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81" r:id="rId5"/>
    <p:sldId id="264" r:id="rId6"/>
    <p:sldId id="268" r:id="rId7"/>
    <p:sldId id="269" r:id="rId8"/>
    <p:sldId id="270" r:id="rId9"/>
    <p:sldId id="272" r:id="rId10"/>
    <p:sldId id="273" r:id="rId11"/>
    <p:sldId id="261" r:id="rId12"/>
    <p:sldId id="267" r:id="rId13"/>
    <p:sldId id="280" r:id="rId14"/>
    <p:sldId id="258" r:id="rId15"/>
    <p:sldId id="263" r:id="rId16"/>
    <p:sldId id="260" r:id="rId17"/>
    <p:sldId id="279" r:id="rId18"/>
    <p:sldId id="274" r:id="rId19"/>
    <p:sldId id="262" r:id="rId20"/>
    <p:sldId id="259" r:id="rId21"/>
    <p:sldId id="277" r:id="rId22"/>
    <p:sldId id="278" r:id="rId23"/>
    <p:sldId id="275" r:id="rId24"/>
    <p:sldId id="27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50" autoAdjust="0"/>
  </p:normalViewPr>
  <p:slideViewPr>
    <p:cSldViewPr>
      <p:cViewPr varScale="1">
        <p:scale>
          <a:sx n="112" d="100"/>
          <a:sy n="112" d="100"/>
        </p:scale>
        <p:origin x="-158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B3D9F04-09D8-4489-8959-DE3BBBB91D52}" type="datetimeFigureOut">
              <a:rPr lang="en-GB" smtClean="0"/>
              <a:t>19/04/2012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9095AD-3480-4D0B-8C48-A1F8E7E0CAB9}" type="slidenum">
              <a:rPr lang="en-GB" smtClean="0"/>
              <a:t>‹#›</a:t>
            </a:fld>
            <a:endParaRPr lang="en-GB"/>
          </a:p>
        </p:txBody>
      </p:sp>
    </p:spTree>
    <p:extLst>
      <p:ext uri="{BB962C8B-B14F-4D97-AF65-F5344CB8AC3E}">
        <p14:creationId xmlns:p14="http://schemas.microsoft.com/office/powerpoint/2010/main" val="973452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B3D9F04-09D8-4489-8959-DE3BBBB91D52}" type="datetimeFigureOut">
              <a:rPr lang="en-GB" smtClean="0"/>
              <a:t>19/04/2012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9095AD-3480-4D0B-8C48-A1F8E7E0CAB9}" type="slidenum">
              <a:rPr lang="en-GB" smtClean="0"/>
              <a:t>‹#›</a:t>
            </a:fld>
            <a:endParaRPr lang="en-GB"/>
          </a:p>
        </p:txBody>
      </p:sp>
    </p:spTree>
    <p:extLst>
      <p:ext uri="{BB962C8B-B14F-4D97-AF65-F5344CB8AC3E}">
        <p14:creationId xmlns:p14="http://schemas.microsoft.com/office/powerpoint/2010/main" val="382993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B3D9F04-09D8-4489-8959-DE3BBBB91D52}" type="datetimeFigureOut">
              <a:rPr lang="en-GB" smtClean="0"/>
              <a:t>19/04/2012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9095AD-3480-4D0B-8C48-A1F8E7E0CAB9}" type="slidenum">
              <a:rPr lang="en-GB" smtClean="0"/>
              <a:t>‹#›</a:t>
            </a:fld>
            <a:endParaRPr lang="en-GB"/>
          </a:p>
        </p:txBody>
      </p:sp>
    </p:spTree>
    <p:extLst>
      <p:ext uri="{BB962C8B-B14F-4D97-AF65-F5344CB8AC3E}">
        <p14:creationId xmlns:p14="http://schemas.microsoft.com/office/powerpoint/2010/main" val="4163485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B3D9F04-09D8-4489-8959-DE3BBBB91D52}" type="datetimeFigureOut">
              <a:rPr lang="en-GB" smtClean="0"/>
              <a:t>19/04/2012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9095AD-3480-4D0B-8C48-A1F8E7E0CAB9}" type="slidenum">
              <a:rPr lang="en-GB" smtClean="0"/>
              <a:t>‹#›</a:t>
            </a:fld>
            <a:endParaRPr lang="en-GB"/>
          </a:p>
        </p:txBody>
      </p:sp>
    </p:spTree>
    <p:extLst>
      <p:ext uri="{BB962C8B-B14F-4D97-AF65-F5344CB8AC3E}">
        <p14:creationId xmlns:p14="http://schemas.microsoft.com/office/powerpoint/2010/main" val="2781992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D9F04-09D8-4489-8959-DE3BBBB91D52}" type="datetimeFigureOut">
              <a:rPr lang="en-GB" smtClean="0"/>
              <a:t>19/04/2012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9095AD-3480-4D0B-8C48-A1F8E7E0CAB9}" type="slidenum">
              <a:rPr lang="en-GB" smtClean="0"/>
              <a:t>‹#›</a:t>
            </a:fld>
            <a:endParaRPr lang="en-GB"/>
          </a:p>
        </p:txBody>
      </p:sp>
    </p:spTree>
    <p:extLst>
      <p:ext uri="{BB962C8B-B14F-4D97-AF65-F5344CB8AC3E}">
        <p14:creationId xmlns:p14="http://schemas.microsoft.com/office/powerpoint/2010/main" val="2769974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B3D9F04-09D8-4489-8959-DE3BBBB91D52}" type="datetimeFigureOut">
              <a:rPr lang="en-GB" smtClean="0"/>
              <a:t>19/04/2012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9095AD-3480-4D0B-8C48-A1F8E7E0CAB9}" type="slidenum">
              <a:rPr lang="en-GB" smtClean="0"/>
              <a:t>‹#›</a:t>
            </a:fld>
            <a:endParaRPr lang="en-GB"/>
          </a:p>
        </p:txBody>
      </p:sp>
    </p:spTree>
    <p:extLst>
      <p:ext uri="{BB962C8B-B14F-4D97-AF65-F5344CB8AC3E}">
        <p14:creationId xmlns:p14="http://schemas.microsoft.com/office/powerpoint/2010/main" val="349863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B3D9F04-09D8-4489-8959-DE3BBBB91D52}" type="datetimeFigureOut">
              <a:rPr lang="en-GB" smtClean="0"/>
              <a:t>19/04/2012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C9095AD-3480-4D0B-8C48-A1F8E7E0CAB9}" type="slidenum">
              <a:rPr lang="en-GB" smtClean="0"/>
              <a:t>‹#›</a:t>
            </a:fld>
            <a:endParaRPr lang="en-GB"/>
          </a:p>
        </p:txBody>
      </p:sp>
    </p:spTree>
    <p:extLst>
      <p:ext uri="{BB962C8B-B14F-4D97-AF65-F5344CB8AC3E}">
        <p14:creationId xmlns:p14="http://schemas.microsoft.com/office/powerpoint/2010/main" val="2314441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B3D9F04-09D8-4489-8959-DE3BBBB91D52}" type="datetimeFigureOut">
              <a:rPr lang="en-GB" smtClean="0"/>
              <a:t>19/04/2012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C9095AD-3480-4D0B-8C48-A1F8E7E0CAB9}" type="slidenum">
              <a:rPr lang="en-GB" smtClean="0"/>
              <a:t>‹#›</a:t>
            </a:fld>
            <a:endParaRPr lang="en-GB"/>
          </a:p>
        </p:txBody>
      </p:sp>
    </p:spTree>
    <p:extLst>
      <p:ext uri="{BB962C8B-B14F-4D97-AF65-F5344CB8AC3E}">
        <p14:creationId xmlns:p14="http://schemas.microsoft.com/office/powerpoint/2010/main" val="3232787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D9F04-09D8-4489-8959-DE3BBBB91D52}" type="datetimeFigureOut">
              <a:rPr lang="en-GB" smtClean="0"/>
              <a:t>19/04/2012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C9095AD-3480-4D0B-8C48-A1F8E7E0CAB9}" type="slidenum">
              <a:rPr lang="en-GB" smtClean="0"/>
              <a:t>‹#›</a:t>
            </a:fld>
            <a:endParaRPr lang="en-GB"/>
          </a:p>
        </p:txBody>
      </p:sp>
    </p:spTree>
    <p:extLst>
      <p:ext uri="{BB962C8B-B14F-4D97-AF65-F5344CB8AC3E}">
        <p14:creationId xmlns:p14="http://schemas.microsoft.com/office/powerpoint/2010/main" val="2512381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3D9F04-09D8-4489-8959-DE3BBBB91D52}" type="datetimeFigureOut">
              <a:rPr lang="en-GB" smtClean="0"/>
              <a:t>19/04/2012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9095AD-3480-4D0B-8C48-A1F8E7E0CAB9}" type="slidenum">
              <a:rPr lang="en-GB" smtClean="0"/>
              <a:t>‹#›</a:t>
            </a:fld>
            <a:endParaRPr lang="en-GB"/>
          </a:p>
        </p:txBody>
      </p:sp>
    </p:spTree>
    <p:extLst>
      <p:ext uri="{BB962C8B-B14F-4D97-AF65-F5344CB8AC3E}">
        <p14:creationId xmlns:p14="http://schemas.microsoft.com/office/powerpoint/2010/main" val="20791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3D9F04-09D8-4489-8959-DE3BBBB91D52}" type="datetimeFigureOut">
              <a:rPr lang="en-GB" smtClean="0"/>
              <a:t>19/04/2012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9095AD-3480-4D0B-8C48-A1F8E7E0CAB9}" type="slidenum">
              <a:rPr lang="en-GB" smtClean="0"/>
              <a:t>‹#›</a:t>
            </a:fld>
            <a:endParaRPr lang="en-GB"/>
          </a:p>
        </p:txBody>
      </p:sp>
    </p:spTree>
    <p:extLst>
      <p:ext uri="{BB962C8B-B14F-4D97-AF65-F5344CB8AC3E}">
        <p14:creationId xmlns:p14="http://schemas.microsoft.com/office/powerpoint/2010/main" val="1383803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D9F04-09D8-4489-8959-DE3BBBB91D52}" type="datetimeFigureOut">
              <a:rPr lang="en-GB" smtClean="0"/>
              <a:t>19/04/2012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9095AD-3480-4D0B-8C48-A1F8E7E0CAB9}" type="slidenum">
              <a:rPr lang="en-GB" smtClean="0"/>
              <a:t>‹#›</a:t>
            </a:fld>
            <a:endParaRPr lang="en-GB"/>
          </a:p>
        </p:txBody>
      </p:sp>
    </p:spTree>
    <p:extLst>
      <p:ext uri="{BB962C8B-B14F-4D97-AF65-F5344CB8AC3E}">
        <p14:creationId xmlns:p14="http://schemas.microsoft.com/office/powerpoint/2010/main" val="3924036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ssqltips.com/sql-server-tip-category/117/sql-server-2012-denal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mssqltips.com/sqlservertip/2362/overview-of-offset-and-fetch-feature-of-sql-server-denali/"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mssqltips.com/sqlservertip/2596/new-format-and-concat-functions-in-sql-server-2012/"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mssqltips.com/sqlservertip/2588/new-date-and-time-functions-in-sql-server-201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mssqltips.com/sqlservertip/2419/sql-server-denali-throw-statement-to-raise-an-excep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mssqltips.com/sqlservertip/2570/new-logical-functions-in-sql-server-2012-iif-and-choose/"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mssqltips.com/sqlservertip/2570/new-logical-functions-in-sql-server-2012-iif-and-choose/"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mssqltips.com/sqlservertip/2640/new-sql-server-functions--firstvalue-and-lastvalu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mssqltips.com/sqlservertip/2356/overview-of-with-result-sets-feature-of-sql-server-denali/"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mssqltips.com/sqlservertip/2564/new-data-type-conversion-functions-in-sql-server-2012/"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mssqltips.com/sqlservertip/2639/sql-server-2012-functions--lead-and-lag/"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hyperlink" Target="http://msdn.microsoft.com/en-us/library/cc645577(SQL.110).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mssqltips.com/sqlservertip/2428/sql-server-denali-contained-database-featu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mssqltips.com/sqlservertip/2667/new-filetable-feature-in-sql-server-201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msdn.microsoft.com/en-us/library/hh510202.asp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mssqltips.com/sqlservertip/2345/sql-server-denali-sequence-numbe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SQL Server 2012</a:t>
            </a:r>
            <a:endParaRPr lang="en-GB" dirty="0"/>
          </a:p>
        </p:txBody>
      </p:sp>
      <p:sp>
        <p:nvSpPr>
          <p:cNvPr id="3" name="Subtitle 2"/>
          <p:cNvSpPr>
            <a:spLocks noGrp="1"/>
          </p:cNvSpPr>
          <p:nvPr>
            <p:ph type="subTitle" idx="1"/>
          </p:nvPr>
        </p:nvSpPr>
        <p:spPr/>
        <p:txBody>
          <a:bodyPr/>
          <a:lstStyle/>
          <a:p>
            <a:r>
              <a:rPr lang="en-GB" dirty="0" smtClean="0"/>
              <a:t>Summary of New Features</a:t>
            </a:r>
          </a:p>
          <a:p>
            <a:r>
              <a:rPr lang="en-GB" sz="2800" dirty="0" smtClean="0">
                <a:hlinkClick r:id="rId2"/>
              </a:rPr>
              <a:t>Blatantly </a:t>
            </a:r>
            <a:r>
              <a:rPr lang="en-GB" sz="2800" dirty="0" err="1" smtClean="0">
                <a:hlinkClick r:id="rId2"/>
              </a:rPr>
              <a:t>Plaguarised</a:t>
            </a:r>
            <a:r>
              <a:rPr lang="en-GB" sz="2800" dirty="0" smtClean="0">
                <a:hlinkClick r:id="rId2"/>
              </a:rPr>
              <a:t> From </a:t>
            </a:r>
            <a:r>
              <a:rPr lang="en-GB" sz="2800" dirty="0" err="1" smtClean="0">
                <a:hlinkClick r:id="rId2"/>
              </a:rPr>
              <a:t>MSSQLTips</a:t>
            </a:r>
            <a:endParaRPr lang="en-GB" sz="2800" dirty="0"/>
          </a:p>
        </p:txBody>
      </p:sp>
    </p:spTree>
    <p:extLst>
      <p:ext uri="{BB962C8B-B14F-4D97-AF65-F5344CB8AC3E}">
        <p14:creationId xmlns:p14="http://schemas.microsoft.com/office/powerpoint/2010/main" val="1913577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a:t>
            </a:r>
            <a:r>
              <a:rPr lang="en-GB" dirty="0"/>
              <a:t>D</a:t>
            </a:r>
            <a:r>
              <a:rPr lang="en-GB" dirty="0" smtClean="0"/>
              <a:t>ata Tools (SSDT)</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smtClean="0"/>
              <a:t>Replaces the Database Project in Visual Studio</a:t>
            </a:r>
          </a:p>
          <a:p>
            <a:pPr marL="514350" indent="-514350">
              <a:buFont typeface="+mj-lt"/>
              <a:buAutoNum type="arabicPeriod"/>
            </a:pPr>
            <a:r>
              <a:rPr lang="en-GB" dirty="0" smtClean="0"/>
              <a:t>Exposes additional SSMS functionality (effectively the SSMS Object Explorer)</a:t>
            </a:r>
          </a:p>
          <a:p>
            <a:pPr marL="514350" indent="-514350">
              <a:buFont typeface="+mj-lt"/>
              <a:buAutoNum type="arabicPeriod"/>
            </a:pPr>
            <a:r>
              <a:rPr lang="en-GB" dirty="0" smtClean="0"/>
              <a:t>No Schema view (hooray) for database projects</a:t>
            </a:r>
          </a:p>
          <a:p>
            <a:pPr marL="514350" indent="-514350">
              <a:buFont typeface="+mj-lt"/>
              <a:buAutoNum type="arabicPeriod"/>
            </a:pPr>
            <a:r>
              <a:rPr lang="en-GB" dirty="0" smtClean="0"/>
              <a:t>Much improved table designer, based upon SSMS, but with additional features. No need to run SSMS as a code developer</a:t>
            </a:r>
          </a:p>
          <a:p>
            <a:pPr marL="514350" indent="-514350">
              <a:buFont typeface="+mj-lt"/>
              <a:buAutoNum type="arabicPeriod"/>
            </a:pPr>
            <a:r>
              <a:rPr lang="en-GB" dirty="0" smtClean="0"/>
              <a:t>Uses </a:t>
            </a:r>
            <a:r>
              <a:rPr lang="en-GB" dirty="0" err="1" smtClean="0"/>
              <a:t>SQLLocalDB</a:t>
            </a:r>
            <a:r>
              <a:rPr lang="en-GB" dirty="0" smtClean="0"/>
              <a:t> for it’s </a:t>
            </a:r>
            <a:r>
              <a:rPr lang="en-GB" dirty="0" err="1" smtClean="0"/>
              <a:t>datastore</a:t>
            </a:r>
            <a:endParaRPr lang="en-GB" dirty="0" smtClean="0"/>
          </a:p>
          <a:p>
            <a:pPr marL="514350" indent="-514350">
              <a:buFont typeface="+mj-lt"/>
              <a:buAutoNum type="arabicPeriod"/>
            </a:pPr>
            <a:r>
              <a:rPr lang="en-GB" dirty="0" smtClean="0"/>
              <a:t>2 and 4 are available in existing VS solutions without use of the new SSDT project type</a:t>
            </a:r>
          </a:p>
          <a:p>
            <a:endParaRPr lang="en-GB" dirty="0"/>
          </a:p>
        </p:txBody>
      </p:sp>
    </p:spTree>
    <p:extLst>
      <p:ext uri="{BB962C8B-B14F-4D97-AF65-F5344CB8AC3E}">
        <p14:creationId xmlns:p14="http://schemas.microsoft.com/office/powerpoint/2010/main" val="2645107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Data Windowing Functions</a:t>
            </a:r>
            <a:endParaRPr lang="en-GB" dirty="0"/>
          </a:p>
        </p:txBody>
      </p:sp>
      <p:sp>
        <p:nvSpPr>
          <p:cNvPr id="3" name="Content Placeholder 2"/>
          <p:cNvSpPr>
            <a:spLocks noGrp="1"/>
          </p:cNvSpPr>
          <p:nvPr>
            <p:ph idx="1"/>
          </p:nvPr>
        </p:nvSpPr>
        <p:spPr>
          <a:xfrm>
            <a:off x="457200" y="1600201"/>
            <a:ext cx="8229600" cy="1684783"/>
          </a:xfrm>
        </p:spPr>
        <p:txBody>
          <a:bodyPr>
            <a:normAutofit/>
          </a:bodyPr>
          <a:lstStyle/>
          <a:p>
            <a:r>
              <a:rPr lang="en-GB" sz="2400" dirty="0" smtClean="0"/>
              <a:t>OFFSET</a:t>
            </a:r>
          </a:p>
          <a:p>
            <a:pPr lvl="1"/>
            <a:r>
              <a:rPr lang="en-GB" sz="1600" dirty="0" smtClean="0"/>
              <a:t>Equivalent of LINQ Skip(n) extension method</a:t>
            </a:r>
          </a:p>
          <a:p>
            <a:r>
              <a:rPr lang="en-GB" sz="2400" dirty="0" smtClean="0"/>
              <a:t>FETCH</a:t>
            </a:r>
          </a:p>
          <a:p>
            <a:pPr lvl="1"/>
            <a:r>
              <a:rPr lang="en-GB" sz="1600" dirty="0" smtClean="0"/>
              <a:t>Equivalent of LINQ Take(n) extension method</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212976"/>
            <a:ext cx="8153589"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7544" y="6309320"/>
            <a:ext cx="1205330" cy="369332"/>
          </a:xfrm>
          <a:prstGeom prst="rect">
            <a:avLst/>
          </a:prstGeom>
          <a:noFill/>
        </p:spPr>
        <p:txBody>
          <a:bodyPr wrap="none" rtlCol="0">
            <a:spAutoFit/>
          </a:bodyPr>
          <a:lstStyle/>
          <a:p>
            <a:r>
              <a:rPr lang="en-GB" dirty="0" err="1" smtClean="0">
                <a:hlinkClick r:id="rId3"/>
              </a:rPr>
              <a:t>MSSQLTips</a:t>
            </a:r>
            <a:endParaRPr lang="en-GB" dirty="0" smtClean="0"/>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509120"/>
            <a:ext cx="32289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6785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Formatting Functions (1)</a:t>
            </a:r>
            <a:endParaRPr lang="en-GB" dirty="0"/>
          </a:p>
        </p:txBody>
      </p:sp>
      <p:sp>
        <p:nvSpPr>
          <p:cNvPr id="3" name="Content Placeholder 2"/>
          <p:cNvSpPr>
            <a:spLocks noGrp="1"/>
          </p:cNvSpPr>
          <p:nvPr>
            <p:ph idx="1"/>
          </p:nvPr>
        </p:nvSpPr>
        <p:spPr>
          <a:xfrm>
            <a:off x="457200" y="1600201"/>
            <a:ext cx="8229600" cy="1396751"/>
          </a:xfrm>
        </p:spPr>
        <p:txBody>
          <a:bodyPr>
            <a:normAutofit/>
          </a:bodyPr>
          <a:lstStyle/>
          <a:p>
            <a:r>
              <a:rPr lang="en-GB" dirty="0" smtClean="0"/>
              <a:t>FORMAT</a:t>
            </a:r>
          </a:p>
          <a:p>
            <a:pPr lvl="1" algn="just"/>
            <a:r>
              <a:rPr lang="en-GB" sz="1600" dirty="0" smtClean="0"/>
              <a:t>The FORMAT function returns a returns a value formatted with the specified format and optional culture as shown in the below query result. Much like </a:t>
            </a:r>
            <a:r>
              <a:rPr lang="en-GB" sz="1600" i="1" dirty="0" err="1" smtClean="0"/>
              <a:t>String.Format</a:t>
            </a:r>
            <a:r>
              <a:rPr lang="en-GB" sz="1600" dirty="0" smtClean="0"/>
              <a:t> in .NET</a:t>
            </a:r>
          </a:p>
        </p:txBody>
      </p:sp>
      <p:sp>
        <p:nvSpPr>
          <p:cNvPr id="4" name="TextBox 3"/>
          <p:cNvSpPr txBox="1"/>
          <p:nvPr/>
        </p:nvSpPr>
        <p:spPr>
          <a:xfrm>
            <a:off x="467544" y="6309320"/>
            <a:ext cx="1205330" cy="646331"/>
          </a:xfrm>
          <a:prstGeom prst="rect">
            <a:avLst/>
          </a:prstGeom>
          <a:noFill/>
        </p:spPr>
        <p:txBody>
          <a:bodyPr wrap="none" rtlCol="0">
            <a:spAutoFit/>
          </a:bodyPr>
          <a:lstStyle/>
          <a:p>
            <a:r>
              <a:rPr lang="en-GB" dirty="0" err="1" smtClean="0">
                <a:hlinkClick r:id="rId2"/>
              </a:rPr>
              <a:t>MSSQLTips</a:t>
            </a:r>
            <a:endParaRPr lang="en-GB" dirty="0" smtClean="0"/>
          </a:p>
          <a:p>
            <a:endParaRPr lang="en-GB"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403" y="2924944"/>
            <a:ext cx="6696744" cy="112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778" y="4149080"/>
            <a:ext cx="1931061" cy="2160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484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Formatting Functions (2)</a:t>
            </a:r>
            <a:endParaRPr lang="en-GB" dirty="0"/>
          </a:p>
        </p:txBody>
      </p:sp>
      <p:sp>
        <p:nvSpPr>
          <p:cNvPr id="3" name="Content Placeholder 2"/>
          <p:cNvSpPr>
            <a:spLocks noGrp="1"/>
          </p:cNvSpPr>
          <p:nvPr>
            <p:ph idx="1"/>
          </p:nvPr>
        </p:nvSpPr>
        <p:spPr>
          <a:xfrm>
            <a:off x="457200" y="1600200"/>
            <a:ext cx="8229600" cy="1468759"/>
          </a:xfrm>
        </p:spPr>
        <p:txBody>
          <a:bodyPr>
            <a:normAutofit lnSpcReduction="10000"/>
          </a:bodyPr>
          <a:lstStyle/>
          <a:p>
            <a:r>
              <a:rPr lang="en-GB" dirty="0" smtClean="0"/>
              <a:t>CONCAT</a:t>
            </a:r>
          </a:p>
          <a:p>
            <a:pPr lvl="1" algn="just"/>
            <a:r>
              <a:rPr lang="en-GB" sz="1600" dirty="0" smtClean="0"/>
              <a:t>Returns a string that is the result of concatenating two or more string values. The CONCAT function implicitly coverts all arguments to string types and then concatenates the inputs. The CONCAT function requires a minimum of two input values else the concatenation fails.</a:t>
            </a:r>
          </a:p>
          <a:p>
            <a:endParaRPr lang="en-GB"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212976"/>
            <a:ext cx="7518007"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4725144"/>
            <a:ext cx="6048672"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213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a:t>
            </a:r>
            <a:r>
              <a:rPr lang="en-GB" dirty="0" err="1" smtClean="0"/>
              <a:t>DateTime</a:t>
            </a:r>
            <a:r>
              <a:rPr lang="en-GB" dirty="0" smtClean="0"/>
              <a:t> Functions</a:t>
            </a:r>
            <a:endParaRPr lang="en-GB" dirty="0"/>
          </a:p>
        </p:txBody>
      </p:sp>
      <p:sp>
        <p:nvSpPr>
          <p:cNvPr id="3" name="Content Placeholder 2"/>
          <p:cNvSpPr>
            <a:spLocks noGrp="1"/>
          </p:cNvSpPr>
          <p:nvPr>
            <p:ph idx="1"/>
          </p:nvPr>
        </p:nvSpPr>
        <p:spPr/>
        <p:txBody>
          <a:bodyPr/>
          <a:lstStyle/>
          <a:p>
            <a:r>
              <a:rPr lang="en-GB" sz="2400" dirty="0" smtClean="0"/>
              <a:t>DATEFROMPARTS</a:t>
            </a:r>
          </a:p>
          <a:p>
            <a:r>
              <a:rPr lang="en-GB" sz="2400" dirty="0" smtClean="0"/>
              <a:t>TIMEFROMPARTS</a:t>
            </a:r>
          </a:p>
          <a:p>
            <a:r>
              <a:rPr lang="en-GB" sz="2400" dirty="0" smtClean="0"/>
              <a:t>DATETIMEFROMPARTS</a:t>
            </a:r>
          </a:p>
          <a:p>
            <a:r>
              <a:rPr lang="en-GB" sz="2400" dirty="0" smtClean="0"/>
              <a:t>DATETIME2FROMPARTS</a:t>
            </a:r>
          </a:p>
          <a:p>
            <a:r>
              <a:rPr lang="en-GB" sz="2400" dirty="0" smtClean="0"/>
              <a:t>SMALLDATETIMEFROMPARTS</a:t>
            </a:r>
          </a:p>
          <a:p>
            <a:r>
              <a:rPr lang="en-GB" sz="2400" dirty="0" smtClean="0"/>
              <a:t>DATETIMEOFFSETFROMPARTS</a:t>
            </a:r>
          </a:p>
          <a:p>
            <a:r>
              <a:rPr lang="en-GB" sz="2400" dirty="0" smtClean="0"/>
              <a:t>EOMONTH</a:t>
            </a:r>
          </a:p>
          <a:p>
            <a:pPr marL="0" indent="0">
              <a:buNone/>
            </a:pPr>
            <a:endParaRPr lang="en-GB" sz="2400" dirty="0" smtClean="0">
              <a:hlinkClick r:id="rId2"/>
            </a:endParaRPr>
          </a:p>
          <a:p>
            <a:pPr marL="0" indent="0">
              <a:buNone/>
            </a:pPr>
            <a:endParaRPr lang="en-GB" sz="2400" dirty="0">
              <a:hlinkClick r:id="rId2"/>
            </a:endParaRPr>
          </a:p>
          <a:p>
            <a:pPr marL="0" indent="0">
              <a:buNone/>
            </a:pPr>
            <a:r>
              <a:rPr lang="en-GB" sz="2000" dirty="0" err="1" smtClean="0">
                <a:hlinkClick r:id="rId2"/>
              </a:rPr>
              <a:t>MSSQLTips</a:t>
            </a:r>
            <a:endParaRPr lang="en-GB" sz="2000" dirty="0" smtClean="0"/>
          </a:p>
          <a:p>
            <a:endParaRPr lang="en-GB" dirty="0" smtClean="0"/>
          </a:p>
          <a:p>
            <a:endParaRPr lang="en-GB" dirty="0"/>
          </a:p>
        </p:txBody>
      </p:sp>
    </p:spTree>
    <p:extLst>
      <p:ext uri="{BB962C8B-B14F-4D97-AF65-F5344CB8AC3E}">
        <p14:creationId xmlns:p14="http://schemas.microsoft.com/office/powerpoint/2010/main" val="34143042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THROW</a:t>
            </a:r>
            <a:endParaRPr lang="en-GB" dirty="0"/>
          </a:p>
        </p:txBody>
      </p:sp>
      <p:sp>
        <p:nvSpPr>
          <p:cNvPr id="3" name="Content Placeholder 2"/>
          <p:cNvSpPr>
            <a:spLocks noGrp="1"/>
          </p:cNvSpPr>
          <p:nvPr>
            <p:ph idx="1"/>
          </p:nvPr>
        </p:nvSpPr>
        <p:spPr/>
        <p:txBody>
          <a:bodyPr>
            <a:normAutofit lnSpcReduction="10000"/>
          </a:bodyPr>
          <a:lstStyle/>
          <a:p>
            <a:pPr algn="just"/>
            <a:r>
              <a:rPr lang="en-GB" dirty="0" smtClean="0"/>
              <a:t>At present using a TRY/CATCH block to handle an error situation, and then re-raising the error using RAISEERROR throws away the error details returning instead details of the catch clause</a:t>
            </a:r>
          </a:p>
          <a:p>
            <a:pPr algn="just"/>
            <a:r>
              <a:rPr lang="en-GB" dirty="0" smtClean="0"/>
              <a:t>THROW re-raises an error preserving the original error infor4mation</a:t>
            </a:r>
          </a:p>
          <a:p>
            <a:pPr marL="0" indent="0">
              <a:buNone/>
            </a:pPr>
            <a:endParaRPr lang="en-GB" sz="2000" dirty="0" smtClean="0">
              <a:hlinkClick r:id="rId2"/>
            </a:endParaRPr>
          </a:p>
          <a:p>
            <a:pPr marL="0" indent="0">
              <a:buNone/>
            </a:pPr>
            <a:endParaRPr lang="en-GB" sz="2000" dirty="0">
              <a:hlinkClick r:id="rId2"/>
            </a:endParaRPr>
          </a:p>
          <a:p>
            <a:pPr marL="0" indent="0">
              <a:buNone/>
            </a:pPr>
            <a:r>
              <a:rPr lang="en-GB" sz="2000" dirty="0" err="1" smtClean="0">
                <a:hlinkClick r:id="rId2"/>
              </a:rPr>
              <a:t>MSSQLTips</a:t>
            </a:r>
            <a:endParaRPr lang="en-GB" sz="2000" dirty="0"/>
          </a:p>
        </p:txBody>
      </p:sp>
    </p:spTree>
    <p:extLst>
      <p:ext uri="{BB962C8B-B14F-4D97-AF65-F5344CB8AC3E}">
        <p14:creationId xmlns:p14="http://schemas.microsoft.com/office/powerpoint/2010/main" val="1095991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Logical Functions (1)</a:t>
            </a:r>
            <a:endParaRPr lang="en-GB" dirty="0"/>
          </a:p>
        </p:txBody>
      </p:sp>
      <p:sp>
        <p:nvSpPr>
          <p:cNvPr id="3" name="Content Placeholder 2"/>
          <p:cNvSpPr>
            <a:spLocks noGrp="1"/>
          </p:cNvSpPr>
          <p:nvPr>
            <p:ph idx="1"/>
          </p:nvPr>
        </p:nvSpPr>
        <p:spPr>
          <a:xfrm>
            <a:off x="457200" y="1600201"/>
            <a:ext cx="8229600" cy="1972815"/>
          </a:xfrm>
        </p:spPr>
        <p:txBody>
          <a:bodyPr>
            <a:normAutofit/>
          </a:bodyPr>
          <a:lstStyle/>
          <a:p>
            <a:r>
              <a:rPr lang="en-GB" sz="2400" dirty="0" smtClean="0"/>
              <a:t>CHOOSE</a:t>
            </a:r>
          </a:p>
          <a:p>
            <a:pPr lvl="1" algn="just"/>
            <a:r>
              <a:rPr lang="en-GB" sz="2000" dirty="0" smtClean="0"/>
              <a:t>The CHOOSE function, which is available in SQL Server 2012, will return the item at the specified index from the list of values which are available. In this example we have 3 values and we are asking to select the third value in the list which is "SQL Server 2012".</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429000"/>
            <a:ext cx="6878684"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74357" y="6165304"/>
            <a:ext cx="2952328" cy="369332"/>
          </a:xfrm>
          <a:prstGeom prst="rect">
            <a:avLst/>
          </a:prstGeom>
          <a:noFill/>
        </p:spPr>
        <p:txBody>
          <a:bodyPr wrap="square" rtlCol="0">
            <a:spAutoFit/>
          </a:bodyPr>
          <a:lstStyle/>
          <a:p>
            <a:pPr algn="just"/>
            <a:r>
              <a:rPr lang="en-GB" dirty="0" err="1" smtClean="0">
                <a:hlinkClick r:id="rId3"/>
              </a:rPr>
              <a:t>MSSQLTips</a:t>
            </a:r>
            <a:endParaRPr lang="en-GB" dirty="0" smtClean="0"/>
          </a:p>
        </p:txBody>
      </p:sp>
    </p:spTree>
    <p:extLst>
      <p:ext uri="{BB962C8B-B14F-4D97-AF65-F5344CB8AC3E}">
        <p14:creationId xmlns:p14="http://schemas.microsoft.com/office/powerpoint/2010/main" val="1471149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Logical Functions (2)</a:t>
            </a:r>
            <a:endParaRPr lang="en-GB" dirty="0"/>
          </a:p>
        </p:txBody>
      </p:sp>
      <p:sp>
        <p:nvSpPr>
          <p:cNvPr id="3" name="Content Placeholder 2"/>
          <p:cNvSpPr>
            <a:spLocks noGrp="1"/>
          </p:cNvSpPr>
          <p:nvPr>
            <p:ph idx="1"/>
          </p:nvPr>
        </p:nvSpPr>
        <p:spPr>
          <a:xfrm>
            <a:off x="457200" y="1600201"/>
            <a:ext cx="8229600" cy="1828800"/>
          </a:xfrm>
        </p:spPr>
        <p:txBody>
          <a:bodyPr>
            <a:normAutofit/>
          </a:bodyPr>
          <a:lstStyle/>
          <a:p>
            <a:r>
              <a:rPr lang="en-GB" sz="2400" dirty="0" smtClean="0"/>
              <a:t>IIF</a:t>
            </a:r>
          </a:p>
          <a:p>
            <a:pPr lvl="1" algn="just"/>
            <a:r>
              <a:rPr lang="en-GB" sz="2000" dirty="0" smtClean="0"/>
              <a:t>The IIF function, which is available in SQL Server 2012, returns one of the two values depending upon whether the Boolean expression evaluates to either True or False.</a:t>
            </a:r>
          </a:p>
          <a:p>
            <a:pPr marL="0" indent="0">
              <a:buNone/>
            </a:pPr>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5" y="3573016"/>
            <a:ext cx="7471721"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4357" y="6165304"/>
            <a:ext cx="2952328" cy="369332"/>
          </a:xfrm>
          <a:prstGeom prst="rect">
            <a:avLst/>
          </a:prstGeom>
          <a:noFill/>
        </p:spPr>
        <p:txBody>
          <a:bodyPr wrap="square" rtlCol="0">
            <a:spAutoFit/>
          </a:bodyPr>
          <a:lstStyle/>
          <a:p>
            <a:pPr algn="just"/>
            <a:r>
              <a:rPr lang="en-GB" dirty="0" err="1" smtClean="0">
                <a:hlinkClick r:id="rId3"/>
              </a:rPr>
              <a:t>MSSQLTips</a:t>
            </a:r>
            <a:endParaRPr lang="en-GB" dirty="0" smtClean="0"/>
          </a:p>
        </p:txBody>
      </p:sp>
    </p:spTree>
    <p:extLst>
      <p:ext uri="{BB962C8B-B14F-4D97-AF65-F5344CB8AC3E}">
        <p14:creationId xmlns:p14="http://schemas.microsoft.com/office/powerpoint/2010/main" val="780370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FirstValue</a:t>
            </a:r>
            <a:r>
              <a:rPr lang="en-GB" dirty="0" smtClean="0"/>
              <a:t>, </a:t>
            </a:r>
            <a:r>
              <a:rPr lang="en-GB" dirty="0" err="1" smtClean="0"/>
              <a:t>LastValue</a:t>
            </a:r>
            <a:endParaRPr lang="en-GB" dirty="0"/>
          </a:p>
        </p:txBody>
      </p:sp>
      <p:sp>
        <p:nvSpPr>
          <p:cNvPr id="3" name="Content Placeholder 2"/>
          <p:cNvSpPr>
            <a:spLocks noGrp="1"/>
          </p:cNvSpPr>
          <p:nvPr>
            <p:ph idx="1"/>
          </p:nvPr>
        </p:nvSpPr>
        <p:spPr>
          <a:xfrm>
            <a:off x="457200" y="1600201"/>
            <a:ext cx="8229600" cy="1180727"/>
          </a:xfrm>
        </p:spPr>
        <p:txBody>
          <a:bodyPr>
            <a:normAutofit/>
          </a:bodyPr>
          <a:lstStyle/>
          <a:p>
            <a:pPr marL="0" indent="0">
              <a:buNone/>
            </a:pPr>
            <a:r>
              <a:rPr lang="en-GB" sz="2400" dirty="0" smtClean="0"/>
              <a:t>These new functions allow you to get the same value for the first row and the last row for all records in a result set.</a:t>
            </a:r>
          </a:p>
        </p:txBody>
      </p:sp>
      <p:sp>
        <p:nvSpPr>
          <p:cNvPr id="4" name="TextBox 3"/>
          <p:cNvSpPr txBox="1"/>
          <p:nvPr/>
        </p:nvSpPr>
        <p:spPr>
          <a:xfrm>
            <a:off x="539552" y="6381328"/>
            <a:ext cx="1205330" cy="369332"/>
          </a:xfrm>
          <a:prstGeom prst="rect">
            <a:avLst/>
          </a:prstGeom>
          <a:noFill/>
        </p:spPr>
        <p:txBody>
          <a:bodyPr wrap="none" rtlCol="0">
            <a:spAutoFit/>
          </a:bodyPr>
          <a:lstStyle/>
          <a:p>
            <a:r>
              <a:rPr lang="en-GB" dirty="0" err="1" smtClean="0">
                <a:hlinkClick r:id="rId2"/>
              </a:rPr>
              <a:t>MSSQLTips</a:t>
            </a:r>
            <a:endParaRPr lang="en-GB" dirty="0" smtClean="0"/>
          </a:p>
        </p:txBody>
      </p:sp>
    </p:spTree>
    <p:extLst>
      <p:ext uri="{BB962C8B-B14F-4D97-AF65-F5344CB8AC3E}">
        <p14:creationId xmlns:p14="http://schemas.microsoft.com/office/powerpoint/2010/main" val="3433193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WITH RESULTS SET</a:t>
            </a:r>
            <a:endParaRPr lang="en-GB" dirty="0"/>
          </a:p>
        </p:txBody>
      </p:sp>
      <p:sp>
        <p:nvSpPr>
          <p:cNvPr id="3" name="Content Placeholder 2"/>
          <p:cNvSpPr>
            <a:spLocks noGrp="1"/>
          </p:cNvSpPr>
          <p:nvPr>
            <p:ph idx="1"/>
          </p:nvPr>
        </p:nvSpPr>
        <p:spPr>
          <a:xfrm>
            <a:off x="457200" y="1600201"/>
            <a:ext cx="8229600" cy="1252735"/>
          </a:xfrm>
        </p:spPr>
        <p:txBody>
          <a:bodyPr>
            <a:normAutofit/>
          </a:bodyPr>
          <a:lstStyle/>
          <a:p>
            <a:pPr marL="0" indent="0" algn="just">
              <a:buNone/>
            </a:pPr>
            <a:r>
              <a:rPr lang="en-GB" sz="1600" dirty="0" smtClean="0"/>
              <a:t>There was always a limitation in the previous versions of SQL Server that whenever you wanted to change a </a:t>
            </a:r>
            <a:r>
              <a:rPr lang="en-GB" sz="1600" b="1" i="1" dirty="0" smtClean="0"/>
              <a:t>Column Name</a:t>
            </a:r>
            <a:r>
              <a:rPr lang="en-GB" sz="1600" dirty="0" smtClean="0"/>
              <a:t> or a </a:t>
            </a:r>
            <a:r>
              <a:rPr lang="en-GB" sz="1600" b="1" i="1" dirty="0" smtClean="0"/>
              <a:t>Data Type</a:t>
            </a:r>
            <a:r>
              <a:rPr lang="en-GB" sz="1600" dirty="0" smtClean="0"/>
              <a:t> within the result set of a Stored Procedure you ended up making changes to all the references within a Stored Procedure. This limitation has been overcome with the release of </a:t>
            </a:r>
            <a:r>
              <a:rPr lang="en-GB" sz="1600" b="1" i="1" dirty="0" smtClean="0"/>
              <a:t>WITH RESULT SETS</a:t>
            </a:r>
            <a:r>
              <a:rPr lang="en-GB" sz="1600" dirty="0" smtClean="0"/>
              <a:t> feature in SQL Server 2012. </a:t>
            </a:r>
          </a:p>
        </p:txBody>
      </p:sp>
      <p:sp>
        <p:nvSpPr>
          <p:cNvPr id="4" name="TextBox 3"/>
          <p:cNvSpPr txBox="1"/>
          <p:nvPr/>
        </p:nvSpPr>
        <p:spPr>
          <a:xfrm>
            <a:off x="571576" y="6298315"/>
            <a:ext cx="1205330" cy="369332"/>
          </a:xfrm>
          <a:prstGeom prst="rect">
            <a:avLst/>
          </a:prstGeom>
          <a:noFill/>
        </p:spPr>
        <p:txBody>
          <a:bodyPr wrap="none" rtlCol="0">
            <a:spAutoFit/>
          </a:bodyPr>
          <a:lstStyle/>
          <a:p>
            <a:r>
              <a:rPr lang="en-GB" dirty="0" err="1" smtClean="0">
                <a:hlinkClick r:id="rId2"/>
              </a:rPr>
              <a:t>MSSQLTips</a:t>
            </a:r>
            <a:endParaRPr lang="en-GB" dirty="0" smtClean="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394" y="2852936"/>
            <a:ext cx="7746835" cy="1242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959" y="4223740"/>
            <a:ext cx="3912416" cy="1509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3201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New licensing </a:t>
            </a:r>
            <a:r>
              <a:rPr lang="en-GB" dirty="0" smtClean="0"/>
              <a:t>model</a:t>
            </a:r>
          </a:p>
          <a:p>
            <a:r>
              <a:rPr lang="en-GB" dirty="0" smtClean="0"/>
              <a:t>Always On</a:t>
            </a:r>
            <a:endParaRPr lang="en-GB" dirty="0" smtClean="0"/>
          </a:p>
          <a:p>
            <a:r>
              <a:rPr lang="en-GB" dirty="0" smtClean="0"/>
              <a:t>Contained Database</a:t>
            </a:r>
          </a:p>
          <a:p>
            <a:r>
              <a:rPr lang="en-GB" dirty="0" err="1" smtClean="0"/>
              <a:t>Columnstore</a:t>
            </a:r>
            <a:r>
              <a:rPr lang="en-GB" dirty="0" smtClean="0"/>
              <a:t> Index</a:t>
            </a:r>
          </a:p>
          <a:p>
            <a:r>
              <a:rPr lang="en-GB" dirty="0" err="1" smtClean="0"/>
              <a:t>FileTable</a:t>
            </a:r>
            <a:endParaRPr lang="en-GB" dirty="0" smtClean="0"/>
          </a:p>
          <a:p>
            <a:r>
              <a:rPr lang="en-GB" dirty="0" err="1" smtClean="0"/>
              <a:t>SQLLocalDB</a:t>
            </a:r>
            <a:endParaRPr lang="en-GB" dirty="0" smtClean="0"/>
          </a:p>
          <a:p>
            <a:r>
              <a:rPr lang="en-GB" dirty="0" smtClean="0"/>
              <a:t>Sequences</a:t>
            </a:r>
          </a:p>
          <a:p>
            <a:r>
              <a:rPr lang="en-GB" dirty="0" smtClean="0"/>
              <a:t>SSMS</a:t>
            </a:r>
          </a:p>
          <a:p>
            <a:r>
              <a:rPr lang="en-GB" dirty="0" smtClean="0"/>
              <a:t>SSDT</a:t>
            </a:r>
          </a:p>
          <a:p>
            <a:r>
              <a:rPr lang="en-GB" dirty="0" smtClean="0"/>
              <a:t>Programming Enhancements</a:t>
            </a:r>
          </a:p>
          <a:p>
            <a:endParaRPr lang="en-GB" dirty="0"/>
          </a:p>
        </p:txBody>
      </p:sp>
    </p:spTree>
    <p:extLst>
      <p:ext uri="{BB962C8B-B14F-4D97-AF65-F5344CB8AC3E}">
        <p14:creationId xmlns:p14="http://schemas.microsoft.com/office/powerpoint/2010/main" val="666323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Type Conversions (1)</a:t>
            </a:r>
            <a:endParaRPr lang="en-GB" dirty="0"/>
          </a:p>
        </p:txBody>
      </p:sp>
      <p:sp>
        <p:nvSpPr>
          <p:cNvPr id="3" name="Content Placeholder 2"/>
          <p:cNvSpPr>
            <a:spLocks noGrp="1"/>
          </p:cNvSpPr>
          <p:nvPr>
            <p:ph idx="1"/>
          </p:nvPr>
        </p:nvSpPr>
        <p:spPr>
          <a:xfrm>
            <a:off x="395536" y="1556792"/>
            <a:ext cx="8229600" cy="1828800"/>
          </a:xfrm>
        </p:spPr>
        <p:txBody>
          <a:bodyPr>
            <a:normAutofit fontScale="25000" lnSpcReduction="20000"/>
          </a:bodyPr>
          <a:lstStyle/>
          <a:p>
            <a:r>
              <a:rPr lang="en-GB" sz="9600" dirty="0" smtClean="0"/>
              <a:t>PARSE</a:t>
            </a:r>
          </a:p>
          <a:p>
            <a:pPr lvl="1" algn="just"/>
            <a:r>
              <a:rPr lang="en-GB" sz="7200" dirty="0" smtClean="0"/>
              <a:t>The PARSE function which is available in SQL Server 2012 can be used to convert any string value to a </a:t>
            </a:r>
            <a:r>
              <a:rPr lang="en-GB" sz="7200" b="1" dirty="0" smtClean="0"/>
              <a:t>Numeric</a:t>
            </a:r>
            <a:r>
              <a:rPr lang="en-GB" sz="7200" dirty="0" smtClean="0"/>
              <a:t> or to a </a:t>
            </a:r>
            <a:r>
              <a:rPr lang="en-GB" sz="7200" b="1" dirty="0" smtClean="0"/>
              <a:t>Date and Time </a:t>
            </a:r>
            <a:r>
              <a:rPr lang="en-GB" sz="7200" dirty="0" smtClean="0"/>
              <a:t>format. However, SQL Server 2012 will return an Error if it cannot convert a passed value to Numeric or to a Date and Time format. It is important to note the PARSE function relies on the presence of the .NET Framework Common Language Runtime (CLR). </a:t>
            </a:r>
          </a:p>
          <a:p>
            <a:pPr lvl="1" algn="just"/>
            <a:endParaRPr lang="en-GB" sz="1400" dirty="0" smtClean="0"/>
          </a:p>
          <a:p>
            <a:pPr lvl="1" algn="just"/>
            <a:endParaRPr lang="en-GB" sz="1400" dirty="0"/>
          </a:p>
          <a:p>
            <a:pPr lvl="1" algn="just"/>
            <a:endParaRPr lang="en-GB" sz="1400" dirty="0" smtClean="0"/>
          </a:p>
          <a:p>
            <a:pPr lvl="1" algn="just"/>
            <a:endParaRPr lang="en-GB" sz="1400" dirty="0"/>
          </a:p>
          <a:p>
            <a:pPr lvl="1" algn="just"/>
            <a:endParaRPr lang="en-GB" sz="1400" dirty="0" smtClean="0"/>
          </a:p>
          <a:p>
            <a:pPr lvl="1" algn="just"/>
            <a:endParaRPr lang="en-GB" sz="1400" dirty="0"/>
          </a:p>
          <a:p>
            <a:pPr lvl="1" algn="just"/>
            <a:endParaRPr lang="en-GB" sz="1400" dirty="0" smtClean="0"/>
          </a:p>
          <a:p>
            <a:pPr lvl="1" algn="just"/>
            <a:endParaRPr lang="en-GB" sz="1400" dirty="0"/>
          </a:p>
          <a:p>
            <a:pPr lvl="1" algn="just"/>
            <a:endParaRPr lang="en-GB" sz="1400" dirty="0" smtClean="0"/>
          </a:p>
          <a:p>
            <a:pPr lvl="1" algn="just"/>
            <a:endParaRPr lang="en-GB" sz="1400" dirty="0" smtClean="0"/>
          </a:p>
          <a:p>
            <a:pPr marL="57150" indent="0" algn="just">
              <a:buNone/>
            </a:pPr>
            <a:r>
              <a:rPr lang="en-GB" sz="2000" dirty="0" err="1" smtClean="0">
                <a:hlinkClick r:id="rId2"/>
              </a:rPr>
              <a:t>MSSQLTips</a:t>
            </a:r>
            <a:endParaRPr lang="en-GB" sz="20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1" y="3645024"/>
            <a:ext cx="7615178"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1818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Type Conversions (2)</a:t>
            </a:r>
            <a:endParaRPr lang="en-GB" dirty="0"/>
          </a:p>
        </p:txBody>
      </p:sp>
      <p:sp>
        <p:nvSpPr>
          <p:cNvPr id="3" name="Content Placeholder 2"/>
          <p:cNvSpPr>
            <a:spLocks noGrp="1"/>
          </p:cNvSpPr>
          <p:nvPr>
            <p:ph idx="1"/>
          </p:nvPr>
        </p:nvSpPr>
        <p:spPr>
          <a:xfrm>
            <a:off x="457200" y="1600201"/>
            <a:ext cx="8229600" cy="1684784"/>
          </a:xfrm>
        </p:spPr>
        <p:txBody>
          <a:bodyPr/>
          <a:lstStyle/>
          <a:p>
            <a:r>
              <a:rPr lang="en-GB" sz="2400" dirty="0" smtClean="0"/>
              <a:t>TRY_PARSE</a:t>
            </a:r>
          </a:p>
          <a:p>
            <a:pPr lvl="1" algn="just"/>
            <a:r>
              <a:rPr lang="en-GB" sz="1600" dirty="0" smtClean="0"/>
              <a:t>The </a:t>
            </a:r>
            <a:r>
              <a:rPr lang="en-GB" sz="1600" b="1" dirty="0" smtClean="0"/>
              <a:t>TRY_PARSE </a:t>
            </a:r>
            <a:r>
              <a:rPr lang="en-GB" sz="1600" dirty="0" smtClean="0"/>
              <a:t>function which is available in SQL Server 2012 can be used to convert any string value to a </a:t>
            </a:r>
            <a:r>
              <a:rPr lang="en-GB" sz="1600" b="1" dirty="0" smtClean="0"/>
              <a:t>Numeric</a:t>
            </a:r>
            <a:r>
              <a:rPr lang="en-GB" sz="1600" dirty="0" smtClean="0"/>
              <a:t> or to a </a:t>
            </a:r>
            <a:r>
              <a:rPr lang="en-GB" sz="1600" b="1" dirty="0" smtClean="0"/>
              <a:t>Date and Time</a:t>
            </a:r>
            <a:r>
              <a:rPr lang="en-GB" sz="1600" dirty="0" smtClean="0"/>
              <a:t> format. However, if SQL Server 2012 cannot convert a passed value to Numeric or to a Date and Time format, then it will return a </a:t>
            </a:r>
            <a:r>
              <a:rPr lang="en-GB" sz="1600" b="1" dirty="0" smtClean="0"/>
              <a:t>NULL</a:t>
            </a:r>
            <a:r>
              <a:rPr lang="en-GB" sz="1600" dirty="0" smtClean="0"/>
              <a:t> value rather than failing the entire TSQL code.</a:t>
            </a:r>
          </a:p>
          <a:p>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140968"/>
            <a:ext cx="6696744" cy="1961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5301208"/>
            <a:ext cx="7776864" cy="1238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175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Type Conversions (3)</a:t>
            </a:r>
            <a:endParaRPr lang="en-GB" dirty="0"/>
          </a:p>
        </p:txBody>
      </p:sp>
      <p:sp>
        <p:nvSpPr>
          <p:cNvPr id="3" name="Content Placeholder 2"/>
          <p:cNvSpPr>
            <a:spLocks noGrp="1"/>
          </p:cNvSpPr>
          <p:nvPr>
            <p:ph idx="1"/>
          </p:nvPr>
        </p:nvSpPr>
        <p:spPr>
          <a:xfrm>
            <a:off x="457200" y="1600201"/>
            <a:ext cx="8229600" cy="1900808"/>
          </a:xfrm>
        </p:spPr>
        <p:txBody>
          <a:bodyPr/>
          <a:lstStyle/>
          <a:p>
            <a:r>
              <a:rPr lang="en-GB" sz="2400" dirty="0" smtClean="0"/>
              <a:t>TRY_CONVERT</a:t>
            </a:r>
          </a:p>
          <a:p>
            <a:pPr lvl="1" algn="just"/>
            <a:r>
              <a:rPr lang="en-GB" sz="1600" dirty="0" smtClean="0"/>
              <a:t>The TRY_CONVERT function which is available in SQL Server 2012 takes the values passed to it and tries to convert it to a specified Data Type. If the conversion is successful then it will return the value as the specified data type. Otherwise it will return a NULL value. However if you request a conversion that is explicitly not permitted, then the TRY_CONVERT fails with an error. </a:t>
            </a:r>
          </a:p>
          <a:p>
            <a:pPr marL="0" indent="0">
              <a:buNone/>
            </a:pP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098" y="3501008"/>
            <a:ext cx="8020373"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098" y="5085184"/>
            <a:ext cx="6220174" cy="45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259" y="5542550"/>
            <a:ext cx="6075997" cy="923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9280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Lead and Lag</a:t>
            </a:r>
            <a:endParaRPr lang="en-GB" dirty="0"/>
          </a:p>
        </p:txBody>
      </p:sp>
      <p:sp>
        <p:nvSpPr>
          <p:cNvPr id="3" name="Content Placeholder 2"/>
          <p:cNvSpPr>
            <a:spLocks noGrp="1"/>
          </p:cNvSpPr>
          <p:nvPr>
            <p:ph idx="1"/>
          </p:nvPr>
        </p:nvSpPr>
        <p:spPr>
          <a:xfrm>
            <a:off x="457200" y="1600201"/>
            <a:ext cx="8229600" cy="1324743"/>
          </a:xfrm>
        </p:spPr>
        <p:txBody>
          <a:bodyPr>
            <a:normAutofit/>
          </a:bodyPr>
          <a:lstStyle/>
          <a:p>
            <a:pPr marL="0" indent="0">
              <a:buNone/>
            </a:pPr>
            <a:r>
              <a:rPr lang="en-GB" sz="2400" dirty="0" smtClean="0"/>
              <a:t>These functions access data from a subsequent row (lead) and previous row (lag) in the same result set without the use of a self-join. </a:t>
            </a:r>
          </a:p>
          <a:p>
            <a:pPr marL="0" indent="0">
              <a:buNone/>
            </a:pPr>
            <a:endParaRPr lang="en-GB" sz="2000" dirty="0" smtClean="0">
              <a:hlinkClick r:id="rId2"/>
            </a:endParaRPr>
          </a:p>
          <a:p>
            <a:pPr marL="0" indent="0">
              <a:buNone/>
            </a:pPr>
            <a:endParaRPr lang="en-GB" sz="2000" dirty="0">
              <a:hlinkClick r:id="rId2"/>
            </a:endParaRPr>
          </a:p>
          <a:p>
            <a:pPr marL="0" indent="0">
              <a:buNone/>
            </a:pPr>
            <a:endParaRPr lang="en-GB" sz="2000" dirty="0" smtClean="0">
              <a:hlinkClick r:id="rId2"/>
            </a:endParaRPr>
          </a:p>
          <a:p>
            <a:pPr marL="0" indent="0">
              <a:buNone/>
            </a:pPr>
            <a:endParaRPr lang="en-GB" sz="2000" dirty="0">
              <a:hlinkClick r:id="rId2"/>
            </a:endParaRPr>
          </a:p>
        </p:txBody>
      </p:sp>
      <p:sp>
        <p:nvSpPr>
          <p:cNvPr id="4" name="TextBox 3"/>
          <p:cNvSpPr txBox="1"/>
          <p:nvPr/>
        </p:nvSpPr>
        <p:spPr>
          <a:xfrm>
            <a:off x="467544" y="6340678"/>
            <a:ext cx="1205330" cy="369332"/>
          </a:xfrm>
          <a:prstGeom prst="rect">
            <a:avLst/>
          </a:prstGeom>
          <a:noFill/>
        </p:spPr>
        <p:txBody>
          <a:bodyPr wrap="none" rtlCol="0">
            <a:spAutoFit/>
          </a:bodyPr>
          <a:lstStyle/>
          <a:p>
            <a:r>
              <a:rPr lang="en-GB" dirty="0" err="1" smtClean="0">
                <a:hlinkClick r:id="rId2"/>
              </a:rPr>
              <a:t>MSSQLTips</a:t>
            </a:r>
            <a:endParaRPr lang="en-GB" dirty="0" smtClean="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996952"/>
            <a:ext cx="5358449"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4293096"/>
            <a:ext cx="29718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18382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Spatial Features</a:t>
            </a:r>
            <a:endParaRPr lang="en-GB" dirty="0"/>
          </a:p>
        </p:txBody>
      </p:sp>
      <p:sp>
        <p:nvSpPr>
          <p:cNvPr id="3" name="Content Placeholder 2"/>
          <p:cNvSpPr>
            <a:spLocks noGrp="1"/>
          </p:cNvSpPr>
          <p:nvPr>
            <p:ph idx="1"/>
          </p:nvPr>
        </p:nvSpPr>
        <p:spPr/>
        <p:txBody>
          <a:bodyPr/>
          <a:lstStyle/>
          <a:p>
            <a:r>
              <a:rPr lang="en-GB" dirty="0" smtClean="0">
                <a:hlinkClick r:id="rId2"/>
              </a:rPr>
              <a:t>MSDN</a:t>
            </a:r>
            <a:endParaRPr lang="en-GB" dirty="0"/>
          </a:p>
        </p:txBody>
      </p:sp>
    </p:spTree>
    <p:extLst>
      <p:ext uri="{BB962C8B-B14F-4D97-AF65-F5344CB8AC3E}">
        <p14:creationId xmlns:p14="http://schemas.microsoft.com/office/powerpoint/2010/main" val="1891599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Licensing</a:t>
            </a:r>
            <a:endParaRPr lang="en-GB" dirty="0"/>
          </a:p>
        </p:txBody>
      </p:sp>
      <p:sp>
        <p:nvSpPr>
          <p:cNvPr id="3" name="Content Placeholder 2"/>
          <p:cNvSpPr>
            <a:spLocks noGrp="1"/>
          </p:cNvSpPr>
          <p:nvPr>
            <p:ph idx="1"/>
          </p:nvPr>
        </p:nvSpPr>
        <p:spPr/>
        <p:txBody>
          <a:bodyPr/>
          <a:lstStyle/>
          <a:p>
            <a:r>
              <a:rPr lang="en-GB" dirty="0" smtClean="0"/>
              <a:t>Core based rather than processor based</a:t>
            </a:r>
            <a:endParaRPr lang="en-GB" dirty="0"/>
          </a:p>
        </p:txBody>
      </p:sp>
    </p:spTree>
    <p:extLst>
      <p:ext uri="{BB962C8B-B14F-4D97-AF65-F5344CB8AC3E}">
        <p14:creationId xmlns:p14="http://schemas.microsoft.com/office/powerpoint/2010/main" val="467886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Always On</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936448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Contained Database</a:t>
            </a:r>
            <a:endParaRPr lang="en-GB" dirty="0"/>
          </a:p>
        </p:txBody>
      </p:sp>
      <p:sp>
        <p:nvSpPr>
          <p:cNvPr id="3" name="Content Placeholder 2"/>
          <p:cNvSpPr>
            <a:spLocks noGrp="1"/>
          </p:cNvSpPr>
          <p:nvPr>
            <p:ph idx="1"/>
          </p:nvPr>
        </p:nvSpPr>
        <p:spPr/>
        <p:txBody>
          <a:bodyPr>
            <a:normAutofit fontScale="85000" lnSpcReduction="20000"/>
          </a:bodyPr>
          <a:lstStyle/>
          <a:p>
            <a:pPr algn="just">
              <a:spcAft>
                <a:spcPts val="600"/>
              </a:spcAft>
            </a:pPr>
            <a:r>
              <a:rPr lang="en-GB" dirty="0" smtClean="0"/>
              <a:t>A contained database basically includes all database settings and the metadata within itself thereby resulting in no configuration dependencies on the instance of the SQL Server Database Engine where the database is actually installed. Users will be able to connect to a contained database without authenticating a login at the Database Engine level. </a:t>
            </a:r>
          </a:p>
          <a:p>
            <a:pPr algn="just"/>
            <a:r>
              <a:rPr lang="en-GB" dirty="0" smtClean="0"/>
              <a:t>This feature really helps to isolate the database from the Database Engine thereby making it possible to easily move the database from one instance of SQL Server to another. In this tip we will take a look at how to configure and use this feature of SQL Server 2012.</a:t>
            </a:r>
          </a:p>
        </p:txBody>
      </p:sp>
      <p:sp>
        <p:nvSpPr>
          <p:cNvPr id="4" name="TextBox 3"/>
          <p:cNvSpPr txBox="1"/>
          <p:nvPr/>
        </p:nvSpPr>
        <p:spPr>
          <a:xfrm>
            <a:off x="395536" y="6381328"/>
            <a:ext cx="1205330" cy="646331"/>
          </a:xfrm>
          <a:prstGeom prst="rect">
            <a:avLst/>
          </a:prstGeom>
          <a:noFill/>
        </p:spPr>
        <p:txBody>
          <a:bodyPr wrap="none" rtlCol="0">
            <a:spAutoFit/>
          </a:bodyPr>
          <a:lstStyle/>
          <a:p>
            <a:r>
              <a:rPr lang="en-GB" dirty="0" err="1" smtClean="0">
                <a:hlinkClick r:id="rId2"/>
              </a:rPr>
              <a:t>MSSQLTips</a:t>
            </a:r>
            <a:endParaRPr lang="en-GB" dirty="0" smtClean="0"/>
          </a:p>
          <a:p>
            <a:endParaRPr lang="en-GB" dirty="0"/>
          </a:p>
        </p:txBody>
      </p:sp>
    </p:spTree>
    <p:extLst>
      <p:ext uri="{BB962C8B-B14F-4D97-AF65-F5344CB8AC3E}">
        <p14:creationId xmlns:p14="http://schemas.microsoft.com/office/powerpoint/2010/main" val="300028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FileTable</a:t>
            </a:r>
            <a:r>
              <a:rPr lang="en-GB" dirty="0" smtClean="0"/>
              <a:t> Feature</a:t>
            </a:r>
            <a:endParaRPr lang="en-GB" dirty="0"/>
          </a:p>
        </p:txBody>
      </p:sp>
      <p:sp>
        <p:nvSpPr>
          <p:cNvPr id="3" name="Content Placeholder 2"/>
          <p:cNvSpPr>
            <a:spLocks noGrp="1"/>
          </p:cNvSpPr>
          <p:nvPr>
            <p:ph idx="1"/>
          </p:nvPr>
        </p:nvSpPr>
        <p:spPr/>
        <p:txBody>
          <a:bodyPr>
            <a:normAutofit/>
          </a:bodyPr>
          <a:lstStyle/>
          <a:p>
            <a:pPr algn="just"/>
            <a:r>
              <a:rPr lang="en-GB" sz="2400" dirty="0" smtClean="0"/>
              <a:t>A </a:t>
            </a:r>
            <a:r>
              <a:rPr lang="en-GB" sz="2400" dirty="0" err="1" smtClean="0"/>
              <a:t>FileTable</a:t>
            </a:r>
            <a:r>
              <a:rPr lang="en-GB" sz="2400" dirty="0" smtClean="0"/>
              <a:t> is a new user table which gets created within a FILESTREAM enabled database. Using the </a:t>
            </a:r>
            <a:r>
              <a:rPr lang="en-GB" sz="2400" dirty="0" err="1" smtClean="0"/>
              <a:t>FileTable</a:t>
            </a:r>
            <a:r>
              <a:rPr lang="en-GB" sz="2400" dirty="0" smtClean="0"/>
              <a:t> feature, organizations can now store files and documents within a special table in SQL Server and they will have the ability to access those files and documents from windows. When you use this feature it will appear to you as if the files and documents are residing on a file system rather than in SQL Server. However, in order to use the </a:t>
            </a:r>
            <a:r>
              <a:rPr lang="en-GB" sz="2400" dirty="0" err="1" smtClean="0"/>
              <a:t>FileTable</a:t>
            </a:r>
            <a:r>
              <a:rPr lang="en-GB" sz="2400" dirty="0" smtClean="0"/>
              <a:t> feature you need to enable the FILESTREAM feature on the instance of SQL Server 2012. </a:t>
            </a:r>
          </a:p>
          <a:p>
            <a:pPr marL="0" indent="0">
              <a:buNone/>
            </a:pPr>
            <a:endParaRPr lang="en-GB" sz="2400" dirty="0"/>
          </a:p>
        </p:txBody>
      </p:sp>
      <p:sp>
        <p:nvSpPr>
          <p:cNvPr id="4" name="TextBox 3"/>
          <p:cNvSpPr txBox="1"/>
          <p:nvPr/>
        </p:nvSpPr>
        <p:spPr>
          <a:xfrm>
            <a:off x="467544" y="6381328"/>
            <a:ext cx="1205330" cy="646331"/>
          </a:xfrm>
          <a:prstGeom prst="rect">
            <a:avLst/>
          </a:prstGeom>
          <a:noFill/>
        </p:spPr>
        <p:txBody>
          <a:bodyPr wrap="none" rtlCol="0">
            <a:spAutoFit/>
          </a:bodyPr>
          <a:lstStyle/>
          <a:p>
            <a:r>
              <a:rPr lang="en-GB" dirty="0" err="1" smtClean="0">
                <a:hlinkClick r:id="rId2"/>
              </a:rPr>
              <a:t>MSSQLTips</a:t>
            </a:r>
            <a:endParaRPr lang="en-GB" dirty="0" smtClean="0"/>
          </a:p>
          <a:p>
            <a:endParaRPr lang="en-GB" dirty="0"/>
          </a:p>
        </p:txBody>
      </p:sp>
    </p:spTree>
    <p:extLst>
      <p:ext uri="{BB962C8B-B14F-4D97-AF65-F5344CB8AC3E}">
        <p14:creationId xmlns:p14="http://schemas.microsoft.com/office/powerpoint/2010/main" val="3425167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Express </a:t>
            </a:r>
            <a:r>
              <a:rPr lang="en-GB" dirty="0" err="1" smtClean="0"/>
              <a:t>LocalDB</a:t>
            </a:r>
            <a:endParaRPr lang="en-GB" dirty="0"/>
          </a:p>
        </p:txBody>
      </p:sp>
      <p:sp>
        <p:nvSpPr>
          <p:cNvPr id="3" name="Content Placeholder 2"/>
          <p:cNvSpPr>
            <a:spLocks noGrp="1"/>
          </p:cNvSpPr>
          <p:nvPr>
            <p:ph idx="1"/>
          </p:nvPr>
        </p:nvSpPr>
        <p:spPr/>
        <p:txBody>
          <a:bodyPr>
            <a:normAutofit fontScale="70000" lnSpcReduction="20000"/>
          </a:bodyPr>
          <a:lstStyle/>
          <a:p>
            <a:pPr algn="just"/>
            <a:r>
              <a:rPr lang="en-GB" dirty="0" smtClean="0"/>
              <a:t>SQL Server Express </a:t>
            </a:r>
            <a:r>
              <a:rPr lang="en-GB" b="1" dirty="0" err="1" smtClean="0"/>
              <a:t>LocalDB</a:t>
            </a:r>
            <a:r>
              <a:rPr lang="en-GB" dirty="0" smtClean="0"/>
              <a:t> is a new lightweight edition of Express that has all its programmability features, yet runs in user mode and has a fast, zero-configuration installation and short list of pre-requisites. The </a:t>
            </a:r>
            <a:r>
              <a:rPr lang="en-GB" b="1" dirty="0" err="1" smtClean="0"/>
              <a:t>LocalDB</a:t>
            </a:r>
            <a:r>
              <a:rPr lang="en-GB" dirty="0" smtClean="0"/>
              <a:t> edition of SQL Server is targeted to program developers. </a:t>
            </a:r>
            <a:r>
              <a:rPr lang="en-GB" b="1" dirty="0" err="1" smtClean="0"/>
              <a:t>LocalDB</a:t>
            </a:r>
            <a:r>
              <a:rPr lang="en-GB" dirty="0" smtClean="0"/>
              <a:t> installation copies a minimal set of files necessary to start the SQL Server Database Engine. Once </a:t>
            </a:r>
            <a:r>
              <a:rPr lang="en-GB" b="1" dirty="0" err="1" smtClean="0"/>
              <a:t>LocalDB</a:t>
            </a:r>
            <a:r>
              <a:rPr lang="en-GB" dirty="0" smtClean="0"/>
              <a:t> is installed, developers initiate a connection by using a special connection string. When connecting, the necessary infrastructure is automatically created and started, enabling the application to use the database without complex or time consuming configuration tasks. Developer Tools can provide developers with a SQL Server Database Engine that lets them write and test Transact-SQL code without having to manage a full server instance of SQL Server. An instance of SQL Server Express </a:t>
            </a:r>
            <a:r>
              <a:rPr lang="en-GB" b="1" dirty="0" err="1" smtClean="0"/>
              <a:t>LocalDB</a:t>
            </a:r>
            <a:r>
              <a:rPr lang="en-GB" dirty="0" smtClean="0"/>
              <a:t> can be managed by using the SqlLocalDB.exe utility.</a:t>
            </a:r>
          </a:p>
        </p:txBody>
      </p:sp>
      <p:sp>
        <p:nvSpPr>
          <p:cNvPr id="4" name="TextBox 3"/>
          <p:cNvSpPr txBox="1"/>
          <p:nvPr/>
        </p:nvSpPr>
        <p:spPr>
          <a:xfrm>
            <a:off x="467544" y="6381328"/>
            <a:ext cx="779381" cy="646331"/>
          </a:xfrm>
          <a:prstGeom prst="rect">
            <a:avLst/>
          </a:prstGeom>
          <a:noFill/>
        </p:spPr>
        <p:txBody>
          <a:bodyPr wrap="none" rtlCol="0">
            <a:spAutoFit/>
          </a:bodyPr>
          <a:lstStyle/>
          <a:p>
            <a:r>
              <a:rPr lang="en-GB" dirty="0" smtClean="0">
                <a:hlinkClick r:id="rId2"/>
              </a:rPr>
              <a:t>MSDN</a:t>
            </a:r>
            <a:endParaRPr lang="en-GB" dirty="0" smtClean="0"/>
          </a:p>
          <a:p>
            <a:endParaRPr lang="en-GB" dirty="0"/>
          </a:p>
        </p:txBody>
      </p:sp>
    </p:spTree>
    <p:extLst>
      <p:ext uri="{BB962C8B-B14F-4D97-AF65-F5344CB8AC3E}">
        <p14:creationId xmlns:p14="http://schemas.microsoft.com/office/powerpoint/2010/main" val="250425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Sequences</a:t>
            </a:r>
            <a:endParaRPr lang="en-GB" dirty="0"/>
          </a:p>
        </p:txBody>
      </p:sp>
      <p:sp>
        <p:nvSpPr>
          <p:cNvPr id="3" name="Content Placeholder 2"/>
          <p:cNvSpPr>
            <a:spLocks noGrp="1"/>
          </p:cNvSpPr>
          <p:nvPr>
            <p:ph idx="1"/>
          </p:nvPr>
        </p:nvSpPr>
        <p:spPr>
          <a:xfrm>
            <a:off x="457200" y="1600200"/>
            <a:ext cx="8229600" cy="4637112"/>
          </a:xfrm>
        </p:spPr>
        <p:txBody>
          <a:bodyPr>
            <a:normAutofit fontScale="55000" lnSpcReduction="20000"/>
          </a:bodyPr>
          <a:lstStyle/>
          <a:p>
            <a:pPr algn="just"/>
            <a:r>
              <a:rPr lang="en-GB" dirty="0" smtClean="0"/>
              <a:t>The following are the main points about the CREATE SEQUENCE statement:</a:t>
            </a:r>
          </a:p>
          <a:p>
            <a:pPr lvl="1" algn="just"/>
            <a:r>
              <a:rPr lang="en-GB" dirty="0" smtClean="0"/>
              <a:t>Specify the schema where you want to create the sequence </a:t>
            </a:r>
          </a:p>
          <a:p>
            <a:pPr lvl="1" algn="just"/>
            <a:r>
              <a:rPr lang="en-GB" dirty="0" smtClean="0"/>
              <a:t>Specify the name of the sequence </a:t>
            </a:r>
          </a:p>
          <a:p>
            <a:pPr lvl="1" algn="just"/>
            <a:r>
              <a:rPr lang="en-GB" dirty="0" smtClean="0"/>
              <a:t>The sequence type can be any of the built-in integer types; e.g. </a:t>
            </a:r>
            <a:r>
              <a:rPr lang="en-GB" dirty="0" err="1" smtClean="0"/>
              <a:t>tinyint</a:t>
            </a:r>
            <a:r>
              <a:rPr lang="en-GB" dirty="0" smtClean="0"/>
              <a:t>, </a:t>
            </a:r>
            <a:r>
              <a:rPr lang="en-GB" dirty="0" err="1" smtClean="0"/>
              <a:t>smallint</a:t>
            </a:r>
            <a:r>
              <a:rPr lang="en-GB" dirty="0" smtClean="0"/>
              <a:t>, </a:t>
            </a:r>
            <a:r>
              <a:rPr lang="en-GB" dirty="0" err="1" smtClean="0"/>
              <a:t>int</a:t>
            </a:r>
            <a:r>
              <a:rPr lang="en-GB" dirty="0" smtClean="0"/>
              <a:t>, </a:t>
            </a:r>
            <a:r>
              <a:rPr lang="en-GB" dirty="0" err="1" smtClean="0"/>
              <a:t>bigint</a:t>
            </a:r>
            <a:r>
              <a:rPr lang="en-GB" dirty="0" smtClean="0"/>
              <a:t>, decimal or numeric; decimal or numeric require a scale of 0 </a:t>
            </a:r>
          </a:p>
          <a:p>
            <a:pPr lvl="1" algn="just"/>
            <a:r>
              <a:rPr lang="en-GB" dirty="0" smtClean="0"/>
              <a:t>The sequence type can also be a user-defined type that is based on one of the built-in integer types </a:t>
            </a:r>
          </a:p>
          <a:p>
            <a:pPr lvl="1" algn="just"/>
            <a:r>
              <a:rPr lang="en-GB" dirty="0" smtClean="0"/>
              <a:t>The default sequence type is INT </a:t>
            </a:r>
          </a:p>
          <a:p>
            <a:pPr lvl="1" algn="just"/>
            <a:r>
              <a:rPr lang="en-GB" dirty="0" smtClean="0"/>
              <a:t>Use START WITH &lt;integer constant&gt; to specify the first sequence number to be assigned; this can be a negative number </a:t>
            </a:r>
          </a:p>
          <a:p>
            <a:pPr lvl="1" algn="just"/>
            <a:r>
              <a:rPr lang="en-GB" dirty="0" smtClean="0"/>
              <a:t>INCREMENT BY &lt;integer constant&gt; determines the next value assigned by the sequence number; this can be a positive or negative value but not 0 </a:t>
            </a:r>
          </a:p>
          <a:p>
            <a:pPr lvl="1" algn="just"/>
            <a:r>
              <a:rPr lang="en-GB" dirty="0" smtClean="0"/>
              <a:t>MINVALUE &lt;integer constant&gt; and MAXVALUE &lt;integer constant&gt; provide the bounds for the sequence number; the default for MINVALUE is 0 for a </a:t>
            </a:r>
            <a:r>
              <a:rPr lang="en-GB" dirty="0" err="1" smtClean="0"/>
              <a:t>tinyint</a:t>
            </a:r>
            <a:r>
              <a:rPr lang="en-GB" dirty="0" smtClean="0"/>
              <a:t> and the smallest negative number for the type of the sequence number; the default for MAXVALUE is the maximum value for the type of the sequence number </a:t>
            </a:r>
          </a:p>
          <a:p>
            <a:pPr lvl="1" algn="just"/>
            <a:r>
              <a:rPr lang="en-GB" dirty="0" smtClean="0"/>
              <a:t>Specify CYCLE to restart the sequence number at the MINVALUE after the MAXVALUE is reached </a:t>
            </a:r>
          </a:p>
          <a:p>
            <a:pPr lvl="1" algn="just"/>
            <a:r>
              <a:rPr lang="en-GB" dirty="0" smtClean="0"/>
              <a:t>Specify NO CYCLE to throw an exception after the MAXVALUE is reached rather than restarting with the MINVALUE </a:t>
            </a:r>
          </a:p>
          <a:p>
            <a:pPr lvl="1" algn="just"/>
            <a:r>
              <a:rPr lang="en-GB" dirty="0" smtClean="0"/>
              <a:t>Use CACHE &lt;integer constant&gt; to retrieve a sequential block of sequence numbers</a:t>
            </a:r>
          </a:p>
          <a:p>
            <a:endParaRPr lang="en-GB" dirty="0"/>
          </a:p>
        </p:txBody>
      </p:sp>
      <p:sp>
        <p:nvSpPr>
          <p:cNvPr id="4" name="TextBox 3"/>
          <p:cNvSpPr txBox="1"/>
          <p:nvPr/>
        </p:nvSpPr>
        <p:spPr>
          <a:xfrm>
            <a:off x="539552" y="6309320"/>
            <a:ext cx="1205330" cy="646331"/>
          </a:xfrm>
          <a:prstGeom prst="rect">
            <a:avLst/>
          </a:prstGeom>
          <a:noFill/>
        </p:spPr>
        <p:txBody>
          <a:bodyPr wrap="none" rtlCol="0">
            <a:spAutoFit/>
          </a:bodyPr>
          <a:lstStyle/>
          <a:p>
            <a:r>
              <a:rPr lang="en-GB" dirty="0" err="1" smtClean="0">
                <a:hlinkClick r:id="rId2"/>
              </a:rPr>
              <a:t>MSSQLTips</a:t>
            </a:r>
            <a:endParaRPr lang="en-GB" dirty="0" smtClean="0"/>
          </a:p>
          <a:p>
            <a:endParaRPr lang="en-GB" dirty="0"/>
          </a:p>
        </p:txBody>
      </p:sp>
    </p:spTree>
    <p:extLst>
      <p:ext uri="{BB962C8B-B14F-4D97-AF65-F5344CB8AC3E}">
        <p14:creationId xmlns:p14="http://schemas.microsoft.com/office/powerpoint/2010/main" val="3860881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SSMS</a:t>
            </a:r>
            <a:endParaRPr lang="en-GB" dirty="0"/>
          </a:p>
        </p:txBody>
      </p:sp>
      <p:sp>
        <p:nvSpPr>
          <p:cNvPr id="3" name="Content Placeholder 2"/>
          <p:cNvSpPr>
            <a:spLocks noGrp="1"/>
          </p:cNvSpPr>
          <p:nvPr>
            <p:ph idx="1"/>
          </p:nvPr>
        </p:nvSpPr>
        <p:spPr/>
        <p:txBody>
          <a:bodyPr/>
          <a:lstStyle/>
          <a:p>
            <a:r>
              <a:rPr lang="en-GB" dirty="0" smtClean="0"/>
              <a:t>Based upon Visual Studio 2010</a:t>
            </a:r>
          </a:p>
          <a:p>
            <a:r>
              <a:rPr lang="en-GB" dirty="0" smtClean="0"/>
              <a:t>Support for snippets</a:t>
            </a:r>
          </a:p>
          <a:p>
            <a:r>
              <a:rPr lang="en-GB" dirty="0" smtClean="0"/>
              <a:t>Improved keyboard shortcuts</a:t>
            </a:r>
          </a:p>
          <a:p>
            <a:r>
              <a:rPr lang="en-GB" dirty="0" err="1" smtClean="0"/>
              <a:t>Tasklist</a:t>
            </a:r>
            <a:endParaRPr lang="en-GB" dirty="0"/>
          </a:p>
        </p:txBody>
      </p:sp>
    </p:spTree>
    <p:extLst>
      <p:ext uri="{BB962C8B-B14F-4D97-AF65-F5344CB8AC3E}">
        <p14:creationId xmlns:p14="http://schemas.microsoft.com/office/powerpoint/2010/main" val="5520492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1384</Words>
  <Application>Microsoft Office PowerPoint</Application>
  <PresentationFormat>On-screen Show (4:3)</PresentationFormat>
  <Paragraphs>124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SQL Server 2012</vt:lpstr>
      <vt:lpstr>Topics</vt:lpstr>
      <vt:lpstr>New Licensing</vt:lpstr>
      <vt:lpstr>Always On</vt:lpstr>
      <vt:lpstr>Contained Database</vt:lpstr>
      <vt:lpstr>FileTable Feature</vt:lpstr>
      <vt:lpstr>SQL Server Express LocalDB</vt:lpstr>
      <vt:lpstr>Sequences</vt:lpstr>
      <vt:lpstr>SSMS</vt:lpstr>
      <vt:lpstr>SQL Server Data Tools (SSDT)</vt:lpstr>
      <vt:lpstr>New Data Windowing Functions</vt:lpstr>
      <vt:lpstr>Formatting Functions (1)</vt:lpstr>
      <vt:lpstr>Formatting Functions (2)</vt:lpstr>
      <vt:lpstr>New DateTime Functions</vt:lpstr>
      <vt:lpstr>THROW</vt:lpstr>
      <vt:lpstr>New Logical Functions (1)</vt:lpstr>
      <vt:lpstr>New Logical Functions (2)</vt:lpstr>
      <vt:lpstr>FirstValue, LastValue</vt:lpstr>
      <vt:lpstr>WITH RESULTS SET</vt:lpstr>
      <vt:lpstr>Data Type Conversions (1)</vt:lpstr>
      <vt:lpstr>Data Type Conversions (2)</vt:lpstr>
      <vt:lpstr>Data Type Conversions (3)</vt:lpstr>
      <vt:lpstr>Lead and Lag</vt:lpstr>
      <vt:lpstr>New Spatial Features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2012</dc:title>
  <dc:creator>Mike Stacey-Gee</dc:creator>
  <cp:lastModifiedBy>Mike Stacey-Gee</cp:lastModifiedBy>
  <cp:revision>17</cp:revision>
  <dcterms:created xsi:type="dcterms:W3CDTF">2012-04-19T07:37:59Z</dcterms:created>
  <dcterms:modified xsi:type="dcterms:W3CDTF">2012-04-19T11:02:11Z</dcterms:modified>
</cp:coreProperties>
</file>