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Economica"/>
      <p:regular r:id="rId19"/>
      <p:bold r:id="rId20"/>
      <p:italic r:id="rId21"/>
      <p:boldItalic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7" roundtripDataSignature="AMtx7mik2QM+cmEFaJbkA0Ja3SkHhIR1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bold.fntdata"/><Relationship Id="rId22" Type="http://schemas.openxmlformats.org/officeDocument/2006/relationships/font" Target="fonts/Economica-boldItalic.fntdata"/><Relationship Id="rId21" Type="http://schemas.openxmlformats.org/officeDocument/2006/relationships/font" Target="fonts/Economica-italic.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Economica-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24"/>
          <p:cNvSpPr txBox="1"/>
          <p:nvPr>
            <p:ph idx="1" type="body"/>
          </p:nvPr>
        </p:nvSpPr>
        <p:spPr>
          <a:xfrm>
            <a:off x="319500" y="42189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2" name="Google Shape;52;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 name="Shape 53"/>
        <p:cNvGrpSpPr/>
        <p:nvPr/>
      </p:nvGrpSpPr>
      <p:grpSpPr>
        <a:xfrm>
          <a:off x="0" y="0"/>
          <a:ext cx="0" cy="0"/>
          <a:chOff x="0" y="0"/>
          <a:chExt cx="0" cy="0"/>
        </a:xfrm>
      </p:grpSpPr>
      <p:sp>
        <p:nvSpPr>
          <p:cNvPr id="54" name="Google Shape;54;p25"/>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5"/>
          <p:cNvSpPr txBox="1"/>
          <p:nvPr>
            <p:ph hasCustomPrompt="1" type="title"/>
          </p:nvPr>
        </p:nvSpPr>
        <p:spPr>
          <a:xfrm>
            <a:off x="311700" y="957125"/>
            <a:ext cx="8520600" cy="2128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2"/>
              </a:buClr>
              <a:buSzPts val="16000"/>
              <a:buNone/>
              <a:defRPr sz="16000">
                <a:solidFill>
                  <a:schemeClr val="lt2"/>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56" name="Google Shape;56;p25"/>
          <p:cNvSpPr txBox="1"/>
          <p:nvPr>
            <p:ph idx="1" type="body"/>
          </p:nvPr>
        </p:nvSpPr>
        <p:spPr>
          <a:xfrm>
            <a:off x="311700" y="316200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7" name="Google Shape;5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6"/>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3" name="Google Shape;13;p16"/>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4" name="Google Shape;14;p16"/>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15" name="Google Shape;15;p16"/>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6" name="Google Shape;1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7"/>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9" name="Google Shape;19;p17"/>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0" name="Google Shape;20;p17"/>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21" name="Google Shape;2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1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25" name="Google Shape;25;p18"/>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6" name="Google Shape;2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1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29" name="Google Shape;29;p19"/>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0" name="Google Shape;30;p19"/>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2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4" name="Google Shape;3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7" name="Google Shape;37;p21"/>
          <p:cNvSpPr txBox="1"/>
          <p:nvPr>
            <p:ph idx="1" type="body"/>
          </p:nvPr>
        </p:nvSpPr>
        <p:spPr>
          <a:xfrm>
            <a:off x="311700" y="1399400"/>
            <a:ext cx="2808000" cy="27849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8" name="Google Shape;3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2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2"/>
          <p:cNvSpPr txBox="1"/>
          <p:nvPr>
            <p:ph type="title"/>
          </p:nvPr>
        </p:nvSpPr>
        <p:spPr>
          <a:xfrm>
            <a:off x="490250" y="450150"/>
            <a:ext cx="5878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2" name="Google Shape;42;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23"/>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5" name="Google Shape;45;p2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23"/>
          <p:cNvSpPr txBox="1"/>
          <p:nvPr>
            <p:ph type="title"/>
          </p:nvPr>
        </p:nvSpPr>
        <p:spPr>
          <a:xfrm>
            <a:off x="265500" y="929275"/>
            <a:ext cx="4045200" cy="1786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p:txBody>
      </p:sp>
      <p:sp>
        <p:nvSpPr>
          <p:cNvPr id="47" name="Google Shape;47;p23"/>
          <p:cNvSpPr txBox="1"/>
          <p:nvPr>
            <p:ph idx="1" type="subTitle"/>
          </p:nvPr>
        </p:nvSpPr>
        <p:spPr>
          <a:xfrm>
            <a:off x="265500" y="2769001"/>
            <a:ext cx="4045200" cy="1574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8" name="Google Shape;48;p23"/>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9" name="Google Shape;4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1pPr>
            <a:lvl2pPr lvl="1"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2pPr>
            <a:lvl3pPr lvl="2"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3pPr>
            <a:lvl4pPr lvl="3"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4pPr>
            <a:lvl5pPr lvl="4"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5pPr>
            <a:lvl6pPr lvl="5"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6pPr>
            <a:lvl7pPr lvl="6"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7pPr>
            <a:lvl8pPr lvl="7"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8pPr>
            <a:lvl9pPr lvl="8"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9pPr>
          </a:lstStyle>
          <a:p/>
        </p:txBody>
      </p:sp>
      <p:sp>
        <p:nvSpPr>
          <p:cNvPr id="7" name="Google Shape;7;p14"/>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Open Sans"/>
              <a:buChar char="●"/>
              <a:defRPr b="0" i="0" sz="18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2.png"/><Relationship Id="rId10" Type="http://schemas.openxmlformats.org/officeDocument/2006/relationships/image" Target="../media/image5.png"/><Relationship Id="rId13" Type="http://schemas.openxmlformats.org/officeDocument/2006/relationships/image" Target="../media/image6.png"/><Relationship Id="rId12"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15.png"/><Relationship Id="rId9" Type="http://schemas.openxmlformats.org/officeDocument/2006/relationships/image" Target="../media/image1.png"/><Relationship Id="rId15" Type="http://schemas.openxmlformats.org/officeDocument/2006/relationships/image" Target="../media/image13.png"/><Relationship Id="rId14" Type="http://schemas.openxmlformats.org/officeDocument/2006/relationships/image" Target="../media/image4.png"/><Relationship Id="rId16" Type="http://schemas.openxmlformats.org/officeDocument/2006/relationships/image" Target="../media/image14.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11.png"/><Relationship Id="rId8"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jp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jp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jpg"/><Relationship Id="rId4" Type="http://schemas.openxmlformats.org/officeDocument/2006/relationships/image" Target="../media/image15.png"/><Relationship Id="rId5" Type="http://schemas.openxmlformats.org/officeDocument/2006/relationships/hyperlink" Target="https://aeroaid.onlin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jp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jp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jp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 name="Shape 61"/>
        <p:cNvGrpSpPr/>
        <p:nvPr/>
      </p:nvGrpSpPr>
      <p:grpSpPr>
        <a:xfrm>
          <a:off x="0" y="0"/>
          <a:ext cx="0" cy="0"/>
          <a:chOff x="0" y="0"/>
          <a:chExt cx="0" cy="0"/>
        </a:xfrm>
      </p:grpSpPr>
      <p:pic>
        <p:nvPicPr>
          <p:cNvPr id="62" name="Google Shape;62;p1"/>
          <p:cNvPicPr preferRelativeResize="0"/>
          <p:nvPr/>
        </p:nvPicPr>
        <p:blipFill rotWithShape="1">
          <a:blip r:embed="rId4">
            <a:alphaModFix/>
          </a:blip>
          <a:srcRect b="28561" l="12602" r="12602" t="18790"/>
          <a:stretch/>
        </p:blipFill>
        <p:spPr>
          <a:xfrm>
            <a:off x="2959962" y="1136550"/>
            <a:ext cx="3216275" cy="2276696"/>
          </a:xfrm>
          <a:prstGeom prst="rect">
            <a:avLst/>
          </a:prstGeom>
          <a:noFill/>
          <a:ln>
            <a:noFill/>
          </a:ln>
        </p:spPr>
      </p:pic>
      <p:pic>
        <p:nvPicPr>
          <p:cNvPr id="63" name="Google Shape;63;p1"/>
          <p:cNvPicPr preferRelativeResize="0"/>
          <p:nvPr/>
        </p:nvPicPr>
        <p:blipFill rotWithShape="1">
          <a:blip r:embed="rId5">
            <a:alphaModFix/>
          </a:blip>
          <a:srcRect b="19772" l="0" r="0" t="20918"/>
          <a:stretch/>
        </p:blipFill>
        <p:spPr>
          <a:xfrm>
            <a:off x="272650" y="343200"/>
            <a:ext cx="1915000" cy="900626"/>
          </a:xfrm>
          <a:prstGeom prst="rect">
            <a:avLst/>
          </a:prstGeom>
          <a:noFill/>
          <a:ln>
            <a:noFill/>
          </a:ln>
        </p:spPr>
      </p:pic>
      <p:pic>
        <p:nvPicPr>
          <p:cNvPr id="64" name="Google Shape;64;p1"/>
          <p:cNvPicPr preferRelativeResize="0"/>
          <p:nvPr/>
        </p:nvPicPr>
        <p:blipFill rotWithShape="1">
          <a:blip r:embed="rId6">
            <a:alphaModFix/>
          </a:blip>
          <a:srcRect b="12212" l="0" r="0" t="21125"/>
          <a:stretch/>
        </p:blipFill>
        <p:spPr>
          <a:xfrm>
            <a:off x="7120450" y="291875"/>
            <a:ext cx="1825375" cy="1062745"/>
          </a:xfrm>
          <a:prstGeom prst="rect">
            <a:avLst/>
          </a:prstGeom>
          <a:noFill/>
          <a:ln>
            <a:noFill/>
          </a:ln>
        </p:spPr>
      </p:pic>
      <p:pic>
        <p:nvPicPr>
          <p:cNvPr id="65" name="Google Shape;65;p1"/>
          <p:cNvPicPr preferRelativeResize="0"/>
          <p:nvPr/>
        </p:nvPicPr>
        <p:blipFill rotWithShape="1">
          <a:blip r:embed="rId7">
            <a:alphaModFix/>
          </a:blip>
          <a:srcRect b="21998" l="15115" r="15419" t="25068"/>
          <a:stretch/>
        </p:blipFill>
        <p:spPr>
          <a:xfrm>
            <a:off x="272650" y="1491974"/>
            <a:ext cx="1914999" cy="1031186"/>
          </a:xfrm>
          <a:prstGeom prst="rect">
            <a:avLst/>
          </a:prstGeom>
          <a:noFill/>
          <a:ln>
            <a:noFill/>
          </a:ln>
        </p:spPr>
      </p:pic>
      <p:pic>
        <p:nvPicPr>
          <p:cNvPr id="66" name="Google Shape;66;p1"/>
          <p:cNvPicPr preferRelativeResize="0"/>
          <p:nvPr/>
        </p:nvPicPr>
        <p:blipFill rotWithShape="1">
          <a:blip r:embed="rId8">
            <a:alphaModFix/>
          </a:blip>
          <a:srcRect b="0" l="0" r="0" t="0"/>
          <a:stretch/>
        </p:blipFill>
        <p:spPr>
          <a:xfrm>
            <a:off x="7120450" y="1580725"/>
            <a:ext cx="1825374" cy="1048619"/>
          </a:xfrm>
          <a:prstGeom prst="rect">
            <a:avLst/>
          </a:prstGeom>
          <a:noFill/>
          <a:ln>
            <a:noFill/>
          </a:ln>
        </p:spPr>
      </p:pic>
      <p:pic>
        <p:nvPicPr>
          <p:cNvPr id="67" name="Google Shape;67;p1"/>
          <p:cNvPicPr preferRelativeResize="0"/>
          <p:nvPr/>
        </p:nvPicPr>
        <p:blipFill rotWithShape="1">
          <a:blip r:embed="rId9">
            <a:alphaModFix/>
          </a:blip>
          <a:srcRect b="0" l="10799" r="10658" t="0"/>
          <a:stretch/>
        </p:blipFill>
        <p:spPr>
          <a:xfrm>
            <a:off x="297800" y="2855450"/>
            <a:ext cx="1914999" cy="1031175"/>
          </a:xfrm>
          <a:prstGeom prst="rect">
            <a:avLst/>
          </a:prstGeom>
          <a:noFill/>
          <a:ln>
            <a:noFill/>
          </a:ln>
        </p:spPr>
      </p:pic>
      <p:pic>
        <p:nvPicPr>
          <p:cNvPr id="68" name="Google Shape;68;p1"/>
          <p:cNvPicPr preferRelativeResize="0"/>
          <p:nvPr/>
        </p:nvPicPr>
        <p:blipFill rotWithShape="1">
          <a:blip r:embed="rId10">
            <a:alphaModFix/>
          </a:blip>
          <a:srcRect b="20147" l="10703" r="9772" t="18928"/>
          <a:stretch/>
        </p:blipFill>
        <p:spPr>
          <a:xfrm>
            <a:off x="6948550" y="2855450"/>
            <a:ext cx="2089990" cy="900625"/>
          </a:xfrm>
          <a:prstGeom prst="rect">
            <a:avLst/>
          </a:prstGeom>
          <a:noFill/>
          <a:ln>
            <a:noFill/>
          </a:ln>
        </p:spPr>
      </p:pic>
      <p:pic>
        <p:nvPicPr>
          <p:cNvPr id="69" name="Google Shape;69;p1"/>
          <p:cNvPicPr preferRelativeResize="0"/>
          <p:nvPr/>
        </p:nvPicPr>
        <p:blipFill rotWithShape="1">
          <a:blip r:embed="rId11">
            <a:alphaModFix/>
          </a:blip>
          <a:srcRect b="0" l="0" r="0" t="0"/>
          <a:stretch/>
        </p:blipFill>
        <p:spPr>
          <a:xfrm>
            <a:off x="272650" y="4141077"/>
            <a:ext cx="2542044" cy="777300"/>
          </a:xfrm>
          <a:prstGeom prst="rect">
            <a:avLst/>
          </a:prstGeom>
          <a:noFill/>
          <a:ln>
            <a:noFill/>
          </a:ln>
        </p:spPr>
      </p:pic>
      <p:pic>
        <p:nvPicPr>
          <p:cNvPr id="70" name="Google Shape;70;p1"/>
          <p:cNvPicPr preferRelativeResize="0"/>
          <p:nvPr/>
        </p:nvPicPr>
        <p:blipFill rotWithShape="1">
          <a:blip r:embed="rId12">
            <a:alphaModFix/>
          </a:blip>
          <a:srcRect b="0" l="0" r="0" t="0"/>
          <a:stretch/>
        </p:blipFill>
        <p:spPr>
          <a:xfrm>
            <a:off x="3144175" y="4141102"/>
            <a:ext cx="3216264" cy="777300"/>
          </a:xfrm>
          <a:prstGeom prst="rect">
            <a:avLst/>
          </a:prstGeom>
          <a:noFill/>
          <a:ln>
            <a:noFill/>
          </a:ln>
        </p:spPr>
      </p:pic>
      <p:pic>
        <p:nvPicPr>
          <p:cNvPr id="71" name="Google Shape;71;p1"/>
          <p:cNvPicPr preferRelativeResize="0"/>
          <p:nvPr/>
        </p:nvPicPr>
        <p:blipFill rotWithShape="1">
          <a:blip r:embed="rId13">
            <a:alphaModFix/>
          </a:blip>
          <a:srcRect b="33300" l="0" r="47941" t="32418"/>
          <a:stretch/>
        </p:blipFill>
        <p:spPr>
          <a:xfrm>
            <a:off x="6689915" y="4141103"/>
            <a:ext cx="2255910" cy="777300"/>
          </a:xfrm>
          <a:prstGeom prst="rect">
            <a:avLst/>
          </a:prstGeom>
          <a:noFill/>
          <a:ln>
            <a:noFill/>
          </a:ln>
        </p:spPr>
      </p:pic>
      <p:pic>
        <p:nvPicPr>
          <p:cNvPr id="72" name="Google Shape;72;p1"/>
          <p:cNvPicPr preferRelativeResize="0"/>
          <p:nvPr/>
        </p:nvPicPr>
        <p:blipFill rotWithShape="1">
          <a:blip r:embed="rId14">
            <a:alphaModFix/>
          </a:blip>
          <a:srcRect b="0" l="24556" r="23150" t="0"/>
          <a:stretch/>
        </p:blipFill>
        <p:spPr>
          <a:xfrm>
            <a:off x="4123565" y="302053"/>
            <a:ext cx="914227" cy="982925"/>
          </a:xfrm>
          <a:prstGeom prst="rect">
            <a:avLst/>
          </a:prstGeom>
          <a:noFill/>
          <a:ln>
            <a:noFill/>
          </a:ln>
        </p:spPr>
      </p:pic>
      <p:sp>
        <p:nvSpPr>
          <p:cNvPr id="73" name="Google Shape;73;p1"/>
          <p:cNvSpPr txBox="1"/>
          <p:nvPr/>
        </p:nvSpPr>
        <p:spPr>
          <a:xfrm>
            <a:off x="2471375" y="3413250"/>
            <a:ext cx="4218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D966"/>
                </a:solidFill>
                <a:latin typeface="Open Sans"/>
                <a:ea typeface="Open Sans"/>
                <a:cs typeface="Open Sans"/>
                <a:sym typeface="Open Sans"/>
              </a:rPr>
              <a:t>Come with Ideas, Leave with Funded Startups</a:t>
            </a:r>
            <a:endParaRPr b="0" i="0" sz="1400" u="none" cap="none" strike="noStrike">
              <a:solidFill>
                <a:srgbClr val="000000"/>
              </a:solidFill>
              <a:latin typeface="Arial"/>
              <a:ea typeface="Arial"/>
              <a:cs typeface="Arial"/>
              <a:sym typeface="Arial"/>
            </a:endParaRPr>
          </a:p>
        </p:txBody>
      </p:sp>
      <p:pic>
        <p:nvPicPr>
          <p:cNvPr id="74" name="Google Shape;74;p1"/>
          <p:cNvPicPr preferRelativeResize="0"/>
          <p:nvPr/>
        </p:nvPicPr>
        <p:blipFill rotWithShape="1">
          <a:blip r:embed="rId15">
            <a:alphaModFix/>
          </a:blip>
          <a:srcRect b="29440" l="30353" r="30506" t="29008"/>
          <a:stretch/>
        </p:blipFill>
        <p:spPr>
          <a:xfrm>
            <a:off x="2514254" y="219125"/>
            <a:ext cx="1282721" cy="1361601"/>
          </a:xfrm>
          <a:prstGeom prst="rect">
            <a:avLst/>
          </a:prstGeom>
          <a:noFill/>
          <a:ln>
            <a:noFill/>
          </a:ln>
        </p:spPr>
      </p:pic>
      <p:pic>
        <p:nvPicPr>
          <p:cNvPr id="75" name="Google Shape;75;p1"/>
          <p:cNvPicPr preferRelativeResize="0"/>
          <p:nvPr/>
        </p:nvPicPr>
        <p:blipFill rotWithShape="1">
          <a:blip r:embed="rId16">
            <a:alphaModFix/>
          </a:blip>
          <a:srcRect b="0" l="0" r="0" t="0"/>
          <a:stretch/>
        </p:blipFill>
        <p:spPr>
          <a:xfrm>
            <a:off x="5437763" y="258563"/>
            <a:ext cx="1282725" cy="1282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6" name="Shape 146"/>
        <p:cNvGrpSpPr/>
        <p:nvPr/>
      </p:nvGrpSpPr>
      <p:grpSpPr>
        <a:xfrm>
          <a:off x="0" y="0"/>
          <a:ext cx="0" cy="0"/>
          <a:chOff x="0" y="0"/>
          <a:chExt cx="0" cy="0"/>
        </a:xfrm>
      </p:grpSpPr>
      <p:sp>
        <p:nvSpPr>
          <p:cNvPr id="147" name="Google Shape;147;p10"/>
          <p:cNvSpPr txBox="1"/>
          <p:nvPr>
            <p:ph idx="4294967295" type="title"/>
          </p:nvPr>
        </p:nvSpPr>
        <p:spPr>
          <a:xfrm>
            <a:off x="720775" y="1095375"/>
            <a:ext cx="7596600" cy="47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990"/>
              <a:buNone/>
            </a:pPr>
            <a:r>
              <a:rPr b="1" lang="en" sz="2100">
                <a:solidFill>
                  <a:srgbClr val="FFD966"/>
                </a:solidFill>
                <a:latin typeface="Arial"/>
                <a:ea typeface="Arial"/>
                <a:cs typeface="Arial"/>
                <a:sym typeface="Arial"/>
              </a:rPr>
              <a:t>Market Opportunity and Competitive landscape</a:t>
            </a:r>
            <a:endParaRPr b="1" sz="2100">
              <a:solidFill>
                <a:srgbClr val="FFD966"/>
              </a:solidFill>
              <a:latin typeface="Arial"/>
              <a:ea typeface="Arial"/>
              <a:cs typeface="Arial"/>
              <a:sym typeface="Arial"/>
            </a:endParaRPr>
          </a:p>
        </p:txBody>
      </p:sp>
      <p:sp>
        <p:nvSpPr>
          <p:cNvPr id="148" name="Google Shape;148;p10"/>
          <p:cNvSpPr txBox="1"/>
          <p:nvPr>
            <p:ph idx="4294967295" type="title"/>
          </p:nvPr>
        </p:nvSpPr>
        <p:spPr>
          <a:xfrm>
            <a:off x="720775" y="2652250"/>
            <a:ext cx="7596600" cy="21870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4200"/>
              <a:buNone/>
            </a:pPr>
            <a:r>
              <a:rPr lang="en" sz="1580">
                <a:solidFill>
                  <a:srgbClr val="FFFFFF"/>
                </a:solidFill>
                <a:latin typeface="Arial"/>
                <a:ea typeface="Arial"/>
                <a:cs typeface="Arial"/>
                <a:sym typeface="Arial"/>
              </a:rPr>
              <a:t>The market currently hasn’t been explored to it’s full potential also it hasn’t been implemented over a large scale which leaves a big scope of growth and opportunity</a:t>
            </a:r>
            <a:endParaRPr sz="1580">
              <a:solidFill>
                <a:srgbClr val="FFFFFF"/>
              </a:solidFill>
              <a:latin typeface="Arial"/>
              <a:ea typeface="Arial"/>
              <a:cs typeface="Arial"/>
              <a:sym typeface="Arial"/>
            </a:endParaRPr>
          </a:p>
          <a:p>
            <a:pPr indent="0" lvl="0" marL="0" rtl="0" algn="l">
              <a:lnSpc>
                <a:spcPct val="115000"/>
              </a:lnSpc>
              <a:spcBef>
                <a:spcPts val="0"/>
              </a:spcBef>
              <a:spcAft>
                <a:spcPts val="0"/>
              </a:spcAft>
              <a:buSzPts val="4200"/>
              <a:buNone/>
            </a:pPr>
            <a:r>
              <a:t/>
            </a:r>
            <a:endParaRPr sz="1580">
              <a:solidFill>
                <a:srgbClr val="FFFFFF"/>
              </a:solidFill>
              <a:latin typeface="Arial"/>
              <a:ea typeface="Arial"/>
              <a:cs typeface="Arial"/>
              <a:sym typeface="Arial"/>
            </a:endParaRPr>
          </a:p>
          <a:p>
            <a:pPr indent="0" lvl="0" marL="0" rtl="0" algn="l">
              <a:lnSpc>
                <a:spcPct val="115000"/>
              </a:lnSpc>
              <a:spcBef>
                <a:spcPts val="0"/>
              </a:spcBef>
              <a:spcAft>
                <a:spcPts val="0"/>
              </a:spcAft>
              <a:buSzPts val="4200"/>
              <a:buNone/>
            </a:pPr>
            <a:r>
              <a:rPr lang="en" sz="1580">
                <a:solidFill>
                  <a:srgbClr val="FFFFFF"/>
                </a:solidFill>
                <a:latin typeface="Arial"/>
                <a:ea typeface="Arial"/>
                <a:cs typeface="Arial"/>
                <a:sym typeface="Arial"/>
              </a:rPr>
              <a:t>The competition can be outbeated by decreasing the threshold amount by making UAV technology cheaper and as a retention product services could be provided with maintenance and servicing of UAV’s servers, improved algorithms, enhanced security, servicing for efficient operations. </a:t>
            </a:r>
            <a:endParaRPr sz="1580">
              <a:solidFill>
                <a:srgbClr val="FFFFFF"/>
              </a:solidFill>
              <a:latin typeface="Arial"/>
              <a:ea typeface="Arial"/>
              <a:cs typeface="Arial"/>
              <a:sym typeface="Arial"/>
            </a:endParaRPr>
          </a:p>
          <a:p>
            <a:pPr indent="0" lvl="0" marL="0" rtl="0" algn="l">
              <a:lnSpc>
                <a:spcPct val="115000"/>
              </a:lnSpc>
              <a:spcBef>
                <a:spcPts val="0"/>
              </a:spcBef>
              <a:spcAft>
                <a:spcPts val="0"/>
              </a:spcAft>
              <a:buSzPts val="4200"/>
              <a:buNone/>
            </a:pPr>
            <a:r>
              <a:t/>
            </a:r>
            <a:endParaRPr sz="1580">
              <a:solidFill>
                <a:srgbClr val="FFFFFF"/>
              </a:solidFill>
              <a:latin typeface="Arial"/>
              <a:ea typeface="Arial"/>
              <a:cs typeface="Arial"/>
              <a:sym typeface="Arial"/>
            </a:endParaRPr>
          </a:p>
          <a:p>
            <a:pPr indent="0" lvl="0" marL="0" rtl="0" algn="l">
              <a:lnSpc>
                <a:spcPct val="115000"/>
              </a:lnSpc>
              <a:spcBef>
                <a:spcPts val="0"/>
              </a:spcBef>
              <a:spcAft>
                <a:spcPts val="0"/>
              </a:spcAft>
              <a:buSzPts val="4200"/>
              <a:buNone/>
            </a:pPr>
            <a:r>
              <a:rPr lang="en" sz="1580">
                <a:solidFill>
                  <a:srgbClr val="FFFFFF"/>
                </a:solidFill>
                <a:latin typeface="Arial"/>
                <a:ea typeface="Arial"/>
                <a:cs typeface="Arial"/>
                <a:sym typeface="Arial"/>
              </a:rPr>
              <a:t>The consumer base can also be expanded to normal users for setting up drone delivery stations which would ensure a secure package for consumer.</a:t>
            </a:r>
            <a:endParaRPr sz="1580">
              <a:solidFill>
                <a:srgbClr val="FFFFFF"/>
              </a:solidFill>
              <a:latin typeface="Arial"/>
              <a:ea typeface="Arial"/>
              <a:cs typeface="Arial"/>
              <a:sym typeface="Arial"/>
            </a:endParaRPr>
          </a:p>
          <a:p>
            <a:pPr indent="0" lvl="0" marL="0" rtl="0" algn="l">
              <a:lnSpc>
                <a:spcPct val="200000"/>
              </a:lnSpc>
              <a:spcBef>
                <a:spcPts val="0"/>
              </a:spcBef>
              <a:spcAft>
                <a:spcPts val="0"/>
              </a:spcAft>
              <a:buSzPts val="4200"/>
              <a:buNone/>
            </a:pPr>
            <a:r>
              <a:t/>
            </a:r>
            <a:endParaRPr b="1" sz="2080">
              <a:solidFill>
                <a:srgbClr val="FFFFFF"/>
              </a:solidFill>
              <a:latin typeface="Arial"/>
              <a:ea typeface="Arial"/>
              <a:cs typeface="Arial"/>
              <a:sym typeface="Arial"/>
            </a:endParaRPr>
          </a:p>
        </p:txBody>
      </p:sp>
      <p:sp>
        <p:nvSpPr>
          <p:cNvPr id="149" name="Google Shape;149;p10"/>
          <p:cNvSpPr txBox="1"/>
          <p:nvPr/>
        </p:nvSpPr>
        <p:spPr>
          <a:xfrm>
            <a:off x="1831075" y="198875"/>
            <a:ext cx="5486400" cy="777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D966"/>
                </a:solidFill>
                <a:latin typeface="Open Sans"/>
                <a:ea typeface="Open Sans"/>
                <a:cs typeface="Open Sans"/>
                <a:sym typeface="Open Sans"/>
              </a:rPr>
              <a:t>START-A-THON : IDEATION</a:t>
            </a:r>
            <a:br>
              <a:rPr b="0" i="0" lang="en" sz="1800" u="none" cap="none" strike="noStrike">
                <a:solidFill>
                  <a:srgbClr val="FFD966"/>
                </a:solidFill>
                <a:latin typeface="Open Sans"/>
                <a:ea typeface="Open Sans"/>
                <a:cs typeface="Open Sans"/>
                <a:sym typeface="Open Sans"/>
              </a:rPr>
            </a:br>
            <a:r>
              <a:rPr b="0" i="0" lang="en" sz="1400" u="none" cap="none" strike="noStrike">
                <a:solidFill>
                  <a:srgbClr val="FFD966"/>
                </a:solidFill>
                <a:latin typeface="Open Sans"/>
                <a:ea typeface="Open Sans"/>
                <a:cs typeface="Open Sans"/>
                <a:sym typeface="Open Sans"/>
              </a:rPr>
              <a:t>Come with Ideas, Leave with Funded Startups</a:t>
            </a:r>
            <a:endParaRPr b="0" i="0" sz="1400" u="none" cap="none" strike="noStrike">
              <a:solidFill>
                <a:srgbClr val="FFD966"/>
              </a:solidFill>
              <a:latin typeface="Open Sans"/>
              <a:ea typeface="Open Sans"/>
              <a:cs typeface="Open Sans"/>
              <a:sym typeface="Open Sans"/>
            </a:endParaRPr>
          </a:p>
        </p:txBody>
      </p:sp>
      <p:pic>
        <p:nvPicPr>
          <p:cNvPr id="150" name="Google Shape;150;p10"/>
          <p:cNvPicPr preferRelativeResize="0"/>
          <p:nvPr/>
        </p:nvPicPr>
        <p:blipFill rotWithShape="1">
          <a:blip r:embed="rId4">
            <a:alphaModFix/>
          </a:blip>
          <a:srcRect b="28561" l="12602" r="12602" t="18790"/>
          <a:stretch/>
        </p:blipFill>
        <p:spPr>
          <a:xfrm>
            <a:off x="7910375" y="96000"/>
            <a:ext cx="1178750" cy="8344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11"/>
          <p:cNvSpPr txBox="1"/>
          <p:nvPr>
            <p:ph idx="4294967295" type="title"/>
          </p:nvPr>
        </p:nvSpPr>
        <p:spPr>
          <a:xfrm>
            <a:off x="720775" y="1095375"/>
            <a:ext cx="7596600" cy="47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990"/>
              <a:buNone/>
            </a:pPr>
            <a:r>
              <a:rPr b="1" lang="en" sz="2100">
                <a:solidFill>
                  <a:srgbClr val="FFD966"/>
                </a:solidFill>
                <a:latin typeface="Arial"/>
                <a:ea typeface="Arial"/>
                <a:cs typeface="Arial"/>
                <a:sym typeface="Arial"/>
              </a:rPr>
              <a:t>Business Model , Go-to Market Strategy and Funding Ask </a:t>
            </a:r>
            <a:endParaRPr b="1" sz="2100">
              <a:solidFill>
                <a:srgbClr val="FFD966"/>
              </a:solidFill>
              <a:latin typeface="Arial"/>
              <a:ea typeface="Arial"/>
              <a:cs typeface="Arial"/>
              <a:sym typeface="Arial"/>
            </a:endParaRPr>
          </a:p>
        </p:txBody>
      </p:sp>
      <p:sp>
        <p:nvSpPr>
          <p:cNvPr id="156" name="Google Shape;156;p11"/>
          <p:cNvSpPr txBox="1"/>
          <p:nvPr/>
        </p:nvSpPr>
        <p:spPr>
          <a:xfrm>
            <a:off x="1831075" y="198875"/>
            <a:ext cx="5486400" cy="777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D966"/>
                </a:solidFill>
                <a:latin typeface="Open Sans"/>
                <a:ea typeface="Open Sans"/>
                <a:cs typeface="Open Sans"/>
                <a:sym typeface="Open Sans"/>
              </a:rPr>
              <a:t>START-A-THON : IDEATION</a:t>
            </a:r>
            <a:br>
              <a:rPr b="0" i="0" lang="en" sz="1800" u="none" cap="none" strike="noStrike">
                <a:solidFill>
                  <a:srgbClr val="FFD966"/>
                </a:solidFill>
                <a:latin typeface="Open Sans"/>
                <a:ea typeface="Open Sans"/>
                <a:cs typeface="Open Sans"/>
                <a:sym typeface="Open Sans"/>
              </a:rPr>
            </a:br>
            <a:r>
              <a:rPr b="0" i="0" lang="en" sz="1400" u="none" cap="none" strike="noStrike">
                <a:solidFill>
                  <a:srgbClr val="FFD966"/>
                </a:solidFill>
                <a:latin typeface="Open Sans"/>
                <a:ea typeface="Open Sans"/>
                <a:cs typeface="Open Sans"/>
                <a:sym typeface="Open Sans"/>
              </a:rPr>
              <a:t>Come with Ideas, Leave with Funded Startups</a:t>
            </a:r>
            <a:endParaRPr b="0" i="0" sz="1400" u="none" cap="none" strike="noStrike">
              <a:solidFill>
                <a:srgbClr val="FFD966"/>
              </a:solidFill>
              <a:latin typeface="Open Sans"/>
              <a:ea typeface="Open Sans"/>
              <a:cs typeface="Open Sans"/>
              <a:sym typeface="Open Sans"/>
            </a:endParaRPr>
          </a:p>
        </p:txBody>
      </p:sp>
      <p:pic>
        <p:nvPicPr>
          <p:cNvPr id="157" name="Google Shape;157;p11"/>
          <p:cNvPicPr preferRelativeResize="0"/>
          <p:nvPr/>
        </p:nvPicPr>
        <p:blipFill rotWithShape="1">
          <a:blip r:embed="rId4">
            <a:alphaModFix/>
          </a:blip>
          <a:srcRect b="28561" l="12602" r="12602" t="18790"/>
          <a:stretch/>
        </p:blipFill>
        <p:spPr>
          <a:xfrm>
            <a:off x="7910375" y="96000"/>
            <a:ext cx="1178750" cy="834401"/>
          </a:xfrm>
          <a:prstGeom prst="rect">
            <a:avLst/>
          </a:prstGeom>
          <a:noFill/>
          <a:ln>
            <a:noFill/>
          </a:ln>
        </p:spPr>
      </p:pic>
      <p:sp>
        <p:nvSpPr>
          <p:cNvPr id="158" name="Google Shape;158;p11"/>
          <p:cNvSpPr txBox="1"/>
          <p:nvPr/>
        </p:nvSpPr>
        <p:spPr>
          <a:xfrm>
            <a:off x="384900" y="3819925"/>
            <a:ext cx="7833300" cy="156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lt1"/>
                </a:solidFill>
                <a:latin typeface="Arial"/>
                <a:ea typeface="Arial"/>
                <a:cs typeface="Arial"/>
                <a:sym typeface="Arial"/>
              </a:rPr>
              <a:t>Advent of technology would lucratively attract customer base and the proposition of </a:t>
            </a:r>
            <a:endParaRPr b="0" i="0" sz="15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lt1"/>
                </a:solidFill>
                <a:latin typeface="Arial"/>
                <a:ea typeface="Arial"/>
                <a:cs typeface="Arial"/>
                <a:sym typeface="Arial"/>
              </a:rPr>
              <a:t>efficiency and cost effectiveness of UAV would help publicing it’s popularity alongwith other marketing strategies.</a:t>
            </a:r>
            <a:endParaRPr b="0" i="0" sz="1500" u="none" cap="none" strike="noStrike">
              <a:solidFill>
                <a:schemeClr val="lt1"/>
              </a:solidFill>
              <a:latin typeface="Arial"/>
              <a:ea typeface="Arial"/>
              <a:cs typeface="Arial"/>
              <a:sym typeface="Arial"/>
            </a:endParaRPr>
          </a:p>
        </p:txBody>
      </p:sp>
      <p:sp>
        <p:nvSpPr>
          <p:cNvPr id="159" name="Google Shape;159;p11"/>
          <p:cNvSpPr txBox="1"/>
          <p:nvPr/>
        </p:nvSpPr>
        <p:spPr>
          <a:xfrm>
            <a:off x="553750" y="1692750"/>
            <a:ext cx="7664400" cy="1408800"/>
          </a:xfrm>
          <a:prstGeom prst="rect">
            <a:avLst/>
          </a:prstGeom>
          <a:noFill/>
          <a:ln>
            <a:noFill/>
          </a:ln>
        </p:spPr>
        <p:txBody>
          <a:bodyPr anchorCtr="0" anchor="t" bIns="91425" lIns="91425" spcFirstLastPara="1" rIns="91425" wrap="square" tIns="91425">
            <a:noAutofit/>
          </a:bodyPr>
          <a:lstStyle/>
          <a:p>
            <a:pPr indent="0" lvl="0" marL="0" marR="0" rtl="0" algn="l">
              <a:lnSpc>
                <a:spcPct val="200000"/>
              </a:lnSpc>
              <a:spcBef>
                <a:spcPts val="0"/>
              </a:spcBef>
              <a:spcAft>
                <a:spcPts val="0"/>
              </a:spcAft>
              <a:buClr>
                <a:schemeClr val="dk1"/>
              </a:buClr>
              <a:buSzPts val="1100"/>
              <a:buFont typeface="Arial"/>
              <a:buNone/>
            </a:pPr>
            <a:r>
              <a:rPr b="0" i="0" lang="en" sz="1200" u="none" cap="none" strike="noStrike">
                <a:solidFill>
                  <a:schemeClr val="lt1"/>
                </a:solidFill>
                <a:latin typeface="Arial"/>
                <a:ea typeface="Arial"/>
                <a:cs typeface="Arial"/>
                <a:sym typeface="Arial"/>
              </a:rPr>
              <a:t>The revenue model would run on product services by providing IT solutions, security systems, improved reliability and efficient workability. The Pricing strategy would be to cut down on development costs without compromising in quality and decrease the threshold amount for people post that revenue can be generated by regular subscription to product services</a:t>
            </a:r>
            <a:endParaRPr b="0" i="0" sz="1400" u="none" cap="none" strike="noStrike">
              <a:solidFill>
                <a:schemeClr val="lt1"/>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3" name="Shape 163"/>
        <p:cNvGrpSpPr/>
        <p:nvPr/>
      </p:nvGrpSpPr>
      <p:grpSpPr>
        <a:xfrm>
          <a:off x="0" y="0"/>
          <a:ext cx="0" cy="0"/>
          <a:chOff x="0" y="0"/>
          <a:chExt cx="0" cy="0"/>
        </a:xfrm>
      </p:grpSpPr>
      <p:sp>
        <p:nvSpPr>
          <p:cNvPr id="164" name="Google Shape;164;p12"/>
          <p:cNvSpPr txBox="1"/>
          <p:nvPr>
            <p:ph idx="4294967295" type="title"/>
          </p:nvPr>
        </p:nvSpPr>
        <p:spPr>
          <a:xfrm>
            <a:off x="720775" y="1095375"/>
            <a:ext cx="7596600" cy="47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990"/>
              <a:buNone/>
            </a:pPr>
            <a:r>
              <a:rPr b="1" lang="en" sz="2100">
                <a:solidFill>
                  <a:srgbClr val="FFD966"/>
                </a:solidFill>
                <a:latin typeface="Arial"/>
                <a:ea typeface="Arial"/>
                <a:cs typeface="Arial"/>
                <a:sym typeface="Arial"/>
              </a:rPr>
              <a:t>Business Model , Go-to Market Strategy and Funding Ask </a:t>
            </a:r>
            <a:endParaRPr b="1" sz="2100">
              <a:solidFill>
                <a:srgbClr val="FFD966"/>
              </a:solidFill>
              <a:latin typeface="Arial"/>
              <a:ea typeface="Arial"/>
              <a:cs typeface="Arial"/>
              <a:sym typeface="Arial"/>
            </a:endParaRPr>
          </a:p>
        </p:txBody>
      </p:sp>
      <p:sp>
        <p:nvSpPr>
          <p:cNvPr id="165" name="Google Shape;165;p12"/>
          <p:cNvSpPr txBox="1"/>
          <p:nvPr>
            <p:ph idx="4294967295" type="title"/>
          </p:nvPr>
        </p:nvSpPr>
        <p:spPr>
          <a:xfrm>
            <a:off x="638625" y="724900"/>
            <a:ext cx="7596600" cy="2011800"/>
          </a:xfrm>
          <a:prstGeom prst="rect">
            <a:avLst/>
          </a:prstGeom>
          <a:noFill/>
          <a:ln>
            <a:noFill/>
          </a:ln>
        </p:spPr>
        <p:txBody>
          <a:bodyPr anchorCtr="0" anchor="b" bIns="91425" lIns="91425" spcFirstLastPara="1" rIns="91425" wrap="square" tIns="91425">
            <a:noAutofit/>
          </a:bodyPr>
          <a:lstStyle/>
          <a:p>
            <a:pPr indent="0" lvl="0" marL="0" rtl="0" algn="l">
              <a:lnSpc>
                <a:spcPct val="200000"/>
              </a:lnSpc>
              <a:spcBef>
                <a:spcPts val="0"/>
              </a:spcBef>
              <a:spcAft>
                <a:spcPts val="0"/>
              </a:spcAft>
              <a:buSzPts val="4200"/>
              <a:buNone/>
            </a:pPr>
            <a:r>
              <a:rPr b="1" lang="en" sz="1480">
                <a:solidFill>
                  <a:srgbClr val="FFFFFF"/>
                </a:solidFill>
                <a:latin typeface="Arial"/>
                <a:ea typeface="Arial"/>
                <a:cs typeface="Arial"/>
                <a:sym typeface="Arial"/>
              </a:rPr>
              <a:t>Finance-</a:t>
            </a:r>
            <a:r>
              <a:rPr lang="en" sz="1480">
                <a:solidFill>
                  <a:srgbClr val="FFFFFF"/>
                </a:solidFill>
                <a:latin typeface="Arial"/>
                <a:ea typeface="Arial"/>
                <a:cs typeface="Arial"/>
                <a:sym typeface="Arial"/>
              </a:rPr>
              <a:t>For now we don’t have any projections as it involves blending of many domains and the idea is at nascent stage.</a:t>
            </a:r>
            <a:endParaRPr sz="2080">
              <a:solidFill>
                <a:srgbClr val="FFFFFF"/>
              </a:solidFill>
              <a:latin typeface="Arial"/>
              <a:ea typeface="Arial"/>
              <a:cs typeface="Arial"/>
              <a:sym typeface="Arial"/>
            </a:endParaRPr>
          </a:p>
        </p:txBody>
      </p:sp>
      <p:sp>
        <p:nvSpPr>
          <p:cNvPr id="166" name="Google Shape;166;p12"/>
          <p:cNvSpPr txBox="1"/>
          <p:nvPr/>
        </p:nvSpPr>
        <p:spPr>
          <a:xfrm>
            <a:off x="1831075" y="198875"/>
            <a:ext cx="5486400" cy="777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D966"/>
                </a:solidFill>
                <a:latin typeface="Open Sans"/>
                <a:ea typeface="Open Sans"/>
                <a:cs typeface="Open Sans"/>
                <a:sym typeface="Open Sans"/>
              </a:rPr>
              <a:t>START-A-THON : IDEATION</a:t>
            </a:r>
            <a:br>
              <a:rPr b="0" i="0" lang="en" sz="1800" u="none" cap="none" strike="noStrike">
                <a:solidFill>
                  <a:srgbClr val="FFD966"/>
                </a:solidFill>
                <a:latin typeface="Open Sans"/>
                <a:ea typeface="Open Sans"/>
                <a:cs typeface="Open Sans"/>
                <a:sym typeface="Open Sans"/>
              </a:rPr>
            </a:br>
            <a:r>
              <a:rPr b="0" i="0" lang="en" sz="1400" u="none" cap="none" strike="noStrike">
                <a:solidFill>
                  <a:srgbClr val="FFD966"/>
                </a:solidFill>
                <a:latin typeface="Open Sans"/>
                <a:ea typeface="Open Sans"/>
                <a:cs typeface="Open Sans"/>
                <a:sym typeface="Open Sans"/>
              </a:rPr>
              <a:t>Come with Ideas, Leave with Funded Startups</a:t>
            </a:r>
            <a:endParaRPr b="0" i="0" sz="1400" u="none" cap="none" strike="noStrike">
              <a:solidFill>
                <a:srgbClr val="FFD966"/>
              </a:solidFill>
              <a:latin typeface="Open Sans"/>
              <a:ea typeface="Open Sans"/>
              <a:cs typeface="Open Sans"/>
              <a:sym typeface="Open Sans"/>
            </a:endParaRPr>
          </a:p>
        </p:txBody>
      </p:sp>
      <p:pic>
        <p:nvPicPr>
          <p:cNvPr id="167" name="Google Shape;167;p12"/>
          <p:cNvPicPr preferRelativeResize="0"/>
          <p:nvPr/>
        </p:nvPicPr>
        <p:blipFill rotWithShape="1">
          <a:blip r:embed="rId4">
            <a:alphaModFix/>
          </a:blip>
          <a:srcRect b="28561" l="12602" r="12602" t="18790"/>
          <a:stretch/>
        </p:blipFill>
        <p:spPr>
          <a:xfrm>
            <a:off x="7910375" y="96000"/>
            <a:ext cx="1178750" cy="834401"/>
          </a:xfrm>
          <a:prstGeom prst="rect">
            <a:avLst/>
          </a:prstGeom>
          <a:noFill/>
          <a:ln>
            <a:noFill/>
          </a:ln>
        </p:spPr>
      </p:pic>
      <p:sp>
        <p:nvSpPr>
          <p:cNvPr id="168" name="Google Shape;168;p12"/>
          <p:cNvSpPr txBox="1"/>
          <p:nvPr/>
        </p:nvSpPr>
        <p:spPr>
          <a:xfrm>
            <a:off x="1645475" y="3729875"/>
            <a:ext cx="5076000" cy="967800"/>
          </a:xfrm>
          <a:prstGeom prst="rect">
            <a:avLst/>
          </a:prstGeom>
          <a:noFill/>
          <a:ln>
            <a:noFill/>
          </a:ln>
        </p:spPr>
        <p:txBody>
          <a:bodyPr anchorCtr="0" anchor="t" bIns="91425" lIns="91425" spcFirstLastPara="1" rIns="91425" wrap="square" tIns="91425">
            <a:noAutofit/>
          </a:bodyPr>
          <a:lstStyle/>
          <a:p>
            <a:pPr indent="457200" lvl="0" marL="914400" marR="0" rtl="0" algn="l">
              <a:lnSpc>
                <a:spcPct val="100000"/>
              </a:lnSpc>
              <a:spcBef>
                <a:spcPts val="0"/>
              </a:spcBef>
              <a:spcAft>
                <a:spcPts val="0"/>
              </a:spcAft>
              <a:buClr>
                <a:srgbClr val="000000"/>
              </a:buClr>
              <a:buSzPts val="1800"/>
              <a:buFont typeface="Arial"/>
              <a:buNone/>
            </a:pPr>
            <a:r>
              <a:rPr b="1" i="1" lang="en" sz="1800" u="none" cap="none" strike="noStrike">
                <a:solidFill>
                  <a:schemeClr val="lt1"/>
                </a:solidFill>
                <a:latin typeface="Open Sans"/>
                <a:ea typeface="Open Sans"/>
                <a:cs typeface="Open Sans"/>
                <a:sym typeface="Open Sans"/>
              </a:rPr>
              <a:t>Thanking you</a:t>
            </a:r>
            <a:endParaRPr b="1" i="1" sz="1800" u="none" cap="none" strike="noStrike">
              <a:solidFill>
                <a:schemeClr val="lt1"/>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13"/>
          <p:cNvSpPr txBox="1"/>
          <p:nvPr>
            <p:ph idx="4294967295" type="title"/>
          </p:nvPr>
        </p:nvSpPr>
        <p:spPr>
          <a:xfrm>
            <a:off x="657943" y="930401"/>
            <a:ext cx="7596600" cy="2011800"/>
          </a:xfrm>
          <a:prstGeom prst="rect">
            <a:avLst/>
          </a:prstGeom>
          <a:noFill/>
          <a:ln>
            <a:noFill/>
          </a:ln>
        </p:spPr>
        <p:txBody>
          <a:bodyPr anchorCtr="0" anchor="b" bIns="91425" lIns="91425" spcFirstLastPara="1" rIns="91425" wrap="square" tIns="91425">
            <a:noAutofit/>
          </a:bodyPr>
          <a:lstStyle/>
          <a:p>
            <a:pPr indent="0" lvl="0" marL="0" rtl="0" algn="l">
              <a:lnSpc>
                <a:spcPct val="200000"/>
              </a:lnSpc>
              <a:spcBef>
                <a:spcPts val="0"/>
              </a:spcBef>
              <a:spcAft>
                <a:spcPts val="0"/>
              </a:spcAft>
              <a:buSzPts val="4200"/>
              <a:buNone/>
            </a:pPr>
            <a:r>
              <a:rPr lang="en" sz="2080">
                <a:solidFill>
                  <a:srgbClr val="FFFFFF"/>
                </a:solidFill>
                <a:latin typeface="Arial"/>
                <a:ea typeface="Arial"/>
                <a:cs typeface="Arial"/>
                <a:sym typeface="Arial"/>
              </a:rPr>
              <a:t>Thanking You                                       Team- AeroAid</a:t>
            </a:r>
            <a:endParaRPr sz="2080">
              <a:solidFill>
                <a:srgbClr val="FFFFFF"/>
              </a:solidFill>
              <a:latin typeface="Arial"/>
              <a:ea typeface="Arial"/>
              <a:cs typeface="Arial"/>
              <a:sym typeface="Arial"/>
            </a:endParaRPr>
          </a:p>
        </p:txBody>
      </p:sp>
      <p:sp>
        <p:nvSpPr>
          <p:cNvPr id="174" name="Google Shape;174;p13"/>
          <p:cNvSpPr txBox="1"/>
          <p:nvPr/>
        </p:nvSpPr>
        <p:spPr>
          <a:xfrm>
            <a:off x="1831075" y="192436"/>
            <a:ext cx="5486400" cy="777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D966"/>
                </a:solidFill>
                <a:latin typeface="Open Sans"/>
                <a:ea typeface="Open Sans"/>
                <a:cs typeface="Open Sans"/>
                <a:sym typeface="Open Sans"/>
              </a:rPr>
              <a:t>START-A-THON : IDEATION</a:t>
            </a:r>
            <a:br>
              <a:rPr b="0" i="0" lang="en" sz="1800" u="none" cap="none" strike="noStrike">
                <a:solidFill>
                  <a:srgbClr val="FFD966"/>
                </a:solidFill>
                <a:latin typeface="Open Sans"/>
                <a:ea typeface="Open Sans"/>
                <a:cs typeface="Open Sans"/>
                <a:sym typeface="Open Sans"/>
              </a:rPr>
            </a:br>
            <a:r>
              <a:rPr b="0" i="0" lang="en" sz="1400" u="none" cap="none" strike="noStrike">
                <a:solidFill>
                  <a:srgbClr val="FFD966"/>
                </a:solidFill>
                <a:latin typeface="Open Sans"/>
                <a:ea typeface="Open Sans"/>
                <a:cs typeface="Open Sans"/>
                <a:sym typeface="Open Sans"/>
              </a:rPr>
              <a:t>Come with Ideas, Leave with Funded Startups</a:t>
            </a:r>
            <a:endParaRPr b="0" i="0" sz="1400" u="none" cap="none" strike="noStrike">
              <a:solidFill>
                <a:srgbClr val="FFD966"/>
              </a:solidFill>
              <a:latin typeface="Open Sans"/>
              <a:ea typeface="Open Sans"/>
              <a:cs typeface="Open Sans"/>
              <a:sym typeface="Open Sans"/>
            </a:endParaRPr>
          </a:p>
        </p:txBody>
      </p:sp>
      <p:pic>
        <p:nvPicPr>
          <p:cNvPr id="175" name="Google Shape;175;p13"/>
          <p:cNvPicPr preferRelativeResize="0"/>
          <p:nvPr/>
        </p:nvPicPr>
        <p:blipFill rotWithShape="1">
          <a:blip r:embed="rId4">
            <a:alphaModFix/>
          </a:blip>
          <a:srcRect b="28561" l="12602" r="12602" t="18790"/>
          <a:stretch/>
        </p:blipFill>
        <p:spPr>
          <a:xfrm>
            <a:off x="7910375" y="96000"/>
            <a:ext cx="1178750" cy="834401"/>
          </a:xfrm>
          <a:prstGeom prst="rect">
            <a:avLst/>
          </a:prstGeom>
          <a:noFill/>
          <a:ln>
            <a:noFill/>
          </a:ln>
        </p:spPr>
      </p:pic>
      <p:sp>
        <p:nvSpPr>
          <p:cNvPr id="176" name="Google Shape;176;p13"/>
          <p:cNvSpPr txBox="1"/>
          <p:nvPr/>
        </p:nvSpPr>
        <p:spPr>
          <a:xfrm>
            <a:off x="1757650" y="3515325"/>
            <a:ext cx="5037000" cy="514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i="1" lang="en" sz="1700">
                <a:solidFill>
                  <a:schemeClr val="lt1"/>
                </a:solidFill>
                <a:latin typeface="Open Sans"/>
                <a:ea typeface="Open Sans"/>
                <a:cs typeface="Open Sans"/>
                <a:sym typeface="Open Sans"/>
              </a:rPr>
              <a:t>Website-</a:t>
            </a:r>
            <a:r>
              <a:rPr lang="en" sz="1100" u="sng">
                <a:solidFill>
                  <a:schemeClr val="hlink"/>
                </a:solidFill>
                <a:hlinkClick r:id="rId5"/>
              </a:rPr>
              <a:t>home (aeroaid.online)</a:t>
            </a:r>
            <a:endParaRPr b="1" i="1" sz="1700">
              <a:solidFill>
                <a:schemeClr val="lt1"/>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9" name="Shape 79"/>
        <p:cNvGrpSpPr/>
        <p:nvPr/>
      </p:nvGrpSpPr>
      <p:grpSpPr>
        <a:xfrm>
          <a:off x="0" y="0"/>
          <a:ext cx="0" cy="0"/>
          <a:chOff x="0" y="0"/>
          <a:chExt cx="0" cy="0"/>
        </a:xfrm>
      </p:grpSpPr>
      <p:sp>
        <p:nvSpPr>
          <p:cNvPr id="80" name="Google Shape;80;p2"/>
          <p:cNvSpPr txBox="1"/>
          <p:nvPr>
            <p:ph idx="4294967295" type="title"/>
          </p:nvPr>
        </p:nvSpPr>
        <p:spPr>
          <a:xfrm>
            <a:off x="720775" y="1095375"/>
            <a:ext cx="7596600" cy="47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990"/>
              <a:buNone/>
            </a:pPr>
            <a:r>
              <a:rPr b="1" lang="en" sz="2100">
                <a:solidFill>
                  <a:srgbClr val="F1C232"/>
                </a:solidFill>
                <a:latin typeface="Open Sans"/>
                <a:ea typeface="Open Sans"/>
                <a:cs typeface="Open Sans"/>
                <a:sym typeface="Open Sans"/>
              </a:rPr>
              <a:t>Basic</a:t>
            </a:r>
            <a:r>
              <a:rPr lang="en" sz="2100"/>
              <a:t> </a:t>
            </a:r>
            <a:r>
              <a:rPr b="1" lang="en" sz="2100">
                <a:solidFill>
                  <a:srgbClr val="F1C232"/>
                </a:solidFill>
                <a:latin typeface="Open Sans"/>
                <a:ea typeface="Open Sans"/>
                <a:cs typeface="Open Sans"/>
                <a:sym typeface="Open Sans"/>
              </a:rPr>
              <a:t>Details</a:t>
            </a:r>
            <a:r>
              <a:rPr lang="en" sz="2100"/>
              <a:t> </a:t>
            </a:r>
            <a:r>
              <a:rPr b="1" lang="en" sz="2100">
                <a:solidFill>
                  <a:srgbClr val="F1C232"/>
                </a:solidFill>
                <a:latin typeface="Open Sans"/>
                <a:ea typeface="Open Sans"/>
                <a:cs typeface="Open Sans"/>
                <a:sym typeface="Open Sans"/>
              </a:rPr>
              <a:t>of the team </a:t>
            </a:r>
            <a:endParaRPr sz="2100"/>
          </a:p>
        </p:txBody>
      </p:sp>
      <p:sp>
        <p:nvSpPr>
          <p:cNvPr id="81" name="Google Shape;81;p2"/>
          <p:cNvSpPr txBox="1"/>
          <p:nvPr>
            <p:ph idx="4294967295" type="title"/>
          </p:nvPr>
        </p:nvSpPr>
        <p:spPr>
          <a:xfrm>
            <a:off x="773700" y="1472900"/>
            <a:ext cx="7596600" cy="2844600"/>
          </a:xfrm>
          <a:prstGeom prst="rect">
            <a:avLst/>
          </a:prstGeom>
          <a:noFill/>
          <a:ln>
            <a:noFill/>
          </a:ln>
        </p:spPr>
        <p:txBody>
          <a:bodyPr anchorCtr="0" anchor="b" bIns="91425" lIns="91425" spcFirstLastPara="1" rIns="91425" wrap="square" tIns="91425">
            <a:noAutofit/>
          </a:bodyPr>
          <a:lstStyle/>
          <a:p>
            <a:pPr indent="-341630" lvl="0" marL="457200" rtl="0" algn="l">
              <a:lnSpc>
                <a:spcPct val="200000"/>
              </a:lnSpc>
              <a:spcBef>
                <a:spcPts val="0"/>
              </a:spcBef>
              <a:spcAft>
                <a:spcPts val="0"/>
              </a:spcAft>
              <a:buClr>
                <a:srgbClr val="FFFFFF"/>
              </a:buClr>
              <a:buSzPts val="1780"/>
              <a:buFont typeface="Arial"/>
              <a:buChar char="❏"/>
            </a:pPr>
            <a:r>
              <a:rPr lang="en" sz="1779">
                <a:solidFill>
                  <a:srgbClr val="FFFFFF"/>
                </a:solidFill>
                <a:latin typeface="Arial"/>
                <a:ea typeface="Arial"/>
                <a:cs typeface="Arial"/>
                <a:sym typeface="Arial"/>
              </a:rPr>
              <a:t>Idea Title : UAV application</a:t>
            </a:r>
            <a:endParaRPr sz="1779">
              <a:solidFill>
                <a:srgbClr val="FFFFFF"/>
              </a:solidFill>
              <a:latin typeface="Arial"/>
              <a:ea typeface="Arial"/>
              <a:cs typeface="Arial"/>
              <a:sym typeface="Arial"/>
            </a:endParaRPr>
          </a:p>
          <a:p>
            <a:pPr indent="-341630" lvl="0" marL="457200" rtl="0" algn="l">
              <a:lnSpc>
                <a:spcPct val="200000"/>
              </a:lnSpc>
              <a:spcBef>
                <a:spcPts val="0"/>
              </a:spcBef>
              <a:spcAft>
                <a:spcPts val="0"/>
              </a:spcAft>
              <a:buClr>
                <a:srgbClr val="FFFFFF"/>
              </a:buClr>
              <a:buSzPts val="1780"/>
              <a:buFont typeface="Arial"/>
              <a:buChar char="❏"/>
            </a:pPr>
            <a:r>
              <a:rPr lang="en" sz="1779">
                <a:solidFill>
                  <a:srgbClr val="FFFFFF"/>
                </a:solidFill>
                <a:latin typeface="Arial"/>
                <a:ea typeface="Arial"/>
                <a:cs typeface="Arial"/>
                <a:sym typeface="Arial"/>
              </a:rPr>
              <a:t>Team/ Startup name : Aeroaid</a:t>
            </a:r>
            <a:endParaRPr sz="1779">
              <a:solidFill>
                <a:srgbClr val="FFFFFF"/>
              </a:solidFill>
              <a:latin typeface="Arial"/>
              <a:ea typeface="Arial"/>
              <a:cs typeface="Arial"/>
              <a:sym typeface="Arial"/>
            </a:endParaRPr>
          </a:p>
          <a:p>
            <a:pPr indent="-341630" lvl="0" marL="457200" rtl="0" algn="l">
              <a:lnSpc>
                <a:spcPct val="200000"/>
              </a:lnSpc>
              <a:spcBef>
                <a:spcPts val="0"/>
              </a:spcBef>
              <a:spcAft>
                <a:spcPts val="0"/>
              </a:spcAft>
              <a:buClr>
                <a:srgbClr val="FFFFFF"/>
              </a:buClr>
              <a:buSzPts val="1780"/>
              <a:buFont typeface="Arial"/>
              <a:buChar char="❏"/>
            </a:pPr>
            <a:r>
              <a:rPr lang="en" sz="1779">
                <a:solidFill>
                  <a:srgbClr val="FFFFFF"/>
                </a:solidFill>
                <a:latin typeface="Arial"/>
                <a:ea typeface="Arial"/>
                <a:cs typeface="Arial"/>
                <a:sym typeface="Arial"/>
              </a:rPr>
              <a:t>Team leader : Aayush Singh</a:t>
            </a:r>
            <a:endParaRPr sz="1779">
              <a:solidFill>
                <a:srgbClr val="FFFFFF"/>
              </a:solidFill>
              <a:latin typeface="Arial"/>
              <a:ea typeface="Arial"/>
              <a:cs typeface="Arial"/>
              <a:sym typeface="Arial"/>
            </a:endParaRPr>
          </a:p>
          <a:p>
            <a:pPr indent="-341630" lvl="0" marL="457200" rtl="0" algn="l">
              <a:lnSpc>
                <a:spcPct val="200000"/>
              </a:lnSpc>
              <a:spcBef>
                <a:spcPts val="0"/>
              </a:spcBef>
              <a:spcAft>
                <a:spcPts val="0"/>
              </a:spcAft>
              <a:buClr>
                <a:srgbClr val="FFFFFF"/>
              </a:buClr>
              <a:buSzPts val="1780"/>
              <a:buFont typeface="Arial"/>
              <a:buChar char="❏"/>
            </a:pPr>
            <a:r>
              <a:rPr lang="en" sz="1779">
                <a:solidFill>
                  <a:srgbClr val="FFFFFF"/>
                </a:solidFill>
                <a:latin typeface="Arial"/>
                <a:ea typeface="Arial"/>
                <a:cs typeface="Arial"/>
                <a:sym typeface="Arial"/>
              </a:rPr>
              <a:t>Other Team Members : Utkarsh Pandey, Ambuj Rai</a:t>
            </a:r>
            <a:endParaRPr sz="1779">
              <a:solidFill>
                <a:srgbClr val="FFFFFF"/>
              </a:solidFill>
              <a:latin typeface="Arial"/>
              <a:ea typeface="Arial"/>
              <a:cs typeface="Arial"/>
              <a:sym typeface="Arial"/>
            </a:endParaRPr>
          </a:p>
          <a:p>
            <a:pPr indent="-341630" lvl="0" marL="457200" rtl="0" algn="l">
              <a:lnSpc>
                <a:spcPct val="200000"/>
              </a:lnSpc>
              <a:spcBef>
                <a:spcPts val="0"/>
              </a:spcBef>
              <a:spcAft>
                <a:spcPts val="0"/>
              </a:spcAft>
              <a:buClr>
                <a:srgbClr val="FFFFFF"/>
              </a:buClr>
              <a:buSzPts val="1780"/>
              <a:buFont typeface="Arial"/>
              <a:buChar char="❏"/>
            </a:pPr>
            <a:r>
              <a:rPr lang="en" sz="1779">
                <a:solidFill>
                  <a:srgbClr val="FFFFFF"/>
                </a:solidFill>
                <a:latin typeface="Arial"/>
                <a:ea typeface="Arial"/>
                <a:cs typeface="Arial"/>
                <a:sym typeface="Arial"/>
              </a:rPr>
              <a:t>Track : </a:t>
            </a:r>
            <a:r>
              <a:rPr lang="en" sz="1779">
                <a:solidFill>
                  <a:schemeClr val="lt1"/>
                </a:solidFill>
                <a:latin typeface="Arial"/>
                <a:ea typeface="Arial"/>
                <a:cs typeface="Arial"/>
                <a:sym typeface="Arial"/>
              </a:rPr>
              <a:t>Classic Tech Track</a:t>
            </a:r>
            <a:endParaRPr sz="1779">
              <a:solidFill>
                <a:srgbClr val="FFFFFF"/>
              </a:solidFill>
              <a:latin typeface="Arial"/>
              <a:ea typeface="Arial"/>
              <a:cs typeface="Arial"/>
              <a:sym typeface="Arial"/>
            </a:endParaRPr>
          </a:p>
        </p:txBody>
      </p:sp>
      <p:sp>
        <p:nvSpPr>
          <p:cNvPr id="82" name="Google Shape;82;p2"/>
          <p:cNvSpPr txBox="1"/>
          <p:nvPr/>
        </p:nvSpPr>
        <p:spPr>
          <a:xfrm>
            <a:off x="1831075" y="198875"/>
            <a:ext cx="5486400" cy="777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D966"/>
                </a:solidFill>
                <a:latin typeface="Open Sans"/>
                <a:ea typeface="Open Sans"/>
                <a:cs typeface="Open Sans"/>
                <a:sym typeface="Open Sans"/>
              </a:rPr>
              <a:t>START-A-THON : IDEATION </a:t>
            </a:r>
            <a:br>
              <a:rPr b="0" i="0" lang="en" sz="1800" u="none" cap="none" strike="noStrike">
                <a:solidFill>
                  <a:srgbClr val="FFD966"/>
                </a:solidFill>
                <a:latin typeface="Open Sans"/>
                <a:ea typeface="Open Sans"/>
                <a:cs typeface="Open Sans"/>
                <a:sym typeface="Open Sans"/>
              </a:rPr>
            </a:br>
            <a:r>
              <a:rPr b="0" i="0" lang="en" sz="1400" u="none" cap="none" strike="noStrike">
                <a:solidFill>
                  <a:srgbClr val="FFD966"/>
                </a:solidFill>
                <a:latin typeface="Open Sans"/>
                <a:ea typeface="Open Sans"/>
                <a:cs typeface="Open Sans"/>
                <a:sym typeface="Open Sans"/>
              </a:rPr>
              <a:t>Come with Ideas, Leave with Funded Startups</a:t>
            </a:r>
            <a:endParaRPr b="0" i="0" sz="1400" u="none" cap="none" strike="noStrike">
              <a:solidFill>
                <a:srgbClr val="FFD966"/>
              </a:solidFill>
              <a:latin typeface="Open Sans"/>
              <a:ea typeface="Open Sans"/>
              <a:cs typeface="Open Sans"/>
              <a:sym typeface="Open Sans"/>
            </a:endParaRPr>
          </a:p>
        </p:txBody>
      </p:sp>
      <p:pic>
        <p:nvPicPr>
          <p:cNvPr id="83" name="Google Shape;83;p2"/>
          <p:cNvPicPr preferRelativeResize="0"/>
          <p:nvPr/>
        </p:nvPicPr>
        <p:blipFill rotWithShape="1">
          <a:blip r:embed="rId4">
            <a:alphaModFix/>
          </a:blip>
          <a:srcRect b="28561" l="12602" r="12602" t="18790"/>
          <a:stretch/>
        </p:blipFill>
        <p:spPr>
          <a:xfrm>
            <a:off x="7910375" y="96000"/>
            <a:ext cx="1178750" cy="8344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3"/>
          <p:cNvSpPr txBox="1"/>
          <p:nvPr>
            <p:ph idx="4294967295" type="title"/>
          </p:nvPr>
        </p:nvSpPr>
        <p:spPr>
          <a:xfrm>
            <a:off x="720775" y="1227575"/>
            <a:ext cx="7596600" cy="58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990"/>
              <a:buNone/>
            </a:pPr>
            <a:r>
              <a:rPr b="1" lang="en" sz="2100">
                <a:solidFill>
                  <a:srgbClr val="FFD966"/>
                </a:solidFill>
                <a:latin typeface="Arial"/>
                <a:ea typeface="Arial"/>
                <a:cs typeface="Arial"/>
                <a:sym typeface="Arial"/>
              </a:rPr>
              <a:t>Problem Statement Details </a:t>
            </a:r>
            <a:endParaRPr b="1" sz="2100">
              <a:solidFill>
                <a:srgbClr val="FFD966"/>
              </a:solidFill>
              <a:latin typeface="Arial"/>
              <a:ea typeface="Arial"/>
              <a:cs typeface="Arial"/>
              <a:sym typeface="Arial"/>
            </a:endParaRPr>
          </a:p>
          <a:p>
            <a:pPr indent="0" lvl="0" marL="0" marR="0" rtl="0" algn="l">
              <a:lnSpc>
                <a:spcPct val="100000"/>
              </a:lnSpc>
              <a:spcBef>
                <a:spcPts val="0"/>
              </a:spcBef>
              <a:spcAft>
                <a:spcPts val="0"/>
              </a:spcAft>
              <a:buSzPts val="990"/>
              <a:buNone/>
            </a:pPr>
            <a:r>
              <a:t/>
            </a:r>
            <a:endParaRPr b="1" sz="2100">
              <a:solidFill>
                <a:srgbClr val="FFD966"/>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lang="en" sz="1500">
                <a:solidFill>
                  <a:schemeClr val="lt1"/>
                </a:solidFill>
                <a:latin typeface="Arial"/>
                <a:ea typeface="Arial"/>
                <a:cs typeface="Arial"/>
                <a:sym typeface="Arial"/>
              </a:rPr>
              <a:t>Provide disaster relief and optimisation of Last-mile delivery by use of UAV alongwith optimisation over better energy efficiency while providing secure delivery services to the consumer and cost effective options to retailers.</a:t>
            </a:r>
            <a:endParaRPr sz="1500">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sz="1500">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lang="en" sz="1500">
                <a:solidFill>
                  <a:schemeClr val="lt1"/>
                </a:solidFill>
                <a:latin typeface="Arial"/>
                <a:ea typeface="Arial"/>
                <a:cs typeface="Arial"/>
                <a:sym typeface="Arial"/>
              </a:rPr>
              <a:t>The issue in current scenario exists as current delivery system leads to heavy costs to be incurred to the product, environmental impacts, risks of damage and theft, maintenance of riders, delay in delivery, unoptimised path planning, traffic congestions, etc. The generic ecosystem has a wide scope of optimisation which would help in saving a lot of resources in terms of monetary and time.</a:t>
            </a:r>
            <a:endParaRPr sz="1500">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sz="1500">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lang="en" sz="1500">
                <a:solidFill>
                  <a:schemeClr val="lt1"/>
                </a:solidFill>
                <a:latin typeface="Arial"/>
                <a:ea typeface="Arial"/>
                <a:cs typeface="Arial"/>
                <a:sym typeface="Arial"/>
              </a:rPr>
              <a:t>In case of disasters we primarily lose connectivity services leading to difficulty in providing relief also with distribution of life sustaining food, water and meds.</a:t>
            </a:r>
            <a:endParaRPr sz="1500">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sz="1500">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sz="1500">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sz="1500">
              <a:solidFill>
                <a:schemeClr val="lt1"/>
              </a:solidFill>
              <a:latin typeface="Arial"/>
              <a:ea typeface="Arial"/>
              <a:cs typeface="Arial"/>
              <a:sym typeface="Arial"/>
            </a:endParaRPr>
          </a:p>
        </p:txBody>
      </p:sp>
      <p:sp>
        <p:nvSpPr>
          <p:cNvPr id="89" name="Google Shape;89;p3"/>
          <p:cNvSpPr txBox="1"/>
          <p:nvPr/>
        </p:nvSpPr>
        <p:spPr>
          <a:xfrm>
            <a:off x="1831075" y="198875"/>
            <a:ext cx="5486400" cy="777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D966"/>
                </a:solidFill>
                <a:latin typeface="Open Sans"/>
                <a:ea typeface="Open Sans"/>
                <a:cs typeface="Open Sans"/>
                <a:sym typeface="Open Sans"/>
              </a:rPr>
              <a:t>START-A-THON : IDEATION</a:t>
            </a:r>
            <a:br>
              <a:rPr b="0" i="0" lang="en" sz="1800" u="none" cap="none" strike="noStrike">
                <a:solidFill>
                  <a:srgbClr val="FFD966"/>
                </a:solidFill>
                <a:latin typeface="Open Sans"/>
                <a:ea typeface="Open Sans"/>
                <a:cs typeface="Open Sans"/>
                <a:sym typeface="Open Sans"/>
              </a:rPr>
            </a:br>
            <a:r>
              <a:rPr b="0" i="0" lang="en" sz="1400" u="none" cap="none" strike="noStrike">
                <a:solidFill>
                  <a:srgbClr val="FFD966"/>
                </a:solidFill>
                <a:latin typeface="Open Sans"/>
                <a:ea typeface="Open Sans"/>
                <a:cs typeface="Open Sans"/>
                <a:sym typeface="Open Sans"/>
              </a:rPr>
              <a:t>Come with Ideas, Leave with Funded Startups</a:t>
            </a:r>
            <a:endParaRPr b="0" i="0" sz="1400" u="none" cap="none" strike="noStrike">
              <a:solidFill>
                <a:srgbClr val="FFD966"/>
              </a:solidFill>
              <a:latin typeface="Open Sans"/>
              <a:ea typeface="Open Sans"/>
              <a:cs typeface="Open Sans"/>
              <a:sym typeface="Open Sans"/>
            </a:endParaRPr>
          </a:p>
        </p:txBody>
      </p:sp>
      <p:pic>
        <p:nvPicPr>
          <p:cNvPr id="90" name="Google Shape;90;p3"/>
          <p:cNvPicPr preferRelativeResize="0"/>
          <p:nvPr/>
        </p:nvPicPr>
        <p:blipFill rotWithShape="1">
          <a:blip r:embed="rId4">
            <a:alphaModFix/>
          </a:blip>
          <a:srcRect b="28561" l="12602" r="12602" t="18790"/>
          <a:stretch/>
        </p:blipFill>
        <p:spPr>
          <a:xfrm>
            <a:off x="7910375" y="96000"/>
            <a:ext cx="1178750" cy="8344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Google Shape;95;p4"/>
          <p:cNvSpPr txBox="1"/>
          <p:nvPr>
            <p:ph idx="4294967295" type="title"/>
          </p:nvPr>
        </p:nvSpPr>
        <p:spPr>
          <a:xfrm>
            <a:off x="720775" y="1227575"/>
            <a:ext cx="7596600" cy="58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990"/>
              <a:buNone/>
            </a:pPr>
            <a:r>
              <a:rPr b="1" lang="en" sz="2100">
                <a:solidFill>
                  <a:srgbClr val="FFD966"/>
                </a:solidFill>
                <a:latin typeface="Arial"/>
                <a:ea typeface="Arial"/>
                <a:cs typeface="Arial"/>
                <a:sym typeface="Arial"/>
              </a:rPr>
              <a:t>Problem Statement Details </a:t>
            </a:r>
            <a:endParaRPr b="1" sz="2100">
              <a:solidFill>
                <a:srgbClr val="FFD966"/>
              </a:solidFill>
              <a:latin typeface="Arial"/>
              <a:ea typeface="Arial"/>
              <a:cs typeface="Arial"/>
              <a:sym typeface="Arial"/>
            </a:endParaRPr>
          </a:p>
          <a:p>
            <a:pPr indent="0" lvl="0" marL="0" marR="0" rtl="0" algn="l">
              <a:lnSpc>
                <a:spcPct val="100000"/>
              </a:lnSpc>
              <a:spcBef>
                <a:spcPts val="0"/>
              </a:spcBef>
              <a:spcAft>
                <a:spcPts val="0"/>
              </a:spcAft>
              <a:buSzPts val="990"/>
              <a:buNone/>
            </a:pPr>
            <a:r>
              <a:t/>
            </a:r>
            <a:endParaRPr b="1" sz="2100">
              <a:solidFill>
                <a:srgbClr val="FFD966"/>
              </a:solidFill>
              <a:latin typeface="Arial"/>
              <a:ea typeface="Arial"/>
              <a:cs typeface="Arial"/>
              <a:sym typeface="Arial"/>
            </a:endParaRPr>
          </a:p>
          <a:p>
            <a:pPr indent="0" lvl="0" marL="0" marR="0" rtl="0" algn="l">
              <a:lnSpc>
                <a:spcPct val="100000"/>
              </a:lnSpc>
              <a:spcBef>
                <a:spcPts val="0"/>
              </a:spcBef>
              <a:spcAft>
                <a:spcPts val="0"/>
              </a:spcAft>
              <a:buSzPts val="990"/>
              <a:buNone/>
            </a:pPr>
            <a:r>
              <a:rPr lang="en" sz="1500">
                <a:solidFill>
                  <a:schemeClr val="lt1"/>
                </a:solidFill>
                <a:latin typeface="Arial"/>
                <a:ea typeface="Arial"/>
                <a:cs typeface="Arial"/>
                <a:sym typeface="Arial"/>
              </a:rPr>
              <a:t>With raising concerns of congestions in cities along with worsening air quality reports from various environment orgs and media giants introspect the fact that pushing door to door delivery services can lead to congestion by 36% and can lead to increase in commute timings for 100 cities by 15 mins by 2025. Also with raising concerns over endless shifts posing threat to the lives of overworking delivery executives which end up in fatal conditions. As per interviews delivery executives work in difficult conditions to provide services in which their efficiency decreases affecting the retail. Also there have been cases of unhygienic and damaged packages which leads to customer dissatisfaction. </a:t>
            </a:r>
            <a:endParaRPr sz="1500">
              <a:solidFill>
                <a:schemeClr val="lt1"/>
              </a:solidFill>
              <a:latin typeface="Arial"/>
              <a:ea typeface="Arial"/>
              <a:cs typeface="Arial"/>
              <a:sym typeface="Arial"/>
            </a:endParaRPr>
          </a:p>
          <a:p>
            <a:pPr indent="0" lvl="0" marL="0" marR="0" rtl="0" algn="l">
              <a:lnSpc>
                <a:spcPct val="100000"/>
              </a:lnSpc>
              <a:spcBef>
                <a:spcPts val="0"/>
              </a:spcBef>
              <a:spcAft>
                <a:spcPts val="0"/>
              </a:spcAft>
              <a:buSzPts val="990"/>
              <a:buNone/>
            </a:pPr>
            <a:r>
              <a:t/>
            </a:r>
            <a:endParaRPr sz="1800">
              <a:solidFill>
                <a:schemeClr val="lt1"/>
              </a:solidFill>
              <a:latin typeface="Arial"/>
              <a:ea typeface="Arial"/>
              <a:cs typeface="Arial"/>
              <a:sym typeface="Arial"/>
            </a:endParaRPr>
          </a:p>
        </p:txBody>
      </p:sp>
      <p:sp>
        <p:nvSpPr>
          <p:cNvPr id="96" name="Google Shape;96;p4"/>
          <p:cNvSpPr txBox="1"/>
          <p:nvPr/>
        </p:nvSpPr>
        <p:spPr>
          <a:xfrm>
            <a:off x="1831075" y="198875"/>
            <a:ext cx="5486400" cy="777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D966"/>
                </a:solidFill>
                <a:latin typeface="Open Sans"/>
                <a:ea typeface="Open Sans"/>
                <a:cs typeface="Open Sans"/>
                <a:sym typeface="Open Sans"/>
              </a:rPr>
              <a:t>START-A-THON : IDEATION</a:t>
            </a:r>
            <a:br>
              <a:rPr b="0" i="0" lang="en" sz="1800" u="none" cap="none" strike="noStrike">
                <a:solidFill>
                  <a:srgbClr val="FFD966"/>
                </a:solidFill>
                <a:latin typeface="Open Sans"/>
                <a:ea typeface="Open Sans"/>
                <a:cs typeface="Open Sans"/>
                <a:sym typeface="Open Sans"/>
              </a:rPr>
            </a:br>
            <a:r>
              <a:rPr b="0" i="0" lang="en" sz="1400" u="none" cap="none" strike="noStrike">
                <a:solidFill>
                  <a:srgbClr val="FFD966"/>
                </a:solidFill>
                <a:latin typeface="Open Sans"/>
                <a:ea typeface="Open Sans"/>
                <a:cs typeface="Open Sans"/>
                <a:sym typeface="Open Sans"/>
              </a:rPr>
              <a:t>Come with Ideas, Leave with Funded Startups</a:t>
            </a:r>
            <a:endParaRPr b="0" i="0" sz="1400" u="none" cap="none" strike="noStrike">
              <a:solidFill>
                <a:srgbClr val="FFD966"/>
              </a:solidFill>
              <a:latin typeface="Open Sans"/>
              <a:ea typeface="Open Sans"/>
              <a:cs typeface="Open Sans"/>
              <a:sym typeface="Open Sans"/>
            </a:endParaRPr>
          </a:p>
        </p:txBody>
      </p:sp>
      <p:pic>
        <p:nvPicPr>
          <p:cNvPr id="97" name="Google Shape;97;p4"/>
          <p:cNvPicPr preferRelativeResize="0"/>
          <p:nvPr/>
        </p:nvPicPr>
        <p:blipFill rotWithShape="1">
          <a:blip r:embed="rId4">
            <a:alphaModFix/>
          </a:blip>
          <a:srcRect b="28561" l="12602" r="12602" t="18790"/>
          <a:stretch/>
        </p:blipFill>
        <p:spPr>
          <a:xfrm>
            <a:off x="7910375" y="96000"/>
            <a:ext cx="1178750" cy="8344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1" name="Shape 101"/>
        <p:cNvGrpSpPr/>
        <p:nvPr/>
      </p:nvGrpSpPr>
      <p:grpSpPr>
        <a:xfrm>
          <a:off x="0" y="0"/>
          <a:ext cx="0" cy="0"/>
          <a:chOff x="0" y="0"/>
          <a:chExt cx="0" cy="0"/>
        </a:xfrm>
      </p:grpSpPr>
      <p:sp>
        <p:nvSpPr>
          <p:cNvPr id="102" name="Google Shape;102;p5"/>
          <p:cNvSpPr txBox="1"/>
          <p:nvPr>
            <p:ph idx="4294967295" type="title"/>
          </p:nvPr>
        </p:nvSpPr>
        <p:spPr>
          <a:xfrm>
            <a:off x="720775" y="1095375"/>
            <a:ext cx="7596600" cy="47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990"/>
              <a:buNone/>
            </a:pPr>
            <a:r>
              <a:rPr b="1" lang="en" sz="2100">
                <a:solidFill>
                  <a:srgbClr val="F1C232"/>
                </a:solidFill>
                <a:latin typeface="Open Sans"/>
                <a:ea typeface="Open Sans"/>
                <a:cs typeface="Open Sans"/>
                <a:sym typeface="Open Sans"/>
              </a:rPr>
              <a:t>Proposed Solution </a:t>
            </a:r>
            <a:endParaRPr sz="2100"/>
          </a:p>
        </p:txBody>
      </p:sp>
      <p:sp>
        <p:nvSpPr>
          <p:cNvPr id="103" name="Google Shape;103;p5"/>
          <p:cNvSpPr txBox="1"/>
          <p:nvPr>
            <p:ph idx="4294967295" type="title"/>
          </p:nvPr>
        </p:nvSpPr>
        <p:spPr>
          <a:xfrm>
            <a:off x="773700" y="1571775"/>
            <a:ext cx="7596600" cy="2966400"/>
          </a:xfrm>
          <a:prstGeom prst="rect">
            <a:avLst/>
          </a:prstGeom>
          <a:noFill/>
          <a:ln>
            <a:noFill/>
          </a:ln>
        </p:spPr>
        <p:txBody>
          <a:bodyPr anchorCtr="0" anchor="b" bIns="91425" lIns="91425" spcFirstLastPara="1" rIns="91425" wrap="square" tIns="91425">
            <a:noAutofit/>
          </a:bodyPr>
          <a:lstStyle/>
          <a:p>
            <a:pPr indent="0" lvl="0" marL="0" rtl="0" algn="l">
              <a:lnSpc>
                <a:spcPct val="200000"/>
              </a:lnSpc>
              <a:spcBef>
                <a:spcPts val="0"/>
              </a:spcBef>
              <a:spcAft>
                <a:spcPts val="0"/>
              </a:spcAft>
              <a:buSzPts val="4200"/>
              <a:buNone/>
            </a:pPr>
            <a:r>
              <a:rPr b="1" lang="en" sz="2080">
                <a:solidFill>
                  <a:srgbClr val="FFFFFF"/>
                </a:solidFill>
                <a:latin typeface="Arial"/>
                <a:ea typeface="Arial"/>
                <a:cs typeface="Arial"/>
                <a:sym typeface="Arial"/>
              </a:rPr>
              <a:t> </a:t>
            </a:r>
            <a:endParaRPr b="1" sz="2080">
              <a:solidFill>
                <a:srgbClr val="FFFFFF"/>
              </a:solidFill>
              <a:latin typeface="Arial"/>
              <a:ea typeface="Arial"/>
              <a:cs typeface="Arial"/>
              <a:sym typeface="Arial"/>
            </a:endParaRPr>
          </a:p>
        </p:txBody>
      </p:sp>
      <p:sp>
        <p:nvSpPr>
          <p:cNvPr id="104" name="Google Shape;104;p5"/>
          <p:cNvSpPr txBox="1"/>
          <p:nvPr/>
        </p:nvSpPr>
        <p:spPr>
          <a:xfrm>
            <a:off x="1831075" y="198875"/>
            <a:ext cx="5486400" cy="777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D966"/>
                </a:solidFill>
                <a:latin typeface="Open Sans"/>
                <a:ea typeface="Open Sans"/>
                <a:cs typeface="Open Sans"/>
                <a:sym typeface="Open Sans"/>
              </a:rPr>
              <a:t>START-A-THON : IDEATION</a:t>
            </a:r>
            <a:br>
              <a:rPr b="0" i="0" lang="en" sz="1800" u="none" cap="none" strike="noStrike">
                <a:solidFill>
                  <a:srgbClr val="FFD966"/>
                </a:solidFill>
                <a:latin typeface="Open Sans"/>
                <a:ea typeface="Open Sans"/>
                <a:cs typeface="Open Sans"/>
                <a:sym typeface="Open Sans"/>
              </a:rPr>
            </a:br>
            <a:r>
              <a:rPr b="0" i="0" lang="en" sz="1400" u="none" cap="none" strike="noStrike">
                <a:solidFill>
                  <a:srgbClr val="FFD966"/>
                </a:solidFill>
                <a:latin typeface="Open Sans"/>
                <a:ea typeface="Open Sans"/>
                <a:cs typeface="Open Sans"/>
                <a:sym typeface="Open Sans"/>
              </a:rPr>
              <a:t>Come with Ideas, Leave with Funded Startups</a:t>
            </a:r>
            <a:endParaRPr b="0" i="0" sz="1400" u="none" cap="none" strike="noStrike">
              <a:solidFill>
                <a:srgbClr val="FFD966"/>
              </a:solidFill>
              <a:latin typeface="Open Sans"/>
              <a:ea typeface="Open Sans"/>
              <a:cs typeface="Open Sans"/>
              <a:sym typeface="Open Sans"/>
            </a:endParaRPr>
          </a:p>
        </p:txBody>
      </p:sp>
      <p:pic>
        <p:nvPicPr>
          <p:cNvPr id="105" name="Google Shape;105;p5"/>
          <p:cNvPicPr preferRelativeResize="0"/>
          <p:nvPr/>
        </p:nvPicPr>
        <p:blipFill rotWithShape="1">
          <a:blip r:embed="rId4">
            <a:alphaModFix/>
          </a:blip>
          <a:srcRect b="28561" l="12602" r="12602" t="18790"/>
          <a:stretch/>
        </p:blipFill>
        <p:spPr>
          <a:xfrm>
            <a:off x="7910375" y="96000"/>
            <a:ext cx="1178750" cy="834401"/>
          </a:xfrm>
          <a:prstGeom prst="rect">
            <a:avLst/>
          </a:prstGeom>
          <a:noFill/>
          <a:ln>
            <a:noFill/>
          </a:ln>
        </p:spPr>
      </p:pic>
      <p:sp>
        <p:nvSpPr>
          <p:cNvPr id="106" name="Google Shape;106;p5"/>
          <p:cNvSpPr txBox="1"/>
          <p:nvPr/>
        </p:nvSpPr>
        <p:spPr>
          <a:xfrm>
            <a:off x="0" y="1690975"/>
            <a:ext cx="8796000" cy="2904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700"/>
              <a:buFont typeface="Arial"/>
              <a:buNone/>
            </a:pPr>
            <a:r>
              <a:rPr b="1" i="0" lang="en" sz="1700" u="none" cap="none" strike="noStrike">
                <a:solidFill>
                  <a:schemeClr val="lt1"/>
                </a:solidFill>
                <a:latin typeface="Arial"/>
                <a:ea typeface="Arial"/>
                <a:cs typeface="Arial"/>
                <a:sym typeface="Arial"/>
              </a:rPr>
              <a:t>            </a:t>
            </a:r>
            <a:r>
              <a:rPr b="0" i="0" lang="en" sz="1500" u="none" cap="none" strike="noStrike">
                <a:solidFill>
                  <a:schemeClr val="lt1"/>
                </a:solidFill>
                <a:latin typeface="Arial"/>
                <a:ea typeface="Arial"/>
                <a:cs typeface="Arial"/>
                <a:sym typeface="Arial"/>
              </a:rPr>
              <a:t>We plan to optimise by following measures:-</a:t>
            </a:r>
            <a:endParaRPr b="0" i="0" sz="1500" u="none" cap="none" strike="noStrike">
              <a:solidFill>
                <a:schemeClr val="lt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chemeClr val="lt1"/>
                </a:solidFill>
                <a:latin typeface="Arial"/>
                <a:ea typeface="Arial"/>
                <a:cs typeface="Arial"/>
                <a:sym typeface="Arial"/>
              </a:rPr>
              <a:t>	     1.)Fiddling consumer behaviour by offering discounts over early order of perishable items</a:t>
            </a:r>
            <a:endParaRPr b="0" i="0" sz="1500" u="none" cap="none" strike="noStrike">
              <a:solidFill>
                <a:schemeClr val="lt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chemeClr val="lt1"/>
                </a:solidFill>
                <a:latin typeface="Arial"/>
                <a:ea typeface="Arial"/>
                <a:cs typeface="Arial"/>
                <a:sym typeface="Arial"/>
              </a:rPr>
              <a:t>	       </a:t>
            </a:r>
            <a:r>
              <a:rPr b="1" i="1" lang="en" sz="900" u="none" cap="none" strike="noStrike">
                <a:solidFill>
                  <a:schemeClr val="lt1"/>
                </a:solidFill>
                <a:latin typeface="Arial"/>
                <a:ea typeface="Arial"/>
                <a:cs typeface="Arial"/>
                <a:sym typeface="Arial"/>
              </a:rPr>
              <a:t>Reference</a:t>
            </a:r>
            <a:r>
              <a:rPr b="0" i="0" lang="en" sz="1300" u="none" cap="none" strike="noStrike">
                <a:solidFill>
                  <a:schemeClr val="lt1"/>
                </a:solidFill>
                <a:latin typeface="Arial"/>
                <a:ea typeface="Arial"/>
                <a:cs typeface="Arial"/>
                <a:sym typeface="Arial"/>
              </a:rPr>
              <a:t>-A consumer can place order of products needed previous night before going to bed which will help in 		better path planning for the drones which will deliver the products in dawn.</a:t>
            </a:r>
            <a:endParaRPr b="0" i="0" sz="1300" u="none" cap="none" strike="noStrike">
              <a:solidFill>
                <a:schemeClr val="lt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chemeClr val="lt1"/>
                </a:solidFill>
                <a:latin typeface="Arial"/>
                <a:ea typeface="Arial"/>
                <a:cs typeface="Arial"/>
                <a:sym typeface="Arial"/>
              </a:rPr>
              <a:t>	     2.)Stack ordering will help cut short trips made in that region also will help the retailers as they would incur </a:t>
            </a:r>
            <a:endParaRPr b="0" i="0" sz="1300" u="none" cap="none" strike="noStrike">
              <a:solidFill>
                <a:schemeClr val="lt1"/>
              </a:solidFill>
              <a:latin typeface="Arial"/>
              <a:ea typeface="Arial"/>
              <a:cs typeface="Arial"/>
              <a:sym typeface="Arial"/>
            </a:endParaRPr>
          </a:p>
          <a:p>
            <a:pPr indent="457200" lvl="0" marL="457200" marR="0" rtl="0" algn="l">
              <a:lnSpc>
                <a:spcPct val="115000"/>
              </a:lnSpc>
              <a:spcBef>
                <a:spcPts val="0"/>
              </a:spcBef>
              <a:spcAft>
                <a:spcPts val="0"/>
              </a:spcAft>
              <a:buClr>
                <a:srgbClr val="000000"/>
              </a:buClr>
              <a:buSzPts val="1300"/>
              <a:buFont typeface="Arial"/>
              <a:buNone/>
            </a:pPr>
            <a:r>
              <a:rPr b="0" i="0" lang="en" sz="1300" u="none" cap="none" strike="noStrike">
                <a:solidFill>
                  <a:schemeClr val="lt1"/>
                </a:solidFill>
                <a:latin typeface="Arial"/>
                <a:ea typeface="Arial"/>
                <a:cs typeface="Arial"/>
                <a:sym typeface="Arial"/>
              </a:rPr>
              <a:t>Comparatively less loss over perishable products (eg-milk products)</a:t>
            </a:r>
            <a:endParaRPr b="0" i="0" sz="1300" u="none" cap="none" strike="noStrike">
              <a:solidFill>
                <a:schemeClr val="lt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300"/>
              <a:buFont typeface="Arial"/>
              <a:buNone/>
            </a:pPr>
            <a:r>
              <a:rPr b="0" i="0" lang="en" sz="1300" u="none" cap="none" strike="noStrike">
                <a:solidFill>
                  <a:schemeClr val="lt1"/>
                </a:solidFill>
                <a:latin typeface="Arial"/>
                <a:ea typeface="Arial"/>
                <a:cs typeface="Arial"/>
                <a:sym typeface="Arial"/>
              </a:rPr>
              <a:t>     3.)Charging of UAV’s can be done by innovative measures which will help reduce dependency on fuels.</a:t>
            </a:r>
            <a:endParaRPr b="0" i="0" sz="1300" u="none" cap="none" strike="noStrike">
              <a:solidFill>
                <a:schemeClr val="lt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300"/>
              <a:buFont typeface="Arial"/>
              <a:buNone/>
            </a:pPr>
            <a:r>
              <a:rPr b="0" i="0" lang="en" sz="1300" u="none" cap="none" strike="noStrike">
                <a:solidFill>
                  <a:schemeClr val="lt1"/>
                </a:solidFill>
                <a:latin typeface="Arial"/>
                <a:ea typeface="Arial"/>
                <a:cs typeface="Arial"/>
                <a:sym typeface="Arial"/>
              </a:rPr>
              <a:t>     4.)More secured and efficient delivery can be provided by UAV’s which can work hours on their charge life.</a:t>
            </a:r>
            <a:endParaRPr b="0" i="0" sz="1300" u="none" cap="none" strike="noStrike">
              <a:solidFill>
                <a:schemeClr val="lt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300"/>
              <a:buFont typeface="Arial"/>
              <a:buNone/>
            </a:pPr>
            <a:r>
              <a:rPr b="0" i="0" lang="en" sz="1300" u="none" cap="none" strike="noStrike">
                <a:solidFill>
                  <a:schemeClr val="lt1"/>
                </a:solidFill>
                <a:latin typeface="Arial"/>
                <a:ea typeface="Arial"/>
                <a:cs typeface="Arial"/>
                <a:sym typeface="Arial"/>
              </a:rPr>
              <a:t>     5.)Can serve as relief deployment during disasters and equipped with technological equipments can be used              </a:t>
            </a:r>
            <a:endParaRPr b="0" i="0" sz="1300" u="none" cap="none" strike="noStrike">
              <a:solidFill>
                <a:schemeClr val="lt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300"/>
              <a:buFont typeface="Arial"/>
              <a:buNone/>
            </a:pPr>
            <a:r>
              <a:rPr b="0" i="0" lang="en" sz="1300" u="none" cap="none" strike="noStrike">
                <a:solidFill>
                  <a:schemeClr val="lt1"/>
                </a:solidFill>
                <a:latin typeface="Arial"/>
                <a:ea typeface="Arial"/>
                <a:cs typeface="Arial"/>
                <a:sym typeface="Arial"/>
              </a:rPr>
              <a:t>        Authorities to provide better and quick services.</a:t>
            </a:r>
            <a:endParaRPr b="0" i="0" sz="1300" u="none" cap="none" strike="noStrike">
              <a:solidFill>
                <a:schemeClr val="lt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chemeClr val="lt1"/>
                </a:solidFill>
                <a:latin typeface="Arial"/>
                <a:ea typeface="Arial"/>
                <a:cs typeface="Arial"/>
                <a:sym typeface="Arial"/>
              </a:rPr>
              <a:t>​</a:t>
            </a:r>
            <a:endParaRPr b="0" i="0" sz="1800" u="none" cap="none" strike="noStrike">
              <a:solidFill>
                <a:schemeClr val="lt1"/>
              </a:solidFill>
              <a:latin typeface="Arial"/>
              <a:ea typeface="Arial"/>
              <a:cs typeface="Arial"/>
              <a:sym typeface="Arial"/>
            </a:endParaRPr>
          </a:p>
        </p:txBody>
      </p:sp>
      <p:sp>
        <p:nvSpPr>
          <p:cNvPr id="107" name="Google Shape;107;p5"/>
          <p:cNvSpPr txBox="1"/>
          <p:nvPr/>
        </p:nvSpPr>
        <p:spPr>
          <a:xfrm>
            <a:off x="4875650" y="1110375"/>
            <a:ext cx="64827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20000"/>
              </a:lnSpc>
              <a:spcBef>
                <a:spcPts val="0"/>
              </a:spcBef>
              <a:spcAft>
                <a:spcPts val="0"/>
              </a:spcAft>
              <a:buClr>
                <a:schemeClr val="dk1"/>
              </a:buClr>
              <a:buSzPts val="1100"/>
              <a:buFont typeface="Arial"/>
              <a:buNone/>
            </a:pPr>
            <a:r>
              <a:rPr b="1" i="0" lang="en" sz="1700" u="none" cap="none" strike="noStrike">
                <a:solidFill>
                  <a:schemeClr val="dk1"/>
                </a:solidFill>
                <a:highlight>
                  <a:srgbClr val="FFFFFF"/>
                </a:highlight>
                <a:latin typeface="Arial"/>
                <a:ea typeface="Arial"/>
                <a:cs typeface="Arial"/>
                <a:sym typeface="Arial"/>
              </a:rPr>
              <a:t>Think outside the box to deliver the box</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1" name="Shape 111"/>
        <p:cNvGrpSpPr/>
        <p:nvPr/>
      </p:nvGrpSpPr>
      <p:grpSpPr>
        <a:xfrm>
          <a:off x="0" y="0"/>
          <a:ext cx="0" cy="0"/>
          <a:chOff x="0" y="0"/>
          <a:chExt cx="0" cy="0"/>
        </a:xfrm>
      </p:grpSpPr>
      <p:sp>
        <p:nvSpPr>
          <p:cNvPr id="112" name="Google Shape;112;p6"/>
          <p:cNvSpPr txBox="1"/>
          <p:nvPr>
            <p:ph idx="4294967295" type="title"/>
          </p:nvPr>
        </p:nvSpPr>
        <p:spPr>
          <a:xfrm>
            <a:off x="720775" y="1095375"/>
            <a:ext cx="7596600" cy="47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990"/>
              <a:buNone/>
            </a:pPr>
            <a:r>
              <a:rPr b="1" lang="en" sz="2100">
                <a:solidFill>
                  <a:srgbClr val="F1C232"/>
                </a:solidFill>
                <a:latin typeface="Open Sans"/>
                <a:ea typeface="Open Sans"/>
                <a:cs typeface="Open Sans"/>
                <a:sym typeface="Open Sans"/>
              </a:rPr>
              <a:t>Proposed Solution </a:t>
            </a:r>
            <a:endParaRPr sz="2100"/>
          </a:p>
        </p:txBody>
      </p:sp>
      <p:sp>
        <p:nvSpPr>
          <p:cNvPr id="113" name="Google Shape;113;p6"/>
          <p:cNvSpPr txBox="1"/>
          <p:nvPr>
            <p:ph idx="4294967295" type="title"/>
          </p:nvPr>
        </p:nvSpPr>
        <p:spPr>
          <a:xfrm>
            <a:off x="773700" y="1571775"/>
            <a:ext cx="7596600" cy="2966400"/>
          </a:xfrm>
          <a:prstGeom prst="rect">
            <a:avLst/>
          </a:prstGeom>
          <a:noFill/>
          <a:ln>
            <a:noFill/>
          </a:ln>
        </p:spPr>
        <p:txBody>
          <a:bodyPr anchorCtr="0" anchor="b" bIns="91425" lIns="91425" spcFirstLastPara="1" rIns="91425" wrap="square" tIns="91425">
            <a:noAutofit/>
          </a:bodyPr>
          <a:lstStyle/>
          <a:p>
            <a:pPr indent="0" lvl="0" marL="0" rtl="0" algn="l">
              <a:lnSpc>
                <a:spcPct val="200000"/>
              </a:lnSpc>
              <a:spcBef>
                <a:spcPts val="0"/>
              </a:spcBef>
              <a:spcAft>
                <a:spcPts val="0"/>
              </a:spcAft>
              <a:buSzPts val="4200"/>
              <a:buNone/>
            </a:pPr>
            <a:r>
              <a:rPr b="1" lang="en" sz="2080">
                <a:solidFill>
                  <a:srgbClr val="FFFFFF"/>
                </a:solidFill>
                <a:latin typeface="Arial"/>
                <a:ea typeface="Arial"/>
                <a:cs typeface="Arial"/>
                <a:sym typeface="Arial"/>
              </a:rPr>
              <a:t> </a:t>
            </a:r>
            <a:endParaRPr b="1" sz="2080">
              <a:solidFill>
                <a:srgbClr val="FFFFFF"/>
              </a:solidFill>
              <a:latin typeface="Arial"/>
              <a:ea typeface="Arial"/>
              <a:cs typeface="Arial"/>
              <a:sym typeface="Arial"/>
            </a:endParaRPr>
          </a:p>
        </p:txBody>
      </p:sp>
      <p:sp>
        <p:nvSpPr>
          <p:cNvPr id="114" name="Google Shape;114;p6"/>
          <p:cNvSpPr txBox="1"/>
          <p:nvPr/>
        </p:nvSpPr>
        <p:spPr>
          <a:xfrm>
            <a:off x="1831075" y="198875"/>
            <a:ext cx="5486400" cy="777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D966"/>
                </a:solidFill>
                <a:latin typeface="Open Sans"/>
                <a:ea typeface="Open Sans"/>
                <a:cs typeface="Open Sans"/>
                <a:sym typeface="Open Sans"/>
              </a:rPr>
              <a:t>START-A-THON : IDEATION</a:t>
            </a:r>
            <a:br>
              <a:rPr b="0" i="0" lang="en" sz="1800" u="none" cap="none" strike="noStrike">
                <a:solidFill>
                  <a:srgbClr val="FFD966"/>
                </a:solidFill>
                <a:latin typeface="Open Sans"/>
                <a:ea typeface="Open Sans"/>
                <a:cs typeface="Open Sans"/>
                <a:sym typeface="Open Sans"/>
              </a:rPr>
            </a:br>
            <a:r>
              <a:rPr b="0" i="0" lang="en" sz="1400" u="none" cap="none" strike="noStrike">
                <a:solidFill>
                  <a:srgbClr val="FFD966"/>
                </a:solidFill>
                <a:latin typeface="Open Sans"/>
                <a:ea typeface="Open Sans"/>
                <a:cs typeface="Open Sans"/>
                <a:sym typeface="Open Sans"/>
              </a:rPr>
              <a:t>Come with Ideas, Leave with Funded Startups</a:t>
            </a:r>
            <a:endParaRPr b="0" i="0" sz="1400" u="none" cap="none" strike="noStrike">
              <a:solidFill>
                <a:srgbClr val="FFD966"/>
              </a:solidFill>
              <a:latin typeface="Open Sans"/>
              <a:ea typeface="Open Sans"/>
              <a:cs typeface="Open Sans"/>
              <a:sym typeface="Open Sans"/>
            </a:endParaRPr>
          </a:p>
        </p:txBody>
      </p:sp>
      <p:pic>
        <p:nvPicPr>
          <p:cNvPr id="115" name="Google Shape;115;p6"/>
          <p:cNvPicPr preferRelativeResize="0"/>
          <p:nvPr/>
        </p:nvPicPr>
        <p:blipFill rotWithShape="1">
          <a:blip r:embed="rId4">
            <a:alphaModFix/>
          </a:blip>
          <a:srcRect b="28561" l="12602" r="12602" t="18790"/>
          <a:stretch/>
        </p:blipFill>
        <p:spPr>
          <a:xfrm>
            <a:off x="7910375" y="96000"/>
            <a:ext cx="1178750" cy="834401"/>
          </a:xfrm>
          <a:prstGeom prst="rect">
            <a:avLst/>
          </a:prstGeom>
          <a:noFill/>
          <a:ln>
            <a:noFill/>
          </a:ln>
        </p:spPr>
      </p:pic>
      <p:sp>
        <p:nvSpPr>
          <p:cNvPr id="116" name="Google Shape;116;p6"/>
          <p:cNvSpPr txBox="1"/>
          <p:nvPr/>
        </p:nvSpPr>
        <p:spPr>
          <a:xfrm>
            <a:off x="773700" y="1690975"/>
            <a:ext cx="8022300" cy="2652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500"/>
              <a:buFont typeface="Arial"/>
              <a:buNone/>
            </a:pPr>
            <a:r>
              <a:rPr b="1" i="0" lang="en" sz="1500" u="none" cap="none" strike="noStrike">
                <a:solidFill>
                  <a:schemeClr val="lt1"/>
                </a:solidFill>
                <a:latin typeface="Arial"/>
                <a:ea typeface="Arial"/>
                <a:cs typeface="Arial"/>
                <a:sym typeface="Arial"/>
              </a:rPr>
              <a:t>Our USP includes :-</a:t>
            </a:r>
            <a:endParaRPr b="1" i="0" sz="1500" u="none" cap="none" strike="noStrike">
              <a:solidFill>
                <a:schemeClr val="lt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chemeClr val="lt1"/>
                </a:solidFill>
                <a:latin typeface="Arial"/>
                <a:ea typeface="Arial"/>
                <a:cs typeface="Arial"/>
                <a:sym typeface="Arial"/>
              </a:rPr>
              <a:t>-Drone technologies will render with current ecosystem to provide speedy and efficient services catering to                   time sensitive deliveries </a:t>
            </a:r>
            <a:endParaRPr b="1" i="0" sz="1500" u="none" cap="none" strike="noStrike">
              <a:solidFill>
                <a:schemeClr val="lt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chemeClr val="lt1"/>
                </a:solidFill>
                <a:latin typeface="Arial"/>
                <a:ea typeface="Arial"/>
                <a:cs typeface="Arial"/>
                <a:sym typeface="Arial"/>
              </a:rPr>
              <a:t>​-</a:t>
            </a:r>
            <a:r>
              <a:rPr b="1" i="0" lang="en" sz="1200" u="none" cap="none" strike="noStrike">
                <a:solidFill>
                  <a:schemeClr val="lt1"/>
                </a:solidFill>
                <a:latin typeface="Arial"/>
                <a:ea typeface="Arial"/>
                <a:cs typeface="Arial"/>
                <a:sym typeface="Arial"/>
              </a:rPr>
              <a:t>Capability of providing services to remote and inaccessible areas with reduced environmental impact with </a:t>
            </a:r>
            <a:endParaRPr b="1" i="0" sz="1200" u="none" cap="none" strike="noStrike">
              <a:solidFill>
                <a:schemeClr val="lt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chemeClr val="lt1"/>
                </a:solidFill>
                <a:latin typeface="Arial"/>
                <a:ea typeface="Arial"/>
                <a:cs typeface="Arial"/>
                <a:sym typeface="Arial"/>
              </a:rPr>
              <a:t>  customisable routes which won’t get hindered by normal traffic conditions.</a:t>
            </a:r>
            <a:endParaRPr b="1" i="0" sz="1200" u="none" cap="none" strike="noStrike">
              <a:solidFill>
                <a:schemeClr val="lt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chemeClr val="lt1"/>
                </a:solidFill>
                <a:latin typeface="Arial"/>
                <a:ea typeface="Arial"/>
                <a:cs typeface="Arial"/>
                <a:sym typeface="Arial"/>
              </a:rPr>
              <a:t>-UAV would be giving a retrospect of future to the society where while navigating around it will be showing   </a:t>
            </a:r>
            <a:endParaRPr b="1" i="0" sz="1200" u="none" cap="none" strike="noStrike">
              <a:solidFill>
                <a:schemeClr val="lt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chemeClr val="lt1"/>
                </a:solidFill>
                <a:latin typeface="Arial"/>
                <a:ea typeface="Arial"/>
                <a:cs typeface="Arial"/>
                <a:sym typeface="Arial"/>
              </a:rPr>
              <a:t> publicising it’s retailer and associated brand while executing it’s job</a:t>
            </a:r>
            <a:endParaRPr b="1" i="0" sz="1200" u="none" cap="none" strike="noStrike">
              <a:solidFill>
                <a:schemeClr val="lt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chemeClr val="lt1"/>
                </a:solidFill>
                <a:latin typeface="Arial"/>
                <a:ea typeface="Arial"/>
                <a:cs typeface="Arial"/>
                <a:sym typeface="Arial"/>
              </a:rPr>
              <a:t>-UAV capabilities of reduced dependence over infrastructure will help increase area of services.</a:t>
            </a:r>
            <a:endParaRPr b="1" i="0" sz="1200" u="none" cap="none" strike="noStrike">
              <a:solidFill>
                <a:schemeClr val="lt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chemeClr val="lt1"/>
                </a:solidFill>
                <a:latin typeface="Arial"/>
                <a:ea typeface="Arial"/>
                <a:cs typeface="Arial"/>
                <a:sym typeface="Arial"/>
              </a:rPr>
              <a:t>-For treacherous conditions of calamity drones equipped with technological devices can be swarmed over   </a:t>
            </a:r>
            <a:endParaRPr b="1" i="0" sz="1200" u="none" cap="none" strike="noStrike">
              <a:solidFill>
                <a:schemeClr val="lt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chemeClr val="lt1"/>
                </a:solidFill>
                <a:latin typeface="Arial"/>
                <a:ea typeface="Arial"/>
                <a:cs typeface="Arial"/>
                <a:sym typeface="Arial"/>
              </a:rPr>
              <a:t> the area to accelerate processes for authorities.</a:t>
            </a:r>
            <a:endParaRPr b="1" i="0" sz="1200" u="none" cap="none" strike="noStrike">
              <a:solidFill>
                <a:schemeClr val="lt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chemeClr val="lt1"/>
                </a:solidFill>
                <a:latin typeface="Arial"/>
                <a:ea typeface="Arial"/>
                <a:cs typeface="Arial"/>
                <a:sym typeface="Arial"/>
              </a:rPr>
              <a:t>-Can be used in defence services for monitoring alongwith watch guards.</a:t>
            </a:r>
            <a:endParaRPr b="1" i="0" sz="1200" u="none" cap="none" strike="noStrik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0" name="Shape 120"/>
        <p:cNvGrpSpPr/>
        <p:nvPr/>
      </p:nvGrpSpPr>
      <p:grpSpPr>
        <a:xfrm>
          <a:off x="0" y="0"/>
          <a:ext cx="0" cy="0"/>
          <a:chOff x="0" y="0"/>
          <a:chExt cx="0" cy="0"/>
        </a:xfrm>
      </p:grpSpPr>
      <p:sp>
        <p:nvSpPr>
          <p:cNvPr id="121" name="Google Shape;121;p7"/>
          <p:cNvSpPr txBox="1"/>
          <p:nvPr>
            <p:ph idx="4294967295" type="title"/>
          </p:nvPr>
        </p:nvSpPr>
        <p:spPr>
          <a:xfrm>
            <a:off x="720775" y="1095375"/>
            <a:ext cx="7596600" cy="47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990"/>
              <a:buNone/>
            </a:pPr>
            <a:r>
              <a:rPr b="1" lang="en" sz="2100">
                <a:solidFill>
                  <a:srgbClr val="F1C232"/>
                </a:solidFill>
                <a:latin typeface="Open Sans"/>
                <a:ea typeface="Open Sans"/>
                <a:cs typeface="Open Sans"/>
                <a:sym typeface="Open Sans"/>
              </a:rPr>
              <a:t>Proposed Solution </a:t>
            </a:r>
            <a:endParaRPr sz="2100"/>
          </a:p>
        </p:txBody>
      </p:sp>
      <p:sp>
        <p:nvSpPr>
          <p:cNvPr id="122" name="Google Shape;122;p7"/>
          <p:cNvSpPr txBox="1"/>
          <p:nvPr>
            <p:ph idx="4294967295" type="title"/>
          </p:nvPr>
        </p:nvSpPr>
        <p:spPr>
          <a:xfrm>
            <a:off x="773700" y="1571775"/>
            <a:ext cx="7596600" cy="2966400"/>
          </a:xfrm>
          <a:prstGeom prst="rect">
            <a:avLst/>
          </a:prstGeom>
          <a:noFill/>
          <a:ln>
            <a:noFill/>
          </a:ln>
        </p:spPr>
        <p:txBody>
          <a:bodyPr anchorCtr="0" anchor="b" bIns="91425" lIns="91425" spcFirstLastPara="1" rIns="91425" wrap="square" tIns="91425">
            <a:noAutofit/>
          </a:bodyPr>
          <a:lstStyle/>
          <a:p>
            <a:pPr indent="0" lvl="0" marL="0" rtl="0" algn="l">
              <a:lnSpc>
                <a:spcPct val="200000"/>
              </a:lnSpc>
              <a:spcBef>
                <a:spcPts val="0"/>
              </a:spcBef>
              <a:spcAft>
                <a:spcPts val="0"/>
              </a:spcAft>
              <a:buSzPts val="4200"/>
              <a:buNone/>
            </a:pPr>
            <a:r>
              <a:rPr b="1" lang="en" sz="2080">
                <a:solidFill>
                  <a:srgbClr val="FFFFFF"/>
                </a:solidFill>
                <a:latin typeface="Arial"/>
                <a:ea typeface="Arial"/>
                <a:cs typeface="Arial"/>
                <a:sym typeface="Arial"/>
              </a:rPr>
              <a:t> </a:t>
            </a:r>
            <a:endParaRPr b="1" sz="2080">
              <a:solidFill>
                <a:srgbClr val="FFFFFF"/>
              </a:solidFill>
              <a:latin typeface="Arial"/>
              <a:ea typeface="Arial"/>
              <a:cs typeface="Arial"/>
              <a:sym typeface="Arial"/>
            </a:endParaRPr>
          </a:p>
        </p:txBody>
      </p:sp>
      <p:sp>
        <p:nvSpPr>
          <p:cNvPr id="123" name="Google Shape;123;p7"/>
          <p:cNvSpPr txBox="1"/>
          <p:nvPr/>
        </p:nvSpPr>
        <p:spPr>
          <a:xfrm>
            <a:off x="1831075" y="198875"/>
            <a:ext cx="5486400" cy="777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D966"/>
                </a:solidFill>
                <a:latin typeface="Open Sans"/>
                <a:ea typeface="Open Sans"/>
                <a:cs typeface="Open Sans"/>
                <a:sym typeface="Open Sans"/>
              </a:rPr>
              <a:t>START-A-THON : IDEATION</a:t>
            </a:r>
            <a:br>
              <a:rPr b="0" i="0" lang="en" sz="1800" u="none" cap="none" strike="noStrike">
                <a:solidFill>
                  <a:srgbClr val="FFD966"/>
                </a:solidFill>
                <a:latin typeface="Open Sans"/>
                <a:ea typeface="Open Sans"/>
                <a:cs typeface="Open Sans"/>
                <a:sym typeface="Open Sans"/>
              </a:rPr>
            </a:br>
            <a:r>
              <a:rPr b="0" i="0" lang="en" sz="1400" u="none" cap="none" strike="noStrike">
                <a:solidFill>
                  <a:srgbClr val="FFD966"/>
                </a:solidFill>
                <a:latin typeface="Open Sans"/>
                <a:ea typeface="Open Sans"/>
                <a:cs typeface="Open Sans"/>
                <a:sym typeface="Open Sans"/>
              </a:rPr>
              <a:t>Come with Ideas, Leave with Funded Startups</a:t>
            </a:r>
            <a:endParaRPr b="0" i="0" sz="1400" u="none" cap="none" strike="noStrike">
              <a:solidFill>
                <a:srgbClr val="FFD966"/>
              </a:solidFill>
              <a:latin typeface="Open Sans"/>
              <a:ea typeface="Open Sans"/>
              <a:cs typeface="Open Sans"/>
              <a:sym typeface="Open Sans"/>
            </a:endParaRPr>
          </a:p>
        </p:txBody>
      </p:sp>
      <p:pic>
        <p:nvPicPr>
          <p:cNvPr id="124" name="Google Shape;124;p7"/>
          <p:cNvPicPr preferRelativeResize="0"/>
          <p:nvPr/>
        </p:nvPicPr>
        <p:blipFill rotWithShape="1">
          <a:blip r:embed="rId4">
            <a:alphaModFix/>
          </a:blip>
          <a:srcRect b="28561" l="12602" r="12602" t="18790"/>
          <a:stretch/>
        </p:blipFill>
        <p:spPr>
          <a:xfrm>
            <a:off x="7910375" y="96000"/>
            <a:ext cx="1178750" cy="834401"/>
          </a:xfrm>
          <a:prstGeom prst="rect">
            <a:avLst/>
          </a:prstGeom>
          <a:noFill/>
          <a:ln>
            <a:noFill/>
          </a:ln>
        </p:spPr>
      </p:pic>
      <p:sp>
        <p:nvSpPr>
          <p:cNvPr id="125" name="Google Shape;125;p7"/>
          <p:cNvSpPr txBox="1"/>
          <p:nvPr/>
        </p:nvSpPr>
        <p:spPr>
          <a:xfrm>
            <a:off x="0" y="1690975"/>
            <a:ext cx="8796000" cy="2355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700"/>
              <a:buFont typeface="Arial"/>
              <a:buNone/>
            </a:pPr>
            <a:r>
              <a:rPr b="1" i="0" lang="en" sz="1700" u="none" cap="none" strike="noStrike">
                <a:solidFill>
                  <a:schemeClr val="lt1"/>
                </a:solidFill>
                <a:latin typeface="Arial"/>
                <a:ea typeface="Arial"/>
                <a:cs typeface="Arial"/>
                <a:sym typeface="Arial"/>
              </a:rPr>
              <a:t>        </a:t>
            </a:r>
            <a:r>
              <a:rPr b="0" i="0" lang="en" sz="1500" u="none" cap="none" strike="noStrike">
                <a:solidFill>
                  <a:schemeClr val="lt1"/>
                </a:solidFill>
                <a:latin typeface="Arial"/>
                <a:ea typeface="Arial"/>
                <a:cs typeface="Arial"/>
                <a:sym typeface="Arial"/>
              </a:rPr>
              <a:t>The key Framework &amp; Technologies used are as follows:-</a:t>
            </a:r>
            <a:endParaRPr b="0" i="0" sz="1500" u="none" cap="none" strike="noStrike">
              <a:solidFill>
                <a:schemeClr val="lt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500"/>
              <a:buFont typeface="Arial"/>
              <a:buNone/>
            </a:pPr>
            <a:r>
              <a:t/>
            </a:r>
            <a:endParaRPr b="0" i="0" sz="1500" u="none" cap="none" strike="noStrike">
              <a:solidFill>
                <a:schemeClr val="lt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chemeClr val="lt1"/>
                </a:solidFill>
                <a:latin typeface="Arial"/>
                <a:ea typeface="Arial"/>
                <a:cs typeface="Arial"/>
                <a:sym typeface="Arial"/>
              </a:rPr>
              <a:t>	1.Flight Control Systems -Flight controller, IMU, GPS</a:t>
            </a:r>
            <a:endParaRPr b="0" i="0" sz="1500" u="none" cap="none" strike="noStrike">
              <a:solidFill>
                <a:schemeClr val="lt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chemeClr val="lt1"/>
                </a:solidFill>
                <a:latin typeface="Arial"/>
                <a:ea typeface="Arial"/>
                <a:cs typeface="Arial"/>
                <a:sym typeface="Arial"/>
              </a:rPr>
              <a:t>	2.Navigation &amp; positioning-GPS, GNSS, Lidar,</a:t>
            </a:r>
            <a:endParaRPr b="0" i="0" sz="1500" u="none" cap="none" strike="noStrike">
              <a:solidFill>
                <a:schemeClr val="lt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chemeClr val="lt1"/>
                </a:solidFill>
                <a:latin typeface="Arial"/>
                <a:ea typeface="Arial"/>
                <a:cs typeface="Arial"/>
                <a:sym typeface="Arial"/>
              </a:rPr>
              <a:t>	3.Communication systems-Telemetry Systems, Wireless data transfer </a:t>
            </a:r>
            <a:endParaRPr b="0" i="0" sz="1500" u="none" cap="none" strike="noStrike">
              <a:solidFill>
                <a:schemeClr val="lt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chemeClr val="lt1"/>
                </a:solidFill>
                <a:latin typeface="Arial"/>
                <a:ea typeface="Arial"/>
                <a:cs typeface="Arial"/>
                <a:sym typeface="Arial"/>
              </a:rPr>
              <a:t>	4.Propulsion &amp; Power systems-Electric Motors, Batteries with charge &amp; swap mechanism.</a:t>
            </a:r>
            <a:endParaRPr b="0" i="0" sz="1500" u="none" cap="none" strike="noStrike">
              <a:solidFill>
                <a:schemeClr val="lt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500"/>
              <a:buFont typeface="Arial"/>
              <a:buNone/>
            </a:pPr>
            <a:r>
              <a:rPr b="1" i="0" lang="en" sz="1500" u="none" cap="none" strike="noStrike">
                <a:solidFill>
                  <a:schemeClr val="lt1"/>
                </a:solidFill>
                <a:latin typeface="Arial"/>
                <a:ea typeface="Arial"/>
                <a:cs typeface="Arial"/>
                <a:sym typeface="Arial"/>
              </a:rPr>
              <a:t>5.)</a:t>
            </a:r>
            <a:r>
              <a:rPr b="0" i="0" lang="en" sz="1500" u="none" cap="none" strike="noStrike">
                <a:solidFill>
                  <a:schemeClr val="lt1"/>
                </a:solidFill>
                <a:latin typeface="Arial"/>
                <a:ea typeface="Arial"/>
                <a:cs typeface="Arial"/>
                <a:sym typeface="Arial"/>
              </a:rPr>
              <a:t>Regulatory Compliance -Remote Identification</a:t>
            </a:r>
            <a:r>
              <a:rPr b="1" i="0" lang="en" sz="1500" u="none" cap="none" strike="noStrike">
                <a:solidFill>
                  <a:schemeClr val="lt1"/>
                </a:solidFill>
                <a:latin typeface="Arial"/>
                <a:ea typeface="Arial"/>
                <a:cs typeface="Arial"/>
                <a:sym typeface="Arial"/>
              </a:rPr>
              <a:t>	, </a:t>
            </a:r>
            <a:r>
              <a:rPr b="0" i="0" lang="en" sz="1500" u="none" cap="none" strike="noStrike">
                <a:solidFill>
                  <a:schemeClr val="lt1"/>
                </a:solidFill>
                <a:latin typeface="Arial"/>
                <a:ea typeface="Arial"/>
                <a:cs typeface="Arial"/>
                <a:sym typeface="Arial"/>
              </a:rPr>
              <a:t>geofencing </a:t>
            </a:r>
            <a:endParaRPr b="0" i="0" sz="1500" u="none" cap="none" strike="noStrike">
              <a:solidFill>
                <a:schemeClr val="lt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chemeClr val="lt1"/>
                </a:solidFill>
                <a:latin typeface="Arial"/>
                <a:ea typeface="Arial"/>
                <a:cs typeface="Arial"/>
                <a:sym typeface="Arial"/>
              </a:rPr>
              <a:t>​</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9" name="Shape 129"/>
        <p:cNvGrpSpPr/>
        <p:nvPr/>
      </p:nvGrpSpPr>
      <p:grpSpPr>
        <a:xfrm>
          <a:off x="0" y="0"/>
          <a:ext cx="0" cy="0"/>
          <a:chOff x="0" y="0"/>
          <a:chExt cx="0" cy="0"/>
        </a:xfrm>
      </p:grpSpPr>
      <p:sp>
        <p:nvSpPr>
          <p:cNvPr id="130" name="Google Shape;130;p8"/>
          <p:cNvSpPr txBox="1"/>
          <p:nvPr>
            <p:ph idx="4294967295" type="title"/>
          </p:nvPr>
        </p:nvSpPr>
        <p:spPr>
          <a:xfrm>
            <a:off x="720775" y="1095375"/>
            <a:ext cx="7596600" cy="47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990"/>
              <a:buNone/>
            </a:pPr>
            <a:r>
              <a:rPr b="1" lang="en" sz="2100">
                <a:solidFill>
                  <a:srgbClr val="F1C232"/>
                </a:solidFill>
                <a:latin typeface="Open Sans"/>
                <a:ea typeface="Open Sans"/>
                <a:cs typeface="Open Sans"/>
                <a:sym typeface="Open Sans"/>
              </a:rPr>
              <a:t>Proposed Solution </a:t>
            </a:r>
            <a:endParaRPr sz="2100"/>
          </a:p>
        </p:txBody>
      </p:sp>
      <p:sp>
        <p:nvSpPr>
          <p:cNvPr id="131" name="Google Shape;131;p8"/>
          <p:cNvSpPr txBox="1"/>
          <p:nvPr>
            <p:ph idx="4294967295" type="title"/>
          </p:nvPr>
        </p:nvSpPr>
        <p:spPr>
          <a:xfrm>
            <a:off x="773700" y="1571775"/>
            <a:ext cx="7596600" cy="2966400"/>
          </a:xfrm>
          <a:prstGeom prst="rect">
            <a:avLst/>
          </a:prstGeom>
          <a:noFill/>
          <a:ln>
            <a:noFill/>
          </a:ln>
        </p:spPr>
        <p:txBody>
          <a:bodyPr anchorCtr="0" anchor="b" bIns="91425" lIns="91425" spcFirstLastPara="1" rIns="91425" wrap="square" tIns="91425">
            <a:noAutofit/>
          </a:bodyPr>
          <a:lstStyle/>
          <a:p>
            <a:pPr indent="0" lvl="0" marL="0" rtl="0" algn="l">
              <a:lnSpc>
                <a:spcPct val="200000"/>
              </a:lnSpc>
              <a:spcBef>
                <a:spcPts val="0"/>
              </a:spcBef>
              <a:spcAft>
                <a:spcPts val="0"/>
              </a:spcAft>
              <a:buSzPts val="4200"/>
              <a:buNone/>
            </a:pPr>
            <a:r>
              <a:rPr b="1" lang="en" sz="2080">
                <a:solidFill>
                  <a:srgbClr val="FFFFFF"/>
                </a:solidFill>
                <a:latin typeface="Arial"/>
                <a:ea typeface="Arial"/>
                <a:cs typeface="Arial"/>
                <a:sym typeface="Arial"/>
              </a:rPr>
              <a:t> </a:t>
            </a:r>
            <a:endParaRPr b="1" sz="2080">
              <a:solidFill>
                <a:srgbClr val="FFFFFF"/>
              </a:solidFill>
              <a:latin typeface="Arial"/>
              <a:ea typeface="Arial"/>
              <a:cs typeface="Arial"/>
              <a:sym typeface="Arial"/>
            </a:endParaRPr>
          </a:p>
        </p:txBody>
      </p:sp>
      <p:sp>
        <p:nvSpPr>
          <p:cNvPr id="132" name="Google Shape;132;p8"/>
          <p:cNvSpPr txBox="1"/>
          <p:nvPr/>
        </p:nvSpPr>
        <p:spPr>
          <a:xfrm>
            <a:off x="1831075" y="198875"/>
            <a:ext cx="5486400" cy="777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D966"/>
                </a:solidFill>
                <a:latin typeface="Open Sans"/>
                <a:ea typeface="Open Sans"/>
                <a:cs typeface="Open Sans"/>
                <a:sym typeface="Open Sans"/>
              </a:rPr>
              <a:t>START-A-THON : IDEATION</a:t>
            </a:r>
            <a:br>
              <a:rPr b="0" i="0" lang="en" sz="1800" u="none" cap="none" strike="noStrike">
                <a:solidFill>
                  <a:srgbClr val="FFD966"/>
                </a:solidFill>
                <a:latin typeface="Open Sans"/>
                <a:ea typeface="Open Sans"/>
                <a:cs typeface="Open Sans"/>
                <a:sym typeface="Open Sans"/>
              </a:rPr>
            </a:br>
            <a:r>
              <a:rPr b="0" i="0" lang="en" sz="1400" u="none" cap="none" strike="noStrike">
                <a:solidFill>
                  <a:srgbClr val="FFD966"/>
                </a:solidFill>
                <a:latin typeface="Open Sans"/>
                <a:ea typeface="Open Sans"/>
                <a:cs typeface="Open Sans"/>
                <a:sym typeface="Open Sans"/>
              </a:rPr>
              <a:t>Come with Ideas, Leave with Funded Startups</a:t>
            </a:r>
            <a:endParaRPr b="0" i="0" sz="1400" u="none" cap="none" strike="noStrike">
              <a:solidFill>
                <a:srgbClr val="FFD966"/>
              </a:solidFill>
              <a:latin typeface="Open Sans"/>
              <a:ea typeface="Open Sans"/>
              <a:cs typeface="Open Sans"/>
              <a:sym typeface="Open Sans"/>
            </a:endParaRPr>
          </a:p>
        </p:txBody>
      </p:sp>
      <p:pic>
        <p:nvPicPr>
          <p:cNvPr id="133" name="Google Shape;133;p8"/>
          <p:cNvPicPr preferRelativeResize="0"/>
          <p:nvPr/>
        </p:nvPicPr>
        <p:blipFill rotWithShape="1">
          <a:blip r:embed="rId4">
            <a:alphaModFix/>
          </a:blip>
          <a:srcRect b="28561" l="12602" r="12602" t="18790"/>
          <a:stretch/>
        </p:blipFill>
        <p:spPr>
          <a:xfrm>
            <a:off x="7910375" y="96000"/>
            <a:ext cx="1178750" cy="834401"/>
          </a:xfrm>
          <a:prstGeom prst="rect">
            <a:avLst/>
          </a:prstGeom>
          <a:noFill/>
          <a:ln>
            <a:noFill/>
          </a:ln>
        </p:spPr>
      </p:pic>
      <p:sp>
        <p:nvSpPr>
          <p:cNvPr id="134" name="Google Shape;134;p8"/>
          <p:cNvSpPr txBox="1"/>
          <p:nvPr/>
        </p:nvSpPr>
        <p:spPr>
          <a:xfrm>
            <a:off x="0" y="1690975"/>
            <a:ext cx="8796000" cy="2097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700"/>
              <a:buFont typeface="Arial"/>
              <a:buNone/>
            </a:pPr>
            <a:r>
              <a:rPr b="1" i="0" lang="en" sz="1700" u="none" cap="none" strike="noStrike">
                <a:solidFill>
                  <a:schemeClr val="lt1"/>
                </a:solidFill>
                <a:latin typeface="Arial"/>
                <a:ea typeface="Arial"/>
                <a:cs typeface="Arial"/>
                <a:sym typeface="Arial"/>
              </a:rPr>
              <a:t>        </a:t>
            </a:r>
            <a:r>
              <a:rPr b="0" i="0" lang="en" sz="1500" u="none" cap="none" strike="noStrike">
                <a:solidFill>
                  <a:schemeClr val="lt1"/>
                </a:solidFill>
                <a:latin typeface="Arial"/>
                <a:ea typeface="Arial"/>
                <a:cs typeface="Arial"/>
                <a:sym typeface="Arial"/>
              </a:rPr>
              <a:t>The key Framework &amp; Technologies used are as follows:-</a:t>
            </a:r>
            <a:endParaRPr b="0" i="0" sz="1500" u="none" cap="none" strike="noStrike">
              <a:solidFill>
                <a:schemeClr val="lt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500"/>
              <a:buFont typeface="Arial"/>
              <a:buNone/>
            </a:pPr>
            <a:r>
              <a:t/>
            </a:r>
            <a:endParaRPr b="0" i="0" sz="1500" u="none" cap="none" strike="noStrike">
              <a:solidFill>
                <a:schemeClr val="lt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chemeClr val="lt1"/>
                </a:solidFill>
                <a:latin typeface="Arial"/>
                <a:ea typeface="Arial"/>
                <a:cs typeface="Arial"/>
                <a:sym typeface="Arial"/>
              </a:rPr>
              <a:t>	6.Autonomous control &amp; Navigation-AI,Path Planning</a:t>
            </a:r>
            <a:endParaRPr b="0" i="0" sz="1500" u="none" cap="none" strike="noStrike">
              <a:solidFill>
                <a:schemeClr val="lt1"/>
              </a:solidFill>
              <a:latin typeface="Arial"/>
              <a:ea typeface="Arial"/>
              <a:cs typeface="Arial"/>
              <a:sym typeface="Arial"/>
            </a:endParaRPr>
          </a:p>
          <a:p>
            <a:pPr indent="457200" lvl="0" marL="0" marR="0" rtl="0" algn="l">
              <a:lnSpc>
                <a:spcPct val="115000"/>
              </a:lnSpc>
              <a:spcBef>
                <a:spcPts val="0"/>
              </a:spcBef>
              <a:spcAft>
                <a:spcPts val="0"/>
              </a:spcAft>
              <a:buClr>
                <a:srgbClr val="000000"/>
              </a:buClr>
              <a:buSzPts val="1500"/>
              <a:buFont typeface="Arial"/>
              <a:buNone/>
            </a:pPr>
            <a:r>
              <a:rPr b="0" i="0" lang="en" sz="1500" u="none" cap="none" strike="noStrike">
                <a:solidFill>
                  <a:schemeClr val="lt1"/>
                </a:solidFill>
                <a:latin typeface="Arial"/>
                <a:ea typeface="Arial"/>
                <a:cs typeface="Arial"/>
                <a:sym typeface="Arial"/>
              </a:rPr>
              <a:t>7.Collision avoidance and obstacle detection-ultrasonic sensors embedded with seamless </a:t>
            </a:r>
            <a:endParaRPr b="0" i="0" sz="1500" u="none" cap="none" strike="noStrike">
              <a:solidFill>
                <a:schemeClr val="lt1"/>
              </a:solidFill>
              <a:latin typeface="Arial"/>
              <a:ea typeface="Arial"/>
              <a:cs typeface="Arial"/>
              <a:sym typeface="Arial"/>
            </a:endParaRPr>
          </a:p>
          <a:p>
            <a:pPr indent="0" lvl="0" marL="4114800" marR="0" rtl="0" algn="l">
              <a:lnSpc>
                <a:spcPct val="115000"/>
              </a:lnSpc>
              <a:spcBef>
                <a:spcPts val="0"/>
              </a:spcBef>
              <a:spcAft>
                <a:spcPts val="0"/>
              </a:spcAft>
              <a:buClr>
                <a:srgbClr val="000000"/>
              </a:buClr>
              <a:buSzPts val="1500"/>
              <a:buFont typeface="Arial"/>
              <a:buNone/>
            </a:pPr>
            <a:r>
              <a:rPr b="0" i="0" lang="en" sz="1500" u="none" cap="none" strike="noStrike">
                <a:solidFill>
                  <a:schemeClr val="lt1"/>
                </a:solidFill>
                <a:latin typeface="Arial"/>
                <a:ea typeface="Arial"/>
                <a:cs typeface="Arial"/>
                <a:sym typeface="Arial"/>
              </a:rPr>
              <a:t>    actions such as path planning reverse thrusting.</a:t>
            </a:r>
            <a:endParaRPr b="0" i="0" sz="1500" u="none" cap="none" strike="noStrike">
              <a:solidFill>
                <a:schemeClr val="lt1"/>
              </a:solidFill>
              <a:latin typeface="Arial"/>
              <a:ea typeface="Arial"/>
              <a:cs typeface="Arial"/>
              <a:sym typeface="Arial"/>
            </a:endParaRPr>
          </a:p>
          <a:p>
            <a:pPr indent="457200" lvl="0" marL="0" marR="0" rtl="0" algn="l">
              <a:lnSpc>
                <a:spcPct val="115000"/>
              </a:lnSpc>
              <a:spcBef>
                <a:spcPts val="0"/>
              </a:spcBef>
              <a:spcAft>
                <a:spcPts val="0"/>
              </a:spcAft>
              <a:buClr>
                <a:srgbClr val="000000"/>
              </a:buClr>
              <a:buSzPts val="1500"/>
              <a:buFont typeface="Arial"/>
              <a:buNone/>
            </a:pPr>
            <a:r>
              <a:rPr b="0" i="0" lang="en" sz="1500" u="none" cap="none" strike="noStrike">
                <a:solidFill>
                  <a:schemeClr val="lt1"/>
                </a:solidFill>
                <a:latin typeface="Arial"/>
                <a:ea typeface="Arial"/>
                <a:cs typeface="Arial"/>
                <a:sym typeface="Arial"/>
              </a:rPr>
              <a:t>8.So</a:t>
            </a:r>
            <a:r>
              <a:rPr b="0" i="0" lang="en" sz="1800" u="none" cap="none" strike="noStrike">
                <a:solidFill>
                  <a:schemeClr val="lt1"/>
                </a:solidFill>
                <a:latin typeface="Arial"/>
                <a:ea typeface="Arial"/>
                <a:cs typeface="Arial"/>
                <a:sym typeface="Arial"/>
              </a:rPr>
              <a:t>​</a:t>
            </a:r>
            <a:r>
              <a:rPr b="0" i="0" lang="en" sz="1500" u="none" cap="none" strike="noStrike">
                <a:solidFill>
                  <a:schemeClr val="lt1"/>
                </a:solidFill>
                <a:latin typeface="Arial"/>
                <a:ea typeface="Arial"/>
                <a:cs typeface="Arial"/>
                <a:sym typeface="Arial"/>
              </a:rPr>
              <a:t>ftware framework- Flight control software,ground control software,Autonomous Mission plan</a:t>
            </a:r>
            <a:endParaRPr b="0" i="0" sz="1500" u="none" cap="none" strike="noStrike">
              <a:solidFill>
                <a:schemeClr val="lt1"/>
              </a:solidFill>
              <a:latin typeface="Arial"/>
              <a:ea typeface="Arial"/>
              <a:cs typeface="Arial"/>
              <a:sym typeface="Arial"/>
            </a:endParaRPr>
          </a:p>
          <a:p>
            <a:pPr indent="457200" lvl="0" marL="0" marR="0" rtl="0" algn="l">
              <a:lnSpc>
                <a:spcPct val="115000"/>
              </a:lnSpc>
              <a:spcBef>
                <a:spcPts val="0"/>
              </a:spcBef>
              <a:spcAft>
                <a:spcPts val="0"/>
              </a:spcAft>
              <a:buClr>
                <a:srgbClr val="000000"/>
              </a:buClr>
              <a:buSzPts val="1500"/>
              <a:buFont typeface="Arial"/>
              <a:buNone/>
            </a:pPr>
            <a:r>
              <a:rPr b="0" i="0" lang="en" sz="1500" u="none" cap="none" strike="noStrike">
                <a:solidFill>
                  <a:schemeClr val="lt1"/>
                </a:solidFill>
                <a:latin typeface="Arial"/>
                <a:ea typeface="Arial"/>
                <a:cs typeface="Arial"/>
                <a:sym typeface="Arial"/>
              </a:rPr>
              <a:t>9.Security &amp; anti theft systems-Cybersecured UAV’s for sophisticated defence sectors.</a:t>
            </a:r>
            <a:endParaRPr b="0" i="0" sz="1500" u="none" cap="none" strike="noStrik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8" name="Shape 138"/>
        <p:cNvGrpSpPr/>
        <p:nvPr/>
      </p:nvGrpSpPr>
      <p:grpSpPr>
        <a:xfrm>
          <a:off x="0" y="0"/>
          <a:ext cx="0" cy="0"/>
          <a:chOff x="0" y="0"/>
          <a:chExt cx="0" cy="0"/>
        </a:xfrm>
      </p:grpSpPr>
      <p:sp>
        <p:nvSpPr>
          <p:cNvPr id="139" name="Google Shape;139;p9"/>
          <p:cNvSpPr txBox="1"/>
          <p:nvPr>
            <p:ph idx="4294967295" type="title"/>
          </p:nvPr>
        </p:nvSpPr>
        <p:spPr>
          <a:xfrm>
            <a:off x="720775" y="1095375"/>
            <a:ext cx="7596600" cy="47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990"/>
              <a:buNone/>
            </a:pPr>
            <a:r>
              <a:rPr b="1" lang="en" sz="2100">
                <a:solidFill>
                  <a:srgbClr val="FFD966"/>
                </a:solidFill>
                <a:latin typeface="Arial"/>
                <a:ea typeface="Arial"/>
                <a:cs typeface="Arial"/>
                <a:sym typeface="Arial"/>
              </a:rPr>
              <a:t>Market Opportunity and Competitive landscape</a:t>
            </a:r>
            <a:endParaRPr b="1" sz="2100">
              <a:solidFill>
                <a:srgbClr val="FFD966"/>
              </a:solidFill>
              <a:latin typeface="Arial"/>
              <a:ea typeface="Arial"/>
              <a:cs typeface="Arial"/>
              <a:sym typeface="Arial"/>
            </a:endParaRPr>
          </a:p>
        </p:txBody>
      </p:sp>
      <p:sp>
        <p:nvSpPr>
          <p:cNvPr id="140" name="Google Shape;140;p9"/>
          <p:cNvSpPr txBox="1"/>
          <p:nvPr>
            <p:ph idx="4294967295" type="title"/>
          </p:nvPr>
        </p:nvSpPr>
        <p:spPr>
          <a:xfrm>
            <a:off x="720775" y="716375"/>
            <a:ext cx="7242600" cy="29121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4200"/>
              <a:buNone/>
            </a:pPr>
            <a:r>
              <a:rPr lang="en" sz="1500">
                <a:solidFill>
                  <a:srgbClr val="FFFFFF"/>
                </a:solidFill>
                <a:latin typeface="Arial"/>
                <a:ea typeface="Arial"/>
                <a:cs typeface="Arial"/>
                <a:sym typeface="Arial"/>
              </a:rPr>
              <a:t>The target market for UAV’s is enormous defence authorities can use it as a monitoring devices alongwith organisations who’ll use it for studying topography, vegetation deforestation and mapping places to greater accuracy.</a:t>
            </a:r>
            <a:endParaRPr sz="1500">
              <a:solidFill>
                <a:srgbClr val="FFFFFF"/>
              </a:solidFill>
              <a:latin typeface="Arial"/>
              <a:ea typeface="Arial"/>
              <a:cs typeface="Arial"/>
              <a:sym typeface="Arial"/>
            </a:endParaRPr>
          </a:p>
          <a:p>
            <a:pPr indent="0" lvl="0" marL="0" rtl="0" algn="l">
              <a:lnSpc>
                <a:spcPct val="115000"/>
              </a:lnSpc>
              <a:spcBef>
                <a:spcPts val="0"/>
              </a:spcBef>
              <a:spcAft>
                <a:spcPts val="0"/>
              </a:spcAft>
              <a:buSzPts val="4200"/>
              <a:buNone/>
            </a:pPr>
            <a:r>
              <a:t/>
            </a:r>
            <a:endParaRPr sz="1500">
              <a:solidFill>
                <a:srgbClr val="FFFFFF"/>
              </a:solidFill>
              <a:latin typeface="Arial"/>
              <a:ea typeface="Arial"/>
              <a:cs typeface="Arial"/>
              <a:sym typeface="Arial"/>
            </a:endParaRPr>
          </a:p>
          <a:p>
            <a:pPr indent="0" lvl="0" marL="0" rtl="0" algn="l">
              <a:lnSpc>
                <a:spcPct val="115000"/>
              </a:lnSpc>
              <a:spcBef>
                <a:spcPts val="0"/>
              </a:spcBef>
              <a:spcAft>
                <a:spcPts val="0"/>
              </a:spcAft>
              <a:buSzPts val="4200"/>
              <a:buNone/>
            </a:pPr>
            <a:r>
              <a:rPr lang="en" sz="1500">
                <a:solidFill>
                  <a:srgbClr val="FFFFFF"/>
                </a:solidFill>
                <a:latin typeface="Arial"/>
                <a:ea typeface="Arial"/>
                <a:cs typeface="Arial"/>
                <a:sym typeface="Arial"/>
              </a:rPr>
              <a:t>Target market also involves everyday users such as retailers offering products , creators, in inspections and study of inaccessible places, e.t.c.</a:t>
            </a:r>
            <a:endParaRPr sz="1500">
              <a:solidFill>
                <a:srgbClr val="FFFFFF"/>
              </a:solidFill>
              <a:latin typeface="Arial"/>
              <a:ea typeface="Arial"/>
              <a:cs typeface="Arial"/>
              <a:sym typeface="Arial"/>
            </a:endParaRPr>
          </a:p>
          <a:p>
            <a:pPr indent="0" lvl="0" marL="0" rtl="0" algn="l">
              <a:lnSpc>
                <a:spcPct val="115000"/>
              </a:lnSpc>
              <a:spcBef>
                <a:spcPts val="0"/>
              </a:spcBef>
              <a:spcAft>
                <a:spcPts val="0"/>
              </a:spcAft>
              <a:buSzPts val="4200"/>
              <a:buNone/>
            </a:pPr>
            <a:r>
              <a:t/>
            </a:r>
            <a:endParaRPr sz="1500">
              <a:solidFill>
                <a:srgbClr val="FFFFFF"/>
              </a:solidFill>
              <a:latin typeface="Arial"/>
              <a:ea typeface="Arial"/>
              <a:cs typeface="Arial"/>
              <a:sym typeface="Arial"/>
            </a:endParaRPr>
          </a:p>
        </p:txBody>
      </p:sp>
      <p:sp>
        <p:nvSpPr>
          <p:cNvPr id="141" name="Google Shape;141;p9"/>
          <p:cNvSpPr txBox="1"/>
          <p:nvPr/>
        </p:nvSpPr>
        <p:spPr>
          <a:xfrm>
            <a:off x="1831075" y="198875"/>
            <a:ext cx="5486400" cy="777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D966"/>
                </a:solidFill>
                <a:latin typeface="Open Sans"/>
                <a:ea typeface="Open Sans"/>
                <a:cs typeface="Open Sans"/>
                <a:sym typeface="Open Sans"/>
              </a:rPr>
              <a:t>START-A-THON : IDEATION</a:t>
            </a:r>
            <a:br>
              <a:rPr b="0" i="0" lang="en" sz="1800" u="none" cap="none" strike="noStrike">
                <a:solidFill>
                  <a:srgbClr val="FFD966"/>
                </a:solidFill>
                <a:latin typeface="Open Sans"/>
                <a:ea typeface="Open Sans"/>
                <a:cs typeface="Open Sans"/>
                <a:sym typeface="Open Sans"/>
              </a:rPr>
            </a:br>
            <a:r>
              <a:rPr b="0" i="0" lang="en" sz="1400" u="none" cap="none" strike="noStrike">
                <a:solidFill>
                  <a:srgbClr val="FFD966"/>
                </a:solidFill>
                <a:latin typeface="Open Sans"/>
                <a:ea typeface="Open Sans"/>
                <a:cs typeface="Open Sans"/>
                <a:sym typeface="Open Sans"/>
              </a:rPr>
              <a:t>Come with Ideas, Leave with Funded Startups</a:t>
            </a:r>
            <a:endParaRPr b="0" i="0" sz="1400" u="none" cap="none" strike="noStrike">
              <a:solidFill>
                <a:srgbClr val="FFD966"/>
              </a:solidFill>
              <a:latin typeface="Open Sans"/>
              <a:ea typeface="Open Sans"/>
              <a:cs typeface="Open Sans"/>
              <a:sym typeface="Open Sans"/>
            </a:endParaRPr>
          </a:p>
        </p:txBody>
      </p:sp>
      <p:pic>
        <p:nvPicPr>
          <p:cNvPr id="142" name="Google Shape;142;p9"/>
          <p:cNvPicPr preferRelativeResize="0"/>
          <p:nvPr/>
        </p:nvPicPr>
        <p:blipFill rotWithShape="1">
          <a:blip r:embed="rId4">
            <a:alphaModFix/>
          </a:blip>
          <a:srcRect b="28561" l="12602" r="12602" t="18790"/>
          <a:stretch/>
        </p:blipFill>
        <p:spPr>
          <a:xfrm>
            <a:off x="7910375" y="96000"/>
            <a:ext cx="1178750" cy="8344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