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9" d="100"/>
          <a:sy n="109" d="100"/>
        </p:scale>
        <p:origin x="70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5401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51096" y="252779"/>
            <a:ext cx="7315200" cy="2571750"/>
          </a:xfrm>
          <a:prstGeom prst="rect">
            <a:avLst/>
          </a:prstGeom>
          <a:noFill/>
          <a:ln/>
        </p:spPr>
        <p:txBody>
          <a:bodyPr wrap="square" rtlCol="0" anchor="t"/>
          <a:lstStyle/>
          <a:p>
            <a:pPr marL="0" indent="0" algn="ctr">
              <a:buNone/>
            </a:pPr>
            <a:r>
              <a:rPr lang="en-US" sz="3200" b="1" dirty="0">
                <a:solidFill>
                  <a:srgbClr val="1A6847"/>
                </a:solidFill>
                <a:latin typeface="Outfit" pitchFamily="34" charset="0"/>
                <a:ea typeface="Outfit" pitchFamily="34" charset="-122"/>
                <a:cs typeface="Outfit" pitchFamily="34" charset="-120"/>
              </a:rPr>
              <a:t>Blockchain Based Certificate Generation and Validation System
</a:t>
            </a:r>
            <a:r>
              <a:rPr lang="en-US" sz="1100" dirty="0">
                <a:solidFill>
                  <a:srgbClr val="000000"/>
                </a:solidFill>
                <a:latin typeface="Outfit" pitchFamily="34" charset="0"/>
                <a:ea typeface="Outfit" pitchFamily="34" charset="-122"/>
                <a:cs typeface="Outfit" pitchFamily="34" charset="-120"/>
              </a:rPr>
              <a:t>Project Proposal Presentation</a:t>
            </a:r>
            <a:endParaRPr lang="en-US" sz="3200" dirty="0"/>
          </a:p>
        </p:txBody>
      </p:sp>
      <p:sp>
        <p:nvSpPr>
          <p:cNvPr id="6" name="TextBox 5">
            <a:extLst>
              <a:ext uri="{FF2B5EF4-FFF2-40B4-BE49-F238E27FC236}">
                <a16:creationId xmlns:a16="http://schemas.microsoft.com/office/drawing/2014/main" id="{4FB73347-31BC-46B4-A346-08BA4ACC1B0D}"/>
              </a:ext>
            </a:extLst>
          </p:cNvPr>
          <p:cNvSpPr txBox="1"/>
          <p:nvPr/>
        </p:nvSpPr>
        <p:spPr>
          <a:xfrm>
            <a:off x="1071376" y="2428600"/>
            <a:ext cx="6874639" cy="369332"/>
          </a:xfrm>
          <a:prstGeom prst="rect">
            <a:avLst/>
          </a:prstGeom>
          <a:noFill/>
        </p:spPr>
        <p:txBody>
          <a:bodyPr wrap="none" rtlCol="0">
            <a:spAutoFit/>
          </a:bodyPr>
          <a:lstStyle/>
          <a:p>
            <a:r>
              <a:rPr lang="en-IN" b="1" dirty="0"/>
              <a:t>Team Members</a:t>
            </a:r>
            <a:r>
              <a:rPr lang="en-IN" dirty="0"/>
              <a:t>: Rishabh Chandra Rao, Sujit Kumar, Aashi Kumari, Vicky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7</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Pilot Program Insights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Our pilot program will provide invaluable insights into user experience and system efficiency.
We will engage with a select group of institutions to test the platform, gathering feedback on usability and performance.
This phase will be critical in refining our approach and ensuring we meet user needs effectively.
Lessons learned will drive enhancements and prepare us for a broader launch.
We are excited to validate our concept with real-world applications.</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8</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Security Protocols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Security is paramount in our blockchain solution, guided by stringent protocols and best practices.
We utilize advanced encryption methods to protect user data and ensure secure transactions.
Regular audits and assessments will be conducted to identify vulnerabilities and enhance our security framework.
User education will also play a key role in promoting safe practices within our system.
Together, we create a fortress around your credentials.</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9</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Benefits to Stakeholders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Our solution offers a myriad of benefits to all stakeholders involved in the certificate ecosystem.
Educational institutions can save time and resources while enhancing their credibility.
Individuals gain control over their credentials, with the ability to share and verify them effortlessly.
Corporate entities can trust the authenticity of the certificates presented by potential hires.
This collaboration fosters a culture of transparency and trust.</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10</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Market Potential</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demand for secure certificate management is skyrocketing, presenting vast market opportunities.
With the rise of online education and remote work, the need for verifiable credentials is at an all-time high.
We estimate significant growth potential, as organizations worldwide seek robust solutions.
Our innovative approach positions us favorably in a market ripe for disruption.
Together, we can seize this opportunity and lead the change.</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11</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Sustainability and Growth</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Sustainability is integral to our project, ensuring long-term viability and growth.
We will continuously adapt and evolve our platform to meet changing technological landscapes and user needs.
Engagement with stakeholders will drive ongoing improvements and foster a community around our solution.
Our commitment to sustainability extends beyond technology, encompassing economic and social dimensions as well.
Together, we build a legacy of secure and trusted credential management.</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12</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Call to Action</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Join us on this exciting journey toward revolutionizing certificate management.
Whether you represent an educational institution, a corporation, or simply believe in the power of innovation, we want to hear from you.
Let’s collaborate to bring this vision to life and shape the future of credentialing.
Together, we can create a secure, efficient, and trustworthy system for generations to come.
Reach out, get involved, and be a part of this transformative project.</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13</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Thank You!</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Thank you for your attention and interest in our project proposal.
We appreciate your support and look forward to working together to make secure certificate management a reality.
Together, we can innovate and inspire positive change in the credentialing landscape.
Feel free to connect with team members: Rishabh Chandra Rao, Sujit Kumar, Aashi Kumari, Vicky.
Let’s embark on this journey to empower credentials through blockchain!</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390306" y="115355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3847506" y="1153552"/>
            <a:ext cx="45720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rPr>
              <a:t>Title: Blockchain Based Certificate Generation and Validation System</a:t>
            </a:r>
            <a:endParaRPr lang="en-US" sz="1200" dirty="0"/>
          </a:p>
        </p:txBody>
      </p:sp>
      <p:sp>
        <p:nvSpPr>
          <p:cNvPr id="6" name="Text 4"/>
          <p:cNvSpPr/>
          <p:nvPr/>
        </p:nvSpPr>
        <p:spPr>
          <a:xfrm>
            <a:off x="3390306" y="151931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3847506" y="1519312"/>
            <a:ext cx="45720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rPr>
              <a:t>Introduction</a:t>
            </a:r>
            <a:endParaRPr lang="en-US" sz="1200" dirty="0"/>
          </a:p>
        </p:txBody>
      </p:sp>
      <p:sp>
        <p:nvSpPr>
          <p:cNvPr id="8" name="Text 6"/>
          <p:cNvSpPr/>
          <p:nvPr/>
        </p:nvSpPr>
        <p:spPr>
          <a:xfrm>
            <a:off x="3390306" y="188507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3847506" y="1885072"/>
            <a:ext cx="4114800" cy="360045"/>
          </a:xfrm>
          <a:prstGeom prst="rect">
            <a:avLst/>
          </a:prstGeom>
          <a:noFill/>
          <a:ln/>
        </p:spPr>
        <p:txBody>
          <a:bodyPr wrap="square" rtlCol="0" anchor="ctr"/>
          <a:lstStyle/>
          <a:p>
            <a:pPr marL="0" indent="0">
              <a:buNone/>
            </a:pPr>
            <a:r>
              <a:rPr lang="en-IN" sz="1200" dirty="0"/>
              <a:t>Objectives</a:t>
            </a:r>
            <a:endParaRPr lang="en-US" sz="1200" dirty="0"/>
          </a:p>
        </p:txBody>
      </p:sp>
      <p:sp>
        <p:nvSpPr>
          <p:cNvPr id="10" name="Text 8"/>
          <p:cNvSpPr/>
          <p:nvPr/>
        </p:nvSpPr>
        <p:spPr>
          <a:xfrm>
            <a:off x="3390306" y="225083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3847506" y="2250832"/>
            <a:ext cx="4114800" cy="360045"/>
          </a:xfrm>
          <a:prstGeom prst="rect">
            <a:avLst/>
          </a:prstGeom>
          <a:noFill/>
          <a:ln/>
        </p:spPr>
        <p:txBody>
          <a:bodyPr wrap="square" rtlCol="0" anchor="ctr"/>
          <a:lstStyle/>
          <a:p>
            <a:pPr marL="0" indent="0">
              <a:buNone/>
            </a:pPr>
            <a:r>
              <a:rPr lang="en-IN" sz="1200" dirty="0"/>
              <a:t>Problem Statement</a:t>
            </a:r>
            <a:endParaRPr lang="en-US" sz="1200" dirty="0"/>
          </a:p>
        </p:txBody>
      </p:sp>
      <p:sp>
        <p:nvSpPr>
          <p:cNvPr id="12" name="Text 10"/>
          <p:cNvSpPr/>
          <p:nvPr/>
        </p:nvSpPr>
        <p:spPr>
          <a:xfrm>
            <a:off x="3390306" y="261659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3847506" y="2616592"/>
            <a:ext cx="4114800" cy="360045"/>
          </a:xfrm>
          <a:prstGeom prst="rect">
            <a:avLst/>
          </a:prstGeom>
          <a:noFill/>
          <a:ln/>
        </p:spPr>
        <p:txBody>
          <a:bodyPr wrap="square" rtlCol="0" anchor="ctr"/>
          <a:lstStyle/>
          <a:p>
            <a:pPr marL="0" indent="0">
              <a:buNone/>
            </a:pPr>
            <a:r>
              <a:rPr lang="en-IN" sz="1200" dirty="0"/>
              <a:t>Blockchain Technology Overview</a:t>
            </a:r>
            <a:endParaRPr lang="en-US" sz="1200" dirty="0"/>
          </a:p>
        </p:txBody>
      </p:sp>
      <p:sp>
        <p:nvSpPr>
          <p:cNvPr id="14" name="Text 12"/>
          <p:cNvSpPr/>
          <p:nvPr/>
        </p:nvSpPr>
        <p:spPr>
          <a:xfrm>
            <a:off x="3390306" y="298235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3847506" y="2982352"/>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Previous Work Review</a:t>
            </a:r>
            <a:endParaRPr lang="en-US" sz="1200" dirty="0"/>
          </a:p>
        </p:txBody>
      </p:sp>
      <p:sp>
        <p:nvSpPr>
          <p:cNvPr id="16" name="Text 14"/>
          <p:cNvSpPr/>
          <p:nvPr/>
        </p:nvSpPr>
        <p:spPr>
          <a:xfrm>
            <a:off x="3390306" y="334811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3847506" y="3348112"/>
            <a:ext cx="4114800" cy="360045"/>
          </a:xfrm>
          <a:prstGeom prst="rect">
            <a:avLst/>
          </a:prstGeom>
          <a:noFill/>
          <a:ln/>
        </p:spPr>
        <p:txBody>
          <a:bodyPr wrap="square" rtlCol="0" anchor="ctr"/>
          <a:lstStyle/>
          <a:p>
            <a:pPr marL="0" indent="0">
              <a:buNone/>
            </a:pPr>
            <a:r>
              <a:rPr lang="en-IN" sz="1200" dirty="0"/>
              <a:t>Proposed Solution</a:t>
            </a:r>
            <a:endParaRPr lang="en-US" sz="1200" dirty="0"/>
          </a:p>
        </p:txBody>
      </p:sp>
      <p:sp>
        <p:nvSpPr>
          <p:cNvPr id="18" name="Text 16"/>
          <p:cNvSpPr/>
          <p:nvPr/>
        </p:nvSpPr>
        <p:spPr>
          <a:xfrm>
            <a:off x="3390306" y="371387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3847506" y="3713872"/>
            <a:ext cx="4114800" cy="360045"/>
          </a:xfrm>
          <a:prstGeom prst="rect">
            <a:avLst/>
          </a:prstGeom>
          <a:noFill/>
          <a:ln/>
        </p:spPr>
        <p:txBody>
          <a:bodyPr wrap="square" rtlCol="0" anchor="ctr"/>
          <a:lstStyle/>
          <a:p>
            <a:pPr marL="0" indent="0">
              <a:buNone/>
            </a:pPr>
            <a:r>
              <a:rPr lang="en-IN" sz="1200" dirty="0"/>
              <a:t>Methodology (Overview)</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1"/>
          <p:cNvSpPr/>
          <p:nvPr/>
        </p:nvSpPr>
        <p:spPr>
          <a:xfrm>
            <a:off x="821199" y="374103"/>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16" name="Text 2">
            <a:extLst>
              <a:ext uri="{FF2B5EF4-FFF2-40B4-BE49-F238E27FC236}">
                <a16:creationId xmlns:a16="http://schemas.microsoft.com/office/drawing/2014/main" id="{BBBDF309-6008-558A-D6EC-6FF4E4D30911}"/>
              </a:ext>
            </a:extLst>
          </p:cNvPr>
          <p:cNvSpPr/>
          <p:nvPr/>
        </p:nvSpPr>
        <p:spPr>
          <a:xfrm>
            <a:off x="3390306" y="115355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rPr>
              <a:t>09</a:t>
            </a:r>
            <a:endParaRPr lang="en-US" sz="1200" dirty="0"/>
          </a:p>
        </p:txBody>
      </p:sp>
      <p:sp>
        <p:nvSpPr>
          <p:cNvPr id="17" name="Text 3">
            <a:extLst>
              <a:ext uri="{FF2B5EF4-FFF2-40B4-BE49-F238E27FC236}">
                <a16:creationId xmlns:a16="http://schemas.microsoft.com/office/drawing/2014/main" id="{DFDAB07C-6571-59D3-520F-88E12E94005A}"/>
              </a:ext>
            </a:extLst>
          </p:cNvPr>
          <p:cNvSpPr/>
          <p:nvPr/>
        </p:nvSpPr>
        <p:spPr>
          <a:xfrm>
            <a:off x="3847506" y="1153552"/>
            <a:ext cx="4572000" cy="360045"/>
          </a:xfrm>
          <a:prstGeom prst="rect">
            <a:avLst/>
          </a:prstGeom>
          <a:noFill/>
          <a:ln/>
        </p:spPr>
        <p:txBody>
          <a:bodyPr wrap="square" rtlCol="0" anchor="ctr"/>
          <a:lstStyle/>
          <a:p>
            <a:pPr marL="0" indent="0">
              <a:buNone/>
            </a:pPr>
            <a:r>
              <a:rPr lang="en-IN" sz="1200" dirty="0"/>
              <a:t>Methodology (Blockchain)</a:t>
            </a:r>
            <a:endParaRPr lang="en-US" sz="1200" dirty="0"/>
          </a:p>
        </p:txBody>
      </p:sp>
      <p:sp>
        <p:nvSpPr>
          <p:cNvPr id="18" name="Text 4">
            <a:extLst>
              <a:ext uri="{FF2B5EF4-FFF2-40B4-BE49-F238E27FC236}">
                <a16:creationId xmlns:a16="http://schemas.microsoft.com/office/drawing/2014/main" id="{DC02840B-3C7A-F9F0-A23F-6FCE1BB0056E}"/>
              </a:ext>
            </a:extLst>
          </p:cNvPr>
          <p:cNvSpPr/>
          <p:nvPr/>
        </p:nvSpPr>
        <p:spPr>
          <a:xfrm>
            <a:off x="3390306" y="151931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rPr>
              <a:t>10</a:t>
            </a:r>
            <a:endParaRPr lang="en-US" sz="1200" dirty="0"/>
          </a:p>
        </p:txBody>
      </p:sp>
      <p:sp>
        <p:nvSpPr>
          <p:cNvPr id="19" name="Text 5">
            <a:extLst>
              <a:ext uri="{FF2B5EF4-FFF2-40B4-BE49-F238E27FC236}">
                <a16:creationId xmlns:a16="http://schemas.microsoft.com/office/drawing/2014/main" id="{B2E2A49B-46D7-14CE-7222-AB0F8EF1372E}"/>
              </a:ext>
            </a:extLst>
          </p:cNvPr>
          <p:cNvSpPr/>
          <p:nvPr/>
        </p:nvSpPr>
        <p:spPr>
          <a:xfrm>
            <a:off x="3847506" y="1519312"/>
            <a:ext cx="4572000" cy="360045"/>
          </a:xfrm>
          <a:prstGeom prst="rect">
            <a:avLst/>
          </a:prstGeom>
          <a:noFill/>
          <a:ln/>
        </p:spPr>
        <p:txBody>
          <a:bodyPr wrap="square" rtlCol="0" anchor="ctr"/>
          <a:lstStyle/>
          <a:p>
            <a:pPr marL="0" indent="0">
              <a:buNone/>
            </a:pPr>
            <a:r>
              <a:rPr lang="en-IN" sz="1200" dirty="0"/>
              <a:t>Methodology (Storage)</a:t>
            </a:r>
            <a:endParaRPr lang="en-US" sz="1200" dirty="0"/>
          </a:p>
        </p:txBody>
      </p:sp>
      <p:sp>
        <p:nvSpPr>
          <p:cNvPr id="28" name="Text 6">
            <a:extLst>
              <a:ext uri="{FF2B5EF4-FFF2-40B4-BE49-F238E27FC236}">
                <a16:creationId xmlns:a16="http://schemas.microsoft.com/office/drawing/2014/main" id="{094591EC-54ED-15B2-9ED8-B4AD3B337B61}"/>
              </a:ext>
            </a:extLst>
          </p:cNvPr>
          <p:cNvSpPr/>
          <p:nvPr/>
        </p:nvSpPr>
        <p:spPr>
          <a:xfrm>
            <a:off x="3390306" y="188507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rPr>
              <a:t>11</a:t>
            </a:r>
            <a:endParaRPr lang="en-US" sz="1200" dirty="0"/>
          </a:p>
        </p:txBody>
      </p:sp>
      <p:sp>
        <p:nvSpPr>
          <p:cNvPr id="29" name="Text 7">
            <a:extLst>
              <a:ext uri="{FF2B5EF4-FFF2-40B4-BE49-F238E27FC236}">
                <a16:creationId xmlns:a16="http://schemas.microsoft.com/office/drawing/2014/main" id="{019AB2EE-FF3C-DA2E-AED0-BBFA96E13CCA}"/>
              </a:ext>
            </a:extLst>
          </p:cNvPr>
          <p:cNvSpPr/>
          <p:nvPr/>
        </p:nvSpPr>
        <p:spPr>
          <a:xfrm>
            <a:off x="3847506" y="1885072"/>
            <a:ext cx="4114800" cy="360045"/>
          </a:xfrm>
          <a:prstGeom prst="rect">
            <a:avLst/>
          </a:prstGeom>
          <a:noFill/>
          <a:ln/>
        </p:spPr>
        <p:txBody>
          <a:bodyPr wrap="square" rtlCol="0" anchor="ctr"/>
          <a:lstStyle/>
          <a:p>
            <a:pPr marL="0" indent="0">
              <a:buNone/>
            </a:pPr>
            <a:r>
              <a:rPr lang="en-IN" sz="1200" dirty="0"/>
              <a:t>Methodology (Smart Contracts)</a:t>
            </a:r>
            <a:endParaRPr lang="en-US" sz="1200" dirty="0"/>
          </a:p>
        </p:txBody>
      </p:sp>
      <p:sp>
        <p:nvSpPr>
          <p:cNvPr id="30" name="Text 8">
            <a:extLst>
              <a:ext uri="{FF2B5EF4-FFF2-40B4-BE49-F238E27FC236}">
                <a16:creationId xmlns:a16="http://schemas.microsoft.com/office/drawing/2014/main" id="{96509CCD-0007-C558-12C4-0B35AFA62D94}"/>
              </a:ext>
            </a:extLst>
          </p:cNvPr>
          <p:cNvSpPr/>
          <p:nvPr/>
        </p:nvSpPr>
        <p:spPr>
          <a:xfrm>
            <a:off x="3390306" y="225083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rPr>
              <a:t>12</a:t>
            </a:r>
            <a:endParaRPr lang="en-US" sz="1200" dirty="0"/>
          </a:p>
        </p:txBody>
      </p:sp>
      <p:sp>
        <p:nvSpPr>
          <p:cNvPr id="31" name="Text 9">
            <a:extLst>
              <a:ext uri="{FF2B5EF4-FFF2-40B4-BE49-F238E27FC236}">
                <a16:creationId xmlns:a16="http://schemas.microsoft.com/office/drawing/2014/main" id="{2ED297CF-EA06-7515-D4B7-B5A76ED545F0}"/>
              </a:ext>
            </a:extLst>
          </p:cNvPr>
          <p:cNvSpPr/>
          <p:nvPr/>
        </p:nvSpPr>
        <p:spPr>
          <a:xfrm>
            <a:off x="3847506" y="2250832"/>
            <a:ext cx="4114800" cy="360045"/>
          </a:xfrm>
          <a:prstGeom prst="rect">
            <a:avLst/>
          </a:prstGeom>
          <a:noFill/>
          <a:ln/>
        </p:spPr>
        <p:txBody>
          <a:bodyPr wrap="square" rtlCol="0" anchor="ctr"/>
          <a:lstStyle/>
          <a:p>
            <a:pPr marL="0" indent="0">
              <a:buNone/>
            </a:pPr>
            <a:r>
              <a:rPr lang="en-IN" sz="1200" dirty="0"/>
              <a:t>Methodology (Frontend &amp; Interaction)</a:t>
            </a:r>
            <a:endParaRPr lang="en-US" sz="1200" dirty="0"/>
          </a:p>
        </p:txBody>
      </p:sp>
      <p:sp>
        <p:nvSpPr>
          <p:cNvPr id="32" name="Text 10">
            <a:extLst>
              <a:ext uri="{FF2B5EF4-FFF2-40B4-BE49-F238E27FC236}">
                <a16:creationId xmlns:a16="http://schemas.microsoft.com/office/drawing/2014/main" id="{FF130F9A-21FF-3B9D-0067-749E060E0FF2}"/>
              </a:ext>
            </a:extLst>
          </p:cNvPr>
          <p:cNvSpPr/>
          <p:nvPr/>
        </p:nvSpPr>
        <p:spPr>
          <a:xfrm>
            <a:off x="3390306" y="261659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rPr>
              <a:t>13</a:t>
            </a:r>
            <a:endParaRPr lang="en-US" sz="1200" dirty="0"/>
          </a:p>
        </p:txBody>
      </p:sp>
      <p:sp>
        <p:nvSpPr>
          <p:cNvPr id="33" name="Text 11">
            <a:extLst>
              <a:ext uri="{FF2B5EF4-FFF2-40B4-BE49-F238E27FC236}">
                <a16:creationId xmlns:a16="http://schemas.microsoft.com/office/drawing/2014/main" id="{3F6AC2CF-4792-1DF6-D904-22A6D7E8A4B0}"/>
              </a:ext>
            </a:extLst>
          </p:cNvPr>
          <p:cNvSpPr/>
          <p:nvPr/>
        </p:nvSpPr>
        <p:spPr>
          <a:xfrm>
            <a:off x="3847506" y="2616592"/>
            <a:ext cx="4114800" cy="360045"/>
          </a:xfrm>
          <a:prstGeom prst="rect">
            <a:avLst/>
          </a:prstGeom>
          <a:noFill/>
          <a:ln/>
        </p:spPr>
        <p:txBody>
          <a:bodyPr wrap="square" rtlCol="0" anchor="ctr"/>
          <a:lstStyle/>
          <a:p>
            <a:r>
              <a:rPr lang="en-IN" sz="1200" dirty="0"/>
              <a:t>Verification Process</a:t>
            </a:r>
            <a:endParaRPr lang="en-US" sz="1200" dirty="0"/>
          </a:p>
        </p:txBody>
      </p:sp>
      <p:sp>
        <p:nvSpPr>
          <p:cNvPr id="34" name="Text 12">
            <a:extLst>
              <a:ext uri="{FF2B5EF4-FFF2-40B4-BE49-F238E27FC236}">
                <a16:creationId xmlns:a16="http://schemas.microsoft.com/office/drawing/2014/main" id="{AF8F4BE4-45CD-F52F-B380-F45540A91C48}"/>
              </a:ext>
            </a:extLst>
          </p:cNvPr>
          <p:cNvSpPr/>
          <p:nvPr/>
        </p:nvSpPr>
        <p:spPr>
          <a:xfrm>
            <a:off x="3390306" y="298235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rPr>
              <a:t>14</a:t>
            </a:r>
            <a:endParaRPr lang="en-US" sz="1200" dirty="0"/>
          </a:p>
        </p:txBody>
      </p:sp>
      <p:sp>
        <p:nvSpPr>
          <p:cNvPr id="35" name="Text 13">
            <a:extLst>
              <a:ext uri="{FF2B5EF4-FFF2-40B4-BE49-F238E27FC236}">
                <a16:creationId xmlns:a16="http://schemas.microsoft.com/office/drawing/2014/main" id="{A33EEA49-9CAB-66F2-E626-2F3C18E31B25}"/>
              </a:ext>
            </a:extLst>
          </p:cNvPr>
          <p:cNvSpPr/>
          <p:nvPr/>
        </p:nvSpPr>
        <p:spPr>
          <a:xfrm>
            <a:off x="3847506" y="2982352"/>
            <a:ext cx="4114800" cy="360045"/>
          </a:xfrm>
          <a:prstGeom prst="rect">
            <a:avLst/>
          </a:prstGeom>
          <a:noFill/>
          <a:ln/>
        </p:spPr>
        <p:txBody>
          <a:bodyPr wrap="square" rtlCol="0" anchor="ctr"/>
          <a:lstStyle/>
          <a:p>
            <a:pPr marL="0" indent="0">
              <a:buNone/>
            </a:pPr>
            <a:r>
              <a:rPr lang="en-IN" sz="1200" dirty="0"/>
              <a:t>Security Aspects</a:t>
            </a:r>
            <a:endParaRPr lang="en-US" sz="1200" dirty="0"/>
          </a:p>
        </p:txBody>
      </p:sp>
      <p:sp>
        <p:nvSpPr>
          <p:cNvPr id="36" name="Text 14">
            <a:extLst>
              <a:ext uri="{FF2B5EF4-FFF2-40B4-BE49-F238E27FC236}">
                <a16:creationId xmlns:a16="http://schemas.microsoft.com/office/drawing/2014/main" id="{EDDB8A79-E050-CE7F-9855-1F10D1598FDA}"/>
              </a:ext>
            </a:extLst>
          </p:cNvPr>
          <p:cNvSpPr/>
          <p:nvPr/>
        </p:nvSpPr>
        <p:spPr>
          <a:xfrm>
            <a:off x="3390306" y="334811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rPr>
              <a:t>15</a:t>
            </a:r>
            <a:endParaRPr lang="en-US" sz="1200" dirty="0"/>
          </a:p>
        </p:txBody>
      </p:sp>
      <p:sp>
        <p:nvSpPr>
          <p:cNvPr id="37" name="Text 15">
            <a:extLst>
              <a:ext uri="{FF2B5EF4-FFF2-40B4-BE49-F238E27FC236}">
                <a16:creationId xmlns:a16="http://schemas.microsoft.com/office/drawing/2014/main" id="{C1582D3E-52FE-CFC4-CB7A-018B6FCB05C5}"/>
              </a:ext>
            </a:extLst>
          </p:cNvPr>
          <p:cNvSpPr/>
          <p:nvPr/>
        </p:nvSpPr>
        <p:spPr>
          <a:xfrm>
            <a:off x="3847506" y="3348112"/>
            <a:ext cx="4114800" cy="360045"/>
          </a:xfrm>
          <a:prstGeom prst="rect">
            <a:avLst/>
          </a:prstGeom>
          <a:noFill/>
          <a:ln/>
        </p:spPr>
        <p:txBody>
          <a:bodyPr wrap="square" rtlCol="0" anchor="ctr"/>
          <a:lstStyle/>
          <a:p>
            <a:pPr marL="0" indent="0">
              <a:buNone/>
            </a:pPr>
            <a:r>
              <a:rPr lang="en-IN" sz="1200" dirty="0"/>
              <a:t>Expected Benefits</a:t>
            </a:r>
            <a:endParaRPr lang="en-US" sz="1200" dirty="0"/>
          </a:p>
        </p:txBody>
      </p:sp>
      <p:sp>
        <p:nvSpPr>
          <p:cNvPr id="38" name="Text 16">
            <a:extLst>
              <a:ext uri="{FF2B5EF4-FFF2-40B4-BE49-F238E27FC236}">
                <a16:creationId xmlns:a16="http://schemas.microsoft.com/office/drawing/2014/main" id="{184EB69D-4780-0650-4837-289E6FD6BE5C}"/>
              </a:ext>
            </a:extLst>
          </p:cNvPr>
          <p:cNvSpPr/>
          <p:nvPr/>
        </p:nvSpPr>
        <p:spPr>
          <a:xfrm>
            <a:off x="3390306" y="3713872"/>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rPr>
              <a:t>16</a:t>
            </a:r>
            <a:endParaRPr lang="en-US" sz="1200" dirty="0"/>
          </a:p>
        </p:txBody>
      </p:sp>
      <p:sp>
        <p:nvSpPr>
          <p:cNvPr id="39" name="Text 17">
            <a:extLst>
              <a:ext uri="{FF2B5EF4-FFF2-40B4-BE49-F238E27FC236}">
                <a16:creationId xmlns:a16="http://schemas.microsoft.com/office/drawing/2014/main" id="{47AD13C6-7D9E-C2A7-A16B-A3316CF0E666}"/>
              </a:ext>
            </a:extLst>
          </p:cNvPr>
          <p:cNvSpPr/>
          <p:nvPr/>
        </p:nvSpPr>
        <p:spPr>
          <a:xfrm>
            <a:off x="3847506" y="3713872"/>
            <a:ext cx="4114800" cy="360045"/>
          </a:xfrm>
          <a:prstGeom prst="rect">
            <a:avLst/>
          </a:prstGeom>
          <a:noFill/>
          <a:ln/>
        </p:spPr>
        <p:txBody>
          <a:bodyPr wrap="square" rtlCol="0" anchor="ctr"/>
          <a:lstStyle/>
          <a:p>
            <a:pPr marL="0" indent="0">
              <a:buNone/>
            </a:pPr>
            <a:r>
              <a:rPr lang="en-IN" sz="1200" dirty="0"/>
              <a:t>Conclusion</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a:t>
            </a:r>
            <a:endParaRPr lang="en-US" sz="1600" dirty="0"/>
          </a:p>
        </p:txBody>
      </p:sp>
      <p:sp>
        <p:nvSpPr>
          <p:cNvPr id="5" name="Text 3"/>
          <p:cNvSpPr/>
          <p:nvPr/>
        </p:nvSpPr>
        <p:spPr>
          <a:xfrm>
            <a:off x="1188720" y="925830"/>
            <a:ext cx="233928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Introduction</a:t>
            </a:r>
            <a:endParaRPr lang="en-US" sz="2800" dirty="0"/>
          </a:p>
        </p:txBody>
      </p:sp>
      <p:sp>
        <p:nvSpPr>
          <p:cNvPr id="6" name="Text 4"/>
          <p:cNvSpPr/>
          <p:nvPr/>
        </p:nvSpPr>
        <p:spPr>
          <a:xfrm>
            <a:off x="1188720" y="1697355"/>
            <a:ext cx="7315200" cy="3159674"/>
          </a:xfrm>
          <a:prstGeom prst="rect">
            <a:avLst/>
          </a:prstGeom>
          <a:noFill/>
          <a:ln/>
        </p:spPr>
        <p:txBody>
          <a:bodyPr wrap="square" rtlCol="0" anchor="t"/>
          <a:lstStyle/>
          <a:p>
            <a:pPr marL="342900" indent="-342900" algn="just">
              <a:lnSpc>
                <a:spcPct val="150000"/>
              </a:lnSpc>
              <a:buSzPct val="100000"/>
              <a:buChar char="•"/>
            </a:pPr>
            <a:r>
              <a:rPr lang="en-US" sz="1600" b="1" dirty="0"/>
              <a:t>Problem Overview</a:t>
            </a:r>
            <a:r>
              <a:rPr lang="en-US" sz="1600" dirty="0"/>
              <a:t>: The growing need for secure certificate and document management due to risks like forgery, loss, and tampering.</a:t>
            </a:r>
            <a:r>
              <a:rPr lang="en-US" sz="1600" dirty="0">
                <a:solidFill>
                  <a:srgbClr val="000000"/>
                </a:solidFill>
                <a:latin typeface="Outfit" pitchFamily="34" charset="0"/>
                <a:ea typeface="Outfit" pitchFamily="34" charset="-122"/>
                <a:cs typeface="Outfit" pitchFamily="34" charset="-120"/>
              </a:rPr>
              <a:t>
</a:t>
            </a:r>
            <a:r>
              <a:rPr lang="en-US" sz="1600" b="1" dirty="0">
                <a:solidFill>
                  <a:srgbClr val="000000"/>
                </a:solidFill>
                <a:latin typeface="Outfit" pitchFamily="34" charset="0"/>
                <a:ea typeface="Outfit" pitchFamily="34" charset="-122"/>
                <a:cs typeface="Outfit" pitchFamily="34" charset="-120"/>
              </a:rPr>
              <a:t>Importance:</a:t>
            </a:r>
            <a:r>
              <a:rPr lang="en-US" sz="1600" dirty="0">
                <a:solidFill>
                  <a:srgbClr val="000000"/>
                </a:solidFill>
                <a:latin typeface="Outfit" pitchFamily="34" charset="0"/>
                <a:ea typeface="Outfit" pitchFamily="34" charset="-122"/>
                <a:cs typeface="Outfit" pitchFamily="34" charset="-120"/>
              </a:rPr>
              <a:t> Certificates and documents are crucial for validating identities and achievements.
</a:t>
            </a:r>
            <a:r>
              <a:rPr lang="en-US" sz="1600" b="1" dirty="0">
                <a:solidFill>
                  <a:srgbClr val="000000"/>
                </a:solidFill>
                <a:latin typeface="Outfit" pitchFamily="34" charset="0"/>
                <a:ea typeface="Outfit" pitchFamily="34" charset="-122"/>
                <a:cs typeface="Outfit" pitchFamily="34" charset="-120"/>
              </a:rPr>
              <a:t>Centralized System:</a:t>
            </a:r>
            <a:r>
              <a:rPr lang="en-US" sz="1600" dirty="0">
                <a:solidFill>
                  <a:srgbClr val="000000"/>
                </a:solidFill>
                <a:latin typeface="Outfit" pitchFamily="34" charset="0"/>
                <a:ea typeface="Outfit" pitchFamily="34" charset="-122"/>
                <a:cs typeface="Outfit" pitchFamily="34" charset="-120"/>
              </a:rPr>
              <a:t> Current centralized systems, such as </a:t>
            </a:r>
            <a:r>
              <a:rPr lang="en-US" sz="1600" dirty="0" err="1">
                <a:solidFill>
                  <a:srgbClr val="000000"/>
                </a:solidFill>
                <a:latin typeface="Outfit" pitchFamily="34" charset="0"/>
                <a:ea typeface="Outfit" pitchFamily="34" charset="-122"/>
                <a:cs typeface="Outfit" pitchFamily="34" charset="-120"/>
              </a:rPr>
              <a:t>DigiLocker</a:t>
            </a:r>
            <a:r>
              <a:rPr lang="en-US" sz="1600" dirty="0">
                <a:solidFill>
                  <a:srgbClr val="000000"/>
                </a:solidFill>
                <a:latin typeface="Outfit" pitchFamily="34" charset="0"/>
                <a:ea typeface="Outfit" pitchFamily="34" charset="-122"/>
                <a:cs typeface="Outfit" pitchFamily="34" charset="-120"/>
              </a:rPr>
              <a:t> are susceptible to data breaches.
</a:t>
            </a:r>
            <a:r>
              <a:rPr lang="en-US" sz="1600" b="1" dirty="0">
                <a:solidFill>
                  <a:srgbClr val="000000"/>
                </a:solidFill>
                <a:latin typeface="Outfit" pitchFamily="34" charset="0"/>
                <a:ea typeface="Outfit" pitchFamily="34" charset="-122"/>
                <a:cs typeface="Outfit" pitchFamily="34" charset="-120"/>
              </a:rPr>
              <a:t>Blockchain as Solution:</a:t>
            </a:r>
            <a:r>
              <a:rPr lang="en-US" sz="1600" dirty="0">
                <a:solidFill>
                  <a:srgbClr val="000000"/>
                </a:solidFill>
                <a:latin typeface="Outfit" pitchFamily="34" charset="0"/>
                <a:ea typeface="Outfit" pitchFamily="34" charset="-122"/>
                <a:cs typeface="Outfit" pitchFamily="34" charset="-120"/>
              </a:rPr>
              <a:t> It offers a decentralized, immutable ledger that ensures transparency and authenticates every certificate issued.</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2</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rPr>
              <a:t>Objective</a:t>
            </a:r>
            <a:endParaRPr lang="en-US" sz="2800" dirty="0"/>
          </a:p>
        </p:txBody>
      </p:sp>
      <p:sp>
        <p:nvSpPr>
          <p:cNvPr id="6" name="Text 4"/>
          <p:cNvSpPr/>
          <p:nvPr/>
        </p:nvSpPr>
        <p:spPr>
          <a:xfrm>
            <a:off x="1207008" y="1697355"/>
            <a:ext cx="7315200" cy="2160270"/>
          </a:xfrm>
          <a:prstGeom prst="rect">
            <a:avLst/>
          </a:prstGeom>
          <a:noFill/>
          <a:ln/>
        </p:spPr>
        <p:txBody>
          <a:bodyPr wrap="square" rtlCol="0" anchor="t"/>
          <a:lstStyle/>
          <a:p>
            <a:pPr marL="342900" indent="-342900" algn="just">
              <a:lnSpc>
                <a:spcPts val="2000"/>
              </a:lnSpc>
              <a:buSzPct val="100000"/>
              <a:buChar char="•"/>
            </a:pPr>
            <a:r>
              <a:rPr lang="en-US" sz="1600" b="1" dirty="0"/>
              <a:t>Main Objective</a:t>
            </a:r>
            <a:r>
              <a:rPr lang="en-US" sz="1600" dirty="0"/>
              <a:t>: Develop a decentralized, tamper-proof system for certificate generation and validation.</a:t>
            </a:r>
            <a:r>
              <a:rPr lang="en-US" sz="1600" dirty="0">
                <a:solidFill>
                  <a:srgbClr val="000000"/>
                </a:solidFill>
                <a:ea typeface="Outfit" pitchFamily="34" charset="-122"/>
                <a:cs typeface="Outfit" pitchFamily="34" charset="-120"/>
              </a:rPr>
              <a:t>
</a:t>
            </a:r>
            <a:r>
              <a:rPr lang="en-US" sz="1600" b="1" dirty="0">
                <a:solidFill>
                  <a:srgbClr val="000000"/>
                </a:solidFill>
                <a:ea typeface="Outfit" pitchFamily="34" charset="-122"/>
                <a:cs typeface="Outfit" pitchFamily="34" charset="-120"/>
              </a:rPr>
              <a:t>Reduce Forgery: </a:t>
            </a:r>
            <a:r>
              <a:rPr lang="en-US" sz="1600" dirty="0">
                <a:solidFill>
                  <a:srgbClr val="000000"/>
                </a:solidFill>
                <a:ea typeface="Outfit" pitchFamily="34" charset="-122"/>
                <a:cs typeface="Outfit" pitchFamily="34" charset="-120"/>
              </a:rPr>
              <a:t>Blockchain reduce forgery and </a:t>
            </a:r>
            <a:r>
              <a:rPr lang="en-US" sz="1600" dirty="0" err="1">
                <a:solidFill>
                  <a:srgbClr val="000000"/>
                </a:solidFill>
                <a:ea typeface="Outfit" pitchFamily="34" charset="-122"/>
                <a:cs typeface="Outfit" pitchFamily="34" charset="-120"/>
              </a:rPr>
              <a:t>duplicacy</a:t>
            </a:r>
            <a:r>
              <a:rPr lang="en-US" sz="1600" dirty="0">
                <a:solidFill>
                  <a:srgbClr val="000000"/>
                </a:solidFill>
                <a:ea typeface="Outfit" pitchFamily="34" charset="-122"/>
                <a:cs typeface="Outfit" pitchFamily="34" charset="-120"/>
              </a:rPr>
              <a:t> with its tamper-proof system.
</a:t>
            </a:r>
            <a:r>
              <a:rPr lang="en-US" sz="1600" b="1" dirty="0">
                <a:solidFill>
                  <a:srgbClr val="000000"/>
                </a:solidFill>
                <a:ea typeface="Outfit" pitchFamily="34" charset="-122"/>
                <a:cs typeface="Outfit" pitchFamily="34" charset="-120"/>
              </a:rPr>
              <a:t>Document Loss:</a:t>
            </a:r>
            <a:r>
              <a:rPr lang="en-US" sz="1600" dirty="0">
                <a:solidFill>
                  <a:srgbClr val="000000"/>
                </a:solidFill>
                <a:ea typeface="Outfit" pitchFamily="34" charset="-122"/>
                <a:cs typeface="Outfit" pitchFamily="34" charset="-120"/>
              </a:rPr>
              <a:t> Certificates and Documents stored on blockchain network can’t be compromised.
</a:t>
            </a:r>
            <a:r>
              <a:rPr lang="en-US" sz="1600" b="1" dirty="0">
                <a:solidFill>
                  <a:srgbClr val="000000"/>
                </a:solidFill>
                <a:ea typeface="Outfit" pitchFamily="34" charset="-122"/>
                <a:cs typeface="Outfit" pitchFamily="34" charset="-120"/>
              </a:rPr>
              <a:t>Authenticity: </a:t>
            </a:r>
            <a:r>
              <a:rPr lang="en-US" sz="1600" dirty="0">
                <a:solidFill>
                  <a:srgbClr val="000000"/>
                </a:solidFill>
                <a:ea typeface="Outfit" pitchFamily="34" charset="-122"/>
                <a:cs typeface="Outfit" pitchFamily="34" charset="-120"/>
              </a:rPr>
              <a:t>Our system provides a secure interface to validate originality of issued certificates.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3</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rPr>
              <a:t>Problem Statement</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
Every transaction is recorded immutably, ensuring that once a certificate is issued, it cannot be altered or forged.
This not only protects the integrity of the certificates but also enhances trust between institutions and individuals.
Moreover, our system allows for real-time verification, eliminating the delays associated with traditional methods.
Trust, security, and efficiency—these are the cornerstones of our blockchain-based solution.</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4</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User-Centric Design</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Our platform is designed with the user in mind, prioritizing ease of use and accessibility.
Whether you are an educational institution, a corporate entity, or an individual, our interface is intuitive and user-friendly.
Users can issue, manage, and verify certificates effortlessly, ensuring seamless interaction with the platform.
We aim to empower organizations and individuals by making security measures accessible to all.
Simplicity meets innovation in our mission to streamline certificate management.</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5</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Technical Architecture</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Our blockchain-based solution is built on robust technology that emphasizes reliability and scalability.
The architecture includes smart contracts that automate certificate issuance and verification, minimizing manual processes.
Data is securely stored on the blockchain, ensuring that it is tamper-proof and easily retrievable.
Our system is designed to handle high volumes of transactions, making it suitable for large organizations.
We are committed to providing a scalable solution that meets evolving demands.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6</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Implementation Strategy</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To bring our vision to life, we have devised a comprehensive implementation strategy.
Phase 1 will focus on developing the core features of the platform, followed by extensive testing and user feedback.
Phase 2 will involve partnerships with educational institutions and organizations to pilot the system.
Finally, a full-scale launch will occur, accompanied by marketing efforts to drive awareness and adoption.
Our roadmap is clear, and we are committed to executing this plan successfully.</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1177</Words>
  <Application>Microsoft Office PowerPoint</Application>
  <PresentationFormat>On-screen Show (16:9)</PresentationFormat>
  <Paragraphs>91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aashi kumari</cp:lastModifiedBy>
  <cp:revision>3</cp:revision>
  <dcterms:created xsi:type="dcterms:W3CDTF">2024-09-26T07:52:21Z</dcterms:created>
  <dcterms:modified xsi:type="dcterms:W3CDTF">2024-09-26T10:42:09Z</dcterms:modified>
</cp:coreProperties>
</file>