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sldIdLst>
    <p:sldId id="256" r:id="rId5"/>
    <p:sldId id="268" r:id="rId6"/>
    <p:sldId id="267" r:id="rId7"/>
    <p:sldId id="265" r:id="rId8"/>
    <p:sldId id="269" r:id="rId9"/>
    <p:sldId id="266" r:id="rId10"/>
    <p:sldId id="271" r:id="rId11"/>
    <p:sldId id="257" r:id="rId12"/>
    <p:sldId id="258" r:id="rId13"/>
    <p:sldId id="261" r:id="rId14"/>
    <p:sldId id="262" r:id="rId15"/>
    <p:sldId id="263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745E6-1DF2-7F4F-8C14-C79B28D6C875}" v="236" dt="2018-07-24T14:40:54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0"/>
    <p:restoredTop sz="94691"/>
  </p:normalViewPr>
  <p:slideViewPr>
    <p:cSldViewPr snapToGrid="0">
      <p:cViewPr>
        <p:scale>
          <a:sx n="75" d="100"/>
          <a:sy n="75" d="100"/>
        </p:scale>
        <p:origin x="3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DF0FD-42C3-4E8B-B380-C322710DB2F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99D92-1861-49E3-8B9B-A9F91F5FF963}">
      <dgm:prSet/>
      <dgm:spPr/>
      <dgm:t>
        <a:bodyPr/>
        <a:lstStyle/>
        <a:p>
          <a:r>
            <a:rPr lang="en-US"/>
            <a:t>Define</a:t>
          </a:r>
        </a:p>
      </dgm:t>
    </dgm:pt>
    <dgm:pt modelId="{A1B3E01C-8AE1-49A7-A222-EE6D8F97F707}" type="parTrans" cxnId="{5FB8BF56-4E87-44F3-9C8E-4D3954D92671}">
      <dgm:prSet/>
      <dgm:spPr/>
      <dgm:t>
        <a:bodyPr/>
        <a:lstStyle/>
        <a:p>
          <a:endParaRPr lang="en-US"/>
        </a:p>
      </dgm:t>
    </dgm:pt>
    <dgm:pt modelId="{EFA37D6E-78F1-46EB-9CB1-BA731B11BB53}" type="sibTrans" cxnId="{5FB8BF56-4E87-44F3-9C8E-4D3954D92671}">
      <dgm:prSet/>
      <dgm:spPr/>
      <dgm:t>
        <a:bodyPr/>
        <a:lstStyle/>
        <a:p>
          <a:endParaRPr lang="en-US"/>
        </a:p>
      </dgm:t>
    </dgm:pt>
    <dgm:pt modelId="{4C02F336-0520-4A14-862F-7ADE3D341781}">
      <dgm:prSet/>
      <dgm:spPr/>
      <dgm:t>
        <a:bodyPr/>
        <a:lstStyle/>
        <a:p>
          <a:r>
            <a:rPr lang="en-US"/>
            <a:t>Define the Scope and Objectives of the Application</a:t>
          </a:r>
        </a:p>
      </dgm:t>
    </dgm:pt>
    <dgm:pt modelId="{ECE93565-7D8C-4EE1-B064-27BF7D1FFA78}" type="parTrans" cxnId="{C3840443-D8AE-4F86-8EBD-4B36A3EBEF05}">
      <dgm:prSet/>
      <dgm:spPr/>
      <dgm:t>
        <a:bodyPr/>
        <a:lstStyle/>
        <a:p>
          <a:endParaRPr lang="en-US"/>
        </a:p>
      </dgm:t>
    </dgm:pt>
    <dgm:pt modelId="{E9565966-8A8E-43A8-9DDC-A82424E3EAF5}" type="sibTrans" cxnId="{C3840443-D8AE-4F86-8EBD-4B36A3EBEF05}">
      <dgm:prSet/>
      <dgm:spPr/>
      <dgm:t>
        <a:bodyPr/>
        <a:lstStyle/>
        <a:p>
          <a:endParaRPr lang="en-US"/>
        </a:p>
      </dgm:t>
    </dgm:pt>
    <dgm:pt modelId="{B88827A4-FC2D-497B-BA7B-8364B536A9D1}">
      <dgm:prSet/>
      <dgm:spPr/>
      <dgm:t>
        <a:bodyPr/>
        <a:lstStyle/>
        <a:p>
          <a:r>
            <a:rPr lang="en-US"/>
            <a:t>Decompose</a:t>
          </a:r>
        </a:p>
      </dgm:t>
    </dgm:pt>
    <dgm:pt modelId="{5A9EC041-5A3D-495F-80E7-C287D835758F}" type="parTrans" cxnId="{F7348921-1412-47CE-B037-144CD9D1B252}">
      <dgm:prSet/>
      <dgm:spPr/>
      <dgm:t>
        <a:bodyPr/>
        <a:lstStyle/>
        <a:p>
          <a:endParaRPr lang="en-US"/>
        </a:p>
      </dgm:t>
    </dgm:pt>
    <dgm:pt modelId="{B02C6417-24DF-46D2-BCCA-D59B4058367D}" type="sibTrans" cxnId="{F7348921-1412-47CE-B037-144CD9D1B252}">
      <dgm:prSet/>
      <dgm:spPr/>
      <dgm:t>
        <a:bodyPr/>
        <a:lstStyle/>
        <a:p>
          <a:endParaRPr lang="en-US"/>
        </a:p>
      </dgm:t>
    </dgm:pt>
    <dgm:pt modelId="{E82BED7A-2D9D-441D-AFE4-4E3E9D034C2C}">
      <dgm:prSet/>
      <dgm:spPr/>
      <dgm:t>
        <a:bodyPr/>
        <a:lstStyle/>
        <a:p>
          <a:r>
            <a:rPr lang="en-US"/>
            <a:t>Decompose the Application</a:t>
          </a:r>
        </a:p>
      </dgm:t>
    </dgm:pt>
    <dgm:pt modelId="{7D7385C4-6CD9-4680-A31F-4A4C6256E47E}" type="parTrans" cxnId="{EA23FF40-7E2B-4E58-85FD-049EEBB7F009}">
      <dgm:prSet/>
      <dgm:spPr/>
      <dgm:t>
        <a:bodyPr/>
        <a:lstStyle/>
        <a:p>
          <a:endParaRPr lang="en-US"/>
        </a:p>
      </dgm:t>
    </dgm:pt>
    <dgm:pt modelId="{E1E66FCC-5FE0-4E33-B3FC-7258861EEEAB}" type="sibTrans" cxnId="{EA23FF40-7E2B-4E58-85FD-049EEBB7F009}">
      <dgm:prSet/>
      <dgm:spPr/>
      <dgm:t>
        <a:bodyPr/>
        <a:lstStyle/>
        <a:p>
          <a:endParaRPr lang="en-US"/>
        </a:p>
      </dgm:t>
    </dgm:pt>
    <dgm:pt modelId="{15E7AC13-E56D-4E4B-AE08-DDAE77FA18A5}">
      <dgm:prSet/>
      <dgm:spPr/>
      <dgm:t>
        <a:bodyPr/>
        <a:lstStyle/>
        <a:p>
          <a:r>
            <a:rPr lang="en-US"/>
            <a:t>Identify</a:t>
          </a:r>
        </a:p>
      </dgm:t>
    </dgm:pt>
    <dgm:pt modelId="{2AC00EEF-F730-4A01-9996-BEB00EC9ECCE}" type="parTrans" cxnId="{4AD184B3-F9F0-41F6-A687-C2B8BE48E83F}">
      <dgm:prSet/>
      <dgm:spPr/>
      <dgm:t>
        <a:bodyPr/>
        <a:lstStyle/>
        <a:p>
          <a:endParaRPr lang="en-US"/>
        </a:p>
      </dgm:t>
    </dgm:pt>
    <dgm:pt modelId="{552C7A98-6E20-4C35-9701-2EDC8E6A25CD}" type="sibTrans" cxnId="{4AD184B3-F9F0-41F6-A687-C2B8BE48E83F}">
      <dgm:prSet/>
      <dgm:spPr/>
      <dgm:t>
        <a:bodyPr/>
        <a:lstStyle/>
        <a:p>
          <a:endParaRPr lang="en-US"/>
        </a:p>
      </dgm:t>
    </dgm:pt>
    <dgm:pt modelId="{B9E0792C-7B8B-4AE9-84D1-511E03701DC8}">
      <dgm:prSet/>
      <dgm:spPr/>
      <dgm:t>
        <a:bodyPr/>
        <a:lstStyle/>
        <a:p>
          <a:r>
            <a:rPr lang="en-US"/>
            <a:t>Identify the Assets of the Application</a:t>
          </a:r>
        </a:p>
      </dgm:t>
    </dgm:pt>
    <dgm:pt modelId="{B9D2BC80-1A53-4900-AD0D-FE8011406197}" type="parTrans" cxnId="{96DDFF6D-ACD2-484D-8D3B-01F620123CD1}">
      <dgm:prSet/>
      <dgm:spPr/>
      <dgm:t>
        <a:bodyPr/>
        <a:lstStyle/>
        <a:p>
          <a:endParaRPr lang="en-US"/>
        </a:p>
      </dgm:t>
    </dgm:pt>
    <dgm:pt modelId="{2E96BC3E-9DFB-450D-B962-2BF0576C57E7}" type="sibTrans" cxnId="{96DDFF6D-ACD2-484D-8D3B-01F620123CD1}">
      <dgm:prSet/>
      <dgm:spPr/>
      <dgm:t>
        <a:bodyPr/>
        <a:lstStyle/>
        <a:p>
          <a:endParaRPr lang="en-US"/>
        </a:p>
      </dgm:t>
    </dgm:pt>
    <dgm:pt modelId="{6636B575-22B0-4FD2-BD6E-B9FB1D84352E}">
      <dgm:prSet/>
      <dgm:spPr/>
      <dgm:t>
        <a:bodyPr/>
        <a:lstStyle/>
        <a:p>
          <a:r>
            <a:rPr lang="en-US"/>
            <a:t>Analyze</a:t>
          </a:r>
        </a:p>
      </dgm:t>
    </dgm:pt>
    <dgm:pt modelId="{B36066FA-C4E7-4D32-A63A-FE04BFA322B4}" type="parTrans" cxnId="{1DBC5C74-C5D0-46D2-B59A-B9820CBBAE86}">
      <dgm:prSet/>
      <dgm:spPr/>
      <dgm:t>
        <a:bodyPr/>
        <a:lstStyle/>
        <a:p>
          <a:endParaRPr lang="en-US"/>
        </a:p>
      </dgm:t>
    </dgm:pt>
    <dgm:pt modelId="{7B777964-86DC-4213-8304-A95019700155}" type="sibTrans" cxnId="{1DBC5C74-C5D0-46D2-B59A-B9820CBBAE86}">
      <dgm:prSet/>
      <dgm:spPr/>
      <dgm:t>
        <a:bodyPr/>
        <a:lstStyle/>
        <a:p>
          <a:endParaRPr lang="en-US"/>
        </a:p>
      </dgm:t>
    </dgm:pt>
    <dgm:pt modelId="{87306175-E9DC-4384-86A1-A939729647BD}">
      <dgm:prSet/>
      <dgm:spPr/>
      <dgm:t>
        <a:bodyPr/>
        <a:lstStyle/>
        <a:p>
          <a:r>
            <a:rPr lang="en-US"/>
            <a:t>Identify the Threats and Analyze their Risk</a:t>
          </a:r>
        </a:p>
      </dgm:t>
    </dgm:pt>
    <dgm:pt modelId="{FD6CD1FD-E287-4C7D-A1E8-E481FDE91290}" type="parTrans" cxnId="{AFF4A576-9E26-4183-8668-49CD8D3D43EA}">
      <dgm:prSet/>
      <dgm:spPr/>
      <dgm:t>
        <a:bodyPr/>
        <a:lstStyle/>
        <a:p>
          <a:endParaRPr lang="en-US"/>
        </a:p>
      </dgm:t>
    </dgm:pt>
    <dgm:pt modelId="{E2B451D0-59F6-452C-A73D-16FCCC4E4E77}" type="sibTrans" cxnId="{AFF4A576-9E26-4183-8668-49CD8D3D43EA}">
      <dgm:prSet/>
      <dgm:spPr/>
      <dgm:t>
        <a:bodyPr/>
        <a:lstStyle/>
        <a:p>
          <a:endParaRPr lang="en-US"/>
        </a:p>
      </dgm:t>
    </dgm:pt>
    <dgm:pt modelId="{3B1E7E55-9F2B-4243-B47B-921D03A40F77}" type="pres">
      <dgm:prSet presAssocID="{BEBDF0FD-42C3-4E8B-B380-C322710DB2FB}" presName="Name0" presStyleCnt="0">
        <dgm:presLayoutVars>
          <dgm:dir/>
          <dgm:animLvl val="lvl"/>
          <dgm:resizeHandles val="exact"/>
        </dgm:presLayoutVars>
      </dgm:prSet>
      <dgm:spPr/>
    </dgm:pt>
    <dgm:pt modelId="{92DF14E1-96B6-44B3-8E09-2E09F96C9B27}" type="pres">
      <dgm:prSet presAssocID="{6636B575-22B0-4FD2-BD6E-B9FB1D84352E}" presName="boxAndChildren" presStyleCnt="0"/>
      <dgm:spPr/>
    </dgm:pt>
    <dgm:pt modelId="{96971BE7-A2BE-459E-A4C5-7DE343E0CCA1}" type="pres">
      <dgm:prSet presAssocID="{6636B575-22B0-4FD2-BD6E-B9FB1D84352E}" presName="parentTextBox" presStyleLbl="alignNode1" presStyleIdx="0" presStyleCnt="4"/>
      <dgm:spPr/>
    </dgm:pt>
    <dgm:pt modelId="{686D22BE-4F98-4F1A-86CE-AB1C6BA365D3}" type="pres">
      <dgm:prSet presAssocID="{6636B575-22B0-4FD2-BD6E-B9FB1D84352E}" presName="descendantBox" presStyleLbl="bgAccFollowNode1" presStyleIdx="0" presStyleCnt="4"/>
      <dgm:spPr/>
    </dgm:pt>
    <dgm:pt modelId="{B0952392-6754-44F8-80D9-03509DB58768}" type="pres">
      <dgm:prSet presAssocID="{552C7A98-6E20-4C35-9701-2EDC8E6A25CD}" presName="sp" presStyleCnt="0"/>
      <dgm:spPr/>
    </dgm:pt>
    <dgm:pt modelId="{A57AA453-1BF7-4486-990D-3D4A77DAFC88}" type="pres">
      <dgm:prSet presAssocID="{15E7AC13-E56D-4E4B-AE08-DDAE77FA18A5}" presName="arrowAndChildren" presStyleCnt="0"/>
      <dgm:spPr/>
    </dgm:pt>
    <dgm:pt modelId="{6CA125C5-55A0-4E5B-BA94-187F4C542432}" type="pres">
      <dgm:prSet presAssocID="{15E7AC13-E56D-4E4B-AE08-DDAE77FA18A5}" presName="parentTextArrow" presStyleLbl="node1" presStyleIdx="0" presStyleCnt="0"/>
      <dgm:spPr/>
    </dgm:pt>
    <dgm:pt modelId="{E5DB738F-B93A-450C-AB4C-62521A96AA7B}" type="pres">
      <dgm:prSet presAssocID="{15E7AC13-E56D-4E4B-AE08-DDAE77FA18A5}" presName="arrow" presStyleLbl="alignNode1" presStyleIdx="1" presStyleCnt="4"/>
      <dgm:spPr/>
    </dgm:pt>
    <dgm:pt modelId="{39EF5F44-085B-4C65-839A-EAC2417905BD}" type="pres">
      <dgm:prSet presAssocID="{15E7AC13-E56D-4E4B-AE08-DDAE77FA18A5}" presName="descendantArrow" presStyleLbl="bgAccFollowNode1" presStyleIdx="1" presStyleCnt="4"/>
      <dgm:spPr/>
    </dgm:pt>
    <dgm:pt modelId="{6128EEBA-F04A-49FA-A71F-46E7A69455E8}" type="pres">
      <dgm:prSet presAssocID="{B02C6417-24DF-46D2-BCCA-D59B4058367D}" presName="sp" presStyleCnt="0"/>
      <dgm:spPr/>
    </dgm:pt>
    <dgm:pt modelId="{D7CD28E4-1536-445F-970B-BD544B462EE9}" type="pres">
      <dgm:prSet presAssocID="{B88827A4-FC2D-497B-BA7B-8364B536A9D1}" presName="arrowAndChildren" presStyleCnt="0"/>
      <dgm:spPr/>
    </dgm:pt>
    <dgm:pt modelId="{37163BD9-B396-46F8-9F95-B889F74C99C5}" type="pres">
      <dgm:prSet presAssocID="{B88827A4-FC2D-497B-BA7B-8364B536A9D1}" presName="parentTextArrow" presStyleLbl="node1" presStyleIdx="0" presStyleCnt="0"/>
      <dgm:spPr/>
    </dgm:pt>
    <dgm:pt modelId="{D2424B99-0BD1-47DE-93A6-62FB6CB46309}" type="pres">
      <dgm:prSet presAssocID="{B88827A4-FC2D-497B-BA7B-8364B536A9D1}" presName="arrow" presStyleLbl="alignNode1" presStyleIdx="2" presStyleCnt="4"/>
      <dgm:spPr/>
    </dgm:pt>
    <dgm:pt modelId="{77A21CC8-E93E-4E7D-951F-84BF19EE11C3}" type="pres">
      <dgm:prSet presAssocID="{B88827A4-FC2D-497B-BA7B-8364B536A9D1}" presName="descendantArrow" presStyleLbl="bgAccFollowNode1" presStyleIdx="2" presStyleCnt="4"/>
      <dgm:spPr/>
    </dgm:pt>
    <dgm:pt modelId="{68B11748-2524-4794-9532-4B430EE8FD07}" type="pres">
      <dgm:prSet presAssocID="{EFA37D6E-78F1-46EB-9CB1-BA731B11BB53}" presName="sp" presStyleCnt="0"/>
      <dgm:spPr/>
    </dgm:pt>
    <dgm:pt modelId="{21B4C5D7-CD83-490C-90ED-4A036F377BA2}" type="pres">
      <dgm:prSet presAssocID="{10C99D92-1861-49E3-8B9B-A9F91F5FF963}" presName="arrowAndChildren" presStyleCnt="0"/>
      <dgm:spPr/>
    </dgm:pt>
    <dgm:pt modelId="{CE642D7C-4465-4F1F-AF72-EB1DF03EC87C}" type="pres">
      <dgm:prSet presAssocID="{10C99D92-1861-49E3-8B9B-A9F91F5FF963}" presName="parentTextArrow" presStyleLbl="node1" presStyleIdx="0" presStyleCnt="0"/>
      <dgm:spPr/>
    </dgm:pt>
    <dgm:pt modelId="{BF4357DD-11A7-4EF5-8545-F9D77CE3EF2C}" type="pres">
      <dgm:prSet presAssocID="{10C99D92-1861-49E3-8B9B-A9F91F5FF963}" presName="arrow" presStyleLbl="alignNode1" presStyleIdx="3" presStyleCnt="4"/>
      <dgm:spPr/>
    </dgm:pt>
    <dgm:pt modelId="{1456B83B-5AA6-415D-8296-269C385021A6}" type="pres">
      <dgm:prSet presAssocID="{10C99D92-1861-49E3-8B9B-A9F91F5FF963}" presName="descendantArrow" presStyleLbl="bgAccFollowNode1" presStyleIdx="3" presStyleCnt="4"/>
      <dgm:spPr/>
    </dgm:pt>
  </dgm:ptLst>
  <dgm:cxnLst>
    <dgm:cxn modelId="{14E1E306-530B-4BB9-B0D6-533E059F955F}" type="presOf" srcId="{87306175-E9DC-4384-86A1-A939729647BD}" destId="{686D22BE-4F98-4F1A-86CE-AB1C6BA365D3}" srcOrd="0" destOrd="0" presId="urn:microsoft.com/office/officeart/2016/7/layout/VerticalDownArrowProcess"/>
    <dgm:cxn modelId="{C5FF551C-FA29-47A0-8943-C1B7AA925C48}" type="presOf" srcId="{10C99D92-1861-49E3-8B9B-A9F91F5FF963}" destId="{CE642D7C-4465-4F1F-AF72-EB1DF03EC87C}" srcOrd="0" destOrd="0" presId="urn:microsoft.com/office/officeart/2016/7/layout/VerticalDownArrowProcess"/>
    <dgm:cxn modelId="{90A52E20-D33B-4251-8951-638FDD34E688}" type="presOf" srcId="{BEBDF0FD-42C3-4E8B-B380-C322710DB2FB}" destId="{3B1E7E55-9F2B-4243-B47B-921D03A40F77}" srcOrd="0" destOrd="0" presId="urn:microsoft.com/office/officeart/2016/7/layout/VerticalDownArrowProcess"/>
    <dgm:cxn modelId="{F7348921-1412-47CE-B037-144CD9D1B252}" srcId="{BEBDF0FD-42C3-4E8B-B380-C322710DB2FB}" destId="{B88827A4-FC2D-497B-BA7B-8364B536A9D1}" srcOrd="1" destOrd="0" parTransId="{5A9EC041-5A3D-495F-80E7-C287D835758F}" sibTransId="{B02C6417-24DF-46D2-BCCA-D59B4058367D}"/>
    <dgm:cxn modelId="{EC97A92B-471F-4ADA-87AC-CC703D90CB52}" type="presOf" srcId="{4C02F336-0520-4A14-862F-7ADE3D341781}" destId="{1456B83B-5AA6-415D-8296-269C385021A6}" srcOrd="0" destOrd="0" presId="urn:microsoft.com/office/officeart/2016/7/layout/VerticalDownArrowProcess"/>
    <dgm:cxn modelId="{BEBF3E2E-35F0-4F4C-AA30-E364EA7DD73D}" type="presOf" srcId="{15E7AC13-E56D-4E4B-AE08-DDAE77FA18A5}" destId="{E5DB738F-B93A-450C-AB4C-62521A96AA7B}" srcOrd="1" destOrd="0" presId="urn:microsoft.com/office/officeart/2016/7/layout/VerticalDownArrowProcess"/>
    <dgm:cxn modelId="{92D90C36-730D-48A7-9E26-88B565BF7BF0}" type="presOf" srcId="{B88827A4-FC2D-497B-BA7B-8364B536A9D1}" destId="{D2424B99-0BD1-47DE-93A6-62FB6CB46309}" srcOrd="1" destOrd="0" presId="urn:microsoft.com/office/officeart/2016/7/layout/VerticalDownArrowProcess"/>
    <dgm:cxn modelId="{EA23FF40-7E2B-4E58-85FD-049EEBB7F009}" srcId="{B88827A4-FC2D-497B-BA7B-8364B536A9D1}" destId="{E82BED7A-2D9D-441D-AFE4-4E3E9D034C2C}" srcOrd="0" destOrd="0" parTransId="{7D7385C4-6CD9-4680-A31F-4A4C6256E47E}" sibTransId="{E1E66FCC-5FE0-4E33-B3FC-7258861EEEAB}"/>
    <dgm:cxn modelId="{C3840443-D8AE-4F86-8EBD-4B36A3EBEF05}" srcId="{10C99D92-1861-49E3-8B9B-A9F91F5FF963}" destId="{4C02F336-0520-4A14-862F-7ADE3D341781}" srcOrd="0" destOrd="0" parTransId="{ECE93565-7D8C-4EE1-B064-27BF7D1FFA78}" sibTransId="{E9565966-8A8E-43A8-9DDC-A82424E3EAF5}"/>
    <dgm:cxn modelId="{4AB5EE64-4CBB-4E01-937C-C634E780AA92}" type="presOf" srcId="{E82BED7A-2D9D-441D-AFE4-4E3E9D034C2C}" destId="{77A21CC8-E93E-4E7D-951F-84BF19EE11C3}" srcOrd="0" destOrd="0" presId="urn:microsoft.com/office/officeart/2016/7/layout/VerticalDownArrowProcess"/>
    <dgm:cxn modelId="{B2AA0D48-D594-4EFF-AFCB-C1A8FF6ED22D}" type="presOf" srcId="{B9E0792C-7B8B-4AE9-84D1-511E03701DC8}" destId="{39EF5F44-085B-4C65-839A-EAC2417905BD}" srcOrd="0" destOrd="0" presId="urn:microsoft.com/office/officeart/2016/7/layout/VerticalDownArrowProcess"/>
    <dgm:cxn modelId="{96DDFF6D-ACD2-484D-8D3B-01F620123CD1}" srcId="{15E7AC13-E56D-4E4B-AE08-DDAE77FA18A5}" destId="{B9E0792C-7B8B-4AE9-84D1-511E03701DC8}" srcOrd="0" destOrd="0" parTransId="{B9D2BC80-1A53-4900-AD0D-FE8011406197}" sibTransId="{2E96BC3E-9DFB-450D-B962-2BF0576C57E7}"/>
    <dgm:cxn modelId="{1DBC5C74-C5D0-46D2-B59A-B9820CBBAE86}" srcId="{BEBDF0FD-42C3-4E8B-B380-C322710DB2FB}" destId="{6636B575-22B0-4FD2-BD6E-B9FB1D84352E}" srcOrd="3" destOrd="0" parTransId="{B36066FA-C4E7-4D32-A63A-FE04BFA322B4}" sibTransId="{7B777964-86DC-4213-8304-A95019700155}"/>
    <dgm:cxn modelId="{AFF4A576-9E26-4183-8668-49CD8D3D43EA}" srcId="{6636B575-22B0-4FD2-BD6E-B9FB1D84352E}" destId="{87306175-E9DC-4384-86A1-A939729647BD}" srcOrd="0" destOrd="0" parTransId="{FD6CD1FD-E287-4C7D-A1E8-E481FDE91290}" sibTransId="{E2B451D0-59F6-452C-A73D-16FCCC4E4E77}"/>
    <dgm:cxn modelId="{5FB8BF56-4E87-44F3-9C8E-4D3954D92671}" srcId="{BEBDF0FD-42C3-4E8B-B380-C322710DB2FB}" destId="{10C99D92-1861-49E3-8B9B-A9F91F5FF963}" srcOrd="0" destOrd="0" parTransId="{A1B3E01C-8AE1-49A7-A222-EE6D8F97F707}" sibTransId="{EFA37D6E-78F1-46EB-9CB1-BA731B11BB53}"/>
    <dgm:cxn modelId="{E3B69C79-C3FC-420B-B7AA-6BD7F68AA36C}" type="presOf" srcId="{15E7AC13-E56D-4E4B-AE08-DDAE77FA18A5}" destId="{6CA125C5-55A0-4E5B-BA94-187F4C542432}" srcOrd="0" destOrd="0" presId="urn:microsoft.com/office/officeart/2016/7/layout/VerticalDownArrowProcess"/>
    <dgm:cxn modelId="{4AD184B3-F9F0-41F6-A687-C2B8BE48E83F}" srcId="{BEBDF0FD-42C3-4E8B-B380-C322710DB2FB}" destId="{15E7AC13-E56D-4E4B-AE08-DDAE77FA18A5}" srcOrd="2" destOrd="0" parTransId="{2AC00EEF-F730-4A01-9996-BEB00EC9ECCE}" sibTransId="{552C7A98-6E20-4C35-9701-2EDC8E6A25CD}"/>
    <dgm:cxn modelId="{6EBF8FC4-B222-47E3-9A67-E6A638C85B22}" type="presOf" srcId="{B88827A4-FC2D-497B-BA7B-8364B536A9D1}" destId="{37163BD9-B396-46F8-9F95-B889F74C99C5}" srcOrd="0" destOrd="0" presId="urn:microsoft.com/office/officeart/2016/7/layout/VerticalDownArrowProcess"/>
    <dgm:cxn modelId="{BB5E99DB-09C4-4F96-8A6A-F25AE1F77174}" type="presOf" srcId="{10C99D92-1861-49E3-8B9B-A9F91F5FF963}" destId="{BF4357DD-11A7-4EF5-8545-F9D77CE3EF2C}" srcOrd="1" destOrd="0" presId="urn:microsoft.com/office/officeart/2016/7/layout/VerticalDownArrowProcess"/>
    <dgm:cxn modelId="{277929DE-C84A-4ABF-9B28-084674A1EA20}" type="presOf" srcId="{6636B575-22B0-4FD2-BD6E-B9FB1D84352E}" destId="{96971BE7-A2BE-459E-A4C5-7DE343E0CCA1}" srcOrd="0" destOrd="0" presId="urn:microsoft.com/office/officeart/2016/7/layout/VerticalDownArrowProcess"/>
    <dgm:cxn modelId="{CB88CD99-6074-4A30-97DB-AD8277E30FE5}" type="presParOf" srcId="{3B1E7E55-9F2B-4243-B47B-921D03A40F77}" destId="{92DF14E1-96B6-44B3-8E09-2E09F96C9B27}" srcOrd="0" destOrd="0" presId="urn:microsoft.com/office/officeart/2016/7/layout/VerticalDownArrowProcess"/>
    <dgm:cxn modelId="{FBC0F040-364D-4AA0-94BA-5BD2D04E35F1}" type="presParOf" srcId="{92DF14E1-96B6-44B3-8E09-2E09F96C9B27}" destId="{96971BE7-A2BE-459E-A4C5-7DE343E0CCA1}" srcOrd="0" destOrd="0" presId="urn:microsoft.com/office/officeart/2016/7/layout/VerticalDownArrowProcess"/>
    <dgm:cxn modelId="{A0E351D0-EA42-4CDD-80B4-F532F3020620}" type="presParOf" srcId="{92DF14E1-96B6-44B3-8E09-2E09F96C9B27}" destId="{686D22BE-4F98-4F1A-86CE-AB1C6BA365D3}" srcOrd="1" destOrd="0" presId="urn:microsoft.com/office/officeart/2016/7/layout/VerticalDownArrowProcess"/>
    <dgm:cxn modelId="{D832910E-B750-413D-9CDF-185416076558}" type="presParOf" srcId="{3B1E7E55-9F2B-4243-B47B-921D03A40F77}" destId="{B0952392-6754-44F8-80D9-03509DB58768}" srcOrd="1" destOrd="0" presId="urn:microsoft.com/office/officeart/2016/7/layout/VerticalDownArrowProcess"/>
    <dgm:cxn modelId="{AFDFA855-21D1-4868-8238-D0C4F6C91B02}" type="presParOf" srcId="{3B1E7E55-9F2B-4243-B47B-921D03A40F77}" destId="{A57AA453-1BF7-4486-990D-3D4A77DAFC88}" srcOrd="2" destOrd="0" presId="urn:microsoft.com/office/officeart/2016/7/layout/VerticalDownArrowProcess"/>
    <dgm:cxn modelId="{8612E1D2-4376-470E-AAA7-20A4939CE17E}" type="presParOf" srcId="{A57AA453-1BF7-4486-990D-3D4A77DAFC88}" destId="{6CA125C5-55A0-4E5B-BA94-187F4C542432}" srcOrd="0" destOrd="0" presId="urn:microsoft.com/office/officeart/2016/7/layout/VerticalDownArrowProcess"/>
    <dgm:cxn modelId="{9A2AADA6-3731-40DB-A687-EC39D582AEBB}" type="presParOf" srcId="{A57AA453-1BF7-4486-990D-3D4A77DAFC88}" destId="{E5DB738F-B93A-450C-AB4C-62521A96AA7B}" srcOrd="1" destOrd="0" presId="urn:microsoft.com/office/officeart/2016/7/layout/VerticalDownArrowProcess"/>
    <dgm:cxn modelId="{1D7AFD02-3B40-47FD-9E88-5040E06DADC0}" type="presParOf" srcId="{A57AA453-1BF7-4486-990D-3D4A77DAFC88}" destId="{39EF5F44-085B-4C65-839A-EAC2417905BD}" srcOrd="2" destOrd="0" presId="urn:microsoft.com/office/officeart/2016/7/layout/VerticalDownArrowProcess"/>
    <dgm:cxn modelId="{353120D9-BC09-4BE9-A087-B117432A31F7}" type="presParOf" srcId="{3B1E7E55-9F2B-4243-B47B-921D03A40F77}" destId="{6128EEBA-F04A-49FA-A71F-46E7A69455E8}" srcOrd="3" destOrd="0" presId="urn:microsoft.com/office/officeart/2016/7/layout/VerticalDownArrowProcess"/>
    <dgm:cxn modelId="{22EDD453-05AB-4F68-B70F-22AA5EE1648E}" type="presParOf" srcId="{3B1E7E55-9F2B-4243-B47B-921D03A40F77}" destId="{D7CD28E4-1536-445F-970B-BD544B462EE9}" srcOrd="4" destOrd="0" presId="urn:microsoft.com/office/officeart/2016/7/layout/VerticalDownArrowProcess"/>
    <dgm:cxn modelId="{FBAA95C4-44F7-4268-A500-736BFBE61EA8}" type="presParOf" srcId="{D7CD28E4-1536-445F-970B-BD544B462EE9}" destId="{37163BD9-B396-46F8-9F95-B889F74C99C5}" srcOrd="0" destOrd="0" presId="urn:microsoft.com/office/officeart/2016/7/layout/VerticalDownArrowProcess"/>
    <dgm:cxn modelId="{2C42A2D4-A07A-4787-9046-955919B26B64}" type="presParOf" srcId="{D7CD28E4-1536-445F-970B-BD544B462EE9}" destId="{D2424B99-0BD1-47DE-93A6-62FB6CB46309}" srcOrd="1" destOrd="0" presId="urn:microsoft.com/office/officeart/2016/7/layout/VerticalDownArrowProcess"/>
    <dgm:cxn modelId="{A29A47D2-8D3B-440B-8118-82689CDA1E46}" type="presParOf" srcId="{D7CD28E4-1536-445F-970B-BD544B462EE9}" destId="{77A21CC8-E93E-4E7D-951F-84BF19EE11C3}" srcOrd="2" destOrd="0" presId="urn:microsoft.com/office/officeart/2016/7/layout/VerticalDownArrowProcess"/>
    <dgm:cxn modelId="{E1DF88C9-9D23-445F-ABA7-3598493E3903}" type="presParOf" srcId="{3B1E7E55-9F2B-4243-B47B-921D03A40F77}" destId="{68B11748-2524-4794-9532-4B430EE8FD07}" srcOrd="5" destOrd="0" presId="urn:microsoft.com/office/officeart/2016/7/layout/VerticalDownArrowProcess"/>
    <dgm:cxn modelId="{F29F031A-7A5E-4403-A929-E54D151C6FDF}" type="presParOf" srcId="{3B1E7E55-9F2B-4243-B47B-921D03A40F77}" destId="{21B4C5D7-CD83-490C-90ED-4A036F377BA2}" srcOrd="6" destOrd="0" presId="urn:microsoft.com/office/officeart/2016/7/layout/VerticalDownArrowProcess"/>
    <dgm:cxn modelId="{AF2ED6BB-4F51-4689-B433-EDD69D773043}" type="presParOf" srcId="{21B4C5D7-CD83-490C-90ED-4A036F377BA2}" destId="{CE642D7C-4465-4F1F-AF72-EB1DF03EC87C}" srcOrd="0" destOrd="0" presId="urn:microsoft.com/office/officeart/2016/7/layout/VerticalDownArrowProcess"/>
    <dgm:cxn modelId="{78DD884A-86BD-494F-B76B-763584A18B21}" type="presParOf" srcId="{21B4C5D7-CD83-490C-90ED-4A036F377BA2}" destId="{BF4357DD-11A7-4EF5-8545-F9D77CE3EF2C}" srcOrd="1" destOrd="0" presId="urn:microsoft.com/office/officeart/2016/7/layout/VerticalDownArrowProcess"/>
    <dgm:cxn modelId="{B2D7B3FC-EC62-47BE-B95F-37D423899C59}" type="presParOf" srcId="{21B4C5D7-CD83-490C-90ED-4A036F377BA2}" destId="{1456B83B-5AA6-415D-8296-269C385021A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71BE7-A2BE-459E-A4C5-7DE343E0CCA1}">
      <dsp:nvSpPr>
        <dsp:cNvPr id="0" name=""/>
        <dsp:cNvSpPr/>
      </dsp:nvSpPr>
      <dsp:spPr>
        <a:xfrm>
          <a:off x="0" y="3248009"/>
          <a:ext cx="2660853" cy="710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40" tIns="177800" rIns="18924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</a:t>
          </a:r>
        </a:p>
      </dsp:txBody>
      <dsp:txXfrm>
        <a:off x="0" y="3248009"/>
        <a:ext cx="2660853" cy="710585"/>
      </dsp:txXfrm>
    </dsp:sp>
    <dsp:sp modelId="{686D22BE-4F98-4F1A-86CE-AB1C6BA365D3}">
      <dsp:nvSpPr>
        <dsp:cNvPr id="0" name=""/>
        <dsp:cNvSpPr/>
      </dsp:nvSpPr>
      <dsp:spPr>
        <a:xfrm>
          <a:off x="2660853" y="3248009"/>
          <a:ext cx="7982562" cy="7105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4" tIns="228600" rIns="16192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 the Threats and Analyze their Risk</a:t>
          </a:r>
        </a:p>
      </dsp:txBody>
      <dsp:txXfrm>
        <a:off x="2660853" y="3248009"/>
        <a:ext cx="7982562" cy="710585"/>
      </dsp:txXfrm>
    </dsp:sp>
    <dsp:sp modelId="{E5DB738F-B93A-450C-AB4C-62521A96AA7B}">
      <dsp:nvSpPr>
        <dsp:cNvPr id="0" name=""/>
        <dsp:cNvSpPr/>
      </dsp:nvSpPr>
      <dsp:spPr>
        <a:xfrm rot="10800000">
          <a:off x="0" y="2165788"/>
          <a:ext cx="2660853" cy="10928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40" tIns="177800" rIns="18924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</a:t>
          </a:r>
        </a:p>
      </dsp:txBody>
      <dsp:txXfrm rot="-10800000">
        <a:off x="0" y="2165788"/>
        <a:ext cx="2660853" cy="710371"/>
      </dsp:txXfrm>
    </dsp:sp>
    <dsp:sp modelId="{39EF5F44-085B-4C65-839A-EAC2417905BD}">
      <dsp:nvSpPr>
        <dsp:cNvPr id="0" name=""/>
        <dsp:cNvSpPr/>
      </dsp:nvSpPr>
      <dsp:spPr>
        <a:xfrm>
          <a:off x="2660853" y="2165788"/>
          <a:ext cx="7982562" cy="710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4" tIns="228600" rIns="16192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 the Assets of the Application</a:t>
          </a:r>
        </a:p>
      </dsp:txBody>
      <dsp:txXfrm>
        <a:off x="2660853" y="2165788"/>
        <a:ext cx="7982562" cy="710371"/>
      </dsp:txXfrm>
    </dsp:sp>
    <dsp:sp modelId="{D2424B99-0BD1-47DE-93A6-62FB6CB46309}">
      <dsp:nvSpPr>
        <dsp:cNvPr id="0" name=""/>
        <dsp:cNvSpPr/>
      </dsp:nvSpPr>
      <dsp:spPr>
        <a:xfrm rot="10800000">
          <a:off x="0" y="1083567"/>
          <a:ext cx="2660853" cy="10928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40" tIns="177800" rIns="18924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Decompose</a:t>
          </a:r>
        </a:p>
      </dsp:txBody>
      <dsp:txXfrm rot="-10800000">
        <a:off x="0" y="1083567"/>
        <a:ext cx="2660853" cy="710371"/>
      </dsp:txXfrm>
    </dsp:sp>
    <dsp:sp modelId="{77A21CC8-E93E-4E7D-951F-84BF19EE11C3}">
      <dsp:nvSpPr>
        <dsp:cNvPr id="0" name=""/>
        <dsp:cNvSpPr/>
      </dsp:nvSpPr>
      <dsp:spPr>
        <a:xfrm>
          <a:off x="2660853" y="1083567"/>
          <a:ext cx="7982562" cy="710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4" tIns="228600" rIns="16192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Decompose the Application</a:t>
          </a:r>
        </a:p>
      </dsp:txBody>
      <dsp:txXfrm>
        <a:off x="2660853" y="1083567"/>
        <a:ext cx="7982562" cy="710371"/>
      </dsp:txXfrm>
    </dsp:sp>
    <dsp:sp modelId="{BF4357DD-11A7-4EF5-8545-F9D77CE3EF2C}">
      <dsp:nvSpPr>
        <dsp:cNvPr id="0" name=""/>
        <dsp:cNvSpPr/>
      </dsp:nvSpPr>
      <dsp:spPr>
        <a:xfrm rot="10800000">
          <a:off x="0" y="1346"/>
          <a:ext cx="2660853" cy="109287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240" tIns="177800" rIns="18924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Define</a:t>
          </a:r>
        </a:p>
      </dsp:txBody>
      <dsp:txXfrm rot="-10800000">
        <a:off x="0" y="1346"/>
        <a:ext cx="2660853" cy="710371"/>
      </dsp:txXfrm>
    </dsp:sp>
    <dsp:sp modelId="{1456B83B-5AA6-415D-8296-269C385021A6}">
      <dsp:nvSpPr>
        <dsp:cNvPr id="0" name=""/>
        <dsp:cNvSpPr/>
      </dsp:nvSpPr>
      <dsp:spPr>
        <a:xfrm>
          <a:off x="2660853" y="1346"/>
          <a:ext cx="7982562" cy="710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4" tIns="228600" rIns="16192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the Scope and Objectives of the Application</a:t>
          </a:r>
        </a:p>
      </dsp:txBody>
      <dsp:txXfrm>
        <a:off x="2660853" y="1346"/>
        <a:ext cx="7982562" cy="710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9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3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19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0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9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1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9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6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91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Threat Modeling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Using the Leach-Pyzh methodology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0D09135-8D7A-4C1A-AEED-0BD265559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689" y="916203"/>
            <a:ext cx="5863401" cy="518747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44EF1698-624D-40D1-8D48-CB2246D02D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688" y="1292795"/>
            <a:ext cx="5863401" cy="447225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A38293-F001-47AD-A27C-749280001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579" y="1253326"/>
            <a:ext cx="6909618" cy="4513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F50A84-D77A-4AD5-994D-A9B86F1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Decomposing</a:t>
            </a:r>
            <a:br>
              <a:rPr lang="en-US" sz="2800"/>
            </a:br>
            <a:r>
              <a:rPr lang="en-US" sz="2800"/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3DA4-C42D-4B49-8FCD-DA1D04BD0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Draw diagrams of the application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Diagram the application's functionality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Data Flow Diagram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Diagram the application's infrastructure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700" dirty="0"/>
              <a:t>List the user roles and associated permissions</a:t>
            </a:r>
          </a:p>
        </p:txBody>
      </p:sp>
    </p:spTree>
    <p:extLst>
      <p:ext uri="{BB962C8B-B14F-4D97-AF65-F5344CB8AC3E}">
        <p14:creationId xmlns:p14="http://schemas.microsoft.com/office/powerpoint/2010/main" val="238140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D826957-E81E-4FF0-A64B-E21077A2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6252" y="1046907"/>
            <a:ext cx="4476348" cy="476418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F50A84-D77A-4AD5-994D-A9B86F1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800" cap="small"/>
              <a:t>Identifying the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3DA4-C42D-4B49-8FCD-DA1D04BD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Identify the assets of your application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Items/areas of interest to an attacker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things that this application needs to secure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Identify External Dependencies the application relies on</a:t>
            </a:r>
          </a:p>
        </p:txBody>
      </p:sp>
    </p:spTree>
    <p:extLst>
      <p:ext uri="{BB962C8B-B14F-4D97-AF65-F5344CB8AC3E}">
        <p14:creationId xmlns:p14="http://schemas.microsoft.com/office/powerpoint/2010/main" val="261374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0A84-D77A-4AD5-994D-A9B86F1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840"/>
            <a:ext cx="9905998" cy="1081549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cap="small" dirty="0"/>
              <a:t>Identifying the Threats and Analyzing their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3DA4-C42D-4B49-8FCD-DA1D04BD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113905"/>
            <a:ext cx="10382393" cy="55026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 over the diagram and produce threats the application could potentially fall victim to</a:t>
            </a:r>
          </a:p>
          <a:p>
            <a:pPr lvl="1"/>
            <a:r>
              <a:rPr lang="en-US" dirty="0"/>
              <a:t>Elevation of Privilege card game</a:t>
            </a:r>
          </a:p>
          <a:p>
            <a:pPr lvl="1"/>
            <a:r>
              <a:rPr lang="en-US" dirty="0"/>
              <a:t>STRIDE</a:t>
            </a:r>
          </a:p>
          <a:p>
            <a:r>
              <a:rPr lang="en-US" dirty="0"/>
              <a:t>Fill out the threat matrix for these threats</a:t>
            </a:r>
          </a:p>
          <a:p>
            <a:pPr lvl="1"/>
            <a:r>
              <a:rPr lang="en-US" dirty="0"/>
              <a:t>Categorize with STRIDE</a:t>
            </a:r>
          </a:p>
          <a:p>
            <a:pPr lvl="1"/>
            <a:r>
              <a:rPr lang="en-US" dirty="0"/>
              <a:t>Show the interaction in consideration</a:t>
            </a:r>
          </a:p>
          <a:p>
            <a:pPr lvl="1"/>
            <a:r>
              <a:rPr lang="en-US" dirty="0"/>
              <a:t>Describe the exploit and what could go wrong</a:t>
            </a:r>
          </a:p>
          <a:p>
            <a:pPr lvl="1"/>
            <a:r>
              <a:rPr lang="en-US" dirty="0"/>
              <a:t>List the attack surface(s) for this threat</a:t>
            </a:r>
          </a:p>
          <a:p>
            <a:pPr lvl="1"/>
            <a:r>
              <a:rPr lang="en-US" dirty="0"/>
              <a:t>Impact</a:t>
            </a:r>
          </a:p>
          <a:p>
            <a:pPr lvl="1"/>
            <a:r>
              <a:rPr lang="en-US" dirty="0"/>
              <a:t>Describe a mitigation strategy to avoid the attack</a:t>
            </a:r>
          </a:p>
          <a:p>
            <a:r>
              <a:rPr lang="en-US" dirty="0"/>
              <a:t>Depending on the tier of the application rank the threats</a:t>
            </a:r>
          </a:p>
          <a:p>
            <a:pPr lvl="1"/>
            <a:r>
              <a:rPr lang="en-US" dirty="0"/>
              <a:t>Tier 1</a:t>
            </a:r>
          </a:p>
          <a:p>
            <a:pPr lvl="2"/>
            <a:r>
              <a:rPr lang="en-US" dirty="0"/>
              <a:t>Rank threats relative to each other to get a comparative list</a:t>
            </a:r>
          </a:p>
          <a:p>
            <a:pPr lvl="1"/>
            <a:r>
              <a:rPr lang="en-US" dirty="0"/>
              <a:t>Tier 2</a:t>
            </a:r>
          </a:p>
          <a:p>
            <a:pPr lvl="2"/>
            <a:r>
              <a:rPr lang="en-US" dirty="0"/>
              <a:t>Rank threats numerically with the 5x5 Risk Matrix</a:t>
            </a:r>
          </a:p>
          <a:p>
            <a:pPr lvl="1"/>
            <a:r>
              <a:rPr lang="en-US" dirty="0"/>
              <a:t>Tier 3</a:t>
            </a:r>
          </a:p>
          <a:p>
            <a:pPr lvl="2"/>
            <a:r>
              <a:rPr lang="en-US" dirty="0"/>
              <a:t>Rank threats using the CVSS standard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7DAC65A-B157-824A-93EE-8C7C4A311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20" y="2096244"/>
            <a:ext cx="4944974" cy="286645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0402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5B045100-D7B5-4A99-B0CE-8150C9AB2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30" y="979945"/>
            <a:ext cx="8527740" cy="568064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3B111C7-421B-4784-A3AB-AA84B3FB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29" y="129676"/>
            <a:ext cx="9216869" cy="1081549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cap="small" dirty="0"/>
              <a:t>Threat Matrix Example</a:t>
            </a:r>
          </a:p>
        </p:txBody>
      </p:sp>
    </p:spTree>
    <p:extLst>
      <p:ext uri="{BB962C8B-B14F-4D97-AF65-F5344CB8AC3E}">
        <p14:creationId xmlns:p14="http://schemas.microsoft.com/office/powerpoint/2010/main" val="1342610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697" y="3008997"/>
            <a:ext cx="4200605" cy="840006"/>
          </a:xfrm>
        </p:spPr>
        <p:txBody>
          <a:bodyPr/>
          <a:lstStyle/>
          <a:p>
            <a:r>
              <a:rPr lang="en-US" dirty="0">
                <a:cs typeface="Calibri Light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1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erson holding a baby&#10;&#10;Description generated with high confidence">
            <a:extLst>
              <a:ext uri="{FF2B5EF4-FFF2-40B4-BE49-F238E27FC236}">
                <a16:creationId xmlns:a16="http://schemas.microsoft.com/office/drawing/2014/main" id="{C559AFB4-D10F-45AF-B5DF-D227FAAC6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0033" y="685801"/>
            <a:ext cx="4948513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6092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0A84-D77A-4AD5-994D-A9B86F1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1549"/>
          </a:xfrm>
        </p:spPr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cap="small"/>
              <a:t>What is a Threat Model?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3DA4-C42D-4B49-8FCD-DA1D04BD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6064"/>
            <a:ext cx="9905998" cy="4095136"/>
          </a:xfrm>
        </p:spPr>
        <p:txBody>
          <a:bodyPr/>
          <a:lstStyle/>
          <a:p>
            <a:r>
              <a:rPr lang="en-US" dirty="0"/>
              <a:t>Put simply: It's a way to define and lay out security risks to your application</a:t>
            </a:r>
          </a:p>
          <a:p>
            <a:r>
              <a:rPr lang="en-US" dirty="0"/>
              <a:t>What it includes:</a:t>
            </a:r>
          </a:p>
          <a:p>
            <a:pPr lvl="1"/>
            <a:r>
              <a:rPr lang="en-US" dirty="0"/>
              <a:t>Some sort of visual diagram</a:t>
            </a:r>
          </a:p>
          <a:p>
            <a:pPr lvl="1"/>
            <a:r>
              <a:rPr lang="en-US" dirty="0"/>
              <a:t>A list of potential threats to be aware of</a:t>
            </a:r>
          </a:p>
          <a:p>
            <a:pPr lvl="1"/>
            <a:r>
              <a:rPr lang="en-US" dirty="0"/>
              <a:t>What should be done to avoid or mitigate these threats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9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0A84-D77A-4AD5-994D-A9B86F1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7681450" cy="1081549"/>
          </a:xfrm>
        </p:spPr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cap="small"/>
              <a:t>Why Do We Need to Threat Model?</a:t>
            </a:r>
          </a:p>
        </p:txBody>
      </p:sp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7A3B75C-FDF9-4132-9781-C26BBE6C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35" y="1470217"/>
            <a:ext cx="3517212" cy="1603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B63B2-9E01-4F7C-AAA0-FD5885FDAE70}"/>
              </a:ext>
            </a:extLst>
          </p:cNvPr>
          <p:cNvSpPr txBox="1"/>
          <p:nvPr/>
        </p:nvSpPr>
        <p:spPr>
          <a:xfrm>
            <a:off x="2131141" y="2688793"/>
            <a:ext cx="183371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147.9 Million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1EF27F9-2018-42F3-9493-9C2D64E6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4" y="423294"/>
            <a:ext cx="2005781" cy="2005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961EE-DEB6-47E5-8691-1C2AC9587E6E}"/>
              </a:ext>
            </a:extLst>
          </p:cNvPr>
          <p:cNvSpPr txBox="1"/>
          <p:nvPr/>
        </p:nvSpPr>
        <p:spPr>
          <a:xfrm>
            <a:off x="9947787" y="607141"/>
            <a:ext cx="183371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3</a:t>
            </a:r>
            <a:r>
              <a:rPr lang="en-US" b="1" dirty="0"/>
              <a:t> Billion</a:t>
            </a:r>
            <a:endParaRPr lang="en-US" dirty="0"/>
          </a:p>
        </p:txBody>
      </p:sp>
      <p:pic>
        <p:nvPicPr>
          <p:cNvPr id="12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D67B80D2-48C1-4C9F-8544-FCF1F6C17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560" y="5547360"/>
            <a:ext cx="2743200" cy="1097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7D314-4C88-4BDB-915C-A55DE108456F}"/>
              </a:ext>
            </a:extLst>
          </p:cNvPr>
          <p:cNvSpPr txBox="1"/>
          <p:nvPr/>
        </p:nvSpPr>
        <p:spPr>
          <a:xfrm>
            <a:off x="9751141" y="6469625"/>
            <a:ext cx="183371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145 M</a:t>
            </a:r>
            <a:r>
              <a:rPr lang="en-US" b="1" dirty="0">
                <a:solidFill>
                  <a:srgbClr val="FFC000"/>
                </a:solidFill>
              </a:rPr>
              <a:t>illion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7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997AA3E-117A-478E-A005-7B8F844C7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882" y="2834037"/>
            <a:ext cx="2743200" cy="15586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C33C53-6D5C-4E96-B1D0-2B34BEE61B1D}"/>
              </a:ext>
            </a:extLst>
          </p:cNvPr>
          <p:cNvSpPr txBox="1"/>
          <p:nvPr/>
        </p:nvSpPr>
        <p:spPr>
          <a:xfrm>
            <a:off x="10304203" y="3888656"/>
            <a:ext cx="183371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412.2 Million</a:t>
            </a:r>
            <a:endParaRPr lang="en-US" dirty="0"/>
          </a:p>
        </p:txBody>
      </p:sp>
      <p:pic>
        <p:nvPicPr>
          <p:cNvPr id="20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9A6C9E2-F21C-4AF4-9578-E463B27D8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574" y="3106379"/>
            <a:ext cx="2095500" cy="2095500"/>
          </a:xfrm>
          <a:prstGeom prst="rect">
            <a:avLst/>
          </a:prstGeom>
        </p:spPr>
      </p:pic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2D4D054-F635-4A42-A209-2521ABFD59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0413" y="3729114"/>
            <a:ext cx="2177846" cy="29069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1E1FF54-BBD5-4376-BB3D-8242FF754E92}"/>
              </a:ext>
            </a:extLst>
          </p:cNvPr>
          <p:cNvSpPr txBox="1"/>
          <p:nvPr/>
        </p:nvSpPr>
        <p:spPr>
          <a:xfrm>
            <a:off x="2450688" y="6408173"/>
            <a:ext cx="183371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110 Million</a:t>
            </a:r>
            <a:endParaRPr lang="en-US" dirty="0"/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64D3780D-0963-4627-8963-D7B63F556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5882" y="4824209"/>
            <a:ext cx="2743200" cy="16586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FBEE15E-39A9-43F3-903D-A8E233564E00}"/>
              </a:ext>
            </a:extLst>
          </p:cNvPr>
          <p:cNvSpPr txBox="1"/>
          <p:nvPr/>
        </p:nvSpPr>
        <p:spPr>
          <a:xfrm>
            <a:off x="7698660" y="4859590"/>
            <a:ext cx="15387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600,000</a:t>
            </a:r>
            <a:endParaRPr lang="en-US" dirty="0"/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A12FC222-A21A-4DC4-ACD5-D5167804AD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689" y="3240245"/>
            <a:ext cx="2743200" cy="6872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6DD87BC-5D5F-4E9D-A122-946ED3E2353B}"/>
              </a:ext>
            </a:extLst>
          </p:cNvPr>
          <p:cNvSpPr txBox="1"/>
          <p:nvPr/>
        </p:nvSpPr>
        <p:spPr>
          <a:xfrm>
            <a:off x="1509249" y="3244023"/>
            <a:ext cx="15387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76 Million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5" name="Picture 35">
            <a:extLst>
              <a:ext uri="{FF2B5EF4-FFF2-40B4-BE49-F238E27FC236}">
                <a16:creationId xmlns:a16="http://schemas.microsoft.com/office/drawing/2014/main" id="{0B986443-0E17-4D62-871A-83CDD06F90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8085" y="1685031"/>
            <a:ext cx="2743200" cy="626758"/>
          </a:xfrm>
          <a:prstGeom prst="rect">
            <a:avLst/>
          </a:prstGeom>
        </p:spPr>
      </p:pic>
      <p:pic>
        <p:nvPicPr>
          <p:cNvPr id="37" name="Picture 37">
            <a:extLst>
              <a:ext uri="{FF2B5EF4-FFF2-40B4-BE49-F238E27FC236}">
                <a16:creationId xmlns:a16="http://schemas.microsoft.com/office/drawing/2014/main" id="{BFF1290C-B173-4D27-8F5C-28759E7CA3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3727" y="2609735"/>
            <a:ext cx="1809136" cy="1833716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D655AB7D-2A08-4F78-A41C-D1F0BB8B97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78044" y="4777494"/>
            <a:ext cx="2743200" cy="2194560"/>
          </a:xfrm>
          <a:prstGeom prst="rect">
            <a:avLst/>
          </a:prstGeom>
        </p:spPr>
      </p:pic>
      <p:pic>
        <p:nvPicPr>
          <p:cNvPr id="43" name="Picture 43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A45074C4-EB1E-4DFA-802A-D4DEBA3EA9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31" y="5411825"/>
            <a:ext cx="2300749" cy="863297"/>
          </a:xfrm>
          <a:prstGeom prst="rect">
            <a:avLst/>
          </a:prstGeom>
        </p:spPr>
      </p:pic>
      <p:pic>
        <p:nvPicPr>
          <p:cNvPr id="47" name="Picture 4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DCA3319-1F40-4152-8BD2-3F7E86744B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22140" y="187865"/>
            <a:ext cx="2743200" cy="681238"/>
          </a:xfrm>
          <a:prstGeom prst="rect">
            <a:avLst/>
          </a:prstGeom>
        </p:spPr>
      </p:pic>
      <p:pic>
        <p:nvPicPr>
          <p:cNvPr id="49" name="Picture 49">
            <a:extLst>
              <a:ext uri="{FF2B5EF4-FFF2-40B4-BE49-F238E27FC236}">
                <a16:creationId xmlns:a16="http://schemas.microsoft.com/office/drawing/2014/main" id="{88A25A5C-86F7-4A2D-87EF-C549A585DC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78592" y="1259954"/>
            <a:ext cx="1882877" cy="1855446"/>
          </a:xfrm>
          <a:prstGeom prst="rect">
            <a:avLst/>
          </a:prstGeom>
        </p:spPr>
      </p:pic>
      <p:pic>
        <p:nvPicPr>
          <p:cNvPr id="51" name="Picture 51" descr="A close up of a sign&#10;&#10;Description generated with high confidence">
            <a:extLst>
              <a:ext uri="{FF2B5EF4-FFF2-40B4-BE49-F238E27FC236}">
                <a16:creationId xmlns:a16="http://schemas.microsoft.com/office/drawing/2014/main" id="{54C4E380-D365-46E7-838B-639ECCC5C7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4689" y="34338"/>
            <a:ext cx="2743200" cy="988291"/>
          </a:xfrm>
          <a:prstGeom prst="rect">
            <a:avLst/>
          </a:prstGeom>
        </p:spPr>
      </p:pic>
      <p:pic>
        <p:nvPicPr>
          <p:cNvPr id="53" name="Picture 53" descr="A close up of a sign&#10;&#10;Description generated with high confidence">
            <a:extLst>
              <a:ext uri="{FF2B5EF4-FFF2-40B4-BE49-F238E27FC236}">
                <a16:creationId xmlns:a16="http://schemas.microsoft.com/office/drawing/2014/main" id="{A24152C1-72C5-46EE-B6A8-470E86A094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6399" y="4682163"/>
            <a:ext cx="2743200" cy="517093"/>
          </a:xfrm>
          <a:prstGeom prst="rect">
            <a:avLst/>
          </a:prstGeom>
        </p:spPr>
      </p:pic>
      <p:pic>
        <p:nvPicPr>
          <p:cNvPr id="55" name="Picture 5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C7C55F3-6CDD-489D-BC9C-A165B55BDF0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9135" y="4073322"/>
            <a:ext cx="1784556" cy="11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7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9" grpId="0"/>
      <p:bldP spid="24" grpId="0"/>
      <p:bldP spid="27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26629-A890-4BD3-9FA7-6C45BEE2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099" y="2525288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Don’t get </a:t>
            </a:r>
            <a:r>
              <a:rPr lang="en-US" sz="4800" b="1" dirty="0" err="1"/>
              <a:t>pwned</a:t>
            </a:r>
            <a:br>
              <a:rPr lang="en-US" sz="4800" b="1" dirty="0"/>
            </a:br>
            <a:r>
              <a:rPr lang="en-US" sz="4800" b="1" dirty="0"/>
              <a:t>Don’t get sued</a:t>
            </a:r>
            <a:endParaRPr lang="en-US" sz="48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617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0A84-D77A-4AD5-994D-A9B86F1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1549"/>
          </a:xfrm>
        </p:spPr>
        <p:txBody>
          <a:bodyPr/>
          <a:lstStyle/>
          <a:p>
            <a:r>
              <a:rPr lang="en-US" cap="small" dirty="0"/>
              <a:t>Existing Threat Model Methodologies</a:t>
            </a:r>
            <a:br>
              <a:rPr lang="en-US" cap="small" dirty="0"/>
            </a:br>
            <a:r>
              <a:rPr lang="en-US" sz="2400" cap="small" dirty="0"/>
              <a:t>    that we drew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3DA4-C42D-4B49-8FCD-DA1D04BD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6064"/>
            <a:ext cx="9500418" cy="43808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Microsoft's Threat Modeling</a:t>
            </a:r>
          </a:p>
          <a:p>
            <a:pPr lvl="1"/>
            <a:r>
              <a:rPr lang="en-US" dirty="0"/>
              <a:t>STRIDE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poofing,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/>
              <a:t>ampering, </a:t>
            </a:r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dirty="0"/>
              <a:t>epudiation, </a:t>
            </a: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dirty="0"/>
              <a:t>nformation Disclosure, </a:t>
            </a:r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dirty="0"/>
              <a:t>oS, </a:t>
            </a:r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US" dirty="0"/>
              <a:t>levation of Privileges</a:t>
            </a:r>
          </a:p>
          <a:p>
            <a:pPr lvl="1"/>
            <a:r>
              <a:rPr lang="en-US" dirty="0"/>
              <a:t>Deciding on the technical scope to consider</a:t>
            </a:r>
          </a:p>
          <a:p>
            <a:r>
              <a:rPr lang="en-US" dirty="0"/>
              <a:t>PASTA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/>
              <a:t>rocess for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/>
              <a:t>ttack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imulation and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/>
              <a:t>hreat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/>
              <a:t>nalysis</a:t>
            </a:r>
          </a:p>
          <a:p>
            <a:pPr lvl="1"/>
            <a:r>
              <a:rPr lang="en-US" dirty="0"/>
              <a:t>Definition of the application and its purpose</a:t>
            </a:r>
          </a:p>
          <a:p>
            <a:r>
              <a:rPr lang="en-US" dirty="0"/>
              <a:t>VAST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dirty="0"/>
              <a:t>isual,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/>
              <a:t>gile, and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imple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/>
              <a:t>hreat modeling</a:t>
            </a:r>
          </a:p>
          <a:p>
            <a:pPr lvl="1"/>
            <a:r>
              <a:rPr lang="en-US" dirty="0"/>
              <a:t>Separation of application's functionality from the architecture implementation</a:t>
            </a:r>
          </a:p>
          <a:p>
            <a:r>
              <a:rPr lang="en-US" dirty="0"/>
              <a:t>Synopsys Threat Modeling</a:t>
            </a:r>
          </a:p>
          <a:p>
            <a:pPr lvl="1"/>
            <a:r>
              <a:rPr lang="en-US" dirty="0"/>
              <a:t>The Threat Matrix to list threats in a clear, organized fashion</a:t>
            </a:r>
          </a:p>
        </p:txBody>
      </p:sp>
    </p:spTree>
    <p:extLst>
      <p:ext uri="{BB962C8B-B14F-4D97-AF65-F5344CB8AC3E}">
        <p14:creationId xmlns:p14="http://schemas.microsoft.com/office/powerpoint/2010/main" val="122477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667432"/>
          </a:xfrm>
        </p:spPr>
        <p:txBody>
          <a:bodyPr/>
          <a:lstStyle/>
          <a:p>
            <a:r>
              <a:rPr lang="en-US">
                <a:cs typeface="Calibri Light"/>
              </a:rPr>
              <a:t>The</a:t>
            </a:r>
            <a:r>
              <a:rPr lang="en-US"/>
              <a:t> Leach-</a:t>
            </a:r>
            <a:r>
              <a:rPr lang="en-US" err="1"/>
              <a:t>Pyzh</a:t>
            </a:r>
            <a:r>
              <a:rPr lang="en-US"/>
              <a:t> Methodology</a:t>
            </a:r>
          </a:p>
        </p:txBody>
      </p:sp>
    </p:spTree>
    <p:extLst>
      <p:ext uri="{BB962C8B-B14F-4D97-AF65-F5344CB8AC3E}">
        <p14:creationId xmlns:p14="http://schemas.microsoft.com/office/powerpoint/2010/main" val="4118732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4EFB-9149-44FD-8BBA-2C5FEDF3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steps</a:t>
            </a:r>
          </a:p>
        </p:txBody>
      </p:sp>
      <p:graphicFrame>
        <p:nvGraphicFramePr>
          <p:cNvPr id="5" name="Diagram 9">
            <a:extLst>
              <a:ext uri="{FF2B5EF4-FFF2-40B4-BE49-F238E27FC236}">
                <a16:creationId xmlns:a16="http://schemas.microsoft.com/office/drawing/2014/main" id="{811194BF-8418-4971-9DBD-2100F3BA4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240095"/>
              </p:ext>
            </p:extLst>
          </p:nvPr>
        </p:nvGraphicFramePr>
        <p:xfrm>
          <a:off x="735833" y="2163095"/>
          <a:ext cx="10643416" cy="3959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601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0A84-D77A-4AD5-994D-A9B86F13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1549"/>
          </a:xfrm>
        </p:spPr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cap="small"/>
              <a:t>Defining the Scope and 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3DA4-C42D-4B49-8FCD-DA1D04BD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6064"/>
            <a:ext cx="9905998" cy="4095136"/>
          </a:xfrm>
        </p:spPr>
        <p:txBody>
          <a:bodyPr/>
          <a:lstStyle/>
          <a:p>
            <a:r>
              <a:rPr lang="en-US" dirty="0"/>
              <a:t>List the scope(s) that will be considered when threat modeling</a:t>
            </a:r>
          </a:p>
          <a:p>
            <a:r>
              <a:rPr lang="en-US" dirty="0"/>
              <a:t>Define the Purpose of the Application</a:t>
            </a:r>
          </a:p>
          <a:p>
            <a:r>
              <a:rPr lang="en-US" dirty="0"/>
              <a:t>Define Business Objectives of the Application</a:t>
            </a:r>
          </a:p>
          <a:p>
            <a:r>
              <a:rPr lang="en-US" dirty="0"/>
              <a:t>Define the Application's Security Tier</a:t>
            </a:r>
          </a:p>
          <a:p>
            <a:pPr lvl="1"/>
            <a:r>
              <a:rPr lang="en-US" dirty="0"/>
              <a:t>OWASP’s ASVS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dirty="0"/>
              <a:t>erification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/>
              <a:t>tandard</a:t>
            </a:r>
          </a:p>
          <a:p>
            <a:pPr lvl="1"/>
            <a:r>
              <a:rPr lang="en-US" dirty="0"/>
              <a:t>Bare minimum security objectives for the application to be considered "secure"</a:t>
            </a:r>
          </a:p>
          <a:p>
            <a:r>
              <a:rPr lang="en-US" dirty="0"/>
              <a:t>Define Any Compliance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96727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EBD1B19FD10C4A9F1688EB8443CE98" ma:contentTypeVersion="4" ma:contentTypeDescription="Create a new document." ma:contentTypeScope="" ma:versionID="fee4d1186110014625585b45d9f0958a">
  <xsd:schema xmlns:xsd="http://www.w3.org/2001/XMLSchema" xmlns:xs="http://www.w3.org/2001/XMLSchema" xmlns:p="http://schemas.microsoft.com/office/2006/metadata/properties" xmlns:ns2="a4b0b497-49e0-4656-a273-eda07f4542fb" xmlns:ns3="http://schemas.microsoft.com/sharepoint/v3/fields" targetNamespace="http://schemas.microsoft.com/office/2006/metadata/properties" ma:root="true" ma:fieldsID="20cd5b790bab8442d5389b8127c8ee54" ns2:_="" ns3:_="">
    <xsd:import namespace="a4b0b497-49e0-4656-a273-eda07f4542fb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0b497-49e0-4656-a273-eda07f454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11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31320E-4744-46E6-8B5C-C9FAFA868B13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088F2928-3F28-48B1-80B5-2F73719244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EA2DE6-E0FD-401B-81CA-B43B714640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0b497-49e0-4656-a273-eda07f4542fb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435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Threat Modeling</vt:lpstr>
      <vt:lpstr>PowerPoint Presentation</vt:lpstr>
      <vt:lpstr>What is a Threat Model? </vt:lpstr>
      <vt:lpstr>Why Do We Need to Threat Model?</vt:lpstr>
      <vt:lpstr>Don’t get pwned Don’t get sued</vt:lpstr>
      <vt:lpstr>Existing Threat Model Methodologies     that we drew from</vt:lpstr>
      <vt:lpstr>The Leach-Pyzh Methodology</vt:lpstr>
      <vt:lpstr>The steps</vt:lpstr>
      <vt:lpstr>Defining the Scope and Objectives</vt:lpstr>
      <vt:lpstr>Decomposing the Application</vt:lpstr>
      <vt:lpstr>Identifying the Assets</vt:lpstr>
      <vt:lpstr>Identifying the Threats and Analyzing their Risk</vt:lpstr>
      <vt:lpstr>Threat Matrix 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Leach, Trevor</dc:creator>
  <cp:lastModifiedBy>Leach, Trevor (10160)</cp:lastModifiedBy>
  <cp:revision>5</cp:revision>
  <dcterms:modified xsi:type="dcterms:W3CDTF">2020-01-13T18:29:53Z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0x010100B3EBD1B19FD10C4A9F1688EB8443CE98</vt:lpwstr>
  </property>
</Properties>
</file>