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6"/>
  </p:notesMasterIdLst>
  <p:sldIdLst>
    <p:sldId id="256" r:id="rId2"/>
    <p:sldId id="257" r:id="rId3"/>
    <p:sldId id="276" r:id="rId4"/>
    <p:sldId id="259" r:id="rId5"/>
    <p:sldId id="267" r:id="rId6"/>
    <p:sldId id="261" r:id="rId7"/>
    <p:sldId id="279" r:id="rId8"/>
    <p:sldId id="263" r:id="rId9"/>
    <p:sldId id="285" r:id="rId10"/>
    <p:sldId id="286" r:id="rId11"/>
    <p:sldId id="288" r:id="rId12"/>
    <p:sldId id="289" r:id="rId13"/>
    <p:sldId id="287" r:id="rId14"/>
    <p:sldId id="290" r:id="rId15"/>
    <p:sldId id="291" r:id="rId16"/>
    <p:sldId id="269" r:id="rId17"/>
    <p:sldId id="280" r:id="rId18"/>
    <p:sldId id="281" r:id="rId19"/>
    <p:sldId id="283" r:id="rId20"/>
    <p:sldId id="284" r:id="rId21"/>
    <p:sldId id="274" r:id="rId22"/>
    <p:sldId id="27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55D70-89E5-497C-AE1F-57E50575F94E}" type="doc">
      <dgm:prSet loTypeId="urn:microsoft.com/office/officeart/2016/7/layout/VerticalDownArrowProcess" loCatId="process" qsTypeId="urn:microsoft.com/office/officeart/2005/8/quickstyle/simple5" qsCatId="simple" csTypeId="urn:microsoft.com/office/officeart/2005/8/colors/accent1_4" csCatId="accent1" phldr="1"/>
      <dgm:spPr/>
      <dgm:t>
        <a:bodyPr/>
        <a:lstStyle/>
        <a:p>
          <a:endParaRPr lang="en-US"/>
        </a:p>
      </dgm:t>
    </dgm:pt>
    <dgm:pt modelId="{12CDFFEB-F4CE-43B0-B1D2-47010107991F}">
      <dgm:prSet/>
      <dgm:spPr/>
      <dgm:t>
        <a:bodyPr/>
        <a:lstStyle/>
        <a:p>
          <a:r>
            <a:rPr lang="en-US"/>
            <a:t>Define</a:t>
          </a:r>
        </a:p>
      </dgm:t>
    </dgm:pt>
    <dgm:pt modelId="{A5EBFEB7-E331-4CF4-9F6E-F115F524B85D}" type="parTrans" cxnId="{A113B4EE-20A9-476E-BBF6-65ED22411B47}">
      <dgm:prSet/>
      <dgm:spPr/>
      <dgm:t>
        <a:bodyPr/>
        <a:lstStyle/>
        <a:p>
          <a:endParaRPr lang="en-US"/>
        </a:p>
      </dgm:t>
    </dgm:pt>
    <dgm:pt modelId="{116BD833-F250-4E97-A33A-26B17B6AF5C6}" type="sibTrans" cxnId="{A113B4EE-20A9-476E-BBF6-65ED22411B47}">
      <dgm:prSet/>
      <dgm:spPr/>
      <dgm:t>
        <a:bodyPr/>
        <a:lstStyle/>
        <a:p>
          <a:endParaRPr lang="en-US"/>
        </a:p>
      </dgm:t>
    </dgm:pt>
    <dgm:pt modelId="{1D8F6B24-8D8D-4D2B-8D7B-E0ACAB71B6DE}">
      <dgm:prSet/>
      <dgm:spPr/>
      <dgm:t>
        <a:bodyPr/>
        <a:lstStyle/>
        <a:p>
          <a:r>
            <a:rPr lang="en-US"/>
            <a:t>Decompose</a:t>
          </a:r>
        </a:p>
      </dgm:t>
    </dgm:pt>
    <dgm:pt modelId="{F42C5295-AFE3-4973-85E5-6ED69BB15473}" type="parTrans" cxnId="{CD62DB14-2494-41A8-A528-97A1F3642EC6}">
      <dgm:prSet/>
      <dgm:spPr/>
      <dgm:t>
        <a:bodyPr/>
        <a:lstStyle/>
        <a:p>
          <a:endParaRPr lang="en-US"/>
        </a:p>
      </dgm:t>
    </dgm:pt>
    <dgm:pt modelId="{7200C9A5-1399-48DC-8652-FD9079E2F6C6}" type="sibTrans" cxnId="{CD62DB14-2494-41A8-A528-97A1F3642EC6}">
      <dgm:prSet/>
      <dgm:spPr/>
      <dgm:t>
        <a:bodyPr/>
        <a:lstStyle/>
        <a:p>
          <a:endParaRPr lang="en-US"/>
        </a:p>
      </dgm:t>
    </dgm:pt>
    <dgm:pt modelId="{3BFF10BF-43D5-454C-B633-34845F58ACD7}">
      <dgm:prSet/>
      <dgm:spPr/>
      <dgm:t>
        <a:bodyPr/>
        <a:lstStyle/>
        <a:p>
          <a:r>
            <a:rPr lang="en-US"/>
            <a:t>Decompose the Application​</a:t>
          </a:r>
        </a:p>
      </dgm:t>
    </dgm:pt>
    <dgm:pt modelId="{19C7E3B1-F3C0-429B-8834-B7951F790614}" type="parTrans" cxnId="{BB38788C-6DD5-48D3-B6C5-0EFDDAE07259}">
      <dgm:prSet/>
      <dgm:spPr/>
      <dgm:t>
        <a:bodyPr/>
        <a:lstStyle/>
        <a:p>
          <a:endParaRPr lang="en-US"/>
        </a:p>
      </dgm:t>
    </dgm:pt>
    <dgm:pt modelId="{ED76DE3B-2B4D-433F-972D-608C1CC4D200}" type="sibTrans" cxnId="{BB38788C-6DD5-48D3-B6C5-0EFDDAE07259}">
      <dgm:prSet/>
      <dgm:spPr/>
      <dgm:t>
        <a:bodyPr/>
        <a:lstStyle/>
        <a:p>
          <a:endParaRPr lang="en-US"/>
        </a:p>
      </dgm:t>
    </dgm:pt>
    <dgm:pt modelId="{C828234A-7072-4CA6-BF16-0BD311668206}">
      <dgm:prSet/>
      <dgm:spPr/>
      <dgm:t>
        <a:bodyPr/>
        <a:lstStyle/>
        <a:p>
          <a:r>
            <a:rPr lang="en-US"/>
            <a:t>Identify</a:t>
          </a:r>
        </a:p>
      </dgm:t>
    </dgm:pt>
    <dgm:pt modelId="{449265BA-4EB8-42F7-A2F5-EBCF4949287B}" type="parTrans" cxnId="{DD324EE7-EE28-42F7-B44C-9F7532232E49}">
      <dgm:prSet/>
      <dgm:spPr/>
      <dgm:t>
        <a:bodyPr/>
        <a:lstStyle/>
        <a:p>
          <a:endParaRPr lang="en-US"/>
        </a:p>
      </dgm:t>
    </dgm:pt>
    <dgm:pt modelId="{B6CC3D9C-2955-406E-8EB5-AEA92D9C5C8F}" type="sibTrans" cxnId="{DD324EE7-EE28-42F7-B44C-9F7532232E49}">
      <dgm:prSet/>
      <dgm:spPr/>
      <dgm:t>
        <a:bodyPr/>
        <a:lstStyle/>
        <a:p>
          <a:endParaRPr lang="en-US"/>
        </a:p>
      </dgm:t>
    </dgm:pt>
    <dgm:pt modelId="{B459263F-9369-4A09-821A-8763FD67CB6C}">
      <dgm:prSet/>
      <dgm:spPr/>
      <dgm:t>
        <a:bodyPr/>
        <a:lstStyle/>
        <a:p>
          <a:r>
            <a:rPr lang="en-US"/>
            <a:t>Identifythe Assets of the Application​</a:t>
          </a:r>
        </a:p>
      </dgm:t>
    </dgm:pt>
    <dgm:pt modelId="{CEE11A48-4F55-42A3-A4B2-3E1D3D028535}" type="parTrans" cxnId="{9DF0154C-20B8-4033-AB1D-8B0804790036}">
      <dgm:prSet/>
      <dgm:spPr/>
      <dgm:t>
        <a:bodyPr/>
        <a:lstStyle/>
        <a:p>
          <a:endParaRPr lang="en-US"/>
        </a:p>
      </dgm:t>
    </dgm:pt>
    <dgm:pt modelId="{9518B3E8-E426-4A3F-A93C-F17FAAD7B0CD}" type="sibTrans" cxnId="{9DF0154C-20B8-4033-AB1D-8B0804790036}">
      <dgm:prSet/>
      <dgm:spPr/>
      <dgm:t>
        <a:bodyPr/>
        <a:lstStyle/>
        <a:p>
          <a:endParaRPr lang="en-US"/>
        </a:p>
      </dgm:t>
    </dgm:pt>
    <dgm:pt modelId="{59B9E278-CC0F-4E15-9153-4CEEB70557A2}">
      <dgm:prSet/>
      <dgm:spPr/>
      <dgm:t>
        <a:bodyPr/>
        <a:lstStyle/>
        <a:p>
          <a:r>
            <a:rPr lang="en-US"/>
            <a:t>Analyze</a:t>
          </a:r>
        </a:p>
      </dgm:t>
    </dgm:pt>
    <dgm:pt modelId="{5E07539B-7D5A-40C9-8558-50EA1097C373}" type="parTrans" cxnId="{0DB53457-293D-48DF-94FF-A643881C1C5C}">
      <dgm:prSet/>
      <dgm:spPr/>
      <dgm:t>
        <a:bodyPr/>
        <a:lstStyle/>
        <a:p>
          <a:endParaRPr lang="en-US"/>
        </a:p>
      </dgm:t>
    </dgm:pt>
    <dgm:pt modelId="{1DAF3299-5CED-40A3-A955-793B23ECE60D}" type="sibTrans" cxnId="{0DB53457-293D-48DF-94FF-A643881C1C5C}">
      <dgm:prSet/>
      <dgm:spPr/>
      <dgm:t>
        <a:bodyPr/>
        <a:lstStyle/>
        <a:p>
          <a:endParaRPr lang="en-US"/>
        </a:p>
      </dgm:t>
    </dgm:pt>
    <dgm:pt modelId="{212F0CE1-497C-44FD-8D77-C87D25E01C00}">
      <dgm:prSet/>
      <dgm:spPr/>
      <dgm:t>
        <a:bodyPr/>
        <a:lstStyle/>
        <a:p>
          <a:r>
            <a:rPr lang="en-US"/>
            <a:t>Identify the Threats and Analyze their Risk​</a:t>
          </a:r>
        </a:p>
      </dgm:t>
    </dgm:pt>
    <dgm:pt modelId="{FA6A0943-7298-4A73-A4A7-26825FFB3579}" type="parTrans" cxnId="{0FE7B3AE-A35E-4A3F-BF23-2ABF7032A262}">
      <dgm:prSet/>
      <dgm:spPr/>
      <dgm:t>
        <a:bodyPr/>
        <a:lstStyle/>
        <a:p>
          <a:endParaRPr lang="en-US"/>
        </a:p>
      </dgm:t>
    </dgm:pt>
    <dgm:pt modelId="{2E786E9F-3338-4625-A29A-D8693C17E6A0}" type="sibTrans" cxnId="{0FE7B3AE-A35E-4A3F-BF23-2ABF7032A262}">
      <dgm:prSet/>
      <dgm:spPr/>
      <dgm:t>
        <a:bodyPr/>
        <a:lstStyle/>
        <a:p>
          <a:endParaRPr lang="en-US"/>
        </a:p>
      </dgm:t>
    </dgm:pt>
    <dgm:pt modelId="{51CD3432-6413-4CEB-9B71-E1D3AE385A47}">
      <dgm:prSet/>
      <dgm:spPr/>
      <dgm:t>
        <a:bodyPr/>
        <a:lstStyle/>
        <a:p>
          <a:r>
            <a:rPr lang="en-US"/>
            <a:t>Define the Scope and Objectives of the Application​</a:t>
          </a:r>
        </a:p>
      </dgm:t>
    </dgm:pt>
    <dgm:pt modelId="{99A0CF78-528B-49B5-AA27-DC97C44F1D77}" type="parTrans" cxnId="{D7B20E40-BF6B-4B24-92FA-481F47FB497E}">
      <dgm:prSet/>
      <dgm:spPr/>
      <dgm:t>
        <a:bodyPr/>
        <a:lstStyle/>
        <a:p>
          <a:endParaRPr lang="en-US"/>
        </a:p>
      </dgm:t>
    </dgm:pt>
    <dgm:pt modelId="{56A1F44B-6401-41A1-962A-D2DCC78B0A51}" type="sibTrans" cxnId="{D7B20E40-BF6B-4B24-92FA-481F47FB497E}">
      <dgm:prSet/>
      <dgm:spPr/>
      <dgm:t>
        <a:bodyPr/>
        <a:lstStyle/>
        <a:p>
          <a:endParaRPr lang="en-US"/>
        </a:p>
      </dgm:t>
    </dgm:pt>
    <dgm:pt modelId="{8D7DD022-326F-485A-89EE-1B99EAAF8614}" type="pres">
      <dgm:prSet presAssocID="{D0E55D70-89E5-497C-AE1F-57E50575F94E}" presName="Name0" presStyleCnt="0">
        <dgm:presLayoutVars>
          <dgm:dir/>
          <dgm:animLvl val="lvl"/>
          <dgm:resizeHandles val="exact"/>
        </dgm:presLayoutVars>
      </dgm:prSet>
      <dgm:spPr/>
    </dgm:pt>
    <dgm:pt modelId="{798703FF-7991-42ED-9EB5-456AF89CA1AA}" type="pres">
      <dgm:prSet presAssocID="{59B9E278-CC0F-4E15-9153-4CEEB70557A2}" presName="boxAndChildren" presStyleCnt="0"/>
      <dgm:spPr/>
    </dgm:pt>
    <dgm:pt modelId="{1E716B25-9A79-4E0B-B79B-F13FF67218A1}" type="pres">
      <dgm:prSet presAssocID="{59B9E278-CC0F-4E15-9153-4CEEB70557A2}" presName="parentTextBox" presStyleLbl="alignNode1" presStyleIdx="0" presStyleCnt="4"/>
      <dgm:spPr/>
    </dgm:pt>
    <dgm:pt modelId="{47F542DF-335C-45AD-BB3E-8A3BD28F6426}" type="pres">
      <dgm:prSet presAssocID="{59B9E278-CC0F-4E15-9153-4CEEB70557A2}" presName="descendantBox" presStyleLbl="bgAccFollowNode1" presStyleIdx="0" presStyleCnt="4"/>
      <dgm:spPr/>
    </dgm:pt>
    <dgm:pt modelId="{6691D131-C098-414E-A624-263B5719B0A4}" type="pres">
      <dgm:prSet presAssocID="{B6CC3D9C-2955-406E-8EB5-AEA92D9C5C8F}" presName="sp" presStyleCnt="0"/>
      <dgm:spPr/>
    </dgm:pt>
    <dgm:pt modelId="{1C4A33DC-49EB-4F53-91F1-4FB4320DD94F}" type="pres">
      <dgm:prSet presAssocID="{C828234A-7072-4CA6-BF16-0BD311668206}" presName="arrowAndChildren" presStyleCnt="0"/>
      <dgm:spPr/>
    </dgm:pt>
    <dgm:pt modelId="{E99D214E-DF04-4344-9A38-4A58F98C0E9C}" type="pres">
      <dgm:prSet presAssocID="{C828234A-7072-4CA6-BF16-0BD311668206}" presName="parentTextArrow" presStyleLbl="node1" presStyleIdx="0" presStyleCnt="0"/>
      <dgm:spPr/>
    </dgm:pt>
    <dgm:pt modelId="{59D64938-395A-4DED-A1F4-0C2CCB0104D2}" type="pres">
      <dgm:prSet presAssocID="{C828234A-7072-4CA6-BF16-0BD311668206}" presName="arrow" presStyleLbl="alignNode1" presStyleIdx="1" presStyleCnt="4"/>
      <dgm:spPr/>
    </dgm:pt>
    <dgm:pt modelId="{D636668B-174F-466D-9186-F1F410A7D678}" type="pres">
      <dgm:prSet presAssocID="{C828234A-7072-4CA6-BF16-0BD311668206}" presName="descendantArrow" presStyleLbl="bgAccFollowNode1" presStyleIdx="1" presStyleCnt="4"/>
      <dgm:spPr/>
    </dgm:pt>
    <dgm:pt modelId="{D7ACCB2E-11D7-49D0-BA8D-817BB7513DAA}" type="pres">
      <dgm:prSet presAssocID="{7200C9A5-1399-48DC-8652-FD9079E2F6C6}" presName="sp" presStyleCnt="0"/>
      <dgm:spPr/>
    </dgm:pt>
    <dgm:pt modelId="{0DD88CD9-EADF-440D-ADD2-3618FC3901D4}" type="pres">
      <dgm:prSet presAssocID="{1D8F6B24-8D8D-4D2B-8D7B-E0ACAB71B6DE}" presName="arrowAndChildren" presStyleCnt="0"/>
      <dgm:spPr/>
    </dgm:pt>
    <dgm:pt modelId="{B36F2E94-1366-4AD6-B3CD-87AF993551C7}" type="pres">
      <dgm:prSet presAssocID="{1D8F6B24-8D8D-4D2B-8D7B-E0ACAB71B6DE}" presName="parentTextArrow" presStyleLbl="node1" presStyleIdx="0" presStyleCnt="0"/>
      <dgm:spPr/>
    </dgm:pt>
    <dgm:pt modelId="{A9E841A9-4E0D-46E5-931F-A7B9C886C967}" type="pres">
      <dgm:prSet presAssocID="{1D8F6B24-8D8D-4D2B-8D7B-E0ACAB71B6DE}" presName="arrow" presStyleLbl="alignNode1" presStyleIdx="2" presStyleCnt="4"/>
      <dgm:spPr/>
    </dgm:pt>
    <dgm:pt modelId="{6F694D21-F5DD-4DCF-8035-1A70B9617106}" type="pres">
      <dgm:prSet presAssocID="{1D8F6B24-8D8D-4D2B-8D7B-E0ACAB71B6DE}" presName="descendantArrow" presStyleLbl="bgAccFollowNode1" presStyleIdx="2" presStyleCnt="4"/>
      <dgm:spPr/>
    </dgm:pt>
    <dgm:pt modelId="{F276D5A8-447D-4354-ADBB-5D7D9917768D}" type="pres">
      <dgm:prSet presAssocID="{116BD833-F250-4E97-A33A-26B17B6AF5C6}" presName="sp" presStyleCnt="0"/>
      <dgm:spPr/>
    </dgm:pt>
    <dgm:pt modelId="{E98C7634-70AC-46F3-B86D-75AA2C959764}" type="pres">
      <dgm:prSet presAssocID="{12CDFFEB-F4CE-43B0-B1D2-47010107991F}" presName="arrowAndChildren" presStyleCnt="0"/>
      <dgm:spPr/>
    </dgm:pt>
    <dgm:pt modelId="{08A9328A-8676-4964-B2A5-0A53F34DE21D}" type="pres">
      <dgm:prSet presAssocID="{12CDFFEB-F4CE-43B0-B1D2-47010107991F}" presName="parentTextArrow" presStyleLbl="node1" presStyleIdx="0" presStyleCnt="0"/>
      <dgm:spPr/>
    </dgm:pt>
    <dgm:pt modelId="{80CB7160-364D-4F39-A20B-1AD988120993}" type="pres">
      <dgm:prSet presAssocID="{12CDFFEB-F4CE-43B0-B1D2-47010107991F}" presName="arrow" presStyleLbl="alignNode1" presStyleIdx="3" presStyleCnt="4"/>
      <dgm:spPr/>
    </dgm:pt>
    <dgm:pt modelId="{3CE9124D-F9DF-45D3-8CC3-D9EACEA2D7E4}" type="pres">
      <dgm:prSet presAssocID="{12CDFFEB-F4CE-43B0-B1D2-47010107991F}" presName="descendantArrow" presStyleLbl="bgAccFollowNode1" presStyleIdx="3" presStyleCnt="4"/>
      <dgm:spPr/>
    </dgm:pt>
  </dgm:ptLst>
  <dgm:cxnLst>
    <dgm:cxn modelId="{90A00F04-7D62-4D1B-8AC2-D849CD043451}" type="presOf" srcId="{12CDFFEB-F4CE-43B0-B1D2-47010107991F}" destId="{08A9328A-8676-4964-B2A5-0A53F34DE21D}" srcOrd="0" destOrd="0" presId="urn:microsoft.com/office/officeart/2016/7/layout/VerticalDownArrowProcess"/>
    <dgm:cxn modelId="{6E651105-775C-48AD-9FBE-F0B1C7E580BA}" type="presOf" srcId="{D0E55D70-89E5-497C-AE1F-57E50575F94E}" destId="{8D7DD022-326F-485A-89EE-1B99EAAF8614}" srcOrd="0" destOrd="0" presId="urn:microsoft.com/office/officeart/2016/7/layout/VerticalDownArrowProcess"/>
    <dgm:cxn modelId="{C7E7460C-5035-41A5-8F08-929C8FD7DDC5}" type="presOf" srcId="{212F0CE1-497C-44FD-8D77-C87D25E01C00}" destId="{47F542DF-335C-45AD-BB3E-8A3BD28F6426}" srcOrd="0" destOrd="0" presId="urn:microsoft.com/office/officeart/2016/7/layout/VerticalDownArrowProcess"/>
    <dgm:cxn modelId="{CC3EEF12-BEE4-4A97-9302-58614F96C244}" type="presOf" srcId="{59B9E278-CC0F-4E15-9153-4CEEB70557A2}" destId="{1E716B25-9A79-4E0B-B79B-F13FF67218A1}" srcOrd="0" destOrd="0" presId="urn:microsoft.com/office/officeart/2016/7/layout/VerticalDownArrowProcess"/>
    <dgm:cxn modelId="{CD62DB14-2494-41A8-A528-97A1F3642EC6}" srcId="{D0E55D70-89E5-497C-AE1F-57E50575F94E}" destId="{1D8F6B24-8D8D-4D2B-8D7B-E0ACAB71B6DE}" srcOrd="1" destOrd="0" parTransId="{F42C5295-AFE3-4973-85E5-6ED69BB15473}" sibTransId="{7200C9A5-1399-48DC-8652-FD9079E2F6C6}"/>
    <dgm:cxn modelId="{3B4B3638-28B0-4D0F-8A0A-5162FD6A5E51}" type="presOf" srcId="{1D8F6B24-8D8D-4D2B-8D7B-E0ACAB71B6DE}" destId="{A9E841A9-4E0D-46E5-931F-A7B9C886C967}" srcOrd="1" destOrd="0" presId="urn:microsoft.com/office/officeart/2016/7/layout/VerticalDownArrowProcess"/>
    <dgm:cxn modelId="{D7B20E40-BF6B-4B24-92FA-481F47FB497E}" srcId="{12CDFFEB-F4CE-43B0-B1D2-47010107991F}" destId="{51CD3432-6413-4CEB-9B71-E1D3AE385A47}" srcOrd="0" destOrd="0" parTransId="{99A0CF78-528B-49B5-AA27-DC97C44F1D77}" sibTransId="{56A1F44B-6401-41A1-962A-D2DCC78B0A51}"/>
    <dgm:cxn modelId="{9DF0154C-20B8-4033-AB1D-8B0804790036}" srcId="{C828234A-7072-4CA6-BF16-0BD311668206}" destId="{B459263F-9369-4A09-821A-8763FD67CB6C}" srcOrd="0" destOrd="0" parTransId="{CEE11A48-4F55-42A3-A4B2-3E1D3D028535}" sibTransId="{9518B3E8-E426-4A3F-A93C-F17FAAD7B0CD}"/>
    <dgm:cxn modelId="{A219B352-035C-45CB-9067-748704EADE96}" type="presOf" srcId="{3BFF10BF-43D5-454C-B633-34845F58ACD7}" destId="{6F694D21-F5DD-4DCF-8035-1A70B9617106}" srcOrd="0" destOrd="0" presId="urn:microsoft.com/office/officeart/2016/7/layout/VerticalDownArrowProcess"/>
    <dgm:cxn modelId="{08A7AD53-E7C5-4789-9F47-5330D8E991BC}" type="presOf" srcId="{B459263F-9369-4A09-821A-8763FD67CB6C}" destId="{D636668B-174F-466D-9186-F1F410A7D678}" srcOrd="0" destOrd="0" presId="urn:microsoft.com/office/officeart/2016/7/layout/VerticalDownArrowProcess"/>
    <dgm:cxn modelId="{0DB53457-293D-48DF-94FF-A643881C1C5C}" srcId="{D0E55D70-89E5-497C-AE1F-57E50575F94E}" destId="{59B9E278-CC0F-4E15-9153-4CEEB70557A2}" srcOrd="3" destOrd="0" parTransId="{5E07539B-7D5A-40C9-8558-50EA1097C373}" sibTransId="{1DAF3299-5CED-40A3-A955-793B23ECE60D}"/>
    <dgm:cxn modelId="{30885066-BD7F-49CC-B655-10BA037F2BF9}" type="presOf" srcId="{C828234A-7072-4CA6-BF16-0BD311668206}" destId="{E99D214E-DF04-4344-9A38-4A58F98C0E9C}" srcOrd="0" destOrd="0" presId="urn:microsoft.com/office/officeart/2016/7/layout/VerticalDownArrowProcess"/>
    <dgm:cxn modelId="{05BE2B78-C6B9-4825-B75D-E91A4437579B}" type="presOf" srcId="{1D8F6B24-8D8D-4D2B-8D7B-E0ACAB71B6DE}" destId="{B36F2E94-1366-4AD6-B3CD-87AF993551C7}" srcOrd="0" destOrd="0" presId="urn:microsoft.com/office/officeart/2016/7/layout/VerticalDownArrowProcess"/>
    <dgm:cxn modelId="{BB38788C-6DD5-48D3-B6C5-0EFDDAE07259}" srcId="{1D8F6B24-8D8D-4D2B-8D7B-E0ACAB71B6DE}" destId="{3BFF10BF-43D5-454C-B633-34845F58ACD7}" srcOrd="0" destOrd="0" parTransId="{19C7E3B1-F3C0-429B-8834-B7951F790614}" sibTransId="{ED76DE3B-2B4D-433F-972D-608C1CC4D200}"/>
    <dgm:cxn modelId="{DA44D69A-4F85-468B-8341-1981DC759874}" type="presOf" srcId="{C828234A-7072-4CA6-BF16-0BD311668206}" destId="{59D64938-395A-4DED-A1F4-0C2CCB0104D2}" srcOrd="1" destOrd="0" presId="urn:microsoft.com/office/officeart/2016/7/layout/VerticalDownArrowProcess"/>
    <dgm:cxn modelId="{1AC044A3-77F4-48F0-8EAF-F4F9CF966ADA}" type="presOf" srcId="{51CD3432-6413-4CEB-9B71-E1D3AE385A47}" destId="{3CE9124D-F9DF-45D3-8CC3-D9EACEA2D7E4}" srcOrd="0" destOrd="0" presId="urn:microsoft.com/office/officeart/2016/7/layout/VerticalDownArrowProcess"/>
    <dgm:cxn modelId="{0FE7B3AE-A35E-4A3F-BF23-2ABF7032A262}" srcId="{59B9E278-CC0F-4E15-9153-4CEEB70557A2}" destId="{212F0CE1-497C-44FD-8D77-C87D25E01C00}" srcOrd="0" destOrd="0" parTransId="{FA6A0943-7298-4A73-A4A7-26825FFB3579}" sibTransId="{2E786E9F-3338-4625-A29A-D8693C17E6A0}"/>
    <dgm:cxn modelId="{05546DDA-A5D9-4DF8-84DF-519DAF2DC71B}" type="presOf" srcId="{12CDFFEB-F4CE-43B0-B1D2-47010107991F}" destId="{80CB7160-364D-4F39-A20B-1AD988120993}" srcOrd="1" destOrd="0" presId="urn:microsoft.com/office/officeart/2016/7/layout/VerticalDownArrowProcess"/>
    <dgm:cxn modelId="{DD324EE7-EE28-42F7-B44C-9F7532232E49}" srcId="{D0E55D70-89E5-497C-AE1F-57E50575F94E}" destId="{C828234A-7072-4CA6-BF16-0BD311668206}" srcOrd="2" destOrd="0" parTransId="{449265BA-4EB8-42F7-A2F5-EBCF4949287B}" sibTransId="{B6CC3D9C-2955-406E-8EB5-AEA92D9C5C8F}"/>
    <dgm:cxn modelId="{A113B4EE-20A9-476E-BBF6-65ED22411B47}" srcId="{D0E55D70-89E5-497C-AE1F-57E50575F94E}" destId="{12CDFFEB-F4CE-43B0-B1D2-47010107991F}" srcOrd="0" destOrd="0" parTransId="{A5EBFEB7-E331-4CF4-9F6E-F115F524B85D}" sibTransId="{116BD833-F250-4E97-A33A-26B17B6AF5C6}"/>
    <dgm:cxn modelId="{706BF34A-33F9-47E5-852D-DE7E6E7F64F5}" type="presParOf" srcId="{8D7DD022-326F-485A-89EE-1B99EAAF8614}" destId="{798703FF-7991-42ED-9EB5-456AF89CA1AA}" srcOrd="0" destOrd="0" presId="urn:microsoft.com/office/officeart/2016/7/layout/VerticalDownArrowProcess"/>
    <dgm:cxn modelId="{AEBA1817-7A7E-4B7A-9847-E7C48C20F583}" type="presParOf" srcId="{798703FF-7991-42ED-9EB5-456AF89CA1AA}" destId="{1E716B25-9A79-4E0B-B79B-F13FF67218A1}" srcOrd="0" destOrd="0" presId="urn:microsoft.com/office/officeart/2016/7/layout/VerticalDownArrowProcess"/>
    <dgm:cxn modelId="{DA1069CF-7114-4182-901E-7CA06608171D}" type="presParOf" srcId="{798703FF-7991-42ED-9EB5-456AF89CA1AA}" destId="{47F542DF-335C-45AD-BB3E-8A3BD28F6426}" srcOrd="1" destOrd="0" presId="urn:microsoft.com/office/officeart/2016/7/layout/VerticalDownArrowProcess"/>
    <dgm:cxn modelId="{853B30CB-B926-4F5C-9278-8B70C3BB0268}" type="presParOf" srcId="{8D7DD022-326F-485A-89EE-1B99EAAF8614}" destId="{6691D131-C098-414E-A624-263B5719B0A4}" srcOrd="1" destOrd="0" presId="urn:microsoft.com/office/officeart/2016/7/layout/VerticalDownArrowProcess"/>
    <dgm:cxn modelId="{678C66E7-C7F4-49CF-A244-4B6CF909F5F5}" type="presParOf" srcId="{8D7DD022-326F-485A-89EE-1B99EAAF8614}" destId="{1C4A33DC-49EB-4F53-91F1-4FB4320DD94F}" srcOrd="2" destOrd="0" presId="urn:microsoft.com/office/officeart/2016/7/layout/VerticalDownArrowProcess"/>
    <dgm:cxn modelId="{69AE6013-CC82-4574-BACC-4C98D300F77E}" type="presParOf" srcId="{1C4A33DC-49EB-4F53-91F1-4FB4320DD94F}" destId="{E99D214E-DF04-4344-9A38-4A58F98C0E9C}" srcOrd="0" destOrd="0" presId="urn:microsoft.com/office/officeart/2016/7/layout/VerticalDownArrowProcess"/>
    <dgm:cxn modelId="{F7E104A9-2DAB-40D9-9F40-7A0CADFE71C8}" type="presParOf" srcId="{1C4A33DC-49EB-4F53-91F1-4FB4320DD94F}" destId="{59D64938-395A-4DED-A1F4-0C2CCB0104D2}" srcOrd="1" destOrd="0" presId="urn:microsoft.com/office/officeart/2016/7/layout/VerticalDownArrowProcess"/>
    <dgm:cxn modelId="{3E603294-86FF-44D4-A118-0BDDAE5BBB1A}" type="presParOf" srcId="{1C4A33DC-49EB-4F53-91F1-4FB4320DD94F}" destId="{D636668B-174F-466D-9186-F1F410A7D678}" srcOrd="2" destOrd="0" presId="urn:microsoft.com/office/officeart/2016/7/layout/VerticalDownArrowProcess"/>
    <dgm:cxn modelId="{9209EE8F-ADAC-473B-907A-38858A7D9B8B}" type="presParOf" srcId="{8D7DD022-326F-485A-89EE-1B99EAAF8614}" destId="{D7ACCB2E-11D7-49D0-BA8D-817BB7513DAA}" srcOrd="3" destOrd="0" presId="urn:microsoft.com/office/officeart/2016/7/layout/VerticalDownArrowProcess"/>
    <dgm:cxn modelId="{0BCD0523-D5DB-487C-B1ED-080214D3C78F}" type="presParOf" srcId="{8D7DD022-326F-485A-89EE-1B99EAAF8614}" destId="{0DD88CD9-EADF-440D-ADD2-3618FC3901D4}" srcOrd="4" destOrd="0" presId="urn:microsoft.com/office/officeart/2016/7/layout/VerticalDownArrowProcess"/>
    <dgm:cxn modelId="{6393255C-2197-4A80-A5FB-65A186458E6B}" type="presParOf" srcId="{0DD88CD9-EADF-440D-ADD2-3618FC3901D4}" destId="{B36F2E94-1366-4AD6-B3CD-87AF993551C7}" srcOrd="0" destOrd="0" presId="urn:microsoft.com/office/officeart/2016/7/layout/VerticalDownArrowProcess"/>
    <dgm:cxn modelId="{EAB8E7E9-EC54-4DD7-AB6F-E26F96D5A5F6}" type="presParOf" srcId="{0DD88CD9-EADF-440D-ADD2-3618FC3901D4}" destId="{A9E841A9-4E0D-46E5-931F-A7B9C886C967}" srcOrd="1" destOrd="0" presId="urn:microsoft.com/office/officeart/2016/7/layout/VerticalDownArrowProcess"/>
    <dgm:cxn modelId="{AAD4A1AD-E715-47AC-85A8-DCD01EF2A4EE}" type="presParOf" srcId="{0DD88CD9-EADF-440D-ADD2-3618FC3901D4}" destId="{6F694D21-F5DD-4DCF-8035-1A70B9617106}" srcOrd="2" destOrd="0" presId="urn:microsoft.com/office/officeart/2016/7/layout/VerticalDownArrowProcess"/>
    <dgm:cxn modelId="{9E9BC63E-03DC-4D9F-91AF-4D9A1B666B27}" type="presParOf" srcId="{8D7DD022-326F-485A-89EE-1B99EAAF8614}" destId="{F276D5A8-447D-4354-ADBB-5D7D9917768D}" srcOrd="5" destOrd="0" presId="urn:microsoft.com/office/officeart/2016/7/layout/VerticalDownArrowProcess"/>
    <dgm:cxn modelId="{8D69EF67-76E4-431D-9645-72C5CDA8BFDD}" type="presParOf" srcId="{8D7DD022-326F-485A-89EE-1B99EAAF8614}" destId="{E98C7634-70AC-46F3-B86D-75AA2C959764}" srcOrd="6" destOrd="0" presId="urn:microsoft.com/office/officeart/2016/7/layout/VerticalDownArrowProcess"/>
    <dgm:cxn modelId="{ECFBEEC8-4C5C-48E7-9A4C-BA270567188D}" type="presParOf" srcId="{E98C7634-70AC-46F3-B86D-75AA2C959764}" destId="{08A9328A-8676-4964-B2A5-0A53F34DE21D}" srcOrd="0" destOrd="0" presId="urn:microsoft.com/office/officeart/2016/7/layout/VerticalDownArrowProcess"/>
    <dgm:cxn modelId="{6D7CDB26-A76C-42C6-A348-46957F3BC258}" type="presParOf" srcId="{E98C7634-70AC-46F3-B86D-75AA2C959764}" destId="{80CB7160-364D-4F39-A20B-1AD988120993}" srcOrd="1" destOrd="0" presId="urn:microsoft.com/office/officeart/2016/7/layout/VerticalDownArrowProcess"/>
    <dgm:cxn modelId="{226FB1A1-1A41-4AD0-BD01-279ED6BC671E}" type="presParOf" srcId="{E98C7634-70AC-46F3-B86D-75AA2C959764}" destId="{3CE9124D-F9DF-45D3-8CC3-D9EACEA2D7E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16B25-9A79-4E0B-B79B-F13FF67218A1}">
      <dsp:nvSpPr>
        <dsp:cNvPr id="0" name=""/>
        <dsp:cNvSpPr/>
      </dsp:nvSpPr>
      <dsp:spPr>
        <a:xfrm>
          <a:off x="0" y="4187534"/>
          <a:ext cx="1623218" cy="916130"/>
        </a:xfrm>
        <a:prstGeom prst="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w="9525" cap="rnd" cmpd="sng" algn="ctr">
          <a:solidFill>
            <a:schemeClr val="accent1">
              <a:shade val="50000"/>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15443" tIns="156464" rIns="115443" bIns="156464" numCol="1" spcCol="1270" anchor="ctr" anchorCtr="0">
          <a:noAutofit/>
        </a:bodyPr>
        <a:lstStyle/>
        <a:p>
          <a:pPr marL="0" lvl="0" indent="0" algn="ctr" defTabSz="977900">
            <a:lnSpc>
              <a:spcPct val="90000"/>
            </a:lnSpc>
            <a:spcBef>
              <a:spcPct val="0"/>
            </a:spcBef>
            <a:spcAft>
              <a:spcPct val="35000"/>
            </a:spcAft>
            <a:buNone/>
          </a:pPr>
          <a:r>
            <a:rPr lang="en-US" sz="2200" kern="1200"/>
            <a:t>Analyze</a:t>
          </a:r>
        </a:p>
      </dsp:txBody>
      <dsp:txXfrm>
        <a:off x="0" y="4187534"/>
        <a:ext cx="1623218" cy="916130"/>
      </dsp:txXfrm>
    </dsp:sp>
    <dsp:sp modelId="{47F542DF-335C-45AD-BB3E-8A3BD28F6426}">
      <dsp:nvSpPr>
        <dsp:cNvPr id="0" name=""/>
        <dsp:cNvSpPr/>
      </dsp:nvSpPr>
      <dsp:spPr>
        <a:xfrm>
          <a:off x="1623218" y="4187534"/>
          <a:ext cx="4869656" cy="916130"/>
        </a:xfrm>
        <a:prstGeom prst="rect">
          <a:avLst/>
        </a:prstGeom>
        <a:solidFill>
          <a:schemeClr val="accent1">
            <a:alpha val="90000"/>
            <a:tint val="55000"/>
            <a:hueOff val="0"/>
            <a:satOff val="0"/>
            <a:lumOff val="0"/>
            <a:alphaOff val="0"/>
          </a:schemeClr>
        </a:solidFill>
        <a:ln w="9525" cap="rnd" cmpd="sng" algn="ctr">
          <a:solidFill>
            <a:schemeClr val="l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98780" tIns="215900" rIns="98780" bIns="215900" numCol="1" spcCol="1270" anchor="ctr" anchorCtr="0">
          <a:noAutofit/>
        </a:bodyPr>
        <a:lstStyle/>
        <a:p>
          <a:pPr marL="0" lvl="0" indent="0" algn="l" defTabSz="755650">
            <a:lnSpc>
              <a:spcPct val="90000"/>
            </a:lnSpc>
            <a:spcBef>
              <a:spcPct val="0"/>
            </a:spcBef>
            <a:spcAft>
              <a:spcPct val="35000"/>
            </a:spcAft>
            <a:buNone/>
          </a:pPr>
          <a:r>
            <a:rPr lang="en-US" sz="1700" kern="1200"/>
            <a:t>Identify the Threats and Analyze their Risk​</a:t>
          </a:r>
        </a:p>
      </dsp:txBody>
      <dsp:txXfrm>
        <a:off x="1623218" y="4187534"/>
        <a:ext cx="4869656" cy="916130"/>
      </dsp:txXfrm>
    </dsp:sp>
    <dsp:sp modelId="{59D64938-395A-4DED-A1F4-0C2CCB0104D2}">
      <dsp:nvSpPr>
        <dsp:cNvPr id="0" name=""/>
        <dsp:cNvSpPr/>
      </dsp:nvSpPr>
      <dsp:spPr>
        <a:xfrm rot="10800000">
          <a:off x="0" y="2792268"/>
          <a:ext cx="1623218" cy="1409008"/>
        </a:xfrm>
        <a:prstGeom prst="upArrowCallout">
          <a:avLst>
            <a:gd name="adj1" fmla="val 5000"/>
            <a:gd name="adj2" fmla="val 10000"/>
            <a:gd name="adj3" fmla="val 15000"/>
            <a:gd name="adj4" fmla="val 64977"/>
          </a:avLst>
        </a:prstGeom>
        <a:gradFill rotWithShape="0">
          <a:gsLst>
            <a:gs pos="0">
              <a:schemeClr val="accent1">
                <a:shade val="50000"/>
                <a:hueOff val="248237"/>
                <a:satOff val="3541"/>
                <a:lumOff val="21647"/>
                <a:alphaOff val="0"/>
                <a:tint val="96000"/>
                <a:lumMod val="102000"/>
              </a:schemeClr>
            </a:gs>
            <a:gs pos="100000">
              <a:schemeClr val="accent1">
                <a:shade val="50000"/>
                <a:hueOff val="248237"/>
                <a:satOff val="3541"/>
                <a:lumOff val="21647"/>
                <a:alphaOff val="0"/>
                <a:shade val="88000"/>
                <a:lumMod val="94000"/>
              </a:schemeClr>
            </a:gs>
          </a:gsLst>
          <a:path path="circle">
            <a:fillToRect l="50000" t="100000" r="100000" b="50000"/>
          </a:path>
        </a:gradFill>
        <a:ln w="9525" cap="rnd" cmpd="sng" algn="ctr">
          <a:solidFill>
            <a:schemeClr val="accent1">
              <a:shade val="50000"/>
              <a:hueOff val="248237"/>
              <a:satOff val="3541"/>
              <a:lumOff val="21647"/>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15443" tIns="156464" rIns="115443" bIns="156464" numCol="1" spcCol="1270" anchor="ctr" anchorCtr="0">
          <a:noAutofit/>
        </a:bodyPr>
        <a:lstStyle/>
        <a:p>
          <a:pPr marL="0" lvl="0" indent="0" algn="ctr" defTabSz="977900">
            <a:lnSpc>
              <a:spcPct val="90000"/>
            </a:lnSpc>
            <a:spcBef>
              <a:spcPct val="0"/>
            </a:spcBef>
            <a:spcAft>
              <a:spcPct val="35000"/>
            </a:spcAft>
            <a:buNone/>
          </a:pPr>
          <a:r>
            <a:rPr lang="en-US" sz="2200" kern="1200"/>
            <a:t>Identify</a:t>
          </a:r>
        </a:p>
      </dsp:txBody>
      <dsp:txXfrm rot="-10800000">
        <a:off x="0" y="2792268"/>
        <a:ext cx="1623218" cy="915855"/>
      </dsp:txXfrm>
    </dsp:sp>
    <dsp:sp modelId="{D636668B-174F-466D-9186-F1F410A7D678}">
      <dsp:nvSpPr>
        <dsp:cNvPr id="0" name=""/>
        <dsp:cNvSpPr/>
      </dsp:nvSpPr>
      <dsp:spPr>
        <a:xfrm>
          <a:off x="1623218" y="2792268"/>
          <a:ext cx="4869656" cy="915855"/>
        </a:xfrm>
        <a:prstGeom prst="rect">
          <a:avLst/>
        </a:prstGeom>
        <a:solidFill>
          <a:schemeClr val="accent1">
            <a:alpha val="90000"/>
            <a:tint val="55000"/>
            <a:hueOff val="0"/>
            <a:satOff val="0"/>
            <a:lumOff val="0"/>
            <a:alphaOff val="0"/>
          </a:schemeClr>
        </a:solidFill>
        <a:ln w="9525" cap="rnd" cmpd="sng" algn="ctr">
          <a:solidFill>
            <a:schemeClr val="l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98780" tIns="215900" rIns="98780" bIns="215900" numCol="1" spcCol="1270" anchor="ctr" anchorCtr="0">
          <a:noAutofit/>
        </a:bodyPr>
        <a:lstStyle/>
        <a:p>
          <a:pPr marL="0" lvl="0" indent="0" algn="l" defTabSz="755650">
            <a:lnSpc>
              <a:spcPct val="90000"/>
            </a:lnSpc>
            <a:spcBef>
              <a:spcPct val="0"/>
            </a:spcBef>
            <a:spcAft>
              <a:spcPct val="35000"/>
            </a:spcAft>
            <a:buNone/>
          </a:pPr>
          <a:r>
            <a:rPr lang="en-US" sz="1700" kern="1200"/>
            <a:t>Identifythe Assets of the Application​</a:t>
          </a:r>
        </a:p>
      </dsp:txBody>
      <dsp:txXfrm>
        <a:off x="1623218" y="2792268"/>
        <a:ext cx="4869656" cy="915855"/>
      </dsp:txXfrm>
    </dsp:sp>
    <dsp:sp modelId="{A9E841A9-4E0D-46E5-931F-A7B9C886C967}">
      <dsp:nvSpPr>
        <dsp:cNvPr id="0" name=""/>
        <dsp:cNvSpPr/>
      </dsp:nvSpPr>
      <dsp:spPr>
        <a:xfrm rot="10800000">
          <a:off x="0" y="1397001"/>
          <a:ext cx="1623218" cy="1409008"/>
        </a:xfrm>
        <a:prstGeom prst="upArrowCallout">
          <a:avLst>
            <a:gd name="adj1" fmla="val 5000"/>
            <a:gd name="adj2" fmla="val 10000"/>
            <a:gd name="adj3" fmla="val 15000"/>
            <a:gd name="adj4" fmla="val 64977"/>
          </a:avLst>
        </a:prstGeom>
        <a:gradFill rotWithShape="0">
          <a:gsLst>
            <a:gs pos="0">
              <a:schemeClr val="accent1">
                <a:shade val="50000"/>
                <a:hueOff val="496474"/>
                <a:satOff val="7082"/>
                <a:lumOff val="43294"/>
                <a:alphaOff val="0"/>
                <a:tint val="96000"/>
                <a:lumMod val="102000"/>
              </a:schemeClr>
            </a:gs>
            <a:gs pos="100000">
              <a:schemeClr val="accent1">
                <a:shade val="50000"/>
                <a:hueOff val="496474"/>
                <a:satOff val="7082"/>
                <a:lumOff val="43294"/>
                <a:alphaOff val="0"/>
                <a:shade val="88000"/>
                <a:lumMod val="94000"/>
              </a:schemeClr>
            </a:gs>
          </a:gsLst>
          <a:path path="circle">
            <a:fillToRect l="50000" t="100000" r="100000" b="50000"/>
          </a:path>
        </a:gradFill>
        <a:ln w="9525" cap="rnd" cmpd="sng" algn="ctr">
          <a:solidFill>
            <a:schemeClr val="accent1">
              <a:shade val="50000"/>
              <a:hueOff val="496474"/>
              <a:satOff val="7082"/>
              <a:lumOff val="43294"/>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15443" tIns="156464" rIns="115443" bIns="156464" numCol="1" spcCol="1270" anchor="ctr" anchorCtr="0">
          <a:noAutofit/>
        </a:bodyPr>
        <a:lstStyle/>
        <a:p>
          <a:pPr marL="0" lvl="0" indent="0" algn="ctr" defTabSz="977900">
            <a:lnSpc>
              <a:spcPct val="90000"/>
            </a:lnSpc>
            <a:spcBef>
              <a:spcPct val="0"/>
            </a:spcBef>
            <a:spcAft>
              <a:spcPct val="35000"/>
            </a:spcAft>
            <a:buNone/>
          </a:pPr>
          <a:r>
            <a:rPr lang="en-US" sz="2200" kern="1200"/>
            <a:t>Decompose</a:t>
          </a:r>
        </a:p>
      </dsp:txBody>
      <dsp:txXfrm rot="-10800000">
        <a:off x="0" y="1397001"/>
        <a:ext cx="1623218" cy="915855"/>
      </dsp:txXfrm>
    </dsp:sp>
    <dsp:sp modelId="{6F694D21-F5DD-4DCF-8035-1A70B9617106}">
      <dsp:nvSpPr>
        <dsp:cNvPr id="0" name=""/>
        <dsp:cNvSpPr/>
      </dsp:nvSpPr>
      <dsp:spPr>
        <a:xfrm>
          <a:off x="1623218" y="1397001"/>
          <a:ext cx="4869656" cy="915855"/>
        </a:xfrm>
        <a:prstGeom prst="rect">
          <a:avLst/>
        </a:prstGeom>
        <a:solidFill>
          <a:schemeClr val="accent1">
            <a:alpha val="90000"/>
            <a:tint val="55000"/>
            <a:hueOff val="0"/>
            <a:satOff val="0"/>
            <a:lumOff val="0"/>
            <a:alphaOff val="0"/>
          </a:schemeClr>
        </a:solidFill>
        <a:ln w="9525" cap="rnd" cmpd="sng" algn="ctr">
          <a:solidFill>
            <a:schemeClr val="l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98780" tIns="215900" rIns="98780" bIns="215900" numCol="1" spcCol="1270" anchor="ctr" anchorCtr="0">
          <a:noAutofit/>
        </a:bodyPr>
        <a:lstStyle/>
        <a:p>
          <a:pPr marL="0" lvl="0" indent="0" algn="l" defTabSz="755650">
            <a:lnSpc>
              <a:spcPct val="90000"/>
            </a:lnSpc>
            <a:spcBef>
              <a:spcPct val="0"/>
            </a:spcBef>
            <a:spcAft>
              <a:spcPct val="35000"/>
            </a:spcAft>
            <a:buNone/>
          </a:pPr>
          <a:r>
            <a:rPr lang="en-US" sz="1700" kern="1200"/>
            <a:t>Decompose the Application​</a:t>
          </a:r>
        </a:p>
      </dsp:txBody>
      <dsp:txXfrm>
        <a:off x="1623218" y="1397001"/>
        <a:ext cx="4869656" cy="915855"/>
      </dsp:txXfrm>
    </dsp:sp>
    <dsp:sp modelId="{80CB7160-364D-4F39-A20B-1AD988120993}">
      <dsp:nvSpPr>
        <dsp:cNvPr id="0" name=""/>
        <dsp:cNvSpPr/>
      </dsp:nvSpPr>
      <dsp:spPr>
        <a:xfrm rot="10800000">
          <a:off x="0" y="1735"/>
          <a:ext cx="1623218" cy="1409008"/>
        </a:xfrm>
        <a:prstGeom prst="upArrowCallout">
          <a:avLst>
            <a:gd name="adj1" fmla="val 5000"/>
            <a:gd name="adj2" fmla="val 10000"/>
            <a:gd name="adj3" fmla="val 15000"/>
            <a:gd name="adj4" fmla="val 64977"/>
          </a:avLst>
        </a:prstGeom>
        <a:gradFill rotWithShape="0">
          <a:gsLst>
            <a:gs pos="0">
              <a:schemeClr val="accent1">
                <a:shade val="50000"/>
                <a:hueOff val="248237"/>
                <a:satOff val="3541"/>
                <a:lumOff val="21647"/>
                <a:alphaOff val="0"/>
                <a:tint val="96000"/>
                <a:lumMod val="102000"/>
              </a:schemeClr>
            </a:gs>
            <a:gs pos="100000">
              <a:schemeClr val="accent1">
                <a:shade val="50000"/>
                <a:hueOff val="248237"/>
                <a:satOff val="3541"/>
                <a:lumOff val="21647"/>
                <a:alphaOff val="0"/>
                <a:shade val="88000"/>
                <a:lumMod val="94000"/>
              </a:schemeClr>
            </a:gs>
          </a:gsLst>
          <a:path path="circle">
            <a:fillToRect l="50000" t="100000" r="100000" b="50000"/>
          </a:path>
        </a:gradFill>
        <a:ln w="9525" cap="rnd" cmpd="sng" algn="ctr">
          <a:solidFill>
            <a:schemeClr val="accent1">
              <a:shade val="50000"/>
              <a:hueOff val="248237"/>
              <a:satOff val="3541"/>
              <a:lumOff val="21647"/>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15443" tIns="156464" rIns="115443" bIns="156464" numCol="1" spcCol="1270" anchor="ctr" anchorCtr="0">
          <a:noAutofit/>
        </a:bodyPr>
        <a:lstStyle/>
        <a:p>
          <a:pPr marL="0" lvl="0" indent="0" algn="ctr" defTabSz="977900">
            <a:lnSpc>
              <a:spcPct val="90000"/>
            </a:lnSpc>
            <a:spcBef>
              <a:spcPct val="0"/>
            </a:spcBef>
            <a:spcAft>
              <a:spcPct val="35000"/>
            </a:spcAft>
            <a:buNone/>
          </a:pPr>
          <a:r>
            <a:rPr lang="en-US" sz="2200" kern="1200"/>
            <a:t>Define</a:t>
          </a:r>
        </a:p>
      </dsp:txBody>
      <dsp:txXfrm rot="-10800000">
        <a:off x="0" y="1735"/>
        <a:ext cx="1623218" cy="915855"/>
      </dsp:txXfrm>
    </dsp:sp>
    <dsp:sp modelId="{3CE9124D-F9DF-45D3-8CC3-D9EACEA2D7E4}">
      <dsp:nvSpPr>
        <dsp:cNvPr id="0" name=""/>
        <dsp:cNvSpPr/>
      </dsp:nvSpPr>
      <dsp:spPr>
        <a:xfrm>
          <a:off x="1623218" y="1735"/>
          <a:ext cx="4869656" cy="915855"/>
        </a:xfrm>
        <a:prstGeom prst="rect">
          <a:avLst/>
        </a:prstGeom>
        <a:solidFill>
          <a:schemeClr val="accent1">
            <a:alpha val="90000"/>
            <a:tint val="55000"/>
            <a:hueOff val="0"/>
            <a:satOff val="0"/>
            <a:lumOff val="0"/>
            <a:alphaOff val="0"/>
          </a:schemeClr>
        </a:solidFill>
        <a:ln w="9525" cap="rnd" cmpd="sng" algn="ctr">
          <a:solidFill>
            <a:schemeClr val="l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98780" tIns="215900" rIns="98780" bIns="215900" numCol="1" spcCol="1270" anchor="ctr" anchorCtr="0">
          <a:noAutofit/>
        </a:bodyPr>
        <a:lstStyle/>
        <a:p>
          <a:pPr marL="0" lvl="0" indent="0" algn="l" defTabSz="755650">
            <a:lnSpc>
              <a:spcPct val="90000"/>
            </a:lnSpc>
            <a:spcBef>
              <a:spcPct val="0"/>
            </a:spcBef>
            <a:spcAft>
              <a:spcPct val="35000"/>
            </a:spcAft>
            <a:buNone/>
          </a:pPr>
          <a:r>
            <a:rPr lang="en-US" sz="1700" kern="1200"/>
            <a:t>Define the Scope and Objectives of the Application​</a:t>
          </a:r>
        </a:p>
      </dsp:txBody>
      <dsp:txXfrm>
        <a:off x="1623218" y="1735"/>
        <a:ext cx="4869656" cy="9158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428AB-DFF1-4D4E-AA99-B313AA9D2FD9}" type="datetimeFigureOut">
              <a:rPr lang="en-US" smtClean="0"/>
              <a:t>8/10/18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78E8-F8BF-CA49-9B0E-49A830EC635B}" type="slidenum">
              <a:rPr lang="en-US" smtClean="0"/>
              <a:t>‹#›</a:t>
            </a:fld>
            <a:endParaRPr lang="en-US"/>
          </a:p>
        </p:txBody>
      </p:sp>
    </p:spTree>
    <p:extLst>
      <p:ext uri="{BB962C8B-B14F-4D97-AF65-F5344CB8AC3E}">
        <p14:creationId xmlns:p14="http://schemas.microsoft.com/office/powerpoint/2010/main" val="34760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3978E8-F8BF-CA49-9B0E-49A830EC635B}" type="slidenum">
              <a:rPr lang="en-US" smtClean="0"/>
              <a:t>16</a:t>
            </a:fld>
            <a:endParaRPr lang="en-US"/>
          </a:p>
        </p:txBody>
      </p:sp>
    </p:spTree>
    <p:extLst>
      <p:ext uri="{BB962C8B-B14F-4D97-AF65-F5344CB8AC3E}">
        <p14:creationId xmlns:p14="http://schemas.microsoft.com/office/powerpoint/2010/main" val="427743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285117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2B8B43-1FEC-1B46-831E-D30E2B0BD2FA}" type="datetimeFigureOut">
              <a:rPr lang="en-US" smtClean="0"/>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40704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3806779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185614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1262707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40635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282136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222990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140084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164751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2B8B43-1FEC-1B46-831E-D30E2B0BD2FA}" type="datetimeFigureOut">
              <a:rPr lang="en-US" smtClean="0"/>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245119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2B8B43-1FEC-1B46-831E-D30E2B0BD2FA}" type="datetimeFigureOut">
              <a:rPr lang="en-US" smtClean="0"/>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338283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2B8B43-1FEC-1B46-831E-D30E2B0BD2FA}" type="datetimeFigureOut">
              <a:rPr lang="en-US" smtClean="0"/>
              <a:t>8/10/18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11339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2B8B43-1FEC-1B46-831E-D30E2B0BD2FA}" type="datetimeFigureOut">
              <a:rPr lang="en-US" smtClean="0"/>
              <a:t>8/10/18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267681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B8B43-1FEC-1B46-831E-D30E2B0BD2FA}" type="datetimeFigureOut">
              <a:rPr lang="en-US" smtClean="0"/>
              <a:t>8/10/18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418535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2B8B43-1FEC-1B46-831E-D30E2B0BD2FA}" type="datetimeFigureOut">
              <a:rPr lang="en-US" smtClean="0"/>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42086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2B8B43-1FEC-1B46-831E-D30E2B0BD2FA}" type="datetimeFigureOut">
              <a:rPr lang="en-US" smtClean="0"/>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175A7-6111-5141-9085-71A52ACD906C}" type="slidenum">
              <a:rPr lang="en-US" smtClean="0"/>
              <a:t>‹#›</a:t>
            </a:fld>
            <a:endParaRPr lang="en-US"/>
          </a:p>
        </p:txBody>
      </p:sp>
    </p:spTree>
    <p:extLst>
      <p:ext uri="{BB962C8B-B14F-4D97-AF65-F5344CB8AC3E}">
        <p14:creationId xmlns:p14="http://schemas.microsoft.com/office/powerpoint/2010/main" val="370662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2B8B43-1FEC-1B46-831E-D30E2B0BD2FA}" type="datetimeFigureOut">
              <a:rPr lang="en-US" smtClean="0"/>
              <a:t>8/10/18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9175A7-6111-5141-9085-71A52ACD906C}" type="slidenum">
              <a:rPr lang="en-US" smtClean="0"/>
              <a:t>‹#›</a:t>
            </a:fld>
            <a:endParaRPr lang="en-US"/>
          </a:p>
        </p:txBody>
      </p:sp>
    </p:spTree>
    <p:extLst>
      <p:ext uri="{BB962C8B-B14F-4D97-AF65-F5344CB8AC3E}">
        <p14:creationId xmlns:p14="http://schemas.microsoft.com/office/powerpoint/2010/main" val="22407000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8"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E3F8-8550-3B4D-8584-4C7DBC88EE08}"/>
              </a:ext>
            </a:extLst>
          </p:cNvPr>
          <p:cNvSpPr>
            <a:spLocks noGrp="1"/>
          </p:cNvSpPr>
          <p:nvPr>
            <p:ph type="ctrTitle"/>
          </p:nvPr>
        </p:nvSpPr>
        <p:spPr/>
        <p:txBody>
          <a:bodyPr/>
          <a:lstStyle/>
          <a:p>
            <a:r>
              <a:rPr lang="en-US">
                <a:cs typeface="Calibri Light"/>
              </a:rPr>
              <a:t>LP Threat Modeling</a:t>
            </a:r>
            <a:endParaRPr lang="en-US"/>
          </a:p>
        </p:txBody>
      </p:sp>
      <p:sp>
        <p:nvSpPr>
          <p:cNvPr id="3" name="Subtitle 2">
            <a:extLst>
              <a:ext uri="{FF2B5EF4-FFF2-40B4-BE49-F238E27FC236}">
                <a16:creationId xmlns:a16="http://schemas.microsoft.com/office/drawing/2014/main" id="{7046A1A3-85EF-A74A-8361-7D64DB493477}"/>
              </a:ext>
            </a:extLst>
          </p:cNvPr>
          <p:cNvSpPr>
            <a:spLocks noGrp="1"/>
          </p:cNvSpPr>
          <p:nvPr>
            <p:ph type="subTitle" idx="1"/>
          </p:nvPr>
        </p:nvSpPr>
        <p:spPr/>
        <p:txBody>
          <a:bodyPr vert="horz" lIns="91440" tIns="45720" rIns="91440" bIns="45720" rtlCol="0" anchor="t">
            <a:normAutofit/>
          </a:bodyPr>
          <a:lstStyle/>
          <a:p>
            <a:r>
              <a:rPr lang="en-US">
                <a:cs typeface="Calibri"/>
              </a:rPr>
              <a:t>Trevor Leach</a:t>
            </a:r>
          </a:p>
          <a:p>
            <a:r>
              <a:rPr lang="en-US">
                <a:cs typeface="Calibri"/>
              </a:rPr>
              <a:t>Bogdan Pyzh</a:t>
            </a:r>
          </a:p>
        </p:txBody>
      </p:sp>
    </p:spTree>
    <p:extLst>
      <p:ext uri="{BB962C8B-B14F-4D97-AF65-F5344CB8AC3E}">
        <p14:creationId xmlns:p14="http://schemas.microsoft.com/office/powerpoint/2010/main" val="11569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3FDA911-5429-4B5D-AC63-308DB126D23D}"/>
              </a:ext>
            </a:extLst>
          </p:cNvPr>
          <p:cNvPicPr>
            <a:picLocks noChangeAspect="1"/>
          </p:cNvPicPr>
          <p:nvPr/>
        </p:nvPicPr>
        <p:blipFill>
          <a:blip r:embed="rId2"/>
          <a:stretch>
            <a:fillRect/>
          </a:stretch>
        </p:blipFill>
        <p:spPr>
          <a:xfrm>
            <a:off x="4727652" y="1774824"/>
            <a:ext cx="4460795" cy="3212097"/>
          </a:xfrm>
          <a:prstGeom prst="rect">
            <a:avLst/>
          </a:prstGeom>
        </p:spPr>
      </p:pic>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2" name="Picture 1">
            <a:extLst>
              <a:ext uri="{FF2B5EF4-FFF2-40B4-BE49-F238E27FC236}">
                <a16:creationId xmlns:a16="http://schemas.microsoft.com/office/drawing/2014/main" id="{94BFAE4A-AD8F-4C3A-9EEB-88600B3CB61E}"/>
              </a:ext>
            </a:extLst>
          </p:cNvPr>
          <p:cNvPicPr>
            <a:picLocks noChangeAspect="1"/>
          </p:cNvPicPr>
          <p:nvPr/>
        </p:nvPicPr>
        <p:blipFill>
          <a:blip r:embed="rId3"/>
          <a:stretch>
            <a:fillRect/>
          </a:stretch>
        </p:blipFill>
        <p:spPr>
          <a:xfrm>
            <a:off x="4727651" y="1774824"/>
            <a:ext cx="3295650" cy="1162050"/>
          </a:xfrm>
          <a:prstGeom prst="rect">
            <a:avLst/>
          </a:prstGeom>
        </p:spPr>
      </p:pic>
      <p:pic>
        <p:nvPicPr>
          <p:cNvPr id="3" name="Picture 2">
            <a:extLst>
              <a:ext uri="{FF2B5EF4-FFF2-40B4-BE49-F238E27FC236}">
                <a16:creationId xmlns:a16="http://schemas.microsoft.com/office/drawing/2014/main" id="{758EC778-C3AB-469A-B360-B0634E18E4E7}"/>
              </a:ext>
            </a:extLst>
          </p:cNvPr>
          <p:cNvPicPr>
            <a:picLocks noChangeAspect="1"/>
          </p:cNvPicPr>
          <p:nvPr/>
        </p:nvPicPr>
        <p:blipFill>
          <a:blip r:embed="rId4"/>
          <a:stretch>
            <a:fillRect/>
          </a:stretch>
        </p:blipFill>
        <p:spPr>
          <a:xfrm>
            <a:off x="4992684" y="2027237"/>
            <a:ext cx="3133725" cy="428625"/>
          </a:xfrm>
          <a:prstGeom prst="rect">
            <a:avLst/>
          </a:prstGeom>
        </p:spPr>
      </p:pic>
    </p:spTree>
    <p:extLst>
      <p:ext uri="{BB962C8B-B14F-4D97-AF65-F5344CB8AC3E}">
        <p14:creationId xmlns:p14="http://schemas.microsoft.com/office/powerpoint/2010/main" val="241947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7" name="Picture 6">
            <a:extLst>
              <a:ext uri="{FF2B5EF4-FFF2-40B4-BE49-F238E27FC236}">
                <a16:creationId xmlns:a16="http://schemas.microsoft.com/office/drawing/2014/main" id="{E50CE803-3FC7-4C4E-A05B-D5C88E916116}"/>
              </a:ext>
            </a:extLst>
          </p:cNvPr>
          <p:cNvPicPr>
            <a:picLocks noChangeAspect="1"/>
          </p:cNvPicPr>
          <p:nvPr/>
        </p:nvPicPr>
        <p:blipFill>
          <a:blip r:embed="rId2"/>
          <a:stretch>
            <a:fillRect/>
          </a:stretch>
        </p:blipFill>
        <p:spPr>
          <a:xfrm>
            <a:off x="3661143" y="1012346"/>
            <a:ext cx="6582163" cy="5736913"/>
          </a:xfrm>
          <a:prstGeom prst="rect">
            <a:avLst/>
          </a:prstGeom>
        </p:spPr>
      </p:pic>
    </p:spTree>
    <p:extLst>
      <p:ext uri="{BB962C8B-B14F-4D97-AF65-F5344CB8AC3E}">
        <p14:creationId xmlns:p14="http://schemas.microsoft.com/office/powerpoint/2010/main" val="23736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3" name="Picture 2">
            <a:extLst>
              <a:ext uri="{FF2B5EF4-FFF2-40B4-BE49-F238E27FC236}">
                <a16:creationId xmlns:a16="http://schemas.microsoft.com/office/drawing/2014/main" id="{695EAFAD-B4B6-4462-82AF-798D76C2EF16}"/>
              </a:ext>
            </a:extLst>
          </p:cNvPr>
          <p:cNvPicPr>
            <a:picLocks noChangeAspect="1"/>
          </p:cNvPicPr>
          <p:nvPr/>
        </p:nvPicPr>
        <p:blipFill>
          <a:blip r:embed="rId2"/>
          <a:stretch>
            <a:fillRect/>
          </a:stretch>
        </p:blipFill>
        <p:spPr>
          <a:xfrm>
            <a:off x="3549649" y="975760"/>
            <a:ext cx="6807201" cy="5818740"/>
          </a:xfrm>
          <a:prstGeom prst="rect">
            <a:avLst/>
          </a:prstGeom>
        </p:spPr>
      </p:pic>
    </p:spTree>
    <p:extLst>
      <p:ext uri="{BB962C8B-B14F-4D97-AF65-F5344CB8AC3E}">
        <p14:creationId xmlns:p14="http://schemas.microsoft.com/office/powerpoint/2010/main" val="182230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3FDA911-5429-4B5D-AC63-308DB126D23D}"/>
              </a:ext>
            </a:extLst>
          </p:cNvPr>
          <p:cNvPicPr>
            <a:picLocks noChangeAspect="1"/>
          </p:cNvPicPr>
          <p:nvPr/>
        </p:nvPicPr>
        <p:blipFill>
          <a:blip r:embed="rId2"/>
          <a:stretch>
            <a:fillRect/>
          </a:stretch>
        </p:blipFill>
        <p:spPr>
          <a:xfrm>
            <a:off x="4727652" y="1774824"/>
            <a:ext cx="4460795" cy="3212097"/>
          </a:xfrm>
          <a:prstGeom prst="rect">
            <a:avLst/>
          </a:prstGeom>
        </p:spPr>
      </p:pic>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2" name="Picture 1">
            <a:extLst>
              <a:ext uri="{FF2B5EF4-FFF2-40B4-BE49-F238E27FC236}">
                <a16:creationId xmlns:a16="http://schemas.microsoft.com/office/drawing/2014/main" id="{94BFAE4A-AD8F-4C3A-9EEB-88600B3CB61E}"/>
              </a:ext>
            </a:extLst>
          </p:cNvPr>
          <p:cNvPicPr>
            <a:picLocks noChangeAspect="1"/>
          </p:cNvPicPr>
          <p:nvPr/>
        </p:nvPicPr>
        <p:blipFill>
          <a:blip r:embed="rId3"/>
          <a:stretch>
            <a:fillRect/>
          </a:stretch>
        </p:blipFill>
        <p:spPr>
          <a:xfrm>
            <a:off x="4727651" y="1774824"/>
            <a:ext cx="3295650" cy="1162050"/>
          </a:xfrm>
          <a:prstGeom prst="rect">
            <a:avLst/>
          </a:prstGeom>
        </p:spPr>
      </p:pic>
      <p:pic>
        <p:nvPicPr>
          <p:cNvPr id="3" name="Picture 2">
            <a:extLst>
              <a:ext uri="{FF2B5EF4-FFF2-40B4-BE49-F238E27FC236}">
                <a16:creationId xmlns:a16="http://schemas.microsoft.com/office/drawing/2014/main" id="{758EC778-C3AB-469A-B360-B0634E18E4E7}"/>
              </a:ext>
            </a:extLst>
          </p:cNvPr>
          <p:cNvPicPr>
            <a:picLocks noChangeAspect="1"/>
          </p:cNvPicPr>
          <p:nvPr/>
        </p:nvPicPr>
        <p:blipFill>
          <a:blip r:embed="rId4"/>
          <a:stretch>
            <a:fillRect/>
          </a:stretch>
        </p:blipFill>
        <p:spPr>
          <a:xfrm>
            <a:off x="4992684" y="2027237"/>
            <a:ext cx="3133725" cy="428625"/>
          </a:xfrm>
          <a:prstGeom prst="rect">
            <a:avLst/>
          </a:prstGeom>
        </p:spPr>
      </p:pic>
      <p:pic>
        <p:nvPicPr>
          <p:cNvPr id="4" name="Picture 3">
            <a:extLst>
              <a:ext uri="{FF2B5EF4-FFF2-40B4-BE49-F238E27FC236}">
                <a16:creationId xmlns:a16="http://schemas.microsoft.com/office/drawing/2014/main" id="{E3F8368B-1F74-4FBD-9FE6-AA97E7017E30}"/>
              </a:ext>
            </a:extLst>
          </p:cNvPr>
          <p:cNvPicPr>
            <a:picLocks noChangeAspect="1"/>
          </p:cNvPicPr>
          <p:nvPr/>
        </p:nvPicPr>
        <p:blipFill rotWithShape="1">
          <a:blip r:embed="rId5"/>
          <a:srcRect r="60051"/>
          <a:stretch/>
        </p:blipFill>
        <p:spPr>
          <a:xfrm>
            <a:off x="5218110" y="2667002"/>
            <a:ext cx="3709988" cy="2219325"/>
          </a:xfrm>
          <a:prstGeom prst="rect">
            <a:avLst/>
          </a:prstGeom>
        </p:spPr>
      </p:pic>
    </p:spTree>
    <p:extLst>
      <p:ext uri="{BB962C8B-B14F-4D97-AF65-F5344CB8AC3E}">
        <p14:creationId xmlns:p14="http://schemas.microsoft.com/office/powerpoint/2010/main" val="97913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3FDA911-5429-4B5D-AC63-308DB126D23D}"/>
              </a:ext>
            </a:extLst>
          </p:cNvPr>
          <p:cNvPicPr>
            <a:picLocks noChangeAspect="1"/>
          </p:cNvPicPr>
          <p:nvPr/>
        </p:nvPicPr>
        <p:blipFill>
          <a:blip r:embed="rId2"/>
          <a:stretch>
            <a:fillRect/>
          </a:stretch>
        </p:blipFill>
        <p:spPr>
          <a:xfrm>
            <a:off x="5432503" y="2112961"/>
            <a:ext cx="3038398" cy="2632077"/>
          </a:xfrm>
          <a:prstGeom prst="rect">
            <a:avLst/>
          </a:prstGeom>
        </p:spPr>
      </p:pic>
      <p:pic>
        <p:nvPicPr>
          <p:cNvPr id="12" name="Picture 11">
            <a:extLst>
              <a:ext uri="{FF2B5EF4-FFF2-40B4-BE49-F238E27FC236}">
                <a16:creationId xmlns:a16="http://schemas.microsoft.com/office/drawing/2014/main" id="{60882E14-D9EA-4741-9A99-2AC480A41393}"/>
              </a:ext>
            </a:extLst>
          </p:cNvPr>
          <p:cNvPicPr>
            <a:picLocks noChangeAspect="1"/>
          </p:cNvPicPr>
          <p:nvPr/>
        </p:nvPicPr>
        <p:blipFill rotWithShape="1">
          <a:blip r:embed="rId3"/>
          <a:srcRect t="52985"/>
          <a:stretch/>
        </p:blipFill>
        <p:spPr>
          <a:xfrm>
            <a:off x="5432502" y="2794147"/>
            <a:ext cx="2971800" cy="600074"/>
          </a:xfrm>
          <a:prstGeom prst="rect">
            <a:avLst/>
          </a:prstGeom>
        </p:spPr>
      </p:pic>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6" name="Picture 5">
            <a:extLst>
              <a:ext uri="{FF2B5EF4-FFF2-40B4-BE49-F238E27FC236}">
                <a16:creationId xmlns:a16="http://schemas.microsoft.com/office/drawing/2014/main" id="{3E3B32EE-40C1-484E-B5EF-68B1DAEDEC55}"/>
              </a:ext>
            </a:extLst>
          </p:cNvPr>
          <p:cNvPicPr>
            <a:picLocks noChangeAspect="1"/>
          </p:cNvPicPr>
          <p:nvPr/>
        </p:nvPicPr>
        <p:blipFill rotWithShape="1">
          <a:blip r:embed="rId3"/>
          <a:srcRect b="47015"/>
          <a:stretch/>
        </p:blipFill>
        <p:spPr>
          <a:xfrm>
            <a:off x="5432502" y="2112961"/>
            <a:ext cx="2971800" cy="676276"/>
          </a:xfrm>
          <a:prstGeom prst="rect">
            <a:avLst/>
          </a:prstGeom>
        </p:spPr>
      </p:pic>
      <p:pic>
        <p:nvPicPr>
          <p:cNvPr id="9" name="Picture 8">
            <a:extLst>
              <a:ext uri="{FF2B5EF4-FFF2-40B4-BE49-F238E27FC236}">
                <a16:creationId xmlns:a16="http://schemas.microsoft.com/office/drawing/2014/main" id="{9C102B50-FA59-44BB-B099-14A60098F973}"/>
              </a:ext>
            </a:extLst>
          </p:cNvPr>
          <p:cNvPicPr>
            <a:picLocks noChangeAspect="1"/>
          </p:cNvPicPr>
          <p:nvPr/>
        </p:nvPicPr>
        <p:blipFill rotWithShape="1">
          <a:blip r:embed="rId3"/>
          <a:srcRect t="52985"/>
          <a:stretch/>
        </p:blipFill>
        <p:spPr>
          <a:xfrm>
            <a:off x="5432502" y="3545973"/>
            <a:ext cx="2971800" cy="600074"/>
          </a:xfrm>
          <a:prstGeom prst="rect">
            <a:avLst/>
          </a:prstGeom>
        </p:spPr>
      </p:pic>
      <p:pic>
        <p:nvPicPr>
          <p:cNvPr id="7" name="Picture 6">
            <a:extLst>
              <a:ext uri="{FF2B5EF4-FFF2-40B4-BE49-F238E27FC236}">
                <a16:creationId xmlns:a16="http://schemas.microsoft.com/office/drawing/2014/main" id="{39E85654-9173-4B60-856D-5AF07242C24C}"/>
              </a:ext>
            </a:extLst>
          </p:cNvPr>
          <p:cNvPicPr>
            <a:picLocks noChangeAspect="1"/>
          </p:cNvPicPr>
          <p:nvPr/>
        </p:nvPicPr>
        <p:blipFill rotWithShape="1">
          <a:blip r:embed="rId4"/>
          <a:srcRect r="77009"/>
          <a:stretch/>
        </p:blipFill>
        <p:spPr>
          <a:xfrm>
            <a:off x="5986463" y="2536824"/>
            <a:ext cx="2135188" cy="1066800"/>
          </a:xfrm>
          <a:prstGeom prst="rect">
            <a:avLst/>
          </a:prstGeom>
        </p:spPr>
      </p:pic>
      <p:pic>
        <p:nvPicPr>
          <p:cNvPr id="8" name="Picture 7">
            <a:extLst>
              <a:ext uri="{FF2B5EF4-FFF2-40B4-BE49-F238E27FC236}">
                <a16:creationId xmlns:a16="http://schemas.microsoft.com/office/drawing/2014/main" id="{FFC903FC-10F9-4523-8AC8-2D7A360B2775}"/>
              </a:ext>
            </a:extLst>
          </p:cNvPr>
          <p:cNvPicPr>
            <a:picLocks noChangeAspect="1"/>
          </p:cNvPicPr>
          <p:nvPr/>
        </p:nvPicPr>
        <p:blipFill rotWithShape="1">
          <a:blip r:embed="rId5"/>
          <a:srcRect r="74444"/>
          <a:stretch/>
        </p:blipFill>
        <p:spPr>
          <a:xfrm>
            <a:off x="5986463" y="3874042"/>
            <a:ext cx="2373389" cy="638175"/>
          </a:xfrm>
          <a:prstGeom prst="rect">
            <a:avLst/>
          </a:prstGeom>
        </p:spPr>
      </p:pic>
    </p:spTree>
    <p:extLst>
      <p:ext uri="{BB962C8B-B14F-4D97-AF65-F5344CB8AC3E}">
        <p14:creationId xmlns:p14="http://schemas.microsoft.com/office/powerpoint/2010/main" val="135589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pic>
        <p:nvPicPr>
          <p:cNvPr id="2" name="Picture 1">
            <a:extLst>
              <a:ext uri="{FF2B5EF4-FFF2-40B4-BE49-F238E27FC236}">
                <a16:creationId xmlns:a16="http://schemas.microsoft.com/office/drawing/2014/main" id="{35E93D3A-9DCF-48D4-AC7B-E91A965A2EE0}"/>
              </a:ext>
            </a:extLst>
          </p:cNvPr>
          <p:cNvPicPr>
            <a:picLocks noChangeAspect="1"/>
          </p:cNvPicPr>
          <p:nvPr/>
        </p:nvPicPr>
        <p:blipFill>
          <a:blip r:embed="rId2"/>
          <a:stretch>
            <a:fillRect/>
          </a:stretch>
        </p:blipFill>
        <p:spPr>
          <a:xfrm>
            <a:off x="1953344" y="1461555"/>
            <a:ext cx="1123950" cy="352425"/>
          </a:xfrm>
          <a:prstGeom prst="rect">
            <a:avLst/>
          </a:prstGeom>
        </p:spPr>
      </p:pic>
      <p:pic>
        <p:nvPicPr>
          <p:cNvPr id="3" name="Picture 2">
            <a:extLst>
              <a:ext uri="{FF2B5EF4-FFF2-40B4-BE49-F238E27FC236}">
                <a16:creationId xmlns:a16="http://schemas.microsoft.com/office/drawing/2014/main" id="{9061F9C3-8AF6-4908-A425-6D9558626401}"/>
              </a:ext>
            </a:extLst>
          </p:cNvPr>
          <p:cNvPicPr>
            <a:picLocks noChangeAspect="1"/>
          </p:cNvPicPr>
          <p:nvPr/>
        </p:nvPicPr>
        <p:blipFill>
          <a:blip r:embed="rId3"/>
          <a:stretch>
            <a:fillRect/>
          </a:stretch>
        </p:blipFill>
        <p:spPr>
          <a:xfrm>
            <a:off x="3077294" y="1461555"/>
            <a:ext cx="1733550" cy="352425"/>
          </a:xfrm>
          <a:prstGeom prst="rect">
            <a:avLst/>
          </a:prstGeom>
        </p:spPr>
      </p:pic>
      <p:pic>
        <p:nvPicPr>
          <p:cNvPr id="4" name="Picture 3">
            <a:extLst>
              <a:ext uri="{FF2B5EF4-FFF2-40B4-BE49-F238E27FC236}">
                <a16:creationId xmlns:a16="http://schemas.microsoft.com/office/drawing/2014/main" id="{8D41F6B9-CF32-4E06-B864-E2074521D0A6}"/>
              </a:ext>
            </a:extLst>
          </p:cNvPr>
          <p:cNvPicPr>
            <a:picLocks noChangeAspect="1"/>
          </p:cNvPicPr>
          <p:nvPr/>
        </p:nvPicPr>
        <p:blipFill>
          <a:blip r:embed="rId4"/>
          <a:stretch>
            <a:fillRect/>
          </a:stretch>
        </p:blipFill>
        <p:spPr>
          <a:xfrm>
            <a:off x="4810844" y="1461551"/>
            <a:ext cx="2209800" cy="352425"/>
          </a:xfrm>
          <a:prstGeom prst="rect">
            <a:avLst/>
          </a:prstGeom>
        </p:spPr>
      </p:pic>
      <p:pic>
        <p:nvPicPr>
          <p:cNvPr id="5" name="Picture 4">
            <a:extLst>
              <a:ext uri="{FF2B5EF4-FFF2-40B4-BE49-F238E27FC236}">
                <a16:creationId xmlns:a16="http://schemas.microsoft.com/office/drawing/2014/main" id="{49E112DC-61C9-4C21-977C-1D306C710E92}"/>
              </a:ext>
            </a:extLst>
          </p:cNvPr>
          <p:cNvPicPr>
            <a:picLocks noChangeAspect="1"/>
          </p:cNvPicPr>
          <p:nvPr/>
        </p:nvPicPr>
        <p:blipFill>
          <a:blip r:embed="rId5"/>
          <a:stretch>
            <a:fillRect/>
          </a:stretch>
        </p:blipFill>
        <p:spPr>
          <a:xfrm>
            <a:off x="7020644" y="1461551"/>
            <a:ext cx="1552575" cy="352425"/>
          </a:xfrm>
          <a:prstGeom prst="rect">
            <a:avLst/>
          </a:prstGeom>
        </p:spPr>
      </p:pic>
      <p:pic>
        <p:nvPicPr>
          <p:cNvPr id="10" name="Picture 9">
            <a:extLst>
              <a:ext uri="{FF2B5EF4-FFF2-40B4-BE49-F238E27FC236}">
                <a16:creationId xmlns:a16="http://schemas.microsoft.com/office/drawing/2014/main" id="{B1DBC416-72A0-4353-B322-FADDE9209181}"/>
              </a:ext>
            </a:extLst>
          </p:cNvPr>
          <p:cNvPicPr>
            <a:picLocks noChangeAspect="1"/>
          </p:cNvPicPr>
          <p:nvPr/>
        </p:nvPicPr>
        <p:blipFill>
          <a:blip r:embed="rId6"/>
          <a:stretch>
            <a:fillRect/>
          </a:stretch>
        </p:blipFill>
        <p:spPr>
          <a:xfrm>
            <a:off x="8573219" y="1461541"/>
            <a:ext cx="1504950" cy="352425"/>
          </a:xfrm>
          <a:prstGeom prst="rect">
            <a:avLst/>
          </a:prstGeom>
        </p:spPr>
      </p:pic>
      <p:pic>
        <p:nvPicPr>
          <p:cNvPr id="11" name="Picture 10">
            <a:extLst>
              <a:ext uri="{FF2B5EF4-FFF2-40B4-BE49-F238E27FC236}">
                <a16:creationId xmlns:a16="http://schemas.microsoft.com/office/drawing/2014/main" id="{D577F23E-51FD-4373-BED3-9BBB867AAFD3}"/>
              </a:ext>
            </a:extLst>
          </p:cNvPr>
          <p:cNvPicPr>
            <a:picLocks noChangeAspect="1"/>
          </p:cNvPicPr>
          <p:nvPr/>
        </p:nvPicPr>
        <p:blipFill>
          <a:blip r:embed="rId7"/>
          <a:stretch>
            <a:fillRect/>
          </a:stretch>
        </p:blipFill>
        <p:spPr>
          <a:xfrm>
            <a:off x="10078169" y="1461541"/>
            <a:ext cx="1676400" cy="352425"/>
          </a:xfrm>
          <a:prstGeom prst="rect">
            <a:avLst/>
          </a:prstGeom>
        </p:spPr>
      </p:pic>
      <p:pic>
        <p:nvPicPr>
          <p:cNvPr id="12" name="Picture 11">
            <a:extLst>
              <a:ext uri="{FF2B5EF4-FFF2-40B4-BE49-F238E27FC236}">
                <a16:creationId xmlns:a16="http://schemas.microsoft.com/office/drawing/2014/main" id="{2AC8DFBF-7353-48AB-ADD6-4E5C215C9492}"/>
              </a:ext>
            </a:extLst>
          </p:cNvPr>
          <p:cNvPicPr>
            <a:picLocks noChangeAspect="1"/>
          </p:cNvPicPr>
          <p:nvPr/>
        </p:nvPicPr>
        <p:blipFill>
          <a:blip r:embed="rId8"/>
          <a:stretch>
            <a:fillRect/>
          </a:stretch>
        </p:blipFill>
        <p:spPr>
          <a:xfrm>
            <a:off x="1953343" y="1813962"/>
            <a:ext cx="1123950" cy="742950"/>
          </a:xfrm>
          <a:prstGeom prst="rect">
            <a:avLst/>
          </a:prstGeom>
        </p:spPr>
      </p:pic>
      <p:pic>
        <p:nvPicPr>
          <p:cNvPr id="13" name="Picture 12">
            <a:extLst>
              <a:ext uri="{FF2B5EF4-FFF2-40B4-BE49-F238E27FC236}">
                <a16:creationId xmlns:a16="http://schemas.microsoft.com/office/drawing/2014/main" id="{03067B4C-3685-4477-9576-F544410A8933}"/>
              </a:ext>
            </a:extLst>
          </p:cNvPr>
          <p:cNvPicPr>
            <a:picLocks noChangeAspect="1"/>
          </p:cNvPicPr>
          <p:nvPr/>
        </p:nvPicPr>
        <p:blipFill>
          <a:blip r:embed="rId9"/>
          <a:stretch>
            <a:fillRect/>
          </a:stretch>
        </p:blipFill>
        <p:spPr>
          <a:xfrm>
            <a:off x="3077293" y="1813962"/>
            <a:ext cx="1733550" cy="742950"/>
          </a:xfrm>
          <a:prstGeom prst="rect">
            <a:avLst/>
          </a:prstGeom>
        </p:spPr>
      </p:pic>
      <p:pic>
        <p:nvPicPr>
          <p:cNvPr id="14" name="Picture 13">
            <a:extLst>
              <a:ext uri="{FF2B5EF4-FFF2-40B4-BE49-F238E27FC236}">
                <a16:creationId xmlns:a16="http://schemas.microsoft.com/office/drawing/2014/main" id="{5853A1C4-460C-4C3A-B290-8B711EF4B374}"/>
              </a:ext>
            </a:extLst>
          </p:cNvPr>
          <p:cNvPicPr>
            <a:picLocks noChangeAspect="1"/>
          </p:cNvPicPr>
          <p:nvPr/>
        </p:nvPicPr>
        <p:blipFill>
          <a:blip r:embed="rId10"/>
          <a:stretch>
            <a:fillRect/>
          </a:stretch>
        </p:blipFill>
        <p:spPr>
          <a:xfrm>
            <a:off x="4810842" y="1813962"/>
            <a:ext cx="2209800" cy="742950"/>
          </a:xfrm>
          <a:prstGeom prst="rect">
            <a:avLst/>
          </a:prstGeom>
        </p:spPr>
      </p:pic>
      <p:pic>
        <p:nvPicPr>
          <p:cNvPr id="16" name="Picture 15">
            <a:extLst>
              <a:ext uri="{FF2B5EF4-FFF2-40B4-BE49-F238E27FC236}">
                <a16:creationId xmlns:a16="http://schemas.microsoft.com/office/drawing/2014/main" id="{41086EA2-9819-482F-98E8-638BE7EA6030}"/>
              </a:ext>
            </a:extLst>
          </p:cNvPr>
          <p:cNvPicPr>
            <a:picLocks noChangeAspect="1"/>
          </p:cNvPicPr>
          <p:nvPr/>
        </p:nvPicPr>
        <p:blipFill>
          <a:blip r:embed="rId11"/>
          <a:stretch>
            <a:fillRect/>
          </a:stretch>
        </p:blipFill>
        <p:spPr>
          <a:xfrm>
            <a:off x="7020643" y="1813962"/>
            <a:ext cx="1552575" cy="742950"/>
          </a:xfrm>
          <a:prstGeom prst="rect">
            <a:avLst/>
          </a:prstGeom>
        </p:spPr>
      </p:pic>
      <p:pic>
        <p:nvPicPr>
          <p:cNvPr id="17" name="Picture 16">
            <a:extLst>
              <a:ext uri="{FF2B5EF4-FFF2-40B4-BE49-F238E27FC236}">
                <a16:creationId xmlns:a16="http://schemas.microsoft.com/office/drawing/2014/main" id="{F42A4342-D46D-41AF-BC06-5E6BED13BF45}"/>
              </a:ext>
            </a:extLst>
          </p:cNvPr>
          <p:cNvPicPr>
            <a:picLocks noChangeAspect="1"/>
          </p:cNvPicPr>
          <p:nvPr/>
        </p:nvPicPr>
        <p:blipFill>
          <a:blip r:embed="rId12"/>
          <a:stretch>
            <a:fillRect/>
          </a:stretch>
        </p:blipFill>
        <p:spPr>
          <a:xfrm>
            <a:off x="8573219" y="1813966"/>
            <a:ext cx="1504950" cy="742950"/>
          </a:xfrm>
          <a:prstGeom prst="rect">
            <a:avLst/>
          </a:prstGeom>
        </p:spPr>
      </p:pic>
      <p:pic>
        <p:nvPicPr>
          <p:cNvPr id="18" name="Picture 17">
            <a:extLst>
              <a:ext uri="{FF2B5EF4-FFF2-40B4-BE49-F238E27FC236}">
                <a16:creationId xmlns:a16="http://schemas.microsoft.com/office/drawing/2014/main" id="{BE53C010-A79E-4425-A045-40DBB8F33DDA}"/>
              </a:ext>
            </a:extLst>
          </p:cNvPr>
          <p:cNvPicPr>
            <a:picLocks noChangeAspect="1"/>
          </p:cNvPicPr>
          <p:nvPr/>
        </p:nvPicPr>
        <p:blipFill>
          <a:blip r:embed="rId13"/>
          <a:stretch>
            <a:fillRect/>
          </a:stretch>
        </p:blipFill>
        <p:spPr>
          <a:xfrm>
            <a:off x="10078169" y="1813966"/>
            <a:ext cx="1676400" cy="742950"/>
          </a:xfrm>
          <a:prstGeom prst="rect">
            <a:avLst/>
          </a:prstGeom>
        </p:spPr>
      </p:pic>
      <p:pic>
        <p:nvPicPr>
          <p:cNvPr id="19" name="Picture 18">
            <a:extLst>
              <a:ext uri="{FF2B5EF4-FFF2-40B4-BE49-F238E27FC236}">
                <a16:creationId xmlns:a16="http://schemas.microsoft.com/office/drawing/2014/main" id="{CB33BE7A-C80D-4F2D-911F-A8964E6F7D24}"/>
              </a:ext>
            </a:extLst>
          </p:cNvPr>
          <p:cNvPicPr>
            <a:picLocks noChangeAspect="1"/>
          </p:cNvPicPr>
          <p:nvPr/>
        </p:nvPicPr>
        <p:blipFill>
          <a:blip r:embed="rId14"/>
          <a:stretch>
            <a:fillRect/>
          </a:stretch>
        </p:blipFill>
        <p:spPr>
          <a:xfrm>
            <a:off x="1953343" y="2556912"/>
            <a:ext cx="1123950" cy="733425"/>
          </a:xfrm>
          <a:prstGeom prst="rect">
            <a:avLst/>
          </a:prstGeom>
        </p:spPr>
      </p:pic>
      <p:pic>
        <p:nvPicPr>
          <p:cNvPr id="20" name="Picture 19">
            <a:extLst>
              <a:ext uri="{FF2B5EF4-FFF2-40B4-BE49-F238E27FC236}">
                <a16:creationId xmlns:a16="http://schemas.microsoft.com/office/drawing/2014/main" id="{927222E4-B341-4BDF-A133-3C3DCCC2A268}"/>
              </a:ext>
            </a:extLst>
          </p:cNvPr>
          <p:cNvPicPr>
            <a:picLocks noChangeAspect="1"/>
          </p:cNvPicPr>
          <p:nvPr/>
        </p:nvPicPr>
        <p:blipFill>
          <a:blip r:embed="rId15"/>
          <a:stretch>
            <a:fillRect/>
          </a:stretch>
        </p:blipFill>
        <p:spPr>
          <a:xfrm>
            <a:off x="3077293" y="2556911"/>
            <a:ext cx="1733550" cy="733425"/>
          </a:xfrm>
          <a:prstGeom prst="rect">
            <a:avLst/>
          </a:prstGeom>
        </p:spPr>
      </p:pic>
      <p:pic>
        <p:nvPicPr>
          <p:cNvPr id="21" name="Picture 20">
            <a:extLst>
              <a:ext uri="{FF2B5EF4-FFF2-40B4-BE49-F238E27FC236}">
                <a16:creationId xmlns:a16="http://schemas.microsoft.com/office/drawing/2014/main" id="{97815607-23A9-4C79-BBF1-90D3EF809225}"/>
              </a:ext>
            </a:extLst>
          </p:cNvPr>
          <p:cNvPicPr>
            <a:picLocks noChangeAspect="1"/>
          </p:cNvPicPr>
          <p:nvPr/>
        </p:nvPicPr>
        <p:blipFill>
          <a:blip r:embed="rId16"/>
          <a:stretch>
            <a:fillRect/>
          </a:stretch>
        </p:blipFill>
        <p:spPr>
          <a:xfrm>
            <a:off x="4810842" y="2556907"/>
            <a:ext cx="2209800" cy="733425"/>
          </a:xfrm>
          <a:prstGeom prst="rect">
            <a:avLst/>
          </a:prstGeom>
        </p:spPr>
      </p:pic>
      <p:pic>
        <p:nvPicPr>
          <p:cNvPr id="22" name="Picture 21">
            <a:extLst>
              <a:ext uri="{FF2B5EF4-FFF2-40B4-BE49-F238E27FC236}">
                <a16:creationId xmlns:a16="http://schemas.microsoft.com/office/drawing/2014/main" id="{8FE390F3-F985-4504-8E35-D8375CD7A8DF}"/>
              </a:ext>
            </a:extLst>
          </p:cNvPr>
          <p:cNvPicPr>
            <a:picLocks noChangeAspect="1"/>
          </p:cNvPicPr>
          <p:nvPr/>
        </p:nvPicPr>
        <p:blipFill>
          <a:blip r:embed="rId17"/>
          <a:stretch>
            <a:fillRect/>
          </a:stretch>
        </p:blipFill>
        <p:spPr>
          <a:xfrm>
            <a:off x="7020643" y="2556907"/>
            <a:ext cx="1552575" cy="733425"/>
          </a:xfrm>
          <a:prstGeom prst="rect">
            <a:avLst/>
          </a:prstGeom>
        </p:spPr>
      </p:pic>
      <p:pic>
        <p:nvPicPr>
          <p:cNvPr id="23" name="Picture 22">
            <a:extLst>
              <a:ext uri="{FF2B5EF4-FFF2-40B4-BE49-F238E27FC236}">
                <a16:creationId xmlns:a16="http://schemas.microsoft.com/office/drawing/2014/main" id="{A4D5AB54-C5BF-46E1-816D-9CEA168F06A1}"/>
              </a:ext>
            </a:extLst>
          </p:cNvPr>
          <p:cNvPicPr>
            <a:picLocks noChangeAspect="1"/>
          </p:cNvPicPr>
          <p:nvPr/>
        </p:nvPicPr>
        <p:blipFill>
          <a:blip r:embed="rId18"/>
          <a:stretch>
            <a:fillRect/>
          </a:stretch>
        </p:blipFill>
        <p:spPr>
          <a:xfrm>
            <a:off x="8573218" y="2556907"/>
            <a:ext cx="1504950" cy="733425"/>
          </a:xfrm>
          <a:prstGeom prst="rect">
            <a:avLst/>
          </a:prstGeom>
        </p:spPr>
      </p:pic>
      <p:pic>
        <p:nvPicPr>
          <p:cNvPr id="25" name="Picture 24">
            <a:extLst>
              <a:ext uri="{FF2B5EF4-FFF2-40B4-BE49-F238E27FC236}">
                <a16:creationId xmlns:a16="http://schemas.microsoft.com/office/drawing/2014/main" id="{B979B7A3-155F-4CBB-B1FA-5FA74994E1BE}"/>
              </a:ext>
            </a:extLst>
          </p:cNvPr>
          <p:cNvPicPr>
            <a:picLocks noChangeAspect="1"/>
          </p:cNvPicPr>
          <p:nvPr/>
        </p:nvPicPr>
        <p:blipFill>
          <a:blip r:embed="rId19"/>
          <a:stretch>
            <a:fillRect/>
          </a:stretch>
        </p:blipFill>
        <p:spPr>
          <a:xfrm>
            <a:off x="10078169" y="2556907"/>
            <a:ext cx="1676400" cy="733425"/>
          </a:xfrm>
          <a:prstGeom prst="rect">
            <a:avLst/>
          </a:prstGeom>
        </p:spPr>
      </p:pic>
      <p:pic>
        <p:nvPicPr>
          <p:cNvPr id="26" name="Picture 25">
            <a:extLst>
              <a:ext uri="{FF2B5EF4-FFF2-40B4-BE49-F238E27FC236}">
                <a16:creationId xmlns:a16="http://schemas.microsoft.com/office/drawing/2014/main" id="{9E0091C2-6CCF-44A2-A14E-ABC086993472}"/>
              </a:ext>
            </a:extLst>
          </p:cNvPr>
          <p:cNvPicPr>
            <a:picLocks noChangeAspect="1"/>
          </p:cNvPicPr>
          <p:nvPr/>
        </p:nvPicPr>
        <p:blipFill>
          <a:blip r:embed="rId20"/>
          <a:stretch>
            <a:fillRect/>
          </a:stretch>
        </p:blipFill>
        <p:spPr>
          <a:xfrm>
            <a:off x="1950243" y="3290328"/>
            <a:ext cx="1123950" cy="542925"/>
          </a:xfrm>
          <a:prstGeom prst="rect">
            <a:avLst/>
          </a:prstGeom>
        </p:spPr>
      </p:pic>
      <p:pic>
        <p:nvPicPr>
          <p:cNvPr id="27" name="Picture 26">
            <a:extLst>
              <a:ext uri="{FF2B5EF4-FFF2-40B4-BE49-F238E27FC236}">
                <a16:creationId xmlns:a16="http://schemas.microsoft.com/office/drawing/2014/main" id="{E2597E1D-9BBE-4AA6-BBDC-C32AB17D5DE1}"/>
              </a:ext>
            </a:extLst>
          </p:cNvPr>
          <p:cNvPicPr>
            <a:picLocks noChangeAspect="1"/>
          </p:cNvPicPr>
          <p:nvPr/>
        </p:nvPicPr>
        <p:blipFill>
          <a:blip r:embed="rId21"/>
          <a:stretch>
            <a:fillRect/>
          </a:stretch>
        </p:blipFill>
        <p:spPr>
          <a:xfrm>
            <a:off x="3074193" y="3290329"/>
            <a:ext cx="1733550" cy="542925"/>
          </a:xfrm>
          <a:prstGeom prst="rect">
            <a:avLst/>
          </a:prstGeom>
        </p:spPr>
      </p:pic>
      <p:pic>
        <p:nvPicPr>
          <p:cNvPr id="28" name="Picture 27">
            <a:extLst>
              <a:ext uri="{FF2B5EF4-FFF2-40B4-BE49-F238E27FC236}">
                <a16:creationId xmlns:a16="http://schemas.microsoft.com/office/drawing/2014/main" id="{46506063-568C-4345-BA44-C09F2979DC20}"/>
              </a:ext>
            </a:extLst>
          </p:cNvPr>
          <p:cNvPicPr>
            <a:picLocks noChangeAspect="1"/>
          </p:cNvPicPr>
          <p:nvPr/>
        </p:nvPicPr>
        <p:blipFill>
          <a:blip r:embed="rId22"/>
          <a:stretch>
            <a:fillRect/>
          </a:stretch>
        </p:blipFill>
        <p:spPr>
          <a:xfrm>
            <a:off x="4810842" y="3290330"/>
            <a:ext cx="2209800" cy="542925"/>
          </a:xfrm>
          <a:prstGeom prst="rect">
            <a:avLst/>
          </a:prstGeom>
        </p:spPr>
      </p:pic>
      <p:pic>
        <p:nvPicPr>
          <p:cNvPr id="29" name="Picture 28">
            <a:extLst>
              <a:ext uri="{FF2B5EF4-FFF2-40B4-BE49-F238E27FC236}">
                <a16:creationId xmlns:a16="http://schemas.microsoft.com/office/drawing/2014/main" id="{79B386BA-2515-4131-9C21-CC2325E3C2B7}"/>
              </a:ext>
            </a:extLst>
          </p:cNvPr>
          <p:cNvPicPr>
            <a:picLocks noChangeAspect="1"/>
          </p:cNvPicPr>
          <p:nvPr/>
        </p:nvPicPr>
        <p:blipFill>
          <a:blip r:embed="rId23"/>
          <a:stretch>
            <a:fillRect/>
          </a:stretch>
        </p:blipFill>
        <p:spPr>
          <a:xfrm>
            <a:off x="7020642" y="3290331"/>
            <a:ext cx="1552575" cy="542925"/>
          </a:xfrm>
          <a:prstGeom prst="rect">
            <a:avLst/>
          </a:prstGeom>
        </p:spPr>
      </p:pic>
      <p:pic>
        <p:nvPicPr>
          <p:cNvPr id="30" name="Picture 29">
            <a:extLst>
              <a:ext uri="{FF2B5EF4-FFF2-40B4-BE49-F238E27FC236}">
                <a16:creationId xmlns:a16="http://schemas.microsoft.com/office/drawing/2014/main" id="{49211C2D-9418-43CF-A87D-B44352B2131C}"/>
              </a:ext>
            </a:extLst>
          </p:cNvPr>
          <p:cNvPicPr>
            <a:picLocks noChangeAspect="1"/>
          </p:cNvPicPr>
          <p:nvPr/>
        </p:nvPicPr>
        <p:blipFill>
          <a:blip r:embed="rId24"/>
          <a:stretch>
            <a:fillRect/>
          </a:stretch>
        </p:blipFill>
        <p:spPr>
          <a:xfrm>
            <a:off x="8573218" y="3290332"/>
            <a:ext cx="1504950" cy="542925"/>
          </a:xfrm>
          <a:prstGeom prst="rect">
            <a:avLst/>
          </a:prstGeom>
        </p:spPr>
      </p:pic>
      <p:pic>
        <p:nvPicPr>
          <p:cNvPr id="31" name="Picture 30">
            <a:extLst>
              <a:ext uri="{FF2B5EF4-FFF2-40B4-BE49-F238E27FC236}">
                <a16:creationId xmlns:a16="http://schemas.microsoft.com/office/drawing/2014/main" id="{2B7DD6D7-F661-42B3-AD4D-A8DA356ADB5B}"/>
              </a:ext>
            </a:extLst>
          </p:cNvPr>
          <p:cNvPicPr>
            <a:picLocks noChangeAspect="1"/>
          </p:cNvPicPr>
          <p:nvPr/>
        </p:nvPicPr>
        <p:blipFill>
          <a:blip r:embed="rId25"/>
          <a:stretch>
            <a:fillRect/>
          </a:stretch>
        </p:blipFill>
        <p:spPr>
          <a:xfrm>
            <a:off x="10078169" y="3290332"/>
            <a:ext cx="1676400" cy="542925"/>
          </a:xfrm>
          <a:prstGeom prst="rect">
            <a:avLst/>
          </a:prstGeom>
        </p:spPr>
      </p:pic>
      <p:pic>
        <p:nvPicPr>
          <p:cNvPr id="32" name="Picture 31">
            <a:extLst>
              <a:ext uri="{FF2B5EF4-FFF2-40B4-BE49-F238E27FC236}">
                <a16:creationId xmlns:a16="http://schemas.microsoft.com/office/drawing/2014/main" id="{E415E483-AE6A-4DD4-A7CA-0332ADE386D5}"/>
              </a:ext>
            </a:extLst>
          </p:cNvPr>
          <p:cNvPicPr>
            <a:picLocks noChangeAspect="1"/>
          </p:cNvPicPr>
          <p:nvPr/>
        </p:nvPicPr>
        <p:blipFill>
          <a:blip r:embed="rId26"/>
          <a:stretch>
            <a:fillRect/>
          </a:stretch>
        </p:blipFill>
        <p:spPr>
          <a:xfrm>
            <a:off x="1948694" y="3833253"/>
            <a:ext cx="1123950" cy="923925"/>
          </a:xfrm>
          <a:prstGeom prst="rect">
            <a:avLst/>
          </a:prstGeom>
        </p:spPr>
      </p:pic>
      <p:pic>
        <p:nvPicPr>
          <p:cNvPr id="33" name="Picture 32">
            <a:extLst>
              <a:ext uri="{FF2B5EF4-FFF2-40B4-BE49-F238E27FC236}">
                <a16:creationId xmlns:a16="http://schemas.microsoft.com/office/drawing/2014/main" id="{036E7613-C85C-49CF-A9AD-EC3A42CA1D57}"/>
              </a:ext>
            </a:extLst>
          </p:cNvPr>
          <p:cNvPicPr>
            <a:picLocks noChangeAspect="1"/>
          </p:cNvPicPr>
          <p:nvPr/>
        </p:nvPicPr>
        <p:blipFill>
          <a:blip r:embed="rId27"/>
          <a:stretch>
            <a:fillRect/>
          </a:stretch>
        </p:blipFill>
        <p:spPr>
          <a:xfrm>
            <a:off x="3074193" y="3833248"/>
            <a:ext cx="1733550" cy="923925"/>
          </a:xfrm>
          <a:prstGeom prst="rect">
            <a:avLst/>
          </a:prstGeom>
        </p:spPr>
      </p:pic>
      <p:pic>
        <p:nvPicPr>
          <p:cNvPr id="34" name="Picture 33">
            <a:extLst>
              <a:ext uri="{FF2B5EF4-FFF2-40B4-BE49-F238E27FC236}">
                <a16:creationId xmlns:a16="http://schemas.microsoft.com/office/drawing/2014/main" id="{2FB06E07-6883-4960-92BB-6627E7F42AC2}"/>
              </a:ext>
            </a:extLst>
          </p:cNvPr>
          <p:cNvPicPr>
            <a:picLocks noChangeAspect="1"/>
          </p:cNvPicPr>
          <p:nvPr/>
        </p:nvPicPr>
        <p:blipFill>
          <a:blip r:embed="rId28"/>
          <a:stretch>
            <a:fillRect/>
          </a:stretch>
        </p:blipFill>
        <p:spPr>
          <a:xfrm>
            <a:off x="4807743" y="3833243"/>
            <a:ext cx="2209800" cy="923925"/>
          </a:xfrm>
          <a:prstGeom prst="rect">
            <a:avLst/>
          </a:prstGeom>
        </p:spPr>
      </p:pic>
      <p:pic>
        <p:nvPicPr>
          <p:cNvPr id="35" name="Picture 34">
            <a:extLst>
              <a:ext uri="{FF2B5EF4-FFF2-40B4-BE49-F238E27FC236}">
                <a16:creationId xmlns:a16="http://schemas.microsoft.com/office/drawing/2014/main" id="{CF8459A3-FF34-43A9-AFA7-87AC129ED427}"/>
              </a:ext>
            </a:extLst>
          </p:cNvPr>
          <p:cNvPicPr>
            <a:picLocks noChangeAspect="1"/>
          </p:cNvPicPr>
          <p:nvPr/>
        </p:nvPicPr>
        <p:blipFill>
          <a:blip r:embed="rId29"/>
          <a:stretch>
            <a:fillRect/>
          </a:stretch>
        </p:blipFill>
        <p:spPr>
          <a:xfrm>
            <a:off x="7020642" y="3833243"/>
            <a:ext cx="1552575" cy="923925"/>
          </a:xfrm>
          <a:prstGeom prst="rect">
            <a:avLst/>
          </a:prstGeom>
        </p:spPr>
      </p:pic>
      <p:pic>
        <p:nvPicPr>
          <p:cNvPr id="36" name="Picture 35">
            <a:extLst>
              <a:ext uri="{FF2B5EF4-FFF2-40B4-BE49-F238E27FC236}">
                <a16:creationId xmlns:a16="http://schemas.microsoft.com/office/drawing/2014/main" id="{6A83EB35-A879-468D-9B51-4D2DB25DA06C}"/>
              </a:ext>
            </a:extLst>
          </p:cNvPr>
          <p:cNvPicPr>
            <a:picLocks noChangeAspect="1"/>
          </p:cNvPicPr>
          <p:nvPr/>
        </p:nvPicPr>
        <p:blipFill>
          <a:blip r:embed="rId30"/>
          <a:stretch>
            <a:fillRect/>
          </a:stretch>
        </p:blipFill>
        <p:spPr>
          <a:xfrm>
            <a:off x="8573218" y="3833243"/>
            <a:ext cx="1504950" cy="923925"/>
          </a:xfrm>
          <a:prstGeom prst="rect">
            <a:avLst/>
          </a:prstGeom>
        </p:spPr>
      </p:pic>
      <p:pic>
        <p:nvPicPr>
          <p:cNvPr id="37" name="Picture 36">
            <a:extLst>
              <a:ext uri="{FF2B5EF4-FFF2-40B4-BE49-F238E27FC236}">
                <a16:creationId xmlns:a16="http://schemas.microsoft.com/office/drawing/2014/main" id="{ED7F18D5-EFB6-426F-8104-13F1D9E3B23D}"/>
              </a:ext>
            </a:extLst>
          </p:cNvPr>
          <p:cNvPicPr>
            <a:picLocks noChangeAspect="1"/>
          </p:cNvPicPr>
          <p:nvPr/>
        </p:nvPicPr>
        <p:blipFill>
          <a:blip r:embed="rId31"/>
          <a:stretch>
            <a:fillRect/>
          </a:stretch>
        </p:blipFill>
        <p:spPr>
          <a:xfrm>
            <a:off x="10078168" y="3833243"/>
            <a:ext cx="1676400" cy="923925"/>
          </a:xfrm>
          <a:prstGeom prst="rect">
            <a:avLst/>
          </a:prstGeom>
        </p:spPr>
      </p:pic>
      <p:pic>
        <p:nvPicPr>
          <p:cNvPr id="38" name="Picture 37">
            <a:extLst>
              <a:ext uri="{FF2B5EF4-FFF2-40B4-BE49-F238E27FC236}">
                <a16:creationId xmlns:a16="http://schemas.microsoft.com/office/drawing/2014/main" id="{0B258910-05C0-4297-A291-8461C4FA172B}"/>
              </a:ext>
            </a:extLst>
          </p:cNvPr>
          <p:cNvPicPr>
            <a:picLocks noChangeAspect="1"/>
          </p:cNvPicPr>
          <p:nvPr/>
        </p:nvPicPr>
        <p:blipFill>
          <a:blip r:embed="rId32"/>
          <a:stretch>
            <a:fillRect/>
          </a:stretch>
        </p:blipFill>
        <p:spPr>
          <a:xfrm>
            <a:off x="1948694" y="4757168"/>
            <a:ext cx="1123950" cy="733425"/>
          </a:xfrm>
          <a:prstGeom prst="rect">
            <a:avLst/>
          </a:prstGeom>
        </p:spPr>
      </p:pic>
      <p:pic>
        <p:nvPicPr>
          <p:cNvPr id="39" name="Picture 38">
            <a:extLst>
              <a:ext uri="{FF2B5EF4-FFF2-40B4-BE49-F238E27FC236}">
                <a16:creationId xmlns:a16="http://schemas.microsoft.com/office/drawing/2014/main" id="{4D4AF55F-1FB3-4458-B938-A76EBE382A79}"/>
              </a:ext>
            </a:extLst>
          </p:cNvPr>
          <p:cNvPicPr>
            <a:picLocks noChangeAspect="1"/>
          </p:cNvPicPr>
          <p:nvPr/>
        </p:nvPicPr>
        <p:blipFill>
          <a:blip r:embed="rId33"/>
          <a:stretch>
            <a:fillRect/>
          </a:stretch>
        </p:blipFill>
        <p:spPr>
          <a:xfrm>
            <a:off x="3074193" y="4755522"/>
            <a:ext cx="1733550" cy="733425"/>
          </a:xfrm>
          <a:prstGeom prst="rect">
            <a:avLst/>
          </a:prstGeom>
        </p:spPr>
      </p:pic>
      <p:pic>
        <p:nvPicPr>
          <p:cNvPr id="40" name="Picture 39">
            <a:extLst>
              <a:ext uri="{FF2B5EF4-FFF2-40B4-BE49-F238E27FC236}">
                <a16:creationId xmlns:a16="http://schemas.microsoft.com/office/drawing/2014/main" id="{627CA1C8-D967-436C-9E07-00C044239BDA}"/>
              </a:ext>
            </a:extLst>
          </p:cNvPr>
          <p:cNvPicPr>
            <a:picLocks noChangeAspect="1"/>
          </p:cNvPicPr>
          <p:nvPr/>
        </p:nvPicPr>
        <p:blipFill>
          <a:blip r:embed="rId34"/>
          <a:stretch>
            <a:fillRect/>
          </a:stretch>
        </p:blipFill>
        <p:spPr>
          <a:xfrm>
            <a:off x="4807743" y="4755522"/>
            <a:ext cx="2209800" cy="733425"/>
          </a:xfrm>
          <a:prstGeom prst="rect">
            <a:avLst/>
          </a:prstGeom>
        </p:spPr>
      </p:pic>
      <p:pic>
        <p:nvPicPr>
          <p:cNvPr id="41" name="Picture 40">
            <a:extLst>
              <a:ext uri="{FF2B5EF4-FFF2-40B4-BE49-F238E27FC236}">
                <a16:creationId xmlns:a16="http://schemas.microsoft.com/office/drawing/2014/main" id="{3C388876-1BBB-457F-B966-CD0BF27E8447}"/>
              </a:ext>
            </a:extLst>
          </p:cNvPr>
          <p:cNvPicPr>
            <a:picLocks noChangeAspect="1"/>
          </p:cNvPicPr>
          <p:nvPr/>
        </p:nvPicPr>
        <p:blipFill>
          <a:blip r:embed="rId35"/>
          <a:stretch>
            <a:fillRect/>
          </a:stretch>
        </p:blipFill>
        <p:spPr>
          <a:xfrm>
            <a:off x="7020641" y="4755522"/>
            <a:ext cx="1552575" cy="733425"/>
          </a:xfrm>
          <a:prstGeom prst="rect">
            <a:avLst/>
          </a:prstGeom>
        </p:spPr>
      </p:pic>
      <p:pic>
        <p:nvPicPr>
          <p:cNvPr id="42" name="Picture 41">
            <a:extLst>
              <a:ext uri="{FF2B5EF4-FFF2-40B4-BE49-F238E27FC236}">
                <a16:creationId xmlns:a16="http://schemas.microsoft.com/office/drawing/2014/main" id="{DB7F742D-39ED-4CA6-BDFE-FBBC8D9CB654}"/>
              </a:ext>
            </a:extLst>
          </p:cNvPr>
          <p:cNvPicPr>
            <a:picLocks noChangeAspect="1"/>
          </p:cNvPicPr>
          <p:nvPr/>
        </p:nvPicPr>
        <p:blipFill>
          <a:blip r:embed="rId36"/>
          <a:stretch>
            <a:fillRect/>
          </a:stretch>
        </p:blipFill>
        <p:spPr>
          <a:xfrm>
            <a:off x="8573218" y="4755521"/>
            <a:ext cx="1504950" cy="733425"/>
          </a:xfrm>
          <a:prstGeom prst="rect">
            <a:avLst/>
          </a:prstGeom>
        </p:spPr>
      </p:pic>
      <p:pic>
        <p:nvPicPr>
          <p:cNvPr id="43" name="Picture 42">
            <a:extLst>
              <a:ext uri="{FF2B5EF4-FFF2-40B4-BE49-F238E27FC236}">
                <a16:creationId xmlns:a16="http://schemas.microsoft.com/office/drawing/2014/main" id="{25664335-FBBF-4665-BD4C-4B7006B158A4}"/>
              </a:ext>
            </a:extLst>
          </p:cNvPr>
          <p:cNvPicPr>
            <a:picLocks noChangeAspect="1"/>
          </p:cNvPicPr>
          <p:nvPr/>
        </p:nvPicPr>
        <p:blipFill>
          <a:blip r:embed="rId19"/>
          <a:stretch>
            <a:fillRect/>
          </a:stretch>
        </p:blipFill>
        <p:spPr>
          <a:xfrm>
            <a:off x="10078168" y="4755521"/>
            <a:ext cx="1676400" cy="733425"/>
          </a:xfrm>
          <a:prstGeom prst="rect">
            <a:avLst/>
          </a:prstGeom>
        </p:spPr>
      </p:pic>
    </p:spTree>
    <p:extLst>
      <p:ext uri="{BB962C8B-B14F-4D97-AF65-F5344CB8AC3E}">
        <p14:creationId xmlns:p14="http://schemas.microsoft.com/office/powerpoint/2010/main" val="89591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CCED-41B4-2245-8147-B0B5103F6B2E}"/>
              </a:ext>
            </a:extLst>
          </p:cNvPr>
          <p:cNvSpPr>
            <a:spLocks noGrp="1"/>
          </p:cNvSpPr>
          <p:nvPr>
            <p:ph type="title"/>
          </p:nvPr>
        </p:nvSpPr>
        <p:spPr/>
        <p:txBody>
          <a:bodyPr/>
          <a:lstStyle/>
          <a:p>
            <a:r>
              <a:rPr lang="en-US"/>
              <a:t>Threat Modeling Exercise</a:t>
            </a:r>
          </a:p>
        </p:txBody>
      </p:sp>
      <p:sp>
        <p:nvSpPr>
          <p:cNvPr id="3" name="Content Placeholder 2">
            <a:extLst>
              <a:ext uri="{FF2B5EF4-FFF2-40B4-BE49-F238E27FC236}">
                <a16:creationId xmlns:a16="http://schemas.microsoft.com/office/drawing/2014/main" id="{B54B7BE6-9D56-9A44-8B02-763DB94B337E}"/>
              </a:ext>
            </a:extLst>
          </p:cNvPr>
          <p:cNvSpPr>
            <a:spLocks noGrp="1"/>
          </p:cNvSpPr>
          <p:nvPr>
            <p:ph idx="1"/>
          </p:nvPr>
        </p:nvSpPr>
        <p:spPr>
          <a:xfrm>
            <a:off x="1484310" y="2311685"/>
            <a:ext cx="10018713" cy="3946046"/>
          </a:xfrm>
        </p:spPr>
        <p:txBody>
          <a:bodyPr vert="horz" lIns="91440" tIns="45720" rIns="91440" bIns="45720" rtlCol="0" anchor="t">
            <a:normAutofit fontScale="92500" lnSpcReduction="20000"/>
          </a:bodyPr>
          <a:lstStyle/>
          <a:p>
            <a:r>
              <a:rPr lang="en-US" dirty="0"/>
              <a:t>Simple Blogging </a:t>
            </a:r>
            <a:r>
              <a:rPr lang="en-US" dirty="0">
                <a:cs typeface="Calibri"/>
              </a:rPr>
              <a:t>Webapp</a:t>
            </a:r>
          </a:p>
          <a:p>
            <a:r>
              <a:rPr lang="en-US" dirty="0">
                <a:cs typeface="Calibri"/>
              </a:rPr>
              <a:t>Project Requirements</a:t>
            </a:r>
          </a:p>
          <a:p>
            <a:pPr lvl="1"/>
            <a:r>
              <a:rPr lang="en-US" dirty="0">
                <a:cs typeface="Calibri"/>
              </a:rPr>
              <a:t>The product owner wants you to build a blogging webapp, in which users can register for an account with an email. Without an account users are able to view articles and comments and search for recent articles and search by author. Once registered, the user can post articles, comment on other user's articles, and/or subscribe to an author for email updates when they post a new article. Admins should be able to delete any user's articles and comments.</a:t>
            </a:r>
          </a:p>
          <a:p>
            <a:r>
              <a:rPr lang="en-US" dirty="0">
                <a:cs typeface="Calibri"/>
              </a:rPr>
              <a:t>More Details</a:t>
            </a:r>
          </a:p>
          <a:p>
            <a:pPr lvl="1"/>
            <a:r>
              <a:rPr lang="en-US" dirty="0">
                <a:cs typeface="Calibri"/>
              </a:rPr>
              <a:t>Blogging website will be a server-sided HTML application</a:t>
            </a:r>
          </a:p>
          <a:p>
            <a:pPr lvl="1"/>
            <a:r>
              <a:rPr lang="en-US" dirty="0">
                <a:cs typeface="Calibri"/>
              </a:rPr>
              <a:t>There will only be one production server</a:t>
            </a:r>
          </a:p>
          <a:p>
            <a:pPr lvl="1"/>
            <a:r>
              <a:rPr lang="en-US" dirty="0">
                <a:cs typeface="Calibri"/>
              </a:rPr>
              <a:t>There needs to be a CI/CD pipeline from GitLab</a:t>
            </a:r>
          </a:p>
        </p:txBody>
      </p:sp>
    </p:spTree>
    <p:extLst>
      <p:ext uri="{BB962C8B-B14F-4D97-AF65-F5344CB8AC3E}">
        <p14:creationId xmlns:p14="http://schemas.microsoft.com/office/powerpoint/2010/main" val="157241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dirty="0">
                <a:solidFill>
                  <a:schemeClr val="tx2"/>
                </a:solidFill>
              </a:rPr>
              <a:t>Define</a:t>
            </a:r>
          </a:p>
        </p:txBody>
      </p:sp>
      <p:sp>
        <p:nvSpPr>
          <p:cNvPr id="4" name="TextBox 3">
            <a:extLst>
              <a:ext uri="{FF2B5EF4-FFF2-40B4-BE49-F238E27FC236}">
                <a16:creationId xmlns:a16="http://schemas.microsoft.com/office/drawing/2014/main" id="{39D57CE7-A106-4B4C-8393-C3708868140C}"/>
              </a:ext>
            </a:extLst>
          </p:cNvPr>
          <p:cNvSpPr txBox="1"/>
          <p:nvPr/>
        </p:nvSpPr>
        <p:spPr>
          <a:xfrm>
            <a:off x="5149032" y="1072609"/>
            <a:ext cx="6383207" cy="47100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dirty="0"/>
              <a:t>List the scope(s) that will be considered when threat modeling​</a:t>
            </a:r>
          </a:p>
          <a:p>
            <a:pPr defTabSz="457200">
              <a:spcBef>
                <a:spcPct val="20000"/>
              </a:spcBef>
              <a:spcAft>
                <a:spcPts val="600"/>
              </a:spcAft>
              <a:buClr>
                <a:schemeClr val="accent1">
                  <a:lumMod val="75000"/>
                </a:schemeClr>
              </a:buClr>
              <a:buSzPct val="145000"/>
              <a:buFont typeface="Arial"/>
              <a:buChar char="•"/>
            </a:pPr>
            <a:r>
              <a:rPr lang="en-US" sz="2000" dirty="0"/>
              <a:t>Define the Purpose of the Application​</a:t>
            </a:r>
          </a:p>
          <a:p>
            <a:pPr defTabSz="457200">
              <a:spcBef>
                <a:spcPct val="20000"/>
              </a:spcBef>
              <a:spcAft>
                <a:spcPts val="600"/>
              </a:spcAft>
              <a:buClr>
                <a:schemeClr val="accent1">
                  <a:lumMod val="75000"/>
                </a:schemeClr>
              </a:buClr>
              <a:buSzPct val="145000"/>
              <a:buFont typeface="Arial"/>
              <a:buChar char="•"/>
            </a:pPr>
            <a:r>
              <a:rPr lang="en-US" sz="2000" dirty="0"/>
              <a:t>Define Business Objectives of the Application​</a:t>
            </a:r>
          </a:p>
          <a:p>
            <a:pPr defTabSz="457200">
              <a:spcBef>
                <a:spcPct val="20000"/>
              </a:spcBef>
              <a:spcAft>
                <a:spcPts val="600"/>
              </a:spcAft>
              <a:buClr>
                <a:schemeClr val="accent1">
                  <a:lumMod val="75000"/>
                </a:schemeClr>
              </a:buClr>
              <a:buSzPct val="145000"/>
              <a:buFont typeface="Arial"/>
              <a:buChar char="•"/>
            </a:pPr>
            <a:r>
              <a:rPr lang="en-US" sz="2000" dirty="0"/>
              <a:t>Define the Application's Security Tier​</a:t>
            </a:r>
          </a:p>
          <a:p>
            <a:pPr lvl="1" defTabSz="457200">
              <a:spcBef>
                <a:spcPct val="20000"/>
              </a:spcBef>
              <a:spcAft>
                <a:spcPts val="600"/>
              </a:spcAft>
              <a:buClr>
                <a:schemeClr val="accent1">
                  <a:lumMod val="75000"/>
                </a:schemeClr>
              </a:buClr>
              <a:buSzPct val="145000"/>
              <a:buFont typeface="Arial"/>
              <a:buChar char="•"/>
            </a:pPr>
            <a:r>
              <a:rPr lang="en-US" sz="2000" dirty="0"/>
              <a:t>Coincide with OWASP’s ASVS​</a:t>
            </a:r>
          </a:p>
          <a:p>
            <a:pPr lvl="2" defTabSz="457200">
              <a:spcBef>
                <a:spcPct val="20000"/>
              </a:spcBef>
              <a:spcAft>
                <a:spcPts val="600"/>
              </a:spcAft>
              <a:buClr>
                <a:schemeClr val="accent1">
                  <a:lumMod val="75000"/>
                </a:schemeClr>
              </a:buClr>
              <a:buSzPct val="145000"/>
              <a:buFont typeface="Arial"/>
              <a:buChar char="•"/>
            </a:pPr>
            <a:r>
              <a:rPr lang="en-US" sz="2000" b="1" dirty="0"/>
              <a:t>A</a:t>
            </a:r>
            <a:r>
              <a:rPr lang="en-US" sz="2000" dirty="0"/>
              <a:t>pplication </a:t>
            </a:r>
            <a:r>
              <a:rPr lang="en-US" sz="2000" b="1" dirty="0"/>
              <a:t>V</a:t>
            </a:r>
            <a:r>
              <a:rPr lang="en-US" sz="2000" dirty="0"/>
              <a:t>erification </a:t>
            </a:r>
            <a:r>
              <a:rPr lang="en-US" sz="2000" b="1" dirty="0"/>
              <a:t>S</a:t>
            </a:r>
            <a:r>
              <a:rPr lang="en-US" sz="2000" dirty="0"/>
              <a:t>ecurity </a:t>
            </a:r>
            <a:r>
              <a:rPr lang="en-US" sz="2000" b="1" dirty="0"/>
              <a:t>S</a:t>
            </a:r>
            <a:r>
              <a:rPr lang="en-US" sz="2000" dirty="0"/>
              <a:t>tandard​</a:t>
            </a:r>
          </a:p>
          <a:p>
            <a:pPr lvl="1" defTabSz="457200">
              <a:spcBef>
                <a:spcPct val="20000"/>
              </a:spcBef>
              <a:spcAft>
                <a:spcPts val="600"/>
              </a:spcAft>
              <a:buClr>
                <a:schemeClr val="accent1">
                  <a:lumMod val="75000"/>
                </a:schemeClr>
              </a:buClr>
              <a:buSzPct val="145000"/>
              <a:buFont typeface="Arial"/>
              <a:buChar char="•"/>
            </a:pPr>
            <a:r>
              <a:rPr lang="en-US" sz="2000" dirty="0"/>
              <a:t>Tier 1 (lowest) through Tier 3 (highest)​</a:t>
            </a:r>
          </a:p>
          <a:p>
            <a:pPr defTabSz="457200">
              <a:spcBef>
                <a:spcPct val="20000"/>
              </a:spcBef>
              <a:spcAft>
                <a:spcPts val="600"/>
              </a:spcAft>
              <a:buClr>
                <a:schemeClr val="accent1">
                  <a:lumMod val="75000"/>
                </a:schemeClr>
              </a:buClr>
              <a:buSzPct val="145000"/>
              <a:buFont typeface="Arial"/>
              <a:buChar char="•"/>
            </a:pPr>
            <a:r>
              <a:rPr lang="en-US" sz="2000" dirty="0"/>
              <a:t>Define Any Compliance Requirements</a:t>
            </a:r>
          </a:p>
        </p:txBody>
      </p:sp>
      <p:sp>
        <p:nvSpPr>
          <p:cNvPr id="3" name="Title 1">
            <a:extLst>
              <a:ext uri="{FF2B5EF4-FFF2-40B4-BE49-F238E27FC236}">
                <a16:creationId xmlns:a16="http://schemas.microsoft.com/office/drawing/2014/main" id="{738BA4B7-4CBD-4A9F-A49C-F3DA75FAB71E}"/>
              </a:ext>
            </a:extLst>
          </p:cNvPr>
          <p:cNvSpPr txBox="1">
            <a:spLocks/>
          </p:cNvSpPr>
          <p:nvPr/>
        </p:nvSpPr>
        <p:spPr>
          <a:xfrm>
            <a:off x="4476097" y="67455"/>
            <a:ext cx="3229418" cy="100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Step 1</a:t>
            </a:r>
          </a:p>
        </p:txBody>
      </p:sp>
    </p:spTree>
    <p:extLst>
      <p:ext uri="{BB962C8B-B14F-4D97-AF65-F5344CB8AC3E}">
        <p14:creationId xmlns:p14="http://schemas.microsoft.com/office/powerpoint/2010/main" val="3584546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a:solidFill>
                  <a:schemeClr val="tx2"/>
                </a:solidFill>
              </a:rPr>
              <a:t>Decompose</a:t>
            </a:r>
          </a:p>
        </p:txBody>
      </p:sp>
      <p:sp>
        <p:nvSpPr>
          <p:cNvPr id="4" name="TextBox 3">
            <a:extLst>
              <a:ext uri="{FF2B5EF4-FFF2-40B4-BE49-F238E27FC236}">
                <a16:creationId xmlns:a16="http://schemas.microsoft.com/office/drawing/2014/main" id="{275AC9FA-0F8A-4ADE-836C-B2E55241E6D5}"/>
              </a:ext>
            </a:extLst>
          </p:cNvPr>
          <p:cNvSpPr txBox="1"/>
          <p:nvPr/>
        </p:nvSpPr>
        <p:spPr>
          <a:xfrm>
            <a:off x="5149032" y="1509822"/>
            <a:ext cx="6383207" cy="36482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dirty="0"/>
              <a:t>Diagram the application's functionality​</a:t>
            </a:r>
            <a:endParaRPr lang="en-US" dirty="0"/>
          </a:p>
          <a:p>
            <a:pPr defTabSz="457200">
              <a:spcBef>
                <a:spcPct val="20000"/>
              </a:spcBef>
              <a:spcAft>
                <a:spcPts val="600"/>
              </a:spcAft>
              <a:buClr>
                <a:schemeClr val="accent1">
                  <a:lumMod val="75000"/>
                </a:schemeClr>
              </a:buClr>
              <a:buSzPct val="145000"/>
              <a:buFont typeface="Arial"/>
              <a:buChar char="•"/>
            </a:pPr>
            <a:r>
              <a:rPr lang="en-US" sz="2000" dirty="0"/>
              <a:t>Diagram the application's infrastructure​</a:t>
            </a:r>
          </a:p>
          <a:p>
            <a:pPr defTabSz="457200">
              <a:spcBef>
                <a:spcPct val="20000"/>
              </a:spcBef>
              <a:spcAft>
                <a:spcPts val="600"/>
              </a:spcAft>
              <a:buClr>
                <a:schemeClr val="accent1">
                  <a:lumMod val="75000"/>
                </a:schemeClr>
              </a:buClr>
              <a:buSzPct val="145000"/>
              <a:buFont typeface="Arial"/>
              <a:buChar char="•"/>
            </a:pPr>
            <a:r>
              <a:rPr lang="en-US" sz="2000" dirty="0"/>
              <a:t>List the user roles and associated permissions​</a:t>
            </a:r>
          </a:p>
        </p:txBody>
      </p:sp>
      <p:sp>
        <p:nvSpPr>
          <p:cNvPr id="5" name="TextBox 4">
            <a:extLst>
              <a:ext uri="{FF2B5EF4-FFF2-40B4-BE49-F238E27FC236}">
                <a16:creationId xmlns:a16="http://schemas.microsoft.com/office/drawing/2014/main" id="{F09EAF12-1192-49B7-A42F-A06ED4011376}"/>
              </a:ext>
            </a:extLst>
          </p:cNvPr>
          <p:cNvSpPr txBox="1"/>
          <p:nvPr/>
        </p:nvSpPr>
        <p:spPr>
          <a:xfrm>
            <a:off x="6239656" y="3800007"/>
            <a:ext cx="6096000" cy="3416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20000"/>
              </a:spcBef>
              <a:spcAft>
                <a:spcPts val="600"/>
              </a:spcAft>
              <a:buChar char="•"/>
            </a:pPr>
            <a:endParaRPr lang="en-US" cap="small"/>
          </a:p>
        </p:txBody>
      </p:sp>
      <p:sp>
        <p:nvSpPr>
          <p:cNvPr id="3" name="Title 1">
            <a:extLst>
              <a:ext uri="{FF2B5EF4-FFF2-40B4-BE49-F238E27FC236}">
                <a16:creationId xmlns:a16="http://schemas.microsoft.com/office/drawing/2014/main" id="{31FB293B-B3C3-4967-9482-F4CE2C884862}"/>
              </a:ext>
            </a:extLst>
          </p:cNvPr>
          <p:cNvSpPr txBox="1">
            <a:spLocks/>
          </p:cNvSpPr>
          <p:nvPr/>
        </p:nvSpPr>
        <p:spPr>
          <a:xfrm>
            <a:off x="4476097" y="67455"/>
            <a:ext cx="3229418" cy="100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Step 2</a:t>
            </a:r>
          </a:p>
        </p:txBody>
      </p:sp>
    </p:spTree>
    <p:extLst>
      <p:ext uri="{BB962C8B-B14F-4D97-AF65-F5344CB8AC3E}">
        <p14:creationId xmlns:p14="http://schemas.microsoft.com/office/powerpoint/2010/main" val="301311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1" name="Rectangle 4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46"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r>
              <a:rPr lang="en-US" sz="3200">
                <a:solidFill>
                  <a:schemeClr val="tx2"/>
                </a:solidFill>
              </a:rPr>
              <a:t>Identify</a:t>
            </a:r>
          </a:p>
        </p:txBody>
      </p:sp>
      <p:sp>
        <p:nvSpPr>
          <p:cNvPr id="4" name="TextBox 3">
            <a:extLst>
              <a:ext uri="{FF2B5EF4-FFF2-40B4-BE49-F238E27FC236}">
                <a16:creationId xmlns:a16="http://schemas.microsoft.com/office/drawing/2014/main" id="{275AC9FA-0F8A-4ADE-836C-B2E55241E6D5}"/>
              </a:ext>
            </a:extLst>
          </p:cNvPr>
          <p:cNvSpPr txBox="1"/>
          <p:nvPr/>
        </p:nvSpPr>
        <p:spPr>
          <a:xfrm>
            <a:off x="5149032" y="1497330"/>
            <a:ext cx="6383207" cy="36732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dirty="0"/>
              <a:t>Identify the assets of your application </a:t>
            </a:r>
            <a:endParaRPr lang="en-US" dirty="0"/>
          </a:p>
          <a:p>
            <a:pPr lvl="1" defTabSz="457200">
              <a:spcBef>
                <a:spcPct val="20000"/>
              </a:spcBef>
              <a:spcAft>
                <a:spcPts val="600"/>
              </a:spcAft>
              <a:buClr>
                <a:schemeClr val="accent1">
                  <a:lumMod val="75000"/>
                </a:schemeClr>
              </a:buClr>
              <a:buSzPct val="145000"/>
              <a:buFont typeface="Arial"/>
              <a:buChar char="•"/>
            </a:pPr>
            <a:r>
              <a:rPr lang="en-US" sz="2000" dirty="0"/>
              <a:t>Items/areas of interest to an attacker </a:t>
            </a:r>
          </a:p>
          <a:p>
            <a:pPr lvl="1" defTabSz="457200">
              <a:spcBef>
                <a:spcPct val="20000"/>
              </a:spcBef>
              <a:spcAft>
                <a:spcPts val="600"/>
              </a:spcAft>
              <a:buClr>
                <a:schemeClr val="accent1">
                  <a:lumMod val="75000"/>
                </a:schemeClr>
              </a:buClr>
              <a:buSzPct val="145000"/>
              <a:buFont typeface="Arial"/>
              <a:buChar char="•"/>
            </a:pPr>
            <a:r>
              <a:rPr lang="en-US" sz="2000" dirty="0"/>
              <a:t>The things that this application needs to secure </a:t>
            </a:r>
          </a:p>
          <a:p>
            <a:pPr defTabSz="457200">
              <a:spcBef>
                <a:spcPct val="20000"/>
              </a:spcBef>
              <a:spcAft>
                <a:spcPts val="600"/>
              </a:spcAft>
              <a:buClr>
                <a:schemeClr val="accent1">
                  <a:lumMod val="75000"/>
                </a:schemeClr>
              </a:buClr>
              <a:buSzPct val="145000"/>
              <a:buFont typeface="Arial"/>
              <a:buChar char="•"/>
            </a:pPr>
            <a:r>
              <a:rPr lang="en-US" sz="2000" dirty="0"/>
              <a:t>Identify External Dependencies the application relies on </a:t>
            </a:r>
          </a:p>
        </p:txBody>
      </p:sp>
      <p:sp>
        <p:nvSpPr>
          <p:cNvPr id="5" name="TextBox 4">
            <a:extLst>
              <a:ext uri="{FF2B5EF4-FFF2-40B4-BE49-F238E27FC236}">
                <a16:creationId xmlns:a16="http://schemas.microsoft.com/office/drawing/2014/main" id="{F09EAF12-1192-49B7-A42F-A06ED4011376}"/>
              </a:ext>
            </a:extLst>
          </p:cNvPr>
          <p:cNvSpPr txBox="1"/>
          <p:nvPr/>
        </p:nvSpPr>
        <p:spPr>
          <a:xfrm>
            <a:off x="6239656" y="3800007"/>
            <a:ext cx="6096000" cy="3416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20000"/>
              </a:spcBef>
              <a:spcAft>
                <a:spcPts val="600"/>
              </a:spcAft>
              <a:buChar char="•"/>
            </a:pPr>
            <a:endParaRPr lang="en-US" cap="small"/>
          </a:p>
        </p:txBody>
      </p:sp>
      <p:sp>
        <p:nvSpPr>
          <p:cNvPr id="3" name="Title 1">
            <a:extLst>
              <a:ext uri="{FF2B5EF4-FFF2-40B4-BE49-F238E27FC236}">
                <a16:creationId xmlns:a16="http://schemas.microsoft.com/office/drawing/2014/main" id="{5B0BD64D-0E3D-4B92-8B38-BBB0B50F17E3}"/>
              </a:ext>
            </a:extLst>
          </p:cNvPr>
          <p:cNvSpPr txBox="1">
            <a:spLocks/>
          </p:cNvSpPr>
          <p:nvPr/>
        </p:nvSpPr>
        <p:spPr>
          <a:xfrm>
            <a:off x="4476097" y="67455"/>
            <a:ext cx="3229418" cy="100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Step 3</a:t>
            </a:r>
          </a:p>
        </p:txBody>
      </p:sp>
    </p:spTree>
    <p:extLst>
      <p:ext uri="{BB962C8B-B14F-4D97-AF65-F5344CB8AC3E}">
        <p14:creationId xmlns:p14="http://schemas.microsoft.com/office/powerpoint/2010/main" val="1360372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7E93766-3D9A-DF4F-B556-73AF46007E44}"/>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Agenda</a:t>
            </a:r>
          </a:p>
        </p:txBody>
      </p:sp>
      <p:grpSp>
        <p:nvGrpSpPr>
          <p:cNvPr id="7"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61AD11DD-BC56-EB46-B0D6-5894372B8B6D}"/>
              </a:ext>
            </a:extLst>
          </p:cNvPr>
          <p:cNvSpPr>
            <a:spLocks noGrp="1"/>
          </p:cNvSpPr>
          <p:nvPr>
            <p:ph idx="1"/>
          </p:nvPr>
        </p:nvSpPr>
        <p:spPr>
          <a:xfrm>
            <a:off x="5117106" y="685801"/>
            <a:ext cx="6385918" cy="5105400"/>
          </a:xfrm>
        </p:spPr>
        <p:txBody>
          <a:bodyPr>
            <a:normAutofit/>
          </a:bodyPr>
          <a:lstStyle/>
          <a:p>
            <a:r>
              <a:rPr lang="en-US" sz="2000"/>
              <a:t>Leach-Pyzh Threat Modeling Methodology</a:t>
            </a:r>
          </a:p>
          <a:p>
            <a:r>
              <a:rPr lang="en-US" sz="2000"/>
              <a:t>Threat Model Example</a:t>
            </a:r>
          </a:p>
          <a:p>
            <a:r>
              <a:rPr lang="en-US" sz="2000"/>
              <a:t>Threat Modeling Exercise</a:t>
            </a:r>
          </a:p>
          <a:p>
            <a:r>
              <a:rPr lang="en-US" sz="2000"/>
              <a:t>Wrap-up</a:t>
            </a:r>
          </a:p>
          <a:p>
            <a:pPr marL="0" indent="0">
              <a:buNone/>
            </a:pPr>
            <a:endParaRPr lang="en-US" sz="2000"/>
          </a:p>
          <a:p>
            <a:endParaRPr lang="en-US" sz="2000"/>
          </a:p>
        </p:txBody>
      </p:sp>
    </p:spTree>
    <p:extLst>
      <p:ext uri="{BB962C8B-B14F-4D97-AF65-F5344CB8AC3E}">
        <p14:creationId xmlns:p14="http://schemas.microsoft.com/office/powerpoint/2010/main" val="124152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a:solidFill>
                  <a:schemeClr val="tx2"/>
                </a:solidFill>
              </a:rPr>
              <a:t>Analyze</a:t>
            </a:r>
          </a:p>
        </p:txBody>
      </p:sp>
      <p:sp>
        <p:nvSpPr>
          <p:cNvPr id="4" name="TextBox 3">
            <a:extLst>
              <a:ext uri="{FF2B5EF4-FFF2-40B4-BE49-F238E27FC236}">
                <a16:creationId xmlns:a16="http://schemas.microsoft.com/office/drawing/2014/main" id="{8524D3C7-A434-4F82-BF3E-784A0FC9C038}"/>
              </a:ext>
            </a:extLst>
          </p:cNvPr>
          <p:cNvSpPr txBox="1"/>
          <p:nvPr/>
        </p:nvSpPr>
        <p:spPr>
          <a:xfrm>
            <a:off x="4212147" y="779052"/>
            <a:ext cx="7320092" cy="55344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20000"/>
              </a:spcBef>
              <a:spcAft>
                <a:spcPts val="600"/>
              </a:spcAft>
              <a:buClr>
                <a:schemeClr val="accent1">
                  <a:lumMod val="75000"/>
                </a:schemeClr>
              </a:buClr>
              <a:buSzPct val="145000"/>
              <a:buFont typeface="Arial"/>
              <a:buChar char="•"/>
            </a:pPr>
            <a:r>
              <a:rPr lang="en-US" sz="2000" dirty="0"/>
              <a:t>Go over the diagram and come up with threats the application could potentially fall victim to​</a:t>
            </a:r>
          </a:p>
          <a:p>
            <a:pPr defTabSz="457200">
              <a:lnSpc>
                <a:spcPct val="90000"/>
              </a:lnSpc>
              <a:spcBef>
                <a:spcPct val="20000"/>
              </a:spcBef>
              <a:spcAft>
                <a:spcPts val="600"/>
              </a:spcAft>
              <a:buClr>
                <a:schemeClr val="accent1">
                  <a:lumMod val="75000"/>
                </a:schemeClr>
              </a:buClr>
              <a:buSzPct val="145000"/>
            </a:pPr>
            <a:r>
              <a:rPr lang="en-US" sz="2000" dirty="0"/>
              <a:t>​</a:t>
            </a:r>
            <a:endParaRPr lang="en-US" dirty="0"/>
          </a:p>
          <a:p>
            <a:pPr defTabSz="457200">
              <a:lnSpc>
                <a:spcPct val="90000"/>
              </a:lnSpc>
              <a:spcBef>
                <a:spcPct val="20000"/>
              </a:spcBef>
              <a:spcAft>
                <a:spcPts val="600"/>
              </a:spcAft>
              <a:buClr>
                <a:schemeClr val="accent1">
                  <a:lumMod val="75000"/>
                </a:schemeClr>
              </a:buClr>
              <a:buSzPct val="145000"/>
              <a:buFont typeface="Arial"/>
              <a:buChar char="•"/>
            </a:pPr>
            <a:r>
              <a:rPr lang="en-US" sz="2000" dirty="0"/>
              <a:t>Depending on the tier of the application rank the threats​</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1​</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relative to each other to get a comparative list​</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2​</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numerically with the 5x5 Risk Matrix​</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3​</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using the CVSS standard​</a:t>
            </a:r>
          </a:p>
        </p:txBody>
      </p:sp>
      <p:sp>
        <p:nvSpPr>
          <p:cNvPr id="3" name="Title 1">
            <a:extLst>
              <a:ext uri="{FF2B5EF4-FFF2-40B4-BE49-F238E27FC236}">
                <a16:creationId xmlns:a16="http://schemas.microsoft.com/office/drawing/2014/main" id="{241C8DF6-8527-4FDD-BF8E-9F7D357AA159}"/>
              </a:ext>
            </a:extLst>
          </p:cNvPr>
          <p:cNvSpPr txBox="1">
            <a:spLocks/>
          </p:cNvSpPr>
          <p:nvPr/>
        </p:nvSpPr>
        <p:spPr>
          <a:xfrm>
            <a:off x="4476097" y="67455"/>
            <a:ext cx="3229418" cy="100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Step 4</a:t>
            </a:r>
          </a:p>
        </p:txBody>
      </p:sp>
      <p:pic>
        <p:nvPicPr>
          <p:cNvPr id="5" name="Picture 4">
            <a:extLst>
              <a:ext uri="{FF2B5EF4-FFF2-40B4-BE49-F238E27FC236}">
                <a16:creationId xmlns:a16="http://schemas.microsoft.com/office/drawing/2014/main" id="{7F98C584-44D0-4A9F-85C2-9B1A7C9C9158}"/>
              </a:ext>
            </a:extLst>
          </p:cNvPr>
          <p:cNvPicPr>
            <a:picLocks noChangeAspect="1"/>
          </p:cNvPicPr>
          <p:nvPr/>
        </p:nvPicPr>
        <p:blipFill>
          <a:blip r:embed="rId3"/>
          <a:stretch>
            <a:fillRect/>
          </a:stretch>
        </p:blipFill>
        <p:spPr>
          <a:xfrm>
            <a:off x="3762764" y="2081014"/>
            <a:ext cx="8218858" cy="343225"/>
          </a:xfrm>
          <a:prstGeom prst="rect">
            <a:avLst/>
          </a:prstGeom>
        </p:spPr>
      </p:pic>
    </p:spTree>
    <p:extLst>
      <p:ext uri="{BB962C8B-B14F-4D97-AF65-F5344CB8AC3E}">
        <p14:creationId xmlns:p14="http://schemas.microsoft.com/office/powerpoint/2010/main" val="3525334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1" name="Group 12">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0" name="Group 20">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9" name="Freeform: Shape 28">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87DCE41-F372-5944-A8D9-0031291DB004}"/>
              </a:ext>
            </a:extLst>
          </p:cNvPr>
          <p:cNvPicPr>
            <a:picLocks noChangeAspect="1"/>
          </p:cNvPicPr>
          <p:nvPr/>
        </p:nvPicPr>
        <p:blipFill rotWithShape="1">
          <a:blip r:embed="rId3"/>
          <a:srcRect t="3017"/>
          <a:stretch/>
        </p:blipFill>
        <p:spPr>
          <a:xfrm>
            <a:off x="2398687" y="974724"/>
            <a:ext cx="8709354" cy="4899025"/>
          </a:xfrm>
          <a:prstGeom prst="rect">
            <a:avLst/>
          </a:prstGeom>
        </p:spPr>
      </p:pic>
    </p:spTree>
    <p:extLst>
      <p:ext uri="{BB962C8B-B14F-4D97-AF65-F5344CB8AC3E}">
        <p14:creationId xmlns:p14="http://schemas.microsoft.com/office/powerpoint/2010/main" val="412821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A18-64DB-6248-8722-1B9BB2A7C199}"/>
              </a:ext>
            </a:extLst>
          </p:cNvPr>
          <p:cNvSpPr>
            <a:spLocks noGrp="1"/>
          </p:cNvSpPr>
          <p:nvPr>
            <p:ph type="title"/>
          </p:nvPr>
        </p:nvSpPr>
        <p:spPr/>
        <p:txBody>
          <a:bodyPr/>
          <a:lstStyle/>
          <a:p>
            <a:r>
              <a:rPr lang="en-US" dirty="0"/>
              <a:t>Answering the Question:</a:t>
            </a:r>
            <a:br>
              <a:rPr lang="en-US" dirty="0"/>
            </a:br>
            <a:r>
              <a:rPr lang="en-US" dirty="0"/>
              <a:t>How did we do?</a:t>
            </a:r>
          </a:p>
        </p:txBody>
      </p:sp>
      <p:sp>
        <p:nvSpPr>
          <p:cNvPr id="3" name="Content Placeholder 2">
            <a:extLst>
              <a:ext uri="{FF2B5EF4-FFF2-40B4-BE49-F238E27FC236}">
                <a16:creationId xmlns:a16="http://schemas.microsoft.com/office/drawing/2014/main" id="{397A0903-B20E-CC4E-A056-AEF0BF7AA117}"/>
              </a:ext>
            </a:extLst>
          </p:cNvPr>
          <p:cNvSpPr>
            <a:spLocks noGrp="1"/>
          </p:cNvSpPr>
          <p:nvPr>
            <p:ph idx="1"/>
          </p:nvPr>
        </p:nvSpPr>
        <p:spPr>
          <a:xfrm>
            <a:off x="1484310" y="2435901"/>
            <a:ext cx="10018713" cy="3473972"/>
          </a:xfrm>
        </p:spPr>
        <p:txBody>
          <a:bodyPr/>
          <a:lstStyle/>
          <a:p>
            <a:r>
              <a:rPr lang="en-US" dirty="0"/>
              <a:t>Depends on the security tier of the application</a:t>
            </a:r>
          </a:p>
          <a:p>
            <a:pPr lvl="1"/>
            <a:r>
              <a:rPr lang="en-US" dirty="0"/>
              <a:t>Tier 1</a:t>
            </a:r>
          </a:p>
          <a:p>
            <a:pPr lvl="2"/>
            <a:r>
              <a:rPr lang="en-US" dirty="0"/>
              <a:t>General reflection on the artifacts generated</a:t>
            </a:r>
          </a:p>
          <a:p>
            <a:pPr lvl="1"/>
            <a:r>
              <a:rPr lang="en-US" dirty="0"/>
              <a:t>Tier 2</a:t>
            </a:r>
          </a:p>
          <a:p>
            <a:pPr lvl="2"/>
            <a:r>
              <a:rPr lang="en-US" dirty="0"/>
              <a:t>Similar reflection as Tier 1 and additional self-performed penetration tests</a:t>
            </a:r>
          </a:p>
          <a:p>
            <a:pPr lvl="1"/>
            <a:r>
              <a:rPr lang="en-US" dirty="0"/>
              <a:t>Tier 3</a:t>
            </a:r>
          </a:p>
          <a:p>
            <a:pPr lvl="2"/>
            <a:r>
              <a:rPr lang="en-US" dirty="0"/>
              <a:t>Professional penetration test</a:t>
            </a:r>
          </a:p>
        </p:txBody>
      </p:sp>
    </p:spTree>
    <p:extLst>
      <p:ext uri="{BB962C8B-B14F-4D97-AF65-F5344CB8AC3E}">
        <p14:creationId xmlns:p14="http://schemas.microsoft.com/office/powerpoint/2010/main" val="92292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AAA9-C102-8247-8EB3-0879B2155BDA}"/>
              </a:ext>
            </a:extLst>
          </p:cNvPr>
          <p:cNvSpPr>
            <a:spLocks noGrp="1"/>
          </p:cNvSpPr>
          <p:nvPr>
            <p:ph type="title"/>
          </p:nvPr>
        </p:nvSpPr>
        <p:spPr/>
        <p:txBody>
          <a:bodyPr/>
          <a:lstStyle/>
          <a:p>
            <a:r>
              <a:rPr lang="en-US"/>
              <a:t>Why is Threat Modeling important?</a:t>
            </a:r>
          </a:p>
        </p:txBody>
      </p:sp>
      <p:sp>
        <p:nvSpPr>
          <p:cNvPr id="3" name="Content Placeholder 2">
            <a:extLst>
              <a:ext uri="{FF2B5EF4-FFF2-40B4-BE49-F238E27FC236}">
                <a16:creationId xmlns:a16="http://schemas.microsoft.com/office/drawing/2014/main" id="{7F9C8186-83B6-BC44-A15B-7C9DDEFD94D9}"/>
              </a:ext>
            </a:extLst>
          </p:cNvPr>
          <p:cNvSpPr>
            <a:spLocks noGrp="1"/>
          </p:cNvSpPr>
          <p:nvPr>
            <p:ph idx="1"/>
          </p:nvPr>
        </p:nvSpPr>
        <p:spPr/>
        <p:txBody>
          <a:bodyPr/>
          <a:lstStyle/>
          <a:p>
            <a:r>
              <a:rPr lang="en-US" dirty="0"/>
              <a:t>Promotes building secure code</a:t>
            </a:r>
          </a:p>
          <a:p>
            <a:r>
              <a:rPr lang="en-US" dirty="0"/>
              <a:t>Helps developers catch things that they wouldn’t have</a:t>
            </a:r>
          </a:p>
          <a:p>
            <a:r>
              <a:rPr lang="en-US" dirty="0"/>
              <a:t>Makes developers consider security throughout the development cycle</a:t>
            </a:r>
          </a:p>
          <a:p>
            <a:r>
              <a:rPr lang="en-US" dirty="0"/>
              <a:t>Avoids bolt on security </a:t>
            </a:r>
          </a:p>
          <a:p>
            <a:endParaRPr lang="en-US" dirty="0"/>
          </a:p>
        </p:txBody>
      </p:sp>
    </p:spTree>
    <p:extLst>
      <p:ext uri="{BB962C8B-B14F-4D97-AF65-F5344CB8AC3E}">
        <p14:creationId xmlns:p14="http://schemas.microsoft.com/office/powerpoint/2010/main" val="97912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7"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8"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9"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0"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1"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2"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4" name="Rectangle 43">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46" name="Freeform: Shape 45">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8" name="Freeform: Shape 47">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50" name="Freeform: Shape 49">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52" name="Freeform: Shape 51">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6FCB615E-249E-C84F-9E33-92350146D431}"/>
              </a:ext>
            </a:extLst>
          </p:cNvPr>
          <p:cNvSpPr>
            <a:spLocks noGrp="1"/>
          </p:cNvSpPr>
          <p:nvPr>
            <p:ph type="title"/>
          </p:nvPr>
        </p:nvSpPr>
        <p:spPr>
          <a:xfrm>
            <a:off x="787045" y="2475279"/>
            <a:ext cx="10515600" cy="1325563"/>
          </a:xfrm>
        </p:spPr>
        <p:txBody>
          <a:bodyPr>
            <a:normAutofit/>
          </a:bodyPr>
          <a:lstStyle/>
          <a:p>
            <a:pPr algn="ctr"/>
            <a:r>
              <a:rPr lang="en-US" sz="6000"/>
              <a:t>Questions?</a:t>
            </a:r>
          </a:p>
        </p:txBody>
      </p:sp>
    </p:spTree>
    <p:extLst>
      <p:ext uri="{BB962C8B-B14F-4D97-AF65-F5344CB8AC3E}">
        <p14:creationId xmlns:p14="http://schemas.microsoft.com/office/powerpoint/2010/main" val="281560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795F-9BC1-3546-8414-B075A2D5B0B3}"/>
              </a:ext>
            </a:extLst>
          </p:cNvPr>
          <p:cNvSpPr>
            <a:spLocks noGrp="1"/>
          </p:cNvSpPr>
          <p:nvPr>
            <p:ph type="title"/>
          </p:nvPr>
        </p:nvSpPr>
        <p:spPr/>
        <p:txBody>
          <a:bodyPr/>
          <a:lstStyle/>
          <a:p>
            <a:r>
              <a:rPr lang="en-US"/>
              <a:t>Threat Modeling Goals</a:t>
            </a:r>
          </a:p>
        </p:txBody>
      </p:sp>
      <p:sp>
        <p:nvSpPr>
          <p:cNvPr id="3" name="Content Placeholder 2">
            <a:extLst>
              <a:ext uri="{FF2B5EF4-FFF2-40B4-BE49-F238E27FC236}">
                <a16:creationId xmlns:a16="http://schemas.microsoft.com/office/drawing/2014/main" id="{735C0BCF-1A54-734E-A5DA-ABE4B59D27AE}"/>
              </a:ext>
            </a:extLst>
          </p:cNvPr>
          <p:cNvSpPr>
            <a:spLocks noGrp="1"/>
          </p:cNvSpPr>
          <p:nvPr>
            <p:ph idx="1"/>
          </p:nvPr>
        </p:nvSpPr>
        <p:spPr/>
        <p:txBody>
          <a:bodyPr/>
          <a:lstStyle/>
          <a:p>
            <a:r>
              <a:rPr lang="en-US" dirty="0"/>
              <a:t>Provide answers to the following questions:</a:t>
            </a:r>
          </a:p>
          <a:p>
            <a:pPr lvl="1"/>
            <a:r>
              <a:rPr lang="en-US" dirty="0"/>
              <a:t>What are we building?</a:t>
            </a:r>
          </a:p>
          <a:p>
            <a:pPr lvl="1"/>
            <a:r>
              <a:rPr lang="en-US" dirty="0"/>
              <a:t>What can go wrong?</a:t>
            </a:r>
          </a:p>
          <a:p>
            <a:pPr lvl="1"/>
            <a:r>
              <a:rPr lang="en-US" dirty="0"/>
              <a:t>What are we going to do about it?</a:t>
            </a:r>
          </a:p>
          <a:p>
            <a:pPr lvl="1"/>
            <a:r>
              <a:rPr lang="en-US" dirty="0"/>
              <a:t>How did we do?</a:t>
            </a:r>
          </a:p>
          <a:p>
            <a:endParaRPr lang="en-US" dirty="0"/>
          </a:p>
        </p:txBody>
      </p:sp>
    </p:spTree>
    <p:extLst>
      <p:ext uri="{BB962C8B-B14F-4D97-AF65-F5344CB8AC3E}">
        <p14:creationId xmlns:p14="http://schemas.microsoft.com/office/powerpoint/2010/main" val="361375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5F8F760-57AA-4946-9184-B1C6B7EA9CD4}"/>
              </a:ext>
            </a:extLst>
          </p:cNvPr>
          <p:cNvSpPr>
            <a:spLocks noGrp="1"/>
          </p:cNvSpPr>
          <p:nvPr>
            <p:ph type="title"/>
          </p:nvPr>
        </p:nvSpPr>
        <p:spPr>
          <a:xfrm>
            <a:off x="535021" y="685800"/>
            <a:ext cx="2639962" cy="5105400"/>
          </a:xfrm>
        </p:spPr>
        <p:txBody>
          <a:bodyPr vert="horz" lIns="91440" tIns="45720" rIns="91440" bIns="45720" rtlCol="0">
            <a:normAutofit/>
          </a:bodyPr>
          <a:lstStyle/>
          <a:p>
            <a:r>
              <a:rPr lang="en-US">
                <a:solidFill>
                  <a:srgbClr val="FFFFFF"/>
                </a:solidFill>
              </a:rPr>
              <a:t>Steps</a:t>
            </a:r>
          </a:p>
        </p:txBody>
      </p:sp>
      <p:grpSp>
        <p:nvGrpSpPr>
          <p:cNvPr id="32" name="Group 3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8" name="TextBox 5">
            <a:extLst>
              <a:ext uri="{FF2B5EF4-FFF2-40B4-BE49-F238E27FC236}">
                <a16:creationId xmlns:a16="http://schemas.microsoft.com/office/drawing/2014/main" id="{E498594B-DB9E-458C-B807-9BA1227904F2}"/>
              </a:ext>
            </a:extLst>
          </p:cNvPr>
          <p:cNvGraphicFramePr/>
          <p:nvPr>
            <p:extLst>
              <p:ext uri="{D42A27DB-BD31-4B8C-83A1-F6EECF244321}">
                <p14:modId xmlns:p14="http://schemas.microsoft.com/office/powerpoint/2010/main" val="3592670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27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dirty="0">
                <a:solidFill>
                  <a:schemeClr val="tx2"/>
                </a:solidFill>
              </a:rPr>
              <a:t>Defining the Scope and Objectives</a:t>
            </a:r>
          </a:p>
        </p:txBody>
      </p:sp>
      <p:sp>
        <p:nvSpPr>
          <p:cNvPr id="4" name="TextBox 3">
            <a:extLst>
              <a:ext uri="{FF2B5EF4-FFF2-40B4-BE49-F238E27FC236}">
                <a16:creationId xmlns:a16="http://schemas.microsoft.com/office/drawing/2014/main" id="{39D57CE7-A106-4B4C-8393-C3708868140C}"/>
              </a:ext>
            </a:extLst>
          </p:cNvPr>
          <p:cNvSpPr txBox="1"/>
          <p:nvPr/>
        </p:nvSpPr>
        <p:spPr>
          <a:xfrm>
            <a:off x="5149032" y="1072609"/>
            <a:ext cx="6383207" cy="45226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dirty="0"/>
              <a:t>List the scope(s) that will be considered when threat modeling​</a:t>
            </a:r>
          </a:p>
          <a:p>
            <a:pPr defTabSz="457200">
              <a:spcBef>
                <a:spcPct val="20000"/>
              </a:spcBef>
              <a:spcAft>
                <a:spcPts val="600"/>
              </a:spcAft>
              <a:buClr>
                <a:schemeClr val="accent1">
                  <a:lumMod val="75000"/>
                </a:schemeClr>
              </a:buClr>
              <a:buSzPct val="145000"/>
              <a:buFont typeface="Arial"/>
              <a:buChar char="•"/>
            </a:pPr>
            <a:r>
              <a:rPr lang="en-US" sz="2000" dirty="0"/>
              <a:t>Define the Purpose of the Application​</a:t>
            </a:r>
          </a:p>
          <a:p>
            <a:pPr defTabSz="457200">
              <a:spcBef>
                <a:spcPct val="20000"/>
              </a:spcBef>
              <a:spcAft>
                <a:spcPts val="600"/>
              </a:spcAft>
              <a:buClr>
                <a:schemeClr val="accent1">
                  <a:lumMod val="75000"/>
                </a:schemeClr>
              </a:buClr>
              <a:buSzPct val="145000"/>
              <a:buFont typeface="Arial"/>
              <a:buChar char="•"/>
            </a:pPr>
            <a:r>
              <a:rPr lang="en-US" sz="2000" dirty="0"/>
              <a:t>Define Business Objectives of the Application​</a:t>
            </a:r>
          </a:p>
          <a:p>
            <a:pPr defTabSz="457200">
              <a:spcBef>
                <a:spcPct val="20000"/>
              </a:spcBef>
              <a:spcAft>
                <a:spcPts val="600"/>
              </a:spcAft>
              <a:buClr>
                <a:schemeClr val="accent1">
                  <a:lumMod val="75000"/>
                </a:schemeClr>
              </a:buClr>
              <a:buSzPct val="145000"/>
              <a:buFont typeface="Arial"/>
              <a:buChar char="•"/>
            </a:pPr>
            <a:r>
              <a:rPr lang="en-US" sz="2000" dirty="0"/>
              <a:t>Define the Application's Security Tier​</a:t>
            </a:r>
          </a:p>
          <a:p>
            <a:pPr lvl="1" defTabSz="457200">
              <a:spcBef>
                <a:spcPct val="20000"/>
              </a:spcBef>
              <a:spcAft>
                <a:spcPts val="600"/>
              </a:spcAft>
              <a:buClr>
                <a:schemeClr val="accent1">
                  <a:lumMod val="75000"/>
                </a:schemeClr>
              </a:buClr>
              <a:buSzPct val="145000"/>
              <a:buFont typeface="Arial"/>
              <a:buChar char="•"/>
            </a:pPr>
            <a:r>
              <a:rPr lang="en-US" sz="2000" dirty="0"/>
              <a:t>Coincide with OWASP’s ASVS​</a:t>
            </a:r>
          </a:p>
          <a:p>
            <a:pPr lvl="2" defTabSz="457200">
              <a:spcBef>
                <a:spcPct val="20000"/>
              </a:spcBef>
              <a:spcAft>
                <a:spcPts val="600"/>
              </a:spcAft>
              <a:buClr>
                <a:schemeClr val="accent1">
                  <a:lumMod val="75000"/>
                </a:schemeClr>
              </a:buClr>
              <a:buSzPct val="145000"/>
              <a:buFont typeface="Arial"/>
              <a:buChar char="•"/>
            </a:pPr>
            <a:r>
              <a:rPr lang="en-US" sz="2000" b="1" dirty="0"/>
              <a:t>A</a:t>
            </a:r>
            <a:r>
              <a:rPr lang="en-US" sz="2000" dirty="0"/>
              <a:t>pplication </a:t>
            </a:r>
            <a:r>
              <a:rPr lang="en-US" sz="2000" b="1" dirty="0"/>
              <a:t>V</a:t>
            </a:r>
            <a:r>
              <a:rPr lang="en-US" sz="2000" dirty="0"/>
              <a:t>erification </a:t>
            </a:r>
            <a:r>
              <a:rPr lang="en-US" sz="2000" b="1" dirty="0"/>
              <a:t>S</a:t>
            </a:r>
            <a:r>
              <a:rPr lang="en-US" sz="2000" dirty="0"/>
              <a:t>ecurity </a:t>
            </a:r>
            <a:r>
              <a:rPr lang="en-US" sz="2000" b="1" dirty="0"/>
              <a:t>S</a:t>
            </a:r>
            <a:r>
              <a:rPr lang="en-US" sz="2000" dirty="0"/>
              <a:t>tandard​</a:t>
            </a:r>
          </a:p>
          <a:p>
            <a:pPr lvl="1" defTabSz="457200">
              <a:spcBef>
                <a:spcPct val="20000"/>
              </a:spcBef>
              <a:spcAft>
                <a:spcPts val="600"/>
              </a:spcAft>
              <a:buClr>
                <a:schemeClr val="accent1">
                  <a:lumMod val="75000"/>
                </a:schemeClr>
              </a:buClr>
              <a:buSzPct val="145000"/>
              <a:buFont typeface="Arial"/>
              <a:buChar char="•"/>
            </a:pPr>
            <a:r>
              <a:rPr lang="en-US" sz="2000" dirty="0"/>
              <a:t>Tier 1 (lowest) through Tier 3 (highest)​</a:t>
            </a:r>
          </a:p>
          <a:p>
            <a:pPr defTabSz="457200">
              <a:spcBef>
                <a:spcPct val="20000"/>
              </a:spcBef>
              <a:spcAft>
                <a:spcPts val="600"/>
              </a:spcAft>
              <a:buClr>
                <a:schemeClr val="accent1">
                  <a:lumMod val="75000"/>
                </a:schemeClr>
              </a:buClr>
              <a:buSzPct val="145000"/>
              <a:buFont typeface="Arial"/>
              <a:buChar char="•"/>
            </a:pPr>
            <a:r>
              <a:rPr lang="en-US" sz="2000" dirty="0"/>
              <a:t>Define Any Compliance Requirements</a:t>
            </a:r>
          </a:p>
          <a:p>
            <a:pPr defTabSz="457200">
              <a:spcBef>
                <a:spcPct val="20000"/>
              </a:spcBef>
              <a:spcAft>
                <a:spcPts val="600"/>
              </a:spcAft>
              <a:buClr>
                <a:schemeClr val="accent1">
                  <a:lumMod val="75000"/>
                </a:schemeClr>
              </a:buClr>
              <a:buSzPct val="145000"/>
              <a:buFont typeface="Arial"/>
              <a:buChar char="•"/>
            </a:pPr>
            <a:endParaRPr lang="en-US" sz="2000" dirty="0"/>
          </a:p>
        </p:txBody>
      </p:sp>
    </p:spTree>
    <p:extLst>
      <p:ext uri="{BB962C8B-B14F-4D97-AF65-F5344CB8AC3E}">
        <p14:creationId xmlns:p14="http://schemas.microsoft.com/office/powerpoint/2010/main" val="1783063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a:solidFill>
                  <a:schemeClr val="tx2"/>
                </a:solidFill>
              </a:rPr>
              <a:t>Decomposing the Application</a:t>
            </a:r>
          </a:p>
        </p:txBody>
      </p:sp>
      <p:sp>
        <p:nvSpPr>
          <p:cNvPr id="4" name="TextBox 3">
            <a:extLst>
              <a:ext uri="{FF2B5EF4-FFF2-40B4-BE49-F238E27FC236}">
                <a16:creationId xmlns:a16="http://schemas.microsoft.com/office/drawing/2014/main" id="{275AC9FA-0F8A-4ADE-836C-B2E55241E6D5}"/>
              </a:ext>
            </a:extLst>
          </p:cNvPr>
          <p:cNvSpPr txBox="1"/>
          <p:nvPr/>
        </p:nvSpPr>
        <p:spPr>
          <a:xfrm>
            <a:off x="5149032" y="1072609"/>
            <a:ext cx="6383207" cy="45226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dirty="0"/>
              <a:t>Draw diagrams of the application​</a:t>
            </a:r>
          </a:p>
          <a:p>
            <a:pPr lvl="1" defTabSz="457200">
              <a:spcBef>
                <a:spcPct val="20000"/>
              </a:spcBef>
              <a:spcAft>
                <a:spcPts val="600"/>
              </a:spcAft>
              <a:buClr>
                <a:schemeClr val="accent1">
                  <a:lumMod val="75000"/>
                </a:schemeClr>
              </a:buClr>
              <a:buSzPct val="145000"/>
              <a:buFont typeface="Arial"/>
              <a:buChar char="•"/>
            </a:pPr>
            <a:r>
              <a:rPr lang="en-US" sz="2000" dirty="0"/>
              <a:t>Diagram the application's functionality​</a:t>
            </a:r>
          </a:p>
          <a:p>
            <a:pPr lvl="1" defTabSz="457200">
              <a:spcBef>
                <a:spcPct val="20000"/>
              </a:spcBef>
              <a:spcAft>
                <a:spcPts val="600"/>
              </a:spcAft>
              <a:buClr>
                <a:schemeClr val="accent1">
                  <a:lumMod val="75000"/>
                </a:schemeClr>
              </a:buClr>
              <a:buSzPct val="145000"/>
              <a:buFont typeface="Arial"/>
              <a:buChar char="•"/>
            </a:pPr>
            <a:r>
              <a:rPr lang="en-US" sz="2000" dirty="0"/>
              <a:t>Diagram the application's infrastructure​</a:t>
            </a:r>
          </a:p>
          <a:p>
            <a:pPr defTabSz="457200">
              <a:spcBef>
                <a:spcPct val="20000"/>
              </a:spcBef>
              <a:spcAft>
                <a:spcPts val="600"/>
              </a:spcAft>
              <a:buClr>
                <a:schemeClr val="accent1">
                  <a:lumMod val="75000"/>
                </a:schemeClr>
              </a:buClr>
              <a:buSzPct val="145000"/>
              <a:buFont typeface="Arial"/>
              <a:buChar char="•"/>
            </a:pPr>
            <a:r>
              <a:rPr lang="en-US" sz="2000" dirty="0"/>
              <a:t>List the user roles and associated permissions​</a:t>
            </a:r>
          </a:p>
          <a:p>
            <a:pPr defTabSz="457200">
              <a:spcBef>
                <a:spcPct val="20000"/>
              </a:spcBef>
              <a:spcAft>
                <a:spcPts val="600"/>
              </a:spcAft>
              <a:buClr>
                <a:schemeClr val="accent1">
                  <a:lumMod val="75000"/>
                </a:schemeClr>
              </a:buClr>
              <a:buSzPct val="145000"/>
              <a:buFont typeface="Arial"/>
              <a:buChar char="•"/>
            </a:pPr>
            <a:endParaRPr lang="en-US" sz="2000" dirty="0"/>
          </a:p>
        </p:txBody>
      </p:sp>
      <p:sp>
        <p:nvSpPr>
          <p:cNvPr id="5" name="TextBox 4">
            <a:extLst>
              <a:ext uri="{FF2B5EF4-FFF2-40B4-BE49-F238E27FC236}">
                <a16:creationId xmlns:a16="http://schemas.microsoft.com/office/drawing/2014/main" id="{F09EAF12-1192-49B7-A42F-A06ED4011376}"/>
              </a:ext>
            </a:extLst>
          </p:cNvPr>
          <p:cNvSpPr txBox="1"/>
          <p:nvPr/>
        </p:nvSpPr>
        <p:spPr>
          <a:xfrm>
            <a:off x="6239656" y="3800007"/>
            <a:ext cx="6096000" cy="3416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20000"/>
              </a:spcBef>
              <a:spcAft>
                <a:spcPts val="600"/>
              </a:spcAft>
              <a:buChar char="•"/>
            </a:pPr>
            <a:endParaRPr lang="en-US" cap="small"/>
          </a:p>
        </p:txBody>
      </p:sp>
    </p:spTree>
    <p:extLst>
      <p:ext uri="{BB962C8B-B14F-4D97-AF65-F5344CB8AC3E}">
        <p14:creationId xmlns:p14="http://schemas.microsoft.com/office/powerpoint/2010/main" val="2810800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1" name="Rectangle 4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46"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r>
              <a:rPr lang="en-US" sz="3200">
                <a:solidFill>
                  <a:schemeClr val="tx2"/>
                </a:solidFill>
              </a:rPr>
              <a:t>Identifying the Assets</a:t>
            </a:r>
          </a:p>
        </p:txBody>
      </p:sp>
      <p:sp>
        <p:nvSpPr>
          <p:cNvPr id="4" name="TextBox 3">
            <a:extLst>
              <a:ext uri="{FF2B5EF4-FFF2-40B4-BE49-F238E27FC236}">
                <a16:creationId xmlns:a16="http://schemas.microsoft.com/office/drawing/2014/main" id="{275AC9FA-0F8A-4ADE-836C-B2E55241E6D5}"/>
              </a:ext>
            </a:extLst>
          </p:cNvPr>
          <p:cNvSpPr txBox="1"/>
          <p:nvPr/>
        </p:nvSpPr>
        <p:spPr>
          <a:xfrm>
            <a:off x="5149032" y="1072609"/>
            <a:ext cx="6383207" cy="45226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endParaRPr lang="en-US" sz="2000" dirty="0"/>
          </a:p>
          <a:p>
            <a:pPr defTabSz="457200">
              <a:spcBef>
                <a:spcPct val="20000"/>
              </a:spcBef>
              <a:spcAft>
                <a:spcPts val="600"/>
              </a:spcAft>
              <a:buClr>
                <a:schemeClr val="accent1">
                  <a:lumMod val="75000"/>
                </a:schemeClr>
              </a:buClr>
              <a:buSzPct val="145000"/>
              <a:buFont typeface="Arial"/>
              <a:buChar char="•"/>
            </a:pPr>
            <a:r>
              <a:rPr lang="en-US" sz="2000" dirty="0"/>
              <a:t>Identify the assets of your application </a:t>
            </a:r>
          </a:p>
          <a:p>
            <a:pPr lvl="1" defTabSz="457200">
              <a:spcBef>
                <a:spcPct val="20000"/>
              </a:spcBef>
              <a:spcAft>
                <a:spcPts val="600"/>
              </a:spcAft>
              <a:buClr>
                <a:schemeClr val="accent1">
                  <a:lumMod val="75000"/>
                </a:schemeClr>
              </a:buClr>
              <a:buSzPct val="145000"/>
              <a:buFont typeface="Arial"/>
              <a:buChar char="•"/>
            </a:pPr>
            <a:r>
              <a:rPr lang="en-US" sz="2000" dirty="0"/>
              <a:t>Items/areas of interest to an attacker </a:t>
            </a:r>
          </a:p>
          <a:p>
            <a:pPr lvl="1" defTabSz="457200">
              <a:spcBef>
                <a:spcPct val="20000"/>
              </a:spcBef>
              <a:spcAft>
                <a:spcPts val="600"/>
              </a:spcAft>
              <a:buClr>
                <a:schemeClr val="accent1">
                  <a:lumMod val="75000"/>
                </a:schemeClr>
              </a:buClr>
              <a:buSzPct val="145000"/>
              <a:buFont typeface="Arial"/>
              <a:buChar char="•"/>
            </a:pPr>
            <a:r>
              <a:rPr lang="en-US" sz="2000" dirty="0"/>
              <a:t>The things that this application needs to secure </a:t>
            </a:r>
          </a:p>
          <a:p>
            <a:pPr defTabSz="457200">
              <a:spcBef>
                <a:spcPct val="20000"/>
              </a:spcBef>
              <a:spcAft>
                <a:spcPts val="600"/>
              </a:spcAft>
              <a:buClr>
                <a:schemeClr val="accent1">
                  <a:lumMod val="75000"/>
                </a:schemeClr>
              </a:buClr>
              <a:buSzPct val="145000"/>
              <a:buFont typeface="Arial"/>
              <a:buChar char="•"/>
            </a:pPr>
            <a:r>
              <a:rPr lang="en-US" sz="2000" dirty="0"/>
              <a:t>Identify External Dependencies the application relies on </a:t>
            </a:r>
          </a:p>
        </p:txBody>
      </p:sp>
      <p:sp>
        <p:nvSpPr>
          <p:cNvPr id="5" name="TextBox 4">
            <a:extLst>
              <a:ext uri="{FF2B5EF4-FFF2-40B4-BE49-F238E27FC236}">
                <a16:creationId xmlns:a16="http://schemas.microsoft.com/office/drawing/2014/main" id="{F09EAF12-1192-49B7-A42F-A06ED4011376}"/>
              </a:ext>
            </a:extLst>
          </p:cNvPr>
          <p:cNvSpPr txBox="1"/>
          <p:nvPr/>
        </p:nvSpPr>
        <p:spPr>
          <a:xfrm>
            <a:off x="6239656" y="3800007"/>
            <a:ext cx="6096000" cy="3416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20000"/>
              </a:spcBef>
              <a:spcAft>
                <a:spcPts val="600"/>
              </a:spcAft>
              <a:buChar char="•"/>
            </a:pPr>
            <a:endParaRPr lang="en-US" cap="small"/>
          </a:p>
        </p:txBody>
      </p:sp>
    </p:spTree>
    <p:extLst>
      <p:ext uri="{BB962C8B-B14F-4D97-AF65-F5344CB8AC3E}">
        <p14:creationId xmlns:p14="http://schemas.microsoft.com/office/powerpoint/2010/main" val="2741750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F50A84-D77A-4AD5-994D-A9B86F132823}"/>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spcAft>
                <a:spcPts val="600"/>
              </a:spcAft>
            </a:pPr>
            <a:r>
              <a:rPr lang="en-US" sz="3200">
                <a:solidFill>
                  <a:schemeClr val="tx2"/>
                </a:solidFill>
              </a:rPr>
              <a:t>Identifying the Threats and Analyzing their Risk</a:t>
            </a:r>
          </a:p>
        </p:txBody>
      </p:sp>
      <p:sp>
        <p:nvSpPr>
          <p:cNvPr id="4" name="TextBox 3">
            <a:extLst>
              <a:ext uri="{FF2B5EF4-FFF2-40B4-BE49-F238E27FC236}">
                <a16:creationId xmlns:a16="http://schemas.microsoft.com/office/drawing/2014/main" id="{8524D3C7-A434-4F82-BF3E-784A0FC9C038}"/>
              </a:ext>
            </a:extLst>
          </p:cNvPr>
          <p:cNvSpPr txBox="1"/>
          <p:nvPr/>
        </p:nvSpPr>
        <p:spPr>
          <a:xfrm>
            <a:off x="5149032" y="1072609"/>
            <a:ext cx="6383207" cy="45226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20000"/>
              </a:spcBef>
              <a:spcAft>
                <a:spcPts val="600"/>
              </a:spcAft>
              <a:buClr>
                <a:schemeClr val="accent1">
                  <a:lumMod val="75000"/>
                </a:schemeClr>
              </a:buClr>
              <a:buSzPct val="145000"/>
              <a:buFont typeface="Arial"/>
              <a:buChar char="•"/>
            </a:pPr>
            <a:r>
              <a:rPr lang="en-US" sz="2000" dirty="0"/>
              <a:t>Go over the diagram and come up with threats the application could potentially fall victim to​</a:t>
            </a:r>
          </a:p>
          <a:p>
            <a:pPr defTabSz="457200">
              <a:lnSpc>
                <a:spcPct val="90000"/>
              </a:lnSpc>
              <a:spcBef>
                <a:spcPct val="20000"/>
              </a:spcBef>
              <a:spcAft>
                <a:spcPts val="600"/>
              </a:spcAft>
              <a:buClr>
                <a:schemeClr val="accent1">
                  <a:lumMod val="75000"/>
                </a:schemeClr>
              </a:buClr>
              <a:buSzPct val="145000"/>
              <a:buFont typeface="Arial"/>
              <a:buChar char="•"/>
            </a:pPr>
            <a:r>
              <a:rPr lang="en-US" sz="2000" dirty="0"/>
              <a:t>Fill out the threat matrix for these threats​</a:t>
            </a:r>
          </a:p>
          <a:p>
            <a:pPr defTabSz="457200">
              <a:lnSpc>
                <a:spcPct val="90000"/>
              </a:lnSpc>
              <a:spcBef>
                <a:spcPct val="20000"/>
              </a:spcBef>
              <a:spcAft>
                <a:spcPts val="600"/>
              </a:spcAft>
              <a:buClr>
                <a:schemeClr val="accent1">
                  <a:lumMod val="75000"/>
                </a:schemeClr>
              </a:buClr>
              <a:buSzPct val="145000"/>
              <a:buFont typeface="Arial"/>
              <a:buChar char="•"/>
            </a:pPr>
            <a:r>
              <a:rPr lang="en-US" sz="2000" dirty="0"/>
              <a:t>Depending on the tier of the application rank the threats​</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1​</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relative to each other to get a comparative list​</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2​</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numerically with the 5x5 Risk Matrix​</a:t>
            </a:r>
          </a:p>
          <a:p>
            <a:pPr lvl="1" defTabSz="457200">
              <a:lnSpc>
                <a:spcPct val="90000"/>
              </a:lnSpc>
              <a:spcBef>
                <a:spcPct val="20000"/>
              </a:spcBef>
              <a:spcAft>
                <a:spcPts val="600"/>
              </a:spcAft>
              <a:buClr>
                <a:schemeClr val="accent1">
                  <a:lumMod val="75000"/>
                </a:schemeClr>
              </a:buClr>
              <a:buSzPct val="145000"/>
              <a:buFont typeface="Arial"/>
              <a:buChar char="•"/>
            </a:pPr>
            <a:r>
              <a:rPr lang="en-US" sz="2000" dirty="0"/>
              <a:t>Tier 3​</a:t>
            </a:r>
          </a:p>
          <a:p>
            <a:pPr lvl="2" defTabSz="457200">
              <a:lnSpc>
                <a:spcPct val="90000"/>
              </a:lnSpc>
              <a:spcBef>
                <a:spcPct val="20000"/>
              </a:spcBef>
              <a:spcAft>
                <a:spcPts val="600"/>
              </a:spcAft>
              <a:buClr>
                <a:schemeClr val="accent1">
                  <a:lumMod val="75000"/>
                </a:schemeClr>
              </a:buClr>
              <a:buSzPct val="145000"/>
              <a:buFont typeface="Arial"/>
              <a:buChar char="•"/>
            </a:pPr>
            <a:r>
              <a:rPr lang="en-US" sz="2000" dirty="0"/>
              <a:t>Rank threats using the CVSS standard​</a:t>
            </a:r>
          </a:p>
          <a:p>
            <a:pPr defTabSz="457200">
              <a:lnSpc>
                <a:spcPct val="90000"/>
              </a:lnSpc>
              <a:spcBef>
                <a:spcPct val="20000"/>
              </a:spcBef>
              <a:spcAft>
                <a:spcPts val="600"/>
              </a:spcAft>
              <a:buClr>
                <a:schemeClr val="accent1">
                  <a:lumMod val="75000"/>
                </a:schemeClr>
              </a:buClr>
              <a:buSzPct val="145000"/>
              <a:buFont typeface="Arial"/>
              <a:buChar char="•"/>
            </a:pPr>
            <a:endParaRPr lang="en-US" sz="2000" dirty="0"/>
          </a:p>
        </p:txBody>
      </p:sp>
    </p:spTree>
    <p:extLst>
      <p:ext uri="{BB962C8B-B14F-4D97-AF65-F5344CB8AC3E}">
        <p14:creationId xmlns:p14="http://schemas.microsoft.com/office/powerpoint/2010/main" val="84128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3FDA911-5429-4B5D-AC63-308DB126D23D}"/>
              </a:ext>
            </a:extLst>
          </p:cNvPr>
          <p:cNvPicPr>
            <a:picLocks noChangeAspect="1"/>
          </p:cNvPicPr>
          <p:nvPr/>
        </p:nvPicPr>
        <p:blipFill>
          <a:blip r:embed="rId2"/>
          <a:stretch>
            <a:fillRect/>
          </a:stretch>
        </p:blipFill>
        <p:spPr>
          <a:xfrm>
            <a:off x="3908504" y="1292224"/>
            <a:ext cx="6099095" cy="4183070"/>
          </a:xfrm>
          <a:prstGeom prst="rect">
            <a:avLst/>
          </a:prstGeom>
        </p:spPr>
      </p:pic>
      <p:pic>
        <p:nvPicPr>
          <p:cNvPr id="8" name="Picture 7">
            <a:extLst>
              <a:ext uri="{FF2B5EF4-FFF2-40B4-BE49-F238E27FC236}">
                <a16:creationId xmlns:a16="http://schemas.microsoft.com/office/drawing/2014/main" id="{11799198-ED8B-4AD5-8880-6F5BB54CA11C}"/>
              </a:ext>
            </a:extLst>
          </p:cNvPr>
          <p:cNvPicPr>
            <a:picLocks noChangeAspect="1"/>
          </p:cNvPicPr>
          <p:nvPr/>
        </p:nvPicPr>
        <p:blipFill rotWithShape="1">
          <a:blip r:embed="rId3"/>
          <a:srcRect b="59410"/>
          <a:stretch/>
        </p:blipFill>
        <p:spPr>
          <a:xfrm>
            <a:off x="3908505" y="1292225"/>
            <a:ext cx="3457575" cy="1616075"/>
          </a:xfrm>
          <a:prstGeom prst="rect">
            <a:avLst/>
          </a:prstGeom>
        </p:spPr>
      </p:pic>
      <p:pic>
        <p:nvPicPr>
          <p:cNvPr id="12" name="Picture 11">
            <a:extLst>
              <a:ext uri="{FF2B5EF4-FFF2-40B4-BE49-F238E27FC236}">
                <a16:creationId xmlns:a16="http://schemas.microsoft.com/office/drawing/2014/main" id="{57E435B2-F739-480C-83C0-A0A0D454A6CD}"/>
              </a:ext>
            </a:extLst>
          </p:cNvPr>
          <p:cNvPicPr>
            <a:picLocks noChangeAspect="1"/>
          </p:cNvPicPr>
          <p:nvPr/>
        </p:nvPicPr>
        <p:blipFill rotWithShape="1">
          <a:blip r:embed="rId4"/>
          <a:srcRect r="17021"/>
          <a:stretch/>
        </p:blipFill>
        <p:spPr>
          <a:xfrm>
            <a:off x="4051300" y="1327150"/>
            <a:ext cx="2971800" cy="800100"/>
          </a:xfrm>
          <a:prstGeom prst="rect">
            <a:avLst/>
          </a:prstGeom>
        </p:spPr>
      </p:pic>
      <p:pic>
        <p:nvPicPr>
          <p:cNvPr id="13" name="Picture 12">
            <a:extLst>
              <a:ext uri="{FF2B5EF4-FFF2-40B4-BE49-F238E27FC236}">
                <a16:creationId xmlns:a16="http://schemas.microsoft.com/office/drawing/2014/main" id="{5F758C9B-8C32-419D-8A92-0B09FB289BB3}"/>
              </a:ext>
            </a:extLst>
          </p:cNvPr>
          <p:cNvPicPr>
            <a:picLocks noChangeAspect="1"/>
          </p:cNvPicPr>
          <p:nvPr/>
        </p:nvPicPr>
        <p:blipFill rotWithShape="1">
          <a:blip r:embed="rId3"/>
          <a:srcRect t="40591" b="45215"/>
          <a:stretch/>
        </p:blipFill>
        <p:spPr>
          <a:xfrm>
            <a:off x="3908505" y="3016253"/>
            <a:ext cx="3457575" cy="565147"/>
          </a:xfrm>
          <a:prstGeom prst="rect">
            <a:avLst/>
          </a:prstGeom>
        </p:spPr>
      </p:pic>
      <p:pic>
        <p:nvPicPr>
          <p:cNvPr id="14" name="Picture 13">
            <a:extLst>
              <a:ext uri="{FF2B5EF4-FFF2-40B4-BE49-F238E27FC236}">
                <a16:creationId xmlns:a16="http://schemas.microsoft.com/office/drawing/2014/main" id="{73C46709-1A23-4FB2-9227-631183D58705}"/>
              </a:ext>
            </a:extLst>
          </p:cNvPr>
          <p:cNvPicPr>
            <a:picLocks noChangeAspect="1"/>
          </p:cNvPicPr>
          <p:nvPr/>
        </p:nvPicPr>
        <p:blipFill rotWithShape="1">
          <a:blip r:embed="rId5"/>
          <a:srcRect r="62769"/>
          <a:stretch/>
        </p:blipFill>
        <p:spPr>
          <a:xfrm>
            <a:off x="4610179" y="2647951"/>
            <a:ext cx="3457576" cy="419100"/>
          </a:xfrm>
          <a:prstGeom prst="rect">
            <a:avLst/>
          </a:prstGeom>
        </p:spPr>
      </p:pic>
      <p:pic>
        <p:nvPicPr>
          <p:cNvPr id="18" name="Picture 17">
            <a:extLst>
              <a:ext uri="{FF2B5EF4-FFF2-40B4-BE49-F238E27FC236}">
                <a16:creationId xmlns:a16="http://schemas.microsoft.com/office/drawing/2014/main" id="{AD20C45E-E0F0-47A2-A5F8-1025F6C474AE}"/>
              </a:ext>
            </a:extLst>
          </p:cNvPr>
          <p:cNvPicPr>
            <a:picLocks noChangeAspect="1"/>
          </p:cNvPicPr>
          <p:nvPr/>
        </p:nvPicPr>
        <p:blipFill rotWithShape="1">
          <a:blip r:embed="rId3"/>
          <a:srcRect t="54785"/>
          <a:stretch/>
        </p:blipFill>
        <p:spPr>
          <a:xfrm>
            <a:off x="3908504" y="3675067"/>
            <a:ext cx="3457575" cy="1800227"/>
          </a:xfrm>
          <a:prstGeom prst="rect">
            <a:avLst/>
          </a:prstGeom>
        </p:spPr>
      </p:pic>
      <p:pic>
        <p:nvPicPr>
          <p:cNvPr id="17" name="Picture 16">
            <a:extLst>
              <a:ext uri="{FF2B5EF4-FFF2-40B4-BE49-F238E27FC236}">
                <a16:creationId xmlns:a16="http://schemas.microsoft.com/office/drawing/2014/main" id="{E7DCFF2E-BF5F-4418-9507-77792A9BCA14}"/>
              </a:ext>
            </a:extLst>
          </p:cNvPr>
          <p:cNvPicPr>
            <a:picLocks noChangeAspect="1"/>
          </p:cNvPicPr>
          <p:nvPr/>
        </p:nvPicPr>
        <p:blipFill>
          <a:blip r:embed="rId6"/>
          <a:stretch>
            <a:fillRect/>
          </a:stretch>
        </p:blipFill>
        <p:spPr>
          <a:xfrm>
            <a:off x="4603829" y="3336925"/>
            <a:ext cx="5162550" cy="419100"/>
          </a:xfrm>
          <a:prstGeom prst="rect">
            <a:avLst/>
          </a:prstGeom>
        </p:spPr>
      </p:pic>
      <p:pic>
        <p:nvPicPr>
          <p:cNvPr id="21" name="Picture 20">
            <a:extLst>
              <a:ext uri="{FF2B5EF4-FFF2-40B4-BE49-F238E27FC236}">
                <a16:creationId xmlns:a16="http://schemas.microsoft.com/office/drawing/2014/main" id="{80017650-47AA-496B-94B6-43018093D969}"/>
              </a:ext>
            </a:extLst>
          </p:cNvPr>
          <p:cNvPicPr>
            <a:picLocks noChangeAspect="1"/>
          </p:cNvPicPr>
          <p:nvPr/>
        </p:nvPicPr>
        <p:blipFill rotWithShape="1">
          <a:blip r:embed="rId7"/>
          <a:srcRect l="1" r="41813"/>
          <a:stretch/>
        </p:blipFill>
        <p:spPr>
          <a:xfrm>
            <a:off x="4603830" y="4022726"/>
            <a:ext cx="5403770" cy="209550"/>
          </a:xfrm>
          <a:prstGeom prst="rect">
            <a:avLst/>
          </a:prstGeom>
        </p:spPr>
      </p:pic>
      <p:pic>
        <p:nvPicPr>
          <p:cNvPr id="22" name="Picture 21">
            <a:extLst>
              <a:ext uri="{FF2B5EF4-FFF2-40B4-BE49-F238E27FC236}">
                <a16:creationId xmlns:a16="http://schemas.microsoft.com/office/drawing/2014/main" id="{AE10DEFC-DC9D-43FD-A09C-C2142331311C}"/>
              </a:ext>
            </a:extLst>
          </p:cNvPr>
          <p:cNvPicPr>
            <a:picLocks noChangeAspect="1"/>
          </p:cNvPicPr>
          <p:nvPr/>
        </p:nvPicPr>
        <p:blipFill>
          <a:blip r:embed="rId8"/>
          <a:stretch>
            <a:fillRect/>
          </a:stretch>
        </p:blipFill>
        <p:spPr>
          <a:xfrm>
            <a:off x="4637087" y="4602162"/>
            <a:ext cx="2447925" cy="257175"/>
          </a:xfrm>
          <a:prstGeom prst="rect">
            <a:avLst/>
          </a:prstGeom>
        </p:spPr>
      </p:pic>
      <p:pic>
        <p:nvPicPr>
          <p:cNvPr id="23" name="Picture 22">
            <a:extLst>
              <a:ext uri="{FF2B5EF4-FFF2-40B4-BE49-F238E27FC236}">
                <a16:creationId xmlns:a16="http://schemas.microsoft.com/office/drawing/2014/main" id="{B63DFB65-590C-4383-AAC0-7EC70DE3730C}"/>
              </a:ext>
            </a:extLst>
          </p:cNvPr>
          <p:cNvPicPr>
            <a:picLocks noChangeAspect="1"/>
          </p:cNvPicPr>
          <p:nvPr/>
        </p:nvPicPr>
        <p:blipFill>
          <a:blip r:embed="rId9"/>
          <a:stretch>
            <a:fillRect/>
          </a:stretch>
        </p:blipFill>
        <p:spPr>
          <a:xfrm>
            <a:off x="4625975" y="5207000"/>
            <a:ext cx="2533650" cy="228600"/>
          </a:xfrm>
          <a:prstGeom prst="rect">
            <a:avLst/>
          </a:prstGeom>
        </p:spPr>
      </p:pic>
      <p:sp>
        <p:nvSpPr>
          <p:cNvPr id="24" name="Title 1">
            <a:extLst>
              <a:ext uri="{FF2B5EF4-FFF2-40B4-BE49-F238E27FC236}">
                <a16:creationId xmlns:a16="http://schemas.microsoft.com/office/drawing/2014/main" id="{8619DF4D-DA90-4C71-A492-A8A32A613006}"/>
              </a:ext>
            </a:extLst>
          </p:cNvPr>
          <p:cNvSpPr>
            <a:spLocks noGrp="1"/>
          </p:cNvSpPr>
          <p:nvPr>
            <p:ph type="title"/>
          </p:nvPr>
        </p:nvSpPr>
        <p:spPr>
          <a:xfrm>
            <a:off x="1948694" y="165891"/>
            <a:ext cx="10018713" cy="987427"/>
          </a:xfrm>
        </p:spPr>
        <p:txBody>
          <a:bodyPr/>
          <a:lstStyle/>
          <a:p>
            <a:r>
              <a:rPr lang="en-US" dirty="0"/>
              <a:t>Hive Threat Model Walkthrough</a:t>
            </a:r>
          </a:p>
        </p:txBody>
      </p:sp>
    </p:spTree>
    <p:extLst>
      <p:ext uri="{BB962C8B-B14F-4D97-AF65-F5344CB8AC3E}">
        <p14:creationId xmlns:p14="http://schemas.microsoft.com/office/powerpoint/2010/main" val="211907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EBD1B19FD10C4A9F1688EB8443CE98" ma:contentTypeVersion="4" ma:contentTypeDescription="Create a new document." ma:contentTypeScope="" ma:versionID="fee4d1186110014625585b45d9f0958a">
  <xsd:schema xmlns:xsd="http://www.w3.org/2001/XMLSchema" xmlns:xs="http://www.w3.org/2001/XMLSchema" xmlns:p="http://schemas.microsoft.com/office/2006/metadata/properties" xmlns:ns2="a4b0b497-49e0-4656-a273-eda07f4542fb" xmlns:ns3="http://schemas.microsoft.com/sharepoint/v3/fields" targetNamespace="http://schemas.microsoft.com/office/2006/metadata/properties" ma:root="true" ma:fieldsID="20cd5b790bab8442d5389b8127c8ee54" ns2:_="" ns3:_="">
    <xsd:import namespace="a4b0b497-49e0-4656-a273-eda07f4542fb"/>
    <xsd:import namespace="http://schemas.microsoft.com/sharepoint/v3/fields"/>
    <xsd:element name="properties">
      <xsd:complexType>
        <xsd:sequence>
          <xsd:element name="documentManagement">
            <xsd:complexType>
              <xsd:all>
                <xsd:element ref="ns2:MediaServiceMetadata" minOccurs="0"/>
                <xsd:element ref="ns2:MediaServiceFastMetadata" minOccurs="0"/>
                <xsd:element ref="ns2:MediaServiceAutoTags"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b0b497-49e0-4656-a273-eda07f454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11"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862DCEAE-15B0-4DC1-A69B-5A5352F0B099}"/>
</file>

<file path=customXml/itemProps2.xml><?xml version="1.0" encoding="utf-8"?>
<ds:datastoreItem xmlns:ds="http://schemas.openxmlformats.org/officeDocument/2006/customXml" ds:itemID="{662A46C0-C98A-4E90-96B5-9ED1DE2BC79D}"/>
</file>

<file path=customXml/itemProps3.xml><?xml version="1.0" encoding="utf-8"?>
<ds:datastoreItem xmlns:ds="http://schemas.openxmlformats.org/officeDocument/2006/customXml" ds:itemID="{734709B4-0D73-419C-836E-CE3CB56E086B}"/>
</file>

<file path=docProps/app.xml><?xml version="1.0" encoding="utf-8"?>
<Properties xmlns="http://schemas.openxmlformats.org/officeDocument/2006/extended-properties" xmlns:vt="http://schemas.openxmlformats.org/officeDocument/2006/docPropsVTypes">
  <TotalTime>232</TotalTime>
  <Words>458</Words>
  <Application>Microsoft Macintosh PowerPoint</Application>
  <PresentationFormat>Widescreen</PresentationFormat>
  <Paragraphs>115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Corbel</vt:lpstr>
      <vt:lpstr>Parallax</vt:lpstr>
      <vt:lpstr>LP Threat Modeling</vt:lpstr>
      <vt:lpstr>Agenda</vt:lpstr>
      <vt:lpstr>Threat Modeling Goals</vt:lpstr>
      <vt:lpstr>Steps</vt:lpstr>
      <vt:lpstr>Defining the Scope and Objectives</vt:lpstr>
      <vt:lpstr>Decomposing the Application</vt:lpstr>
      <vt:lpstr>Identifying the Assets</vt:lpstr>
      <vt:lpstr>Identifying the Threats and Analyzing their Risk</vt:lpstr>
      <vt:lpstr>Hive Threat Model Walkthrough</vt:lpstr>
      <vt:lpstr>Hive Threat Model Walkthrough</vt:lpstr>
      <vt:lpstr>Hive Threat Model Walkthrough</vt:lpstr>
      <vt:lpstr>Hive Threat Model Walkthrough</vt:lpstr>
      <vt:lpstr>Hive Threat Model Walkthrough</vt:lpstr>
      <vt:lpstr>Hive Threat Model Walkthrough</vt:lpstr>
      <vt:lpstr>Hive Threat Model Walkthrough</vt:lpstr>
      <vt:lpstr>Threat Modeling Exercise</vt:lpstr>
      <vt:lpstr>Define</vt:lpstr>
      <vt:lpstr>Decompose</vt:lpstr>
      <vt:lpstr>Identify</vt:lpstr>
      <vt:lpstr>Analyze</vt:lpstr>
      <vt:lpstr>PowerPoint Presentation</vt:lpstr>
      <vt:lpstr>Answering the Question: How did we do?</vt:lpstr>
      <vt:lpstr>Why is Threat Modeling important?</vt:lpstr>
      <vt:lpstr>Questions?</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Pyzh, Bogdan</dc:creator>
  <cp:lastModifiedBy>Pyzh, Bogdan</cp:lastModifiedBy>
  <cp:revision>15</cp:revision>
  <dcterms:modified xsi:type="dcterms:W3CDTF">2018-08-10T14:18:30Z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0x010100B3EBD1B19FD10C4A9F1688EB8443CE98</vt:lpwstr>
  </property>
</Properties>
</file>