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61" r:id="rId6"/>
    <p:sldId id="259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502C8-DA65-4919-980C-716AB702837B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2C40-3A7F-47B5-8758-034A58A5D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7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B2C40-3A7F-47B5-8758-034A58A5DB1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7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B2C40-3A7F-47B5-8758-034A58A5DB1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9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2A9D-8CE5-6BA9-654E-FB1E48097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B0BEB-11FE-B73B-80A3-C50B8B51E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FCA5-7529-7946-E1F1-B9BDF2DD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C6-E1E3-4734-B605-A9FA0C3EEEF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D244C-2532-1A07-7239-C8DF47E4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245E-7F86-C772-F73D-685CB4EF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E18D-5E51-4FB5-8645-0AE3A6274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9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C2B5-7E47-7CA8-6B46-D44E4845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CF2E9-684F-78E1-A09E-C8D3F0EB5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351D7-1188-34C8-E020-8BA11BF0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C6-E1E3-4734-B605-A9FA0C3EEEF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60A2-4B48-C263-178F-CD7E4A0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32B2-F47F-318D-F38A-A2B8631B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E18D-5E51-4FB5-8645-0AE3A6274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4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7C63D-0AC3-53EF-186F-7D23D3422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DB423-B54A-ABA6-7902-1198BEB8E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42E2-4C86-AC74-EF0E-79D5C34C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C6-E1E3-4734-B605-A9FA0C3EEEF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AF39-E107-DB06-1309-39487D8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048B8-8D6B-31EC-95DE-7307EBEB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E18D-5E51-4FB5-8645-0AE3A6274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99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8FDE-8FDD-E1D7-5AC1-0CC9EF5E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CD73-ED22-A93D-BE95-4996F169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48F6-FB39-A924-9F78-1C23AF2E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C6-E1E3-4734-B605-A9FA0C3EEEF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4EF4-82C2-3A44-CC93-2AFB2232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F5C5-3A3A-9E7D-2D04-B7C14505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E18D-5E51-4FB5-8645-0AE3A6274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7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D0AD-7771-E0B2-FD74-4858B0A7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5C33-3E99-D73A-8F4B-DF78C5C2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8C01-CB66-E216-F1EF-2C709B9E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C6-E1E3-4734-B605-A9FA0C3EEEF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B4F6-293A-039F-4012-083895BC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4CA6-FA06-C8A6-53D3-7C8A17EA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E18D-5E51-4FB5-8645-0AE3A6274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1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5AAB-2E94-35A2-6552-71449FD6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83A6-7E24-5E4F-5440-E76AE148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23BE2-2A30-C3CB-C44F-5CEC5DE5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8C941-1F85-81AB-2A88-178A7EE4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C6-E1E3-4734-B605-A9FA0C3EEEF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2C10-7C6A-FEDE-8A19-39B79EBF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75335-2CED-436C-2B13-E855C698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E18D-5E51-4FB5-8645-0AE3A6274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52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B5C8-453D-999A-FCC9-BBAD382E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1361-3DAB-A01C-B643-E6C297EE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5C3EF-59ED-3FDA-F0B2-2C7367E1A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28866-3598-205C-C861-6FEEF9EB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94174-0EF4-23B8-A467-D2697813C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AAB0D-092B-9DF7-9D17-1ECAAB98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C6-E1E3-4734-B605-A9FA0C3EEEF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315A0-62CA-561E-F6F4-68C6D952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28805-7884-53C1-7314-F5CE4263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E18D-5E51-4FB5-8645-0AE3A6274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EAF6-92BD-2BC7-1DA5-4C174DF5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CC51A-A064-D89A-8A84-D7067726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C6-E1E3-4734-B605-A9FA0C3EEEF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3D270-CD3B-48C8-C78A-981E5EB0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4B800-436D-94C8-CA03-8FAD87EC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E18D-5E51-4FB5-8645-0AE3A6274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6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3DEF1-6F38-91DA-9433-F6165F42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C6-E1E3-4734-B605-A9FA0C3EEEF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4036F-C64D-3664-D6E1-20520E71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54A48-92DA-8471-2BE6-BD42F510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E18D-5E51-4FB5-8645-0AE3A6274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54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2BA0-BC51-4E9F-C1E8-4F8B9E35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450F-7A23-B069-31DD-58FADC3E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B723F-D107-1867-3ABD-C769D385B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FBA7D-EA0D-B4DF-982C-8B671379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C6-E1E3-4734-B605-A9FA0C3EEEF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A8503-F64E-8157-4A59-F66566E5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37EB-5171-1595-BD82-DF2ECEC5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E18D-5E51-4FB5-8645-0AE3A6274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5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EEA5-6719-366F-F620-383AE26C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A5E29-2DE8-6143-73AF-C336F32D7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A1640-3470-E8A7-3809-5B89ABE61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DDE70-144D-75FE-E1DA-2D3AF5E5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C6-E1E3-4734-B605-A9FA0C3EEEF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DC562-6B57-677E-7132-E9C97308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A8FA9-EA44-9F52-62BB-0510865F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E18D-5E51-4FB5-8645-0AE3A6274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58BEA-5F02-F86B-3F06-FAB7CBCD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784FC-EC57-E966-AC67-3982B9A0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FFE8-E1EA-1A6B-71A2-0FDE4911E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4AC6-E1E3-4734-B605-A9FA0C3EEEF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FCAB-9EC5-69E7-1201-629BEF78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3653-FB32-0637-417F-9AF2F1AAF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E18D-5E51-4FB5-8645-0AE3A6274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7CB3-8C50-6537-4E69-9D4A8B90A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367" y="1122363"/>
            <a:ext cx="8249265" cy="1655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Creation of  Components</a:t>
            </a:r>
            <a:br>
              <a:rPr lang="en-US" b="1" dirty="0"/>
            </a:br>
            <a:r>
              <a:rPr lang="en-US" b="1" dirty="0"/>
              <a:t>and CSS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A7D47-50C1-EE98-AC1D-68E404D0E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DisplaySection.js + DisplaySection.module.css</a:t>
            </a:r>
          </a:p>
          <a:p>
            <a:r>
              <a:rPr lang="en-US" dirty="0"/>
              <a:t>ExpenseItemContainer.js + ExpenseItemContainer.module.css</a:t>
            </a:r>
          </a:p>
          <a:p>
            <a:r>
              <a:rPr lang="en-US" dirty="0"/>
              <a:t>ExpenseForm.js + ExpenseForm.module.css</a:t>
            </a:r>
          </a:p>
          <a:p>
            <a:r>
              <a:rPr lang="en-US" dirty="0"/>
              <a:t>ExpenseItemTableCard.js + ExpenseItemTableCard.module.css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2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8AFA-BC34-1474-651D-2051E0EE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7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Project Tree 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7DBA7-CD17-474E-6953-D70D1253D5B5}"/>
              </a:ext>
            </a:extLst>
          </p:cNvPr>
          <p:cNvSpPr/>
          <p:nvPr/>
        </p:nvSpPr>
        <p:spPr>
          <a:xfrm>
            <a:off x="5165008" y="1690688"/>
            <a:ext cx="1861984" cy="7182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App.js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5A4A6-DAA7-796A-3294-EF5CA9DC8B56}"/>
              </a:ext>
            </a:extLst>
          </p:cNvPr>
          <p:cNvSpPr/>
          <p:nvPr/>
        </p:nvSpPr>
        <p:spPr>
          <a:xfrm>
            <a:off x="5165008" y="3003961"/>
            <a:ext cx="1861984" cy="7182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DisplaySection.js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58F06-0E67-C308-DA8C-931790963CEB}"/>
              </a:ext>
            </a:extLst>
          </p:cNvPr>
          <p:cNvSpPr/>
          <p:nvPr/>
        </p:nvSpPr>
        <p:spPr>
          <a:xfrm>
            <a:off x="3431458" y="4709648"/>
            <a:ext cx="1733550" cy="7182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ExpenseForm.js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AB079-8BF6-CB14-493B-706A01F3C6B8}"/>
              </a:ext>
            </a:extLst>
          </p:cNvPr>
          <p:cNvSpPr/>
          <p:nvPr/>
        </p:nvSpPr>
        <p:spPr>
          <a:xfrm>
            <a:off x="6160217" y="6025376"/>
            <a:ext cx="1733550" cy="7182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</a:t>
            </a:r>
          </a:p>
          <a:p>
            <a:pPr algn="ctr"/>
            <a:r>
              <a:rPr lang="en-US" dirty="0"/>
              <a:t>ItemTableCard.js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11F00-EB6B-5C47-3AE3-2B82E6314DC4}"/>
              </a:ext>
            </a:extLst>
          </p:cNvPr>
          <p:cNvSpPr/>
          <p:nvPr/>
        </p:nvSpPr>
        <p:spPr>
          <a:xfrm>
            <a:off x="8996823" y="6025376"/>
            <a:ext cx="1733550" cy="7182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Button</a:t>
            </a:r>
          </a:p>
          <a:p>
            <a:pPr algn="ctr"/>
            <a:r>
              <a:rPr lang="en-US" dirty="0" err="1"/>
              <a:t>onClick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711BF-5A76-8F27-BB16-42C50A932DFE}"/>
              </a:ext>
            </a:extLst>
          </p:cNvPr>
          <p:cNvSpPr/>
          <p:nvPr/>
        </p:nvSpPr>
        <p:spPr>
          <a:xfrm>
            <a:off x="7453159" y="4687501"/>
            <a:ext cx="1733550" cy="7182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ExpenseItem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Container.js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8A5761-6BCD-E8F3-D3EF-542AC677E09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2408903"/>
            <a:ext cx="0" cy="59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FB749E-B5CE-814C-267F-5CC518B9207C}"/>
              </a:ext>
            </a:extLst>
          </p:cNvPr>
          <p:cNvCxnSpPr/>
          <p:nvPr/>
        </p:nvCxnSpPr>
        <p:spPr>
          <a:xfrm>
            <a:off x="4267200" y="4316361"/>
            <a:ext cx="4041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8C7AE5-8D64-CB51-1521-9082997AC686}"/>
              </a:ext>
            </a:extLst>
          </p:cNvPr>
          <p:cNvCxnSpPr>
            <a:stCxn id="5" idx="2"/>
          </p:cNvCxnSpPr>
          <p:nvPr/>
        </p:nvCxnSpPr>
        <p:spPr>
          <a:xfrm>
            <a:off x="6096000" y="3722176"/>
            <a:ext cx="0" cy="58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AA5C6B-A3BD-3C6A-8C11-39FBAD7D596B}"/>
              </a:ext>
            </a:extLst>
          </p:cNvPr>
          <p:cNvCxnSpPr>
            <a:cxnSpLocks/>
          </p:cNvCxnSpPr>
          <p:nvPr/>
        </p:nvCxnSpPr>
        <p:spPr>
          <a:xfrm>
            <a:off x="4278569" y="4306529"/>
            <a:ext cx="0" cy="40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033057-EA3D-0691-52FA-04D2310A506B}"/>
              </a:ext>
            </a:extLst>
          </p:cNvPr>
          <p:cNvCxnSpPr>
            <a:cxnSpLocks/>
          </p:cNvCxnSpPr>
          <p:nvPr/>
        </p:nvCxnSpPr>
        <p:spPr>
          <a:xfrm>
            <a:off x="8308258" y="4316361"/>
            <a:ext cx="0" cy="40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08041F-E020-B0A0-F6BB-3B679BE13D9B}"/>
              </a:ext>
            </a:extLst>
          </p:cNvPr>
          <p:cNvCxnSpPr>
            <a:cxnSpLocks/>
          </p:cNvCxnSpPr>
          <p:nvPr/>
        </p:nvCxnSpPr>
        <p:spPr>
          <a:xfrm>
            <a:off x="6810528" y="5766619"/>
            <a:ext cx="2995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43C861-1A8A-EC62-37BB-9B0B13379F3C}"/>
              </a:ext>
            </a:extLst>
          </p:cNvPr>
          <p:cNvCxnSpPr>
            <a:stCxn id="9" idx="2"/>
          </p:cNvCxnSpPr>
          <p:nvPr/>
        </p:nvCxnSpPr>
        <p:spPr>
          <a:xfrm flipH="1">
            <a:off x="8308258" y="5405716"/>
            <a:ext cx="11676" cy="36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724ABE-C4F6-CB80-C745-62EAC6DE6FB4}"/>
              </a:ext>
            </a:extLst>
          </p:cNvPr>
          <p:cNvCxnSpPr>
            <a:cxnSpLocks/>
          </p:cNvCxnSpPr>
          <p:nvPr/>
        </p:nvCxnSpPr>
        <p:spPr>
          <a:xfrm>
            <a:off x="6812433" y="5766619"/>
            <a:ext cx="0" cy="27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0CB9DE-3C10-B271-5CBB-5E5DE8DF84AF}"/>
              </a:ext>
            </a:extLst>
          </p:cNvPr>
          <p:cNvCxnSpPr>
            <a:cxnSpLocks/>
          </p:cNvCxnSpPr>
          <p:nvPr/>
        </p:nvCxnSpPr>
        <p:spPr>
          <a:xfrm>
            <a:off x="9804235" y="5763853"/>
            <a:ext cx="0" cy="27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51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3CB6-06CB-974D-5B22-80615182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55" y="0"/>
            <a:ext cx="4125502" cy="889819"/>
          </a:xfrm>
        </p:spPr>
        <p:txBody>
          <a:bodyPr>
            <a:normAutofit/>
          </a:bodyPr>
          <a:lstStyle/>
          <a:p>
            <a:r>
              <a:rPr lang="en-US" b="1" dirty="0"/>
              <a:t>ExpenseItemContainer.js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A6517-BADA-8D3B-99E3-7002D1BFD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1057460" cy="381158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IN" dirty="0"/>
              <a:t>n this component </a:t>
            </a:r>
          </a:p>
          <a:p>
            <a:pPr>
              <a:spcBef>
                <a:spcPts val="0"/>
              </a:spcBef>
            </a:pPr>
            <a:r>
              <a:rPr lang="en-IN" dirty="0"/>
              <a:t>We import  React from react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We create a div which  is used  to wrap the </a:t>
            </a:r>
          </a:p>
          <a:p>
            <a:pPr>
              <a:spcBef>
                <a:spcPts val="0"/>
              </a:spcBef>
            </a:pPr>
            <a:r>
              <a:rPr lang="en-IN" dirty="0"/>
              <a:t>Other components in it (Nested Component).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So we pass </a:t>
            </a:r>
            <a:r>
              <a:rPr lang="en-IN" b="1" dirty="0" err="1">
                <a:solidFill>
                  <a:srgbClr val="FF0000"/>
                </a:solidFill>
              </a:rPr>
              <a:t>props.children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which will copy all </a:t>
            </a:r>
          </a:p>
          <a:p>
            <a:pPr>
              <a:spcBef>
                <a:spcPts val="0"/>
              </a:spcBef>
            </a:pPr>
            <a:r>
              <a:rPr lang="en-IN" dirty="0"/>
              <a:t>The elements wrapped within it and display it .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B7172DA-C216-D468-3C96-12EABCAAE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71" y="444909"/>
            <a:ext cx="6986476" cy="3811588"/>
          </a:xfrm>
          <a:prstGeom prst="rect">
            <a:avLst/>
          </a:prstGeom>
        </p:spPr>
      </p:pic>
      <p:pic>
        <p:nvPicPr>
          <p:cNvPr id="10" name="Picture 9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72A56931-76F0-925F-03E5-3DAB930D0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5" y="4650439"/>
            <a:ext cx="7344983" cy="1868348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E91198-2D15-A311-32E4-2DF84E9CDE5D}"/>
              </a:ext>
            </a:extLst>
          </p:cNvPr>
          <p:cNvSpPr/>
          <p:nvPr/>
        </p:nvSpPr>
        <p:spPr>
          <a:xfrm>
            <a:off x="2605548" y="3963194"/>
            <a:ext cx="265471" cy="64813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0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FA1A-051D-944F-1FBE-21B7D5A5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414" y="2628900"/>
            <a:ext cx="6333172" cy="1600200"/>
          </a:xfrm>
        </p:spPr>
        <p:txBody>
          <a:bodyPr>
            <a:normAutofit/>
          </a:bodyPr>
          <a:lstStyle/>
          <a:p>
            <a:pPr algn="ctr"/>
            <a:r>
              <a:rPr lang="en-US" sz="7300" b="1" dirty="0"/>
              <a:t>Components </a:t>
            </a:r>
            <a:br>
              <a:rPr lang="en-US" dirty="0"/>
            </a:br>
            <a:r>
              <a:rPr lang="en-US" sz="2800" b="1" i="1" dirty="0"/>
              <a:t>in Brief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82543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6770-9EDF-087A-9A49-7C4D11C8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56" y="301818"/>
            <a:ext cx="5806818" cy="5318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ExpenseItemTableCard.js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646E0-00A0-FB86-4AEA-1DC7C94F6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155" y="989012"/>
            <a:ext cx="6799877" cy="562809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IN" dirty="0" err="1"/>
              <a:t>hrough</a:t>
            </a:r>
            <a:r>
              <a:rPr lang="en-IN" dirty="0"/>
              <a:t> props we  have received a date object  from which by date methods </a:t>
            </a:r>
          </a:p>
          <a:p>
            <a:r>
              <a:rPr lang="en-IN" dirty="0"/>
              <a:t>We fetch </a:t>
            </a:r>
            <a:r>
              <a:rPr lang="en-IN" b="1" dirty="0">
                <a:solidFill>
                  <a:srgbClr val="FFFF00"/>
                </a:solidFill>
                <a:highlight>
                  <a:srgbClr val="FF0000"/>
                </a:highlight>
              </a:rPr>
              <a:t>date ( 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FF0000"/>
                </a:highlight>
              </a:rPr>
              <a:t>.</a:t>
            </a:r>
            <a:r>
              <a:rPr lang="en-IN" b="1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FF0000"/>
                </a:highlight>
              </a:rPr>
              <a:t>getDate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FF0000"/>
                </a:highlight>
              </a:rPr>
              <a:t>() </a:t>
            </a:r>
            <a:r>
              <a:rPr lang="en-IN" b="1" dirty="0">
                <a:solidFill>
                  <a:srgbClr val="FFFF00"/>
                </a:solidFill>
                <a:highlight>
                  <a:srgbClr val="FF0000"/>
                </a:highlight>
              </a:rPr>
              <a:t>) ,  month ( 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FF0000"/>
                </a:highlight>
              </a:rPr>
              <a:t>.</a:t>
            </a:r>
            <a:r>
              <a:rPr lang="en-IN" b="1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FF0000"/>
                </a:highlight>
              </a:rPr>
              <a:t>getMonth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FF0000"/>
                </a:highlight>
              </a:rPr>
              <a:t>() </a:t>
            </a:r>
            <a:r>
              <a:rPr lang="en-IN" b="1" dirty="0">
                <a:solidFill>
                  <a:srgbClr val="FFFF00"/>
                </a:solidFill>
                <a:highlight>
                  <a:srgbClr val="FF0000"/>
                </a:highlight>
              </a:rPr>
              <a:t>)  ,  year ( 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FF0000"/>
                </a:highlight>
              </a:rPr>
              <a:t>.</a:t>
            </a:r>
            <a:r>
              <a:rPr lang="en-IN" b="1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FF0000"/>
                </a:highlight>
              </a:rPr>
              <a:t>getFullYear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FF0000"/>
                </a:highlight>
              </a:rPr>
              <a:t>() </a:t>
            </a:r>
            <a:r>
              <a:rPr lang="en-IN" b="1" dirty="0">
                <a:solidFill>
                  <a:srgbClr val="FFFF00"/>
                </a:solidFill>
                <a:highlight>
                  <a:srgbClr val="FF0000"/>
                </a:highlight>
              </a:rPr>
              <a:t>)</a:t>
            </a:r>
          </a:p>
          <a:p>
            <a:r>
              <a:rPr lang="en-IN" dirty="0" err="1"/>
              <a:t>getMonth</a:t>
            </a:r>
            <a:r>
              <a:rPr lang="en-IN" dirty="0"/>
              <a:t>() returns Month in numbers where 0= January and 11 = December</a:t>
            </a:r>
          </a:p>
          <a:p>
            <a:endParaRPr lang="en-IN" dirty="0"/>
          </a:p>
          <a:p>
            <a:r>
              <a:rPr lang="en-IN" dirty="0"/>
              <a:t>We have created a array of months to display the name of months instead of year .. So if it is November it will return 10 and that no will search 10</a:t>
            </a:r>
            <a:r>
              <a:rPr lang="en-IN" baseline="30000" dirty="0"/>
              <a:t>th</a:t>
            </a:r>
            <a:r>
              <a:rPr lang="en-IN" dirty="0"/>
              <a:t> index in array and  print November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Then we print  the</a:t>
            </a:r>
          </a:p>
          <a:p>
            <a:r>
              <a:rPr lang="en-IN" dirty="0"/>
              <a:t> values received by props</a:t>
            </a:r>
          </a:p>
          <a:p>
            <a:r>
              <a:rPr lang="en-IN" dirty="0"/>
              <a:t> from parent </a:t>
            </a:r>
          </a:p>
          <a:p>
            <a:r>
              <a:rPr lang="en-IN" dirty="0"/>
              <a:t>DisplaySection.js</a:t>
            </a:r>
          </a:p>
          <a:p>
            <a:r>
              <a:rPr lang="en-IN" dirty="0"/>
              <a:t>In their respective </a:t>
            </a:r>
          </a:p>
          <a:p>
            <a:r>
              <a:rPr lang="en-IN" dirty="0"/>
              <a:t>position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EFA0BCC-2787-FC31-4A9C-AFB906BFB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433" y="457201"/>
            <a:ext cx="4566075" cy="5706037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3267D77-D229-3CF6-33A3-51DCF144F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49" y="2938542"/>
            <a:ext cx="4252328" cy="7087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AB64EF-B68D-7212-DA75-5D61ADE53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35" y="3679813"/>
            <a:ext cx="5584042" cy="246494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61C09E4-C0E9-F842-3905-78A69F9C3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74" y="3958857"/>
            <a:ext cx="3705903" cy="2806050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3488F54B-32AE-ED8F-E264-0B6932910C08}"/>
              </a:ext>
            </a:extLst>
          </p:cNvPr>
          <p:cNvSpPr/>
          <p:nvPr/>
        </p:nvSpPr>
        <p:spPr>
          <a:xfrm>
            <a:off x="2467897" y="5063613"/>
            <a:ext cx="1012722" cy="246494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8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F4A28A3-4792-B7E1-4968-9CEE48989136}"/>
              </a:ext>
            </a:extLst>
          </p:cNvPr>
          <p:cNvSpPr/>
          <p:nvPr/>
        </p:nvSpPr>
        <p:spPr>
          <a:xfrm>
            <a:off x="1016000" y="5781040"/>
            <a:ext cx="6820437" cy="932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22109E-2FC5-6770-E008-8B61D75B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021" y="11548"/>
            <a:ext cx="3932237" cy="731520"/>
          </a:xfrm>
        </p:spPr>
        <p:txBody>
          <a:bodyPr/>
          <a:lstStyle/>
          <a:p>
            <a:pPr algn="ctr"/>
            <a:r>
              <a:rPr lang="en-US" b="1" u="sng" dirty="0"/>
              <a:t>ExpenseForm</a:t>
            </a:r>
            <a:r>
              <a:rPr lang="en-US" b="1" dirty="0"/>
              <a:t>.js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44E8B8-71AE-0C05-0D23-ED41C9AC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0428" y="789820"/>
            <a:ext cx="6902132" cy="5923639"/>
          </a:xfrm>
        </p:spPr>
        <p:txBody>
          <a:bodyPr/>
          <a:lstStyle/>
          <a:p>
            <a:r>
              <a:rPr lang="en-US" dirty="0"/>
              <a:t>Importing of React Library.</a:t>
            </a:r>
          </a:p>
          <a:p>
            <a:pPr>
              <a:spcBef>
                <a:spcPts val="0"/>
              </a:spcBef>
            </a:pPr>
            <a:r>
              <a:rPr lang="en-US" dirty="0"/>
              <a:t>Creating  dynamic variable to store form Expense input field data by </a:t>
            </a:r>
            <a:r>
              <a:rPr lang="en-US" dirty="0" err="1"/>
              <a:t>useState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IN" dirty="0"/>
              <a:t>Initializing </a:t>
            </a:r>
            <a:r>
              <a:rPr lang="en-IN" dirty="0" err="1"/>
              <a:t>useState</a:t>
            </a:r>
            <a:r>
              <a:rPr lang="en-IN" dirty="0"/>
              <a:t> by blank fields .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Since we initialise the use State of inputs by blank we are unable to change the </a:t>
            </a:r>
            <a:r>
              <a:rPr lang="en-IN" dirty="0" err="1"/>
              <a:t>valueor</a:t>
            </a:r>
            <a:r>
              <a:rPr lang="en-IN" dirty="0"/>
              <a:t> insert as it immediately turns the value inserted by blank …. without rendering….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To get rid or solve the above problem we use </a:t>
            </a:r>
            <a:r>
              <a:rPr lang="en-IN" dirty="0" err="1"/>
              <a:t>onChange</a:t>
            </a:r>
            <a:r>
              <a:rPr lang="en-IN" dirty="0"/>
              <a:t> event on input fields…  to update </a:t>
            </a:r>
            <a:r>
              <a:rPr lang="en-IN" dirty="0" err="1"/>
              <a:t>te</a:t>
            </a:r>
            <a:r>
              <a:rPr lang="en-IN" dirty="0"/>
              <a:t> input field variables by the function provided in </a:t>
            </a:r>
            <a:r>
              <a:rPr lang="en-IN" dirty="0" err="1"/>
              <a:t>useState</a:t>
            </a:r>
            <a:r>
              <a:rPr lang="en-IN" dirty="0"/>
              <a:t>… through the  event object passed in </a:t>
            </a:r>
            <a:r>
              <a:rPr lang="en-IN" dirty="0" err="1"/>
              <a:t>onchange</a:t>
            </a:r>
            <a:r>
              <a:rPr lang="en-IN" dirty="0"/>
              <a:t> function which captures all event performed in fields…..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sz="2000" b="1" dirty="0">
                <a:solidFill>
                  <a:srgbClr val="FF0000"/>
                </a:solidFill>
              </a:rPr>
              <a:t>    </a:t>
            </a:r>
            <a:r>
              <a:rPr lang="en-IN" sz="2000" b="1" dirty="0" err="1">
                <a:solidFill>
                  <a:srgbClr val="FF0000"/>
                </a:solidFill>
              </a:rPr>
              <a:t>Event.target.value</a:t>
            </a:r>
            <a:endParaRPr lang="en-IN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On clicking submit button we collect </a:t>
            </a:r>
          </a:p>
          <a:p>
            <a:pPr>
              <a:spcBef>
                <a:spcPts val="0"/>
              </a:spcBef>
            </a:pPr>
            <a:r>
              <a:rPr lang="en-IN" dirty="0"/>
              <a:t>The input field values in a object </a:t>
            </a:r>
          </a:p>
          <a:p>
            <a:pPr>
              <a:spcBef>
                <a:spcPts val="0"/>
              </a:spcBef>
            </a:pPr>
            <a:r>
              <a:rPr lang="en-IN" sz="1800" b="1" dirty="0" err="1">
                <a:solidFill>
                  <a:srgbClr val="FF0000"/>
                </a:solidFill>
              </a:rPr>
              <a:t>formData</a:t>
            </a:r>
            <a:r>
              <a:rPr lang="en-IN" sz="1800" b="1" dirty="0">
                <a:solidFill>
                  <a:srgbClr val="FF0000"/>
                </a:solidFill>
              </a:rPr>
              <a:t> </a:t>
            </a:r>
            <a:r>
              <a:rPr lang="en-IN" sz="1800" dirty="0"/>
              <a:t> </a:t>
            </a:r>
            <a:r>
              <a:rPr lang="en-IN" dirty="0"/>
              <a:t>and send the data to</a:t>
            </a:r>
          </a:p>
          <a:p>
            <a:pPr>
              <a:spcBef>
                <a:spcPts val="0"/>
              </a:spcBef>
            </a:pPr>
            <a:endParaRPr lang="en-IN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IN" b="1" dirty="0">
                <a:solidFill>
                  <a:srgbClr val="FF0000"/>
                </a:solidFill>
              </a:rPr>
              <a:t>DisplaySection.js </a:t>
            </a:r>
            <a:r>
              <a:rPr lang="en-IN" dirty="0"/>
              <a:t>through a function passed to </a:t>
            </a:r>
            <a:r>
              <a:rPr lang="en-IN" b="1" dirty="0">
                <a:solidFill>
                  <a:srgbClr val="FF0000"/>
                </a:solidFill>
              </a:rPr>
              <a:t>ExpenseForm.js .</a:t>
            </a:r>
          </a:p>
          <a:p>
            <a:pPr>
              <a:spcBef>
                <a:spcPts val="0"/>
              </a:spcBef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9333E56-70DF-1C8A-98AC-5B86C4E23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315" y="58301"/>
            <a:ext cx="3748707" cy="3811588"/>
          </a:xfrm>
          <a:prstGeom prst="rect">
            <a:avLst/>
          </a:prstGeom>
        </p:spPr>
      </p:pic>
      <p:pic>
        <p:nvPicPr>
          <p:cNvPr id="12" name="Picture 11" descr="A computer code with many colorful text&#10;&#10;Description automatically generated with medium confidence">
            <a:extLst>
              <a:ext uri="{FF2B5EF4-FFF2-40B4-BE49-F238E27FC236}">
                <a16:creationId xmlns:a16="http://schemas.microsoft.com/office/drawing/2014/main" id="{7DBD9ECA-73A0-17C0-2CCA-4C1FF9856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315" y="3869889"/>
            <a:ext cx="3748707" cy="2843570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7AD9DF5-B32F-36BD-995D-97AD57DBC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98" y="3305748"/>
            <a:ext cx="3783940" cy="1835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2981EE-3B05-EBD2-08CA-7618C8761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30" y="6320942"/>
            <a:ext cx="3494876" cy="3097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547B65-7EFC-9DC4-4FB8-D2D1DF5D7C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30" y="5874545"/>
            <a:ext cx="3494876" cy="3872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C10F47-81BD-B2DA-0703-C634A6096ABB}"/>
              </a:ext>
            </a:extLst>
          </p:cNvPr>
          <p:cNvSpPr txBox="1"/>
          <p:nvPr/>
        </p:nvSpPr>
        <p:spPr>
          <a:xfrm>
            <a:off x="1181637" y="5975847"/>
            <a:ext cx="24413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highlight>
                  <a:srgbClr val="FFFF00"/>
                </a:highlight>
              </a:rPr>
              <a:t>Sending of function to ExpenseForm.js from DisplaySection.js</a:t>
            </a:r>
            <a:endParaRPr lang="en-IN" sz="6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031BE1-577C-4F0B-E8D4-B9031C63A158}"/>
              </a:ext>
            </a:extLst>
          </p:cNvPr>
          <p:cNvSpPr txBox="1"/>
          <p:nvPr/>
        </p:nvSpPr>
        <p:spPr>
          <a:xfrm>
            <a:off x="1194337" y="6380035"/>
            <a:ext cx="2919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highlight>
                  <a:srgbClr val="FFFF00"/>
                </a:highlight>
              </a:rPr>
              <a:t>Sending of value of input fields  to DisplaySection.js from ExpenseForm.js by  the function send to ExpenseForm.js through Props.</a:t>
            </a:r>
            <a:endParaRPr lang="en-IN" sz="6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61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ADDE-830D-84D9-FD59-8B4BB8BF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55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Data Sending From ExpenseForm.js to DisplaySection.js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2700" b="1" dirty="0"/>
              <a:t>ExpenseForm.js  -&gt; Child</a:t>
            </a:r>
            <a:br>
              <a:rPr lang="en-US" sz="2700" b="1" dirty="0"/>
            </a:br>
            <a:r>
              <a:rPr lang="en-US" sz="2700" b="1" dirty="0"/>
              <a:t>DisplaySection.js -&gt; Parent</a:t>
            </a:r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[</a:t>
            </a:r>
            <a:r>
              <a:rPr lang="en-US" sz="1800" b="1" dirty="0"/>
              <a:t>SENDING DATA FROM CHILD TO PARENT</a:t>
            </a:r>
            <a:r>
              <a:rPr lang="en-US" sz="2700" b="1" dirty="0"/>
              <a:t>]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9327D-1427-1EA8-82C2-F866DEF00BB2}"/>
              </a:ext>
            </a:extLst>
          </p:cNvPr>
          <p:cNvSpPr txBox="1"/>
          <p:nvPr/>
        </p:nvSpPr>
        <p:spPr>
          <a:xfrm>
            <a:off x="1189703" y="3025877"/>
            <a:ext cx="9969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Saving and collecting the data in form of object and passing it to parent by props .</a:t>
            </a:r>
          </a:p>
          <a:p>
            <a:pPr algn="ctr"/>
            <a:r>
              <a:rPr lang="en-US" sz="1400" dirty="0"/>
              <a:t>In DisplaySection.js we receive the data through a function --- copy the data .. Assign a unique id  to object by creating it through use state ....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Then we copy the  existing array and the add the   data of form received through props….</a:t>
            </a:r>
          </a:p>
          <a:p>
            <a:pPr algn="ctr"/>
            <a:r>
              <a:rPr lang="en-US" sz="1400" dirty="0"/>
              <a:t>And update the array by </a:t>
            </a:r>
            <a:r>
              <a:rPr lang="en-US" sz="1400" dirty="0" err="1"/>
              <a:t>useState</a:t>
            </a:r>
            <a:r>
              <a:rPr lang="en-US" sz="1400" dirty="0"/>
              <a:t> update function.</a:t>
            </a:r>
            <a:endParaRPr lang="en-IN" sz="1400" dirty="0"/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23B6F5A-A505-65AD-98A8-0E9DC0BA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67" y="4410872"/>
            <a:ext cx="2705629" cy="1950599"/>
          </a:xfrm>
          <a:prstGeom prst="rect">
            <a:avLst/>
          </a:prstGeom>
        </p:spPr>
      </p:pic>
      <p:pic>
        <p:nvPicPr>
          <p:cNvPr id="12" name="Picture 11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BC6CD92-2973-8FEE-5DF0-616015362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43" y="4616484"/>
            <a:ext cx="4793395" cy="1539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149A26-6CC6-3A03-C785-A0EB503E0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85" y="4998901"/>
            <a:ext cx="3494876" cy="387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893350-2394-5AAA-9849-55EAB0442F35}"/>
              </a:ext>
            </a:extLst>
          </p:cNvPr>
          <p:cNvSpPr txBox="1"/>
          <p:nvPr/>
        </p:nvSpPr>
        <p:spPr>
          <a:xfrm>
            <a:off x="8780206" y="5594555"/>
            <a:ext cx="3018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Function sending by props to bring data from child to parent</a:t>
            </a:r>
            <a:endParaRPr lang="en-I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DA41F-1886-42D8-028F-2E2A74DB498F}"/>
              </a:ext>
            </a:extLst>
          </p:cNvPr>
          <p:cNvSpPr txBox="1"/>
          <p:nvPr/>
        </p:nvSpPr>
        <p:spPr>
          <a:xfrm>
            <a:off x="3604422" y="6211669"/>
            <a:ext cx="4477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Operations performed after getting the data </a:t>
            </a:r>
            <a:endParaRPr lang="en-IN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9B47A-02E7-6F10-A03C-D1A3B1447E3D}"/>
              </a:ext>
            </a:extLst>
          </p:cNvPr>
          <p:cNvSpPr txBox="1"/>
          <p:nvPr/>
        </p:nvSpPr>
        <p:spPr>
          <a:xfrm>
            <a:off x="483867" y="6396335"/>
            <a:ext cx="2544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Props.insertedFormData</a:t>
            </a:r>
            <a:r>
              <a:rPr lang="en-US" sz="1100" dirty="0"/>
              <a:t>(name of object where the data is collectively passed)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C6DA-E1DF-1D6C-FF14-38C7C5A4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48" y="181898"/>
            <a:ext cx="3932237" cy="4375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DisplaySection</a:t>
            </a:r>
            <a:r>
              <a:rPr lang="en-US" dirty="0"/>
              <a:t>.</a:t>
            </a:r>
            <a:r>
              <a:rPr lang="en-US" b="1" dirty="0"/>
              <a:t>js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7FDB9-A874-2D88-5608-846440982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60" y="804221"/>
            <a:ext cx="5720080" cy="5871881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r>
              <a:rPr lang="en-IN" sz="4800" b="1" i="0" dirty="0">
                <a:effectLst/>
              </a:rPr>
              <a:t>State Initialization: 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An empty array named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FormDataArray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 is created.</a:t>
            </a:r>
          </a:p>
          <a:p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0F0F0F"/>
              </a:solidFill>
              <a:effectLst/>
            </a:endParaRPr>
          </a:p>
          <a:p>
            <a:r>
              <a:rPr lang="en-IN" sz="4800" b="1" i="0" dirty="0">
                <a:effectLst/>
              </a:rPr>
              <a:t>State Hooks:</a:t>
            </a:r>
            <a:r>
              <a:rPr lang="en-US" sz="4800" dirty="0">
                <a:solidFill>
                  <a:srgbClr val="0F0F0F"/>
                </a:solidFill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Two state variables,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arrayData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 and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objectId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, are declared using the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useState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 hook.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arrayData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 is initialized with the empty array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FormDataArray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, and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objectId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 is initialized with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.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kumimoji="0" lang="en-US" altLang="en-US" sz="5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IN" sz="4800" b="1" i="0" dirty="0" err="1">
                <a:effectLst/>
              </a:rPr>
              <a:t>FormValueFetch</a:t>
            </a:r>
            <a:r>
              <a:rPr lang="en-IN" sz="4800" b="1" i="0" dirty="0">
                <a:effectLst/>
              </a:rPr>
              <a:t> Function: 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FormValueFetch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is a function that takes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formExpenseData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as an argument. It updates the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arrayData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state by adding a new object derived from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formExpenseData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with an additional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objectId</a:t>
            </a:r>
            <a:r>
              <a:rPr kumimoji="0" lang="en-US" altLang="en-US" sz="56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property in existing array by coping the existing array with spread operator. The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objectId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state is then incremented by 1.</a:t>
            </a:r>
          </a:p>
          <a:p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removeItem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 is a function that takes an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expenseItemId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 and filters the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arrayData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 to create a new array excluding the item with the specified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objectId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. The filtered array is then set as the new state for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arrayData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</a:t>
            </a:r>
            <a:r>
              <a:rPr lang="en-IN" sz="4800" b="1" dirty="0" err="1">
                <a:effectLst/>
              </a:rPr>
              <a:t>updateArrayData</a:t>
            </a:r>
            <a:endParaRPr lang="en-IN" sz="4800" b="1" dirty="0">
              <a:effectLst/>
            </a:endParaRPr>
          </a:p>
          <a:p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rgbClr val="0F0F0F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Render Method: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The component renders an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ExpenseForm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 component, passing the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FormValueFetch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 function as a prop.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4800" b="0" dirty="0">
              <a:effectLst/>
            </a:endParaRPr>
          </a:p>
          <a:p>
            <a:r>
              <a:rPr lang="en-US" sz="4800" b="0" dirty="0">
                <a:effectLst/>
              </a:rPr>
              <a:t>The component then maps over the </a:t>
            </a:r>
            <a:r>
              <a:rPr lang="en-US" sz="4800" b="1" dirty="0" err="1">
                <a:effectLst/>
              </a:rPr>
              <a:t>arrayData</a:t>
            </a:r>
            <a:r>
              <a:rPr lang="en-US" sz="4800" b="0" dirty="0">
                <a:effectLst/>
              </a:rPr>
              <a:t> array, rendering an </a:t>
            </a:r>
            <a:r>
              <a:rPr lang="en-US" sz="4800" b="1" dirty="0" err="1">
                <a:effectLst/>
              </a:rPr>
              <a:t>ExpenseItemContainer</a:t>
            </a:r>
            <a:r>
              <a:rPr lang="en-US" sz="4800" b="0" dirty="0">
                <a:effectLst/>
              </a:rPr>
              <a:t> for each item. Each item includes a "</a:t>
            </a:r>
            <a:r>
              <a:rPr lang="en-US" sz="4800" b="1" dirty="0">
                <a:effectLst/>
              </a:rPr>
              <a:t>Remove</a:t>
            </a:r>
            <a:r>
              <a:rPr lang="en-US" sz="4800" b="0" dirty="0">
                <a:effectLst/>
              </a:rPr>
              <a:t>" button that, when clicked, calls the </a:t>
            </a:r>
            <a:r>
              <a:rPr lang="en-US" sz="4800" b="0" dirty="0" err="1">
                <a:effectLst/>
              </a:rPr>
              <a:t>removeItem</a:t>
            </a:r>
            <a:r>
              <a:rPr lang="en-US" sz="4800" b="0" dirty="0">
                <a:effectLst/>
              </a:rPr>
              <a:t> function with the corresponding </a:t>
            </a:r>
            <a:r>
              <a:rPr lang="en-US" sz="4800" b="1" dirty="0" err="1">
                <a:effectLst/>
              </a:rPr>
              <a:t>objectId</a:t>
            </a:r>
            <a:r>
              <a:rPr lang="en-US" sz="4800" b="0" dirty="0">
                <a:effectLst/>
              </a:rPr>
              <a:t>.</a:t>
            </a:r>
          </a:p>
          <a:p>
            <a:r>
              <a:rPr lang="en-US" sz="4800" b="0" dirty="0">
                <a:effectLst/>
              </a:rPr>
              <a:t>This component appears to be part of an expense tracking application, where expenses can be added and removed dynamically. The </a:t>
            </a:r>
            <a:r>
              <a:rPr lang="en-US" sz="4800" b="1" dirty="0" err="1">
                <a:effectLst/>
              </a:rPr>
              <a:t>arrayData</a:t>
            </a:r>
            <a:r>
              <a:rPr lang="en-US" sz="4800" b="0" dirty="0">
                <a:effectLst/>
              </a:rPr>
              <a:t> state maintains the list of expenses, and the </a:t>
            </a:r>
            <a:r>
              <a:rPr lang="en-US" sz="4800" b="1" dirty="0" err="1">
                <a:effectLst/>
              </a:rPr>
              <a:t>FormValueFetch</a:t>
            </a:r>
            <a:r>
              <a:rPr lang="en-US" sz="4800" b="0" dirty="0">
                <a:effectLst/>
              </a:rPr>
              <a:t> function is used to add new expenses, while the </a:t>
            </a:r>
            <a:r>
              <a:rPr lang="en-US" sz="4800" b="0" dirty="0" err="1">
                <a:effectLst/>
              </a:rPr>
              <a:t>removeItem</a:t>
            </a:r>
            <a:r>
              <a:rPr lang="en-US" sz="4800" b="0" dirty="0">
                <a:effectLst/>
              </a:rPr>
              <a:t> function is used to remove expenses.</a:t>
            </a:r>
          </a:p>
          <a:p>
            <a:br>
              <a:rPr lang="en-US" sz="4800" b="0" dirty="0">
                <a:effectLst/>
              </a:rPr>
            </a:br>
            <a:endParaRPr lang="en-US" sz="4800" b="0" dirty="0">
              <a:effectLst/>
            </a:endParaRPr>
          </a:p>
          <a:p>
            <a:br>
              <a:rPr lang="en-US" sz="4800" b="0" dirty="0">
                <a:solidFill>
                  <a:srgbClr val="CCCCCC"/>
                </a:solidFill>
                <a:effectLst/>
              </a:rPr>
            </a:br>
            <a:endParaRPr lang="en-US" sz="4800" b="0" dirty="0">
              <a:solidFill>
                <a:srgbClr val="CCCCCC"/>
              </a:solidFill>
              <a:effectLst/>
            </a:endParaRPr>
          </a:p>
          <a:p>
            <a:endParaRPr lang="en-US" sz="4800" b="0" dirty="0">
              <a:effectLst/>
              <a:cs typeface="Dreaming Outloud Script Pro" panose="020F0502020204030204" pitchFamily="66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075126A-59AE-FB3F-7BEE-18529764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A67572-43EB-A1C4-3A4C-33DA9D2A7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46" y="804221"/>
            <a:ext cx="1219306" cy="220999"/>
          </a:xfrm>
          <a:prstGeom prst="rect">
            <a:avLst/>
          </a:prstGeom>
        </p:spPr>
      </p:pic>
      <p:pic>
        <p:nvPicPr>
          <p:cNvPr id="19" name="Picture 1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8291DFC-0293-D355-5844-39B2C202D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46" y="1158803"/>
            <a:ext cx="3389338" cy="614317"/>
          </a:xfrm>
          <a:prstGeom prst="rect">
            <a:avLst/>
          </a:prstGeom>
        </p:spPr>
      </p:pic>
      <p:pic>
        <p:nvPicPr>
          <p:cNvPr id="21" name="Picture 2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C128FBE-7DE9-163D-C14C-430E025BB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46" y="1903678"/>
            <a:ext cx="3906094" cy="1077263"/>
          </a:xfrm>
          <a:prstGeom prst="rect">
            <a:avLst/>
          </a:prstGeom>
        </p:spPr>
      </p:pic>
      <p:pic>
        <p:nvPicPr>
          <p:cNvPr id="23" name="Picture 2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F651A8E-1A44-F3E5-5E9C-9113BEC1DF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34" b="11634"/>
          <a:stretch/>
        </p:blipFill>
        <p:spPr>
          <a:xfrm>
            <a:off x="6142146" y="2899766"/>
            <a:ext cx="3164414" cy="12377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B914FF-B7C5-9872-8E87-AF9559CC9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46" y="4322708"/>
            <a:ext cx="2613887" cy="236240"/>
          </a:xfrm>
          <a:prstGeom prst="rect">
            <a:avLst/>
          </a:prstGeom>
        </p:spPr>
      </p:pic>
      <p:pic>
        <p:nvPicPr>
          <p:cNvPr id="27" name="Picture 2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5BFBE62-83AA-4D7F-D0A2-1A6BD334CE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88359"/>
            <a:ext cx="4663440" cy="208627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C8FE7C-0B5A-58B2-B0C2-775EC9887474}"/>
              </a:ext>
            </a:extLst>
          </p:cNvPr>
          <p:cNvCxnSpPr>
            <a:cxnSpLocks/>
          </p:cNvCxnSpPr>
          <p:nvPr/>
        </p:nvCxnSpPr>
        <p:spPr>
          <a:xfrm>
            <a:off x="4653280" y="905821"/>
            <a:ext cx="1290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CEE27E-CB0B-1882-29A6-F174CC08FA90}"/>
              </a:ext>
            </a:extLst>
          </p:cNvPr>
          <p:cNvCxnSpPr>
            <a:cxnSpLocks/>
          </p:cNvCxnSpPr>
          <p:nvPr/>
        </p:nvCxnSpPr>
        <p:spPr>
          <a:xfrm>
            <a:off x="5426456" y="4481133"/>
            <a:ext cx="587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BDF10-C112-5F6B-3573-813DF1670C4B}"/>
              </a:ext>
            </a:extLst>
          </p:cNvPr>
          <p:cNvCxnSpPr>
            <a:cxnSpLocks/>
          </p:cNvCxnSpPr>
          <p:nvPr/>
        </p:nvCxnSpPr>
        <p:spPr>
          <a:xfrm>
            <a:off x="5720080" y="2417323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FE3708-DBF2-76C6-3988-5EF16172EAAA}"/>
              </a:ext>
            </a:extLst>
          </p:cNvPr>
          <p:cNvCxnSpPr>
            <a:cxnSpLocks/>
          </p:cNvCxnSpPr>
          <p:nvPr/>
        </p:nvCxnSpPr>
        <p:spPr>
          <a:xfrm>
            <a:off x="5720080" y="3611880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7F7514-6F6A-7140-AD57-10C96AE820D6}"/>
              </a:ext>
            </a:extLst>
          </p:cNvPr>
          <p:cNvCxnSpPr>
            <a:cxnSpLocks/>
          </p:cNvCxnSpPr>
          <p:nvPr/>
        </p:nvCxnSpPr>
        <p:spPr>
          <a:xfrm>
            <a:off x="5872480" y="1569979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6BDBF3-D233-10C7-47CB-CFD3F70F8FAE}"/>
              </a:ext>
            </a:extLst>
          </p:cNvPr>
          <p:cNvCxnSpPr>
            <a:cxnSpLocks/>
          </p:cNvCxnSpPr>
          <p:nvPr/>
        </p:nvCxnSpPr>
        <p:spPr>
          <a:xfrm>
            <a:off x="5266944" y="5422392"/>
            <a:ext cx="7457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2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794</Words>
  <Application>Microsoft Office PowerPoint</Application>
  <PresentationFormat>Widescreen</PresentationFormat>
  <Paragraphs>94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Söhne</vt:lpstr>
      <vt:lpstr>Office Theme</vt:lpstr>
      <vt:lpstr>Creation of  Components and CSS</vt:lpstr>
      <vt:lpstr>Project Tree </vt:lpstr>
      <vt:lpstr>ExpenseItemContainer.js</vt:lpstr>
      <vt:lpstr>Components  in Brief</vt:lpstr>
      <vt:lpstr>ExpenseItemTableCard.js</vt:lpstr>
      <vt:lpstr>ExpenseForm.js</vt:lpstr>
      <vt:lpstr>Data Sending From ExpenseForm.js to DisplaySection.js  ExpenseForm.js  -&gt; Child DisplaySection.js -&gt; Parent  [SENDING DATA FROM CHILD TO PARENT] </vt:lpstr>
      <vt:lpstr>DisplaySection.js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of  Components and Css</dc:title>
  <dc:creator>Utsab Sarkar</dc:creator>
  <cp:lastModifiedBy>Utsab Sarkar</cp:lastModifiedBy>
  <cp:revision>20</cp:revision>
  <dcterms:created xsi:type="dcterms:W3CDTF">2023-11-24T13:50:03Z</dcterms:created>
  <dcterms:modified xsi:type="dcterms:W3CDTF">2023-11-25T05:17:52Z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2023-11-24T13:58:14Z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a4494a3c-1110-4f4b-85cf-2a7270372b48</vt:lpwstr>
  </property>
  <property fmtid="{D5CDD505-2E9C-101B-9397-08002B2CF9AE}" pid="7" name="MSIP_Label_defa4170-0d19-0005-0004-bc88714345d2_ActionId">
    <vt:lpwstr>bedc368e-0373-4807-8896-d75cc16d0ef6</vt:lpwstr>
  </property>
  <property fmtid="{D5CDD505-2E9C-101B-9397-08002B2CF9AE}" pid="8" name="MSIP_Label_defa4170-0d19-0005-0004-bc88714345d2_ContentBits">
    <vt:lpwstr>0</vt:lpwstr>
  </property>
</Properties>
</file>