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exeex/simple_learning_machin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hyperlink" Target="https://www.facebook.com/groups/2027602154187130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hyperlink" Target="https://www.facebook.com/groups/pythontw/?ref=br_rs" TargetMode="External"/><Relationship Id="rId8" Type="http://schemas.openxmlformats.org/officeDocument/2006/relationships/hyperlink" Target="https://www.facebook.com/groups/Taiwan.AI.Group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hyperlink" Target="https://github.com/search?utf8=%E2%9C%93&amp;q=tensorflow&amp;type=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Introduction to build a machine learning model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on Python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Wu Chi Sheng, NTHU AILAB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數值資料	[1.235, 1.654 ,3.873]	</a:t>
            </a:r>
            <a:r>
              <a:rPr lang="zh-TW"/>
              <a:t>順序無關，可前後調動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時序資料	</a:t>
            </a:r>
            <a:r>
              <a:rPr lang="zh-TW"/>
              <a:t>[1.235, 1.654 ,3.873]	順序相關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字串資料	“Error 31” “Defect Type A”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圖像資料	黑白圖片:一個矩陣		</a:t>
            </a:r>
            <a:endParaRPr/>
          </a:p>
          <a:p>
            <a:pPr indent="45720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彩色圖片:一個三階張量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Tensor </a:t>
            </a:r>
            <a:r>
              <a:rPr lang="zh-TW"/>
              <a:t>張量</a:t>
            </a:r>
            <a:endParaRPr/>
          </a:p>
        </p:txBody>
      </p:sp>
      <p:sp>
        <p:nvSpPr>
          <p:cNvPr id="177" name="Shape 177"/>
          <p:cNvSpPr txBox="1"/>
          <p:nvPr/>
        </p:nvSpPr>
        <p:spPr>
          <a:xfrm>
            <a:off x="355750" y="1347375"/>
            <a:ext cx="78282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階	名稱							中文名稱		例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0	Scalar (magnitude only)			純量			0.789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	Vector (magnitude and direction)	</a:t>
            </a:r>
            <a:r>
              <a:rPr lang="zh-TW" sz="1600">
                <a:solidFill>
                  <a:schemeClr val="dk1"/>
                </a:solidFill>
              </a:rPr>
              <a:t>向量			(23,4,6)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	Matrix (table of numbers)			</a:t>
            </a:r>
            <a:r>
              <a:rPr lang="zh-TW" sz="1600">
                <a:solidFill>
                  <a:schemeClr val="dk1"/>
                </a:solidFill>
              </a:rPr>
              <a:t>矩陣			I</a:t>
            </a:r>
            <a:r>
              <a:rPr baseline="-25000" lang="zh-TW" sz="1600">
                <a:solidFill>
                  <a:schemeClr val="dk1"/>
                </a:solidFill>
              </a:rPr>
              <a:t>3</a:t>
            </a:r>
            <a:r>
              <a:rPr lang="zh-TW" sz="1600">
                <a:solidFill>
                  <a:schemeClr val="dk1"/>
                </a:solidFill>
              </a:rPr>
              <a:t> = [[1,0,0],[0,1,0],[0,0,1]]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3	3-Tensor (cube of numbers)		3階</a:t>
            </a:r>
            <a:r>
              <a:rPr lang="zh-TW" sz="1600">
                <a:solidFill>
                  <a:schemeClr val="dk1"/>
                </a:solidFill>
              </a:rPr>
              <a:t>張量		彩色照片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n	n-Tensor (you get the idea)		n階</a:t>
            </a:r>
            <a:r>
              <a:rPr lang="zh-TW" sz="1600">
                <a:solidFill>
                  <a:schemeClr val="dk1"/>
                </a:solidFill>
              </a:rPr>
              <a:t>張量		影片(4階)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355750" y="3267750"/>
            <a:ext cx="78282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Shape</a:t>
            </a:r>
            <a:br>
              <a:rPr b="1"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3維向量 							shape 	= 	(3,)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3x3矩陣 							shape 	= 	(3, 3)</a:t>
            </a:r>
            <a:br>
              <a:rPr lang="zh-TW" sz="1600">
                <a:solidFill>
                  <a:schemeClr val="dk1"/>
                </a:solidFill>
              </a:rPr>
            </a:br>
            <a:r>
              <a:rPr lang="zh-TW" sz="1600">
                <a:solidFill>
                  <a:schemeClr val="dk1"/>
                </a:solidFill>
              </a:rPr>
              <a:t>256x256彩色照片					shape 	= 	(256, 256, 3)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480p, </a:t>
            </a:r>
            <a:r>
              <a:rPr lang="zh-TW" sz="1600">
                <a:solidFill>
                  <a:schemeClr val="dk1"/>
                </a:solidFill>
              </a:rPr>
              <a:t>彩色, 24fps, 10秒影片   			shape 	= 	(480, 360, 3, 240)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Hot Encoding : </a:t>
            </a:r>
            <a:r>
              <a:rPr lang="zh-TW"/>
              <a:t>字串轉換為數值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</a:t>
            </a:r>
            <a:r>
              <a:rPr lang="zh-TW"/>
              <a:t>資料集Cifar 10為例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25" y="1762900"/>
            <a:ext cx="1643775" cy="2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102675" y="1762900"/>
            <a:ext cx="1601100" cy="27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總共有10個標籤</a:t>
            </a:r>
            <a:br>
              <a:rPr lang="zh-TW"/>
            </a:br>
            <a:r>
              <a:rPr lang="zh-TW"/>
              <a:t>classes = (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'airplane',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'automobile',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'bird',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'cat',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'deer',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'dog',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'frog',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'horse',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'ship',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'truck')</a:t>
            </a:r>
            <a:br>
              <a:rPr lang="zh-TW"/>
            </a:br>
            <a:endParaRPr/>
          </a:p>
        </p:txBody>
      </p:sp>
      <p:sp>
        <p:nvSpPr>
          <p:cNvPr id="187" name="Shape 187"/>
          <p:cNvSpPr txBox="1"/>
          <p:nvPr/>
        </p:nvSpPr>
        <p:spPr>
          <a:xfrm>
            <a:off x="4576675" y="1992925"/>
            <a:ext cx="35241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array([[1., 0., 0., 0., 0., 0.,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1., 0., 0., 0., 0.,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1., 0., 0., 0.,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1., 0., 0.,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0., 1., 0.,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0., 0., 1., 0.,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0., 0., 0., 1., 0.,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0., 0., 0., 0., 1., 0.,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	[0., 0., 0., 0., 0., 0., 0., 0., 1., 0.],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	[0., 0., 0., 0., 0., 0., 0., 0., 0., 1.]])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103925" y="1821525"/>
            <a:ext cx="27270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轉換為一組10維正交基底表示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Container </a:t>
            </a:r>
            <a:r>
              <a:rPr lang="zh-TW"/>
              <a:t>容器</a:t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</a:t>
            </a:r>
            <a:r>
              <a:rPr lang="zh-TW"/>
              <a:t>內建容器	優點					缺點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list			用法彈性、有序				速度慢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dict			Key找Value速度快			無序，較佔記憶體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tuple			搭配</a:t>
            </a:r>
            <a:r>
              <a:rPr lang="zh-TW"/>
              <a:t>return</a:t>
            </a:r>
            <a:r>
              <a:rPr lang="zh-TW"/>
              <a:t>使用，</a:t>
            </a:r>
            <a:r>
              <a:rPr lang="zh-TW"/>
              <a:t>簡化</a:t>
            </a:r>
            <a:r>
              <a:rPr lang="zh-TW"/>
              <a:t>語法		使用不彈性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set			集合運算非常快				無序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numpy容器		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np.array		大型矩陣運算				不如list彈性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tensorlfow容器 </a:t>
            </a:r>
            <a:r>
              <a:rPr lang="zh-TW" sz="1000"/>
              <a:t> &lt;- Next Chapter</a:t>
            </a:r>
            <a:endParaRPr sz="10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tf.Tensor		</a:t>
            </a:r>
            <a:r>
              <a:rPr lang="zh-TW"/>
              <a:t>矩陣運算、GPU加速、Optimizer	使用複雜</a:t>
            </a:r>
            <a:r>
              <a:rPr lang="zh-TW"/>
              <a:t>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Numpy</a:t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47470" l="0" r="12495" t="0"/>
          <a:stretch/>
        </p:blipFill>
        <p:spPr>
          <a:xfrm>
            <a:off x="3822625" y="3451875"/>
            <a:ext cx="4969801" cy="159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328079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846" y="1206441"/>
            <a:ext cx="3162147" cy="2023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2"/>
                </a:solidFill>
              </a:rPr>
              <a:t>Element-wise 張量運算 			矩陣運算</a:t>
            </a:r>
            <a:endParaRPr/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</a:t>
            </a:r>
            <a:br>
              <a:rPr lang="zh-TW"/>
            </a:b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25" y="1081225"/>
            <a:ext cx="2422449" cy="35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6825" y="1081225"/>
            <a:ext cx="4137051" cy="37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440175" y="3097600"/>
            <a:ext cx="11349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highlight>
                  <a:srgbClr val="FFFFFF"/>
                </a:highlight>
              </a:rPr>
              <a:t>.dot(a,b)　　</a:t>
            </a:r>
            <a:r>
              <a:rPr lang="zh-TW" sz="12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zh-TW" sz="1200">
                <a:highlight>
                  <a:srgbClr val="FFFFFF"/>
                </a:highlight>
              </a:rPr>
              <a:t>  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統計計算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76801" cy="1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70850"/>
            <a:ext cx="4054075" cy="9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175" y="1206788"/>
            <a:ext cx="4473425" cy="2729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今日實作 ML Model : Perceptron</a:t>
            </a:r>
            <a:endParaRPr/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資料前處理、</a:t>
            </a:r>
            <a:r>
              <a:rPr lang="zh-TW"/>
              <a:t>產生資料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資料讀取、把資料裝進容器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定義機器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定義</a:t>
            </a:r>
            <a:r>
              <a:rPr lang="zh-TW"/>
              <a:t>流程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自由練習：改進1.~4.的功能</a:t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465600" y="3500925"/>
            <a:ext cx="821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本次實作程式碼的參考範例在：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https://github.com/exeex/simple_learning_machine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609675"/>
            <a:ext cx="39813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身高 	體重 			是否過重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173		65				False</a:t>
            </a:r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2023725" y="1834125"/>
            <a:ext cx="863775" cy="325625"/>
            <a:chOff x="2099925" y="1376925"/>
            <a:chExt cx="863775" cy="325625"/>
          </a:xfrm>
        </p:grpSpPr>
        <p:cxnSp>
          <p:nvCxnSpPr>
            <p:cNvPr id="234" name="Shape 234"/>
            <p:cNvCxnSpPr/>
            <p:nvPr/>
          </p:nvCxnSpPr>
          <p:spPr>
            <a:xfrm>
              <a:off x="2153100" y="1702550"/>
              <a:ext cx="81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" name="Shape 235"/>
            <p:cNvSpPr txBox="1"/>
            <p:nvPr/>
          </p:nvSpPr>
          <p:spPr>
            <a:xfrm>
              <a:off x="2099925" y="1376925"/>
              <a:ext cx="810600" cy="2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predict</a:t>
              </a:r>
              <a:endParaRPr/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295975" y="1170125"/>
            <a:ext cx="42663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						Output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95200" y="3305275"/>
            <a:ext cx="8520600" cy="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/>
              <a:t>raw data					open by software(ex. excel)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 rotWithShape="1">
          <a:blip r:embed="rId3">
            <a:alphaModFix/>
          </a:blip>
          <a:srcRect b="62356" l="0" r="0" t="13263"/>
          <a:stretch/>
        </p:blipFill>
        <p:spPr>
          <a:xfrm>
            <a:off x="3095725" y="3712975"/>
            <a:ext cx="5165574" cy="8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b="77551" l="0" r="0" t="0"/>
          <a:stretch/>
        </p:blipFill>
        <p:spPr>
          <a:xfrm>
            <a:off x="444200" y="3712975"/>
            <a:ext cx="1950050" cy="7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>
            <p:ph type="title"/>
          </p:nvPr>
        </p:nvSpPr>
        <p:spPr>
          <a:xfrm>
            <a:off x="311700" y="273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data.csv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942350" y="676200"/>
            <a:ext cx="2437500" cy="377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model.py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180550" y="1273700"/>
            <a:ext cx="1886100" cy="20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machine</a:t>
            </a:r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模塊切分</a:t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45600" y="2007900"/>
            <a:ext cx="16197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data_generator</a:t>
            </a:r>
            <a:r>
              <a:rPr lang="zh-TW"/>
              <a:t>.py</a:t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3975850" y="2007900"/>
            <a:ext cx="1418700" cy="112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data_loader.py</a:t>
            </a: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255600" y="1951950"/>
            <a:ext cx="1203600" cy="123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data.csv</a:t>
            </a:r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6375825" y="1615966"/>
            <a:ext cx="1454400" cy="1661081"/>
            <a:chOff x="6375825" y="1387400"/>
            <a:chExt cx="1454400" cy="1804150"/>
          </a:xfrm>
        </p:grpSpPr>
        <p:sp>
          <p:nvSpPr>
            <p:cNvPr id="252" name="Shape 252"/>
            <p:cNvSpPr/>
            <p:nvPr/>
          </p:nvSpPr>
          <p:spPr>
            <a:xfrm>
              <a:off x="6375825" y="1387400"/>
              <a:ext cx="1454400" cy="51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predict()</a:t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375825" y="2031925"/>
              <a:ext cx="1454400" cy="51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train()</a:t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375825" y="2676450"/>
              <a:ext cx="1454400" cy="51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evaluate()</a:t>
              </a:r>
              <a:endParaRPr/>
            </a:p>
          </p:txBody>
        </p:sp>
      </p:grpSp>
      <p:cxnSp>
        <p:nvCxnSpPr>
          <p:cNvPr id="255" name="Shape 255"/>
          <p:cNvCxnSpPr>
            <a:endCxn id="250" idx="2"/>
          </p:cNvCxnSpPr>
          <p:nvPr/>
        </p:nvCxnSpPr>
        <p:spPr>
          <a:xfrm>
            <a:off x="1865300" y="2571750"/>
            <a:ext cx="39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50" idx="6"/>
            <a:endCxn id="249" idx="1"/>
          </p:cNvCxnSpPr>
          <p:nvPr/>
        </p:nvCxnSpPr>
        <p:spPr>
          <a:xfrm>
            <a:off x="3459200" y="2571750"/>
            <a:ext cx="5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49" idx="3"/>
            <a:endCxn id="245" idx="1"/>
          </p:cNvCxnSpPr>
          <p:nvPr/>
        </p:nvCxnSpPr>
        <p:spPr>
          <a:xfrm flipH="1" rot="10800000">
            <a:off x="5394550" y="2566050"/>
            <a:ext cx="547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45" idx="3"/>
          </p:cNvCxnSpPr>
          <p:nvPr/>
        </p:nvCxnSpPr>
        <p:spPr>
          <a:xfrm>
            <a:off x="8379850" y="2565900"/>
            <a:ext cx="5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Shape 259"/>
          <p:cNvSpPr/>
          <p:nvPr/>
        </p:nvSpPr>
        <p:spPr>
          <a:xfrm>
            <a:off x="6187500" y="3542675"/>
            <a:ext cx="1886100" cy="6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Control SOP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r>
              <a:rPr lang="zh-TW" sz="36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學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好程式?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長時間累積、練習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學著像一個程式設計師一樣思考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每天思考如何程式化、自動化某件你覺得很繁瑣的事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有能力評估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自動化某件事的成本效益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丟掉書本、擁抱雲端、站在巨人的肩膀上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Google搜尋、StackOverflow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Facebook社團 : Python Taiwan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開源專案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團隊合作、團隊學習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以團隊為單位，分工消化各種知識，專業化分工的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學習模式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拓展各領域專家人脈，建立諮詢渠道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</a:t>
            </a:r>
            <a:r>
              <a:rPr lang="zh-TW"/>
              <a:t>製作</a:t>
            </a:r>
            <a:r>
              <a:rPr lang="zh-TW"/>
              <a:t>測試</a:t>
            </a:r>
            <a:r>
              <a:rPr lang="zh-TW"/>
              <a:t>資料				 2.製作DataLoader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025"/>
            <a:ext cx="458370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75" y="1066636"/>
            <a:ext cx="3158850" cy="401466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7271125" y="2463525"/>
            <a:ext cx="18045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註：</a:t>
            </a:r>
            <a:r>
              <a:rPr lang="zh-TW" sz="1000"/>
              <a:t>更多表單讀檔寫檔方法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你可以google 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1."python csv" 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2."python xlsx" 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3."python pandas csv"</a:t>
            </a:r>
            <a:endParaRPr sz="1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4.</a:t>
            </a:r>
            <a:r>
              <a:rPr lang="zh-TW" sz="1000">
                <a:solidFill>
                  <a:schemeClr val="dk1"/>
                </a:solidFill>
              </a:rPr>
              <a:t>"python numpy csv"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這會是4種不同的方法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其中3. 4.讀檔一行就寫完，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但無法處理例外，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也無法批次讀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1"/>
                </a:solidFill>
              </a:rPr>
              <a:t>各有優缺</a:t>
            </a:r>
            <a:endParaRPr sz="1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8" name="Shape 268"/>
          <p:cNvSpPr/>
          <p:nvPr/>
        </p:nvSpPr>
        <p:spPr>
          <a:xfrm>
            <a:off x="5345350" y="3807175"/>
            <a:ext cx="1266600" cy="334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345350" y="2693550"/>
            <a:ext cx="445500" cy="180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 txBox="1"/>
          <p:nvPr/>
        </p:nvSpPr>
        <p:spPr>
          <a:xfrm>
            <a:off x="4739900" y="3076375"/>
            <a:ext cx="974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例外處理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535925" y="3765400"/>
            <a:ext cx="821400" cy="37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機器學習的程式架構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52475"/>
            <a:ext cx="4407249" cy="375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937500" y="1719375"/>
            <a:ext cx="259200" cy="1302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5449350" y="2131400"/>
            <a:ext cx="19005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</a:t>
            </a:r>
            <a:r>
              <a:rPr lang="zh-TW"/>
              <a:t>類別定義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5449350" y="3075125"/>
            <a:ext cx="1422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載入訓練資料</a:t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5449350" y="3801575"/>
            <a:ext cx="1422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訓練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5449350" y="4220375"/>
            <a:ext cx="1694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評估效益</a:t>
            </a:r>
            <a:endParaRPr/>
          </a:p>
        </p:txBody>
      </p:sp>
      <p:sp>
        <p:nvSpPr>
          <p:cNvPr id="284" name="Shape 284"/>
          <p:cNvSpPr txBox="1"/>
          <p:nvPr/>
        </p:nvSpPr>
        <p:spPr>
          <a:xfrm>
            <a:off x="5440950" y="3389425"/>
            <a:ext cx="1711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創建</a:t>
            </a:r>
            <a:r>
              <a:rPr lang="zh-TW">
                <a:solidFill>
                  <a:schemeClr val="dk1"/>
                </a:solidFill>
              </a:rPr>
              <a:t>Machine物件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3-1. </a:t>
            </a:r>
            <a:r>
              <a:rPr lang="zh-TW"/>
              <a:t>定義Machine 類別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25" y="1568875"/>
            <a:ext cx="4168775" cy="25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3-2.</a:t>
            </a:r>
            <a:r>
              <a:rPr lang="zh-TW"/>
              <a:t>定義</a:t>
            </a:r>
            <a:r>
              <a:rPr lang="zh-TW"/>
              <a:t>predict</a:t>
            </a:r>
            <a:r>
              <a:rPr lang="zh-TW"/>
              <a:t>方法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5" y="2160300"/>
            <a:ext cx="4778449" cy="19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50" y="1345900"/>
            <a:ext cx="3019001" cy="8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3-3. </a:t>
            </a:r>
            <a:r>
              <a:rPr lang="zh-TW"/>
              <a:t>定義evaluate方法</a:t>
            </a:r>
            <a:endParaRPr/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00" y="1152475"/>
            <a:ext cx="4743301" cy="35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3-4. </a:t>
            </a:r>
            <a:r>
              <a:rPr lang="zh-TW"/>
              <a:t>定義train方法</a:t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5" y="1163500"/>
            <a:ext cx="427397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</a:t>
            </a:r>
            <a:r>
              <a:rPr lang="zh-TW"/>
              <a:t>完成全部流程</a:t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124050"/>
            <a:ext cx="4407249" cy="375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</a:t>
            </a:r>
            <a:r>
              <a:rPr lang="zh-TW"/>
              <a:t>自由練習</a:t>
            </a:r>
            <a:endParaRPr/>
          </a:p>
        </p:txBody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311700" y="1152475"/>
            <a:ext cx="85206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1.More </a:t>
            </a:r>
            <a:r>
              <a:rPr lang="zh-TW"/>
              <a:t>Evaluation Metric</a:t>
            </a:r>
            <a:br>
              <a:rPr lang="zh-TW"/>
            </a:br>
            <a:r>
              <a:rPr lang="zh-TW" sz="1400"/>
              <a:t>在3-3</a:t>
            </a:r>
            <a:r>
              <a:rPr lang="zh-TW" sz="1400"/>
              <a:t>定義的predict方法僅評估Accuracy</a:t>
            </a:r>
            <a:br>
              <a:rPr lang="zh-TW" sz="1400"/>
            </a:br>
            <a:r>
              <a:rPr lang="zh-TW" sz="1400"/>
              <a:t>請改寫成return 此四項指標：</a:t>
            </a:r>
            <a:r>
              <a:rPr lang="zh-TW" sz="1400"/>
              <a:t>Accuracy, Precision, Recall, F1 score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2.Batch training</a:t>
            </a:r>
            <a:br>
              <a:rPr lang="zh-TW"/>
            </a:br>
            <a:r>
              <a:rPr lang="zh-TW" sz="1400"/>
              <a:t>產生1000筆訓練資料，每100筆切為一個batch</a:t>
            </a:r>
            <a:br>
              <a:rPr lang="zh-TW" sz="1400"/>
            </a:br>
            <a:r>
              <a:rPr lang="zh-TW" sz="1400"/>
              <a:t>使用其中9個batch依次訓練，剩下一個用作test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3.MSE loss function</a:t>
            </a:r>
            <a:br>
              <a:rPr lang="zh-TW"/>
            </a:br>
            <a:r>
              <a:rPr lang="zh-TW" sz="1400"/>
              <a:t>本例training直接採用auc當做是否更新weight的指標</a:t>
            </a:r>
            <a:br>
              <a:rPr lang="zh-TW" sz="1400"/>
            </a:br>
            <a:r>
              <a:rPr lang="zh-TW" sz="1400"/>
              <a:t>請定義一個新的method計算最小平方差(MSE)</a:t>
            </a:r>
            <a:br>
              <a:rPr lang="zh-TW" sz="1400"/>
            </a:br>
            <a:r>
              <a:rPr lang="zh-TW" sz="1400"/>
              <a:t>並取代auc作為新的指標</a:t>
            </a:r>
            <a:br>
              <a:rPr lang="zh-TW"/>
            </a:br>
            <a:br>
              <a:rPr lang="zh-TW"/>
            </a:br>
            <a:br>
              <a:rPr lang="zh-TW"/>
            </a:br>
            <a:br>
              <a:rPr lang="zh-TW"/>
            </a:br>
            <a:endParaRPr/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79136" t="54877"/>
          <a:stretch/>
        </p:blipFill>
        <p:spPr>
          <a:xfrm>
            <a:off x="6417950" y="3649975"/>
            <a:ext cx="2006001" cy="51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Shape 323"/>
          <p:cNvGrpSpPr/>
          <p:nvPr/>
        </p:nvGrpSpPr>
        <p:grpSpPr>
          <a:xfrm>
            <a:off x="6077575" y="311325"/>
            <a:ext cx="2849100" cy="1981775"/>
            <a:chOff x="6077575" y="1073325"/>
            <a:chExt cx="2849100" cy="1981775"/>
          </a:xfrm>
        </p:grpSpPr>
        <p:pic>
          <p:nvPicPr>
            <p:cNvPr id="324" name="Shape 324"/>
            <p:cNvPicPr preferRelativeResize="0"/>
            <p:nvPr/>
          </p:nvPicPr>
          <p:blipFill rotWithShape="1">
            <a:blip r:embed="rId4">
              <a:alphaModFix/>
            </a:blip>
            <a:srcRect b="88698" l="0" r="0" t="0"/>
            <a:stretch/>
          </p:blipFill>
          <p:spPr>
            <a:xfrm>
              <a:off x="6077575" y="1718475"/>
              <a:ext cx="2849100" cy="43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Shape 325"/>
            <p:cNvPicPr preferRelativeResize="0"/>
            <p:nvPr/>
          </p:nvPicPr>
          <p:blipFill rotWithShape="1">
            <a:blip r:embed="rId4">
              <a:alphaModFix/>
            </a:blip>
            <a:srcRect b="66756" l="0" r="0" t="21941"/>
            <a:stretch/>
          </p:blipFill>
          <p:spPr>
            <a:xfrm>
              <a:off x="6077575" y="2182975"/>
              <a:ext cx="2849100" cy="43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Shape 326"/>
            <p:cNvPicPr preferRelativeResize="0"/>
            <p:nvPr/>
          </p:nvPicPr>
          <p:blipFill rotWithShape="1">
            <a:blip r:embed="rId4">
              <a:alphaModFix/>
            </a:blip>
            <a:srcRect b="931" l="0" r="0" t="87767"/>
            <a:stretch/>
          </p:blipFill>
          <p:spPr>
            <a:xfrm>
              <a:off x="6077575" y="2623275"/>
              <a:ext cx="2849100" cy="43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Shape 327"/>
            <p:cNvPicPr preferRelativeResize="0"/>
            <p:nvPr/>
          </p:nvPicPr>
          <p:blipFill rotWithShape="1">
            <a:blip r:embed="rId5">
              <a:alphaModFix/>
            </a:blip>
            <a:srcRect b="68995" l="0" r="12049" t="0"/>
            <a:stretch/>
          </p:blipFill>
          <p:spPr>
            <a:xfrm>
              <a:off x="6077575" y="1073325"/>
              <a:ext cx="2849100" cy="612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More Evaluation Metric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寫法1								寫法2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494" y="1505100"/>
            <a:ext cx="4030806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14750"/>
            <a:ext cx="3820926" cy="33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Batch training</a:t>
            </a:r>
            <a:endParaRPr/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 b="0" l="55261" r="0" t="0"/>
          <a:stretch/>
        </p:blipFill>
        <p:spPr>
          <a:xfrm>
            <a:off x="431525" y="1053075"/>
            <a:ext cx="6276422" cy="3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and StackOverflow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25" y="1232775"/>
            <a:ext cx="4306799" cy="357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25" y="1232775"/>
            <a:ext cx="3898400" cy="34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Batch training</a:t>
            </a:r>
            <a:endParaRPr/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875"/>
            <a:ext cx="8839197" cy="5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27688" l="0" r="45196" t="0"/>
          <a:stretch/>
        </p:blipFill>
        <p:spPr>
          <a:xfrm>
            <a:off x="201125" y="2005125"/>
            <a:ext cx="7949052" cy="29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MSE loss function</a:t>
            </a:r>
            <a:endParaRPr/>
          </a:p>
        </p:txBody>
      </p:sp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913" y="1165225"/>
            <a:ext cx="37814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425" y="1008975"/>
            <a:ext cx="3446547" cy="312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Shape 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75" y="4134529"/>
            <a:ext cx="4460275" cy="10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382800" y="2636000"/>
            <a:ext cx="32853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MSE loss function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8212804" cy="35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Facebook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1017725"/>
            <a:ext cx="2840425" cy="40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537" y="982925"/>
            <a:ext cx="2756925" cy="3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4000" y="179525"/>
            <a:ext cx="2735200" cy="379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000" y="3549436"/>
            <a:ext cx="2394250" cy="15117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x="2192425" y="618125"/>
            <a:ext cx="43710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建議社團：</a:t>
            </a:r>
            <a:r>
              <a:rPr lang="zh-TW" sz="1000" u="sng">
                <a:solidFill>
                  <a:schemeClr val="hlink"/>
                </a:solidFill>
                <a:hlinkClick r:id="rId7"/>
              </a:rPr>
              <a:t>Python Taiwan</a:t>
            </a:r>
            <a:r>
              <a:rPr lang="zh-TW" sz="1000">
                <a:solidFill>
                  <a:schemeClr val="dk2"/>
                </a:solidFill>
              </a:rPr>
              <a:t>, </a:t>
            </a:r>
            <a:r>
              <a:rPr lang="zh-TW" sz="1000" u="sng">
                <a:solidFill>
                  <a:schemeClr val="hlink"/>
                </a:solidFill>
                <a:hlinkClick r:id="rId8"/>
              </a:rPr>
              <a:t>台灣「人工智慧」社團</a:t>
            </a:r>
            <a:r>
              <a:rPr lang="zh-TW" sz="1000">
                <a:solidFill>
                  <a:schemeClr val="dk2"/>
                </a:solidFill>
              </a:rPr>
              <a:t>, </a:t>
            </a:r>
            <a:r>
              <a:rPr lang="zh-TW" sz="1000" u="sng">
                <a:solidFill>
                  <a:schemeClr val="hlink"/>
                </a:solidFill>
                <a:hlinkClick r:id="rId9"/>
              </a:rPr>
              <a:t>PyTorch Taiwan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Github   https://github.com/search?utf8=%E2%9C%93&amp;q=tensorflow&amp;type=https://github.com/search?utf8=%E2%9C%93&amp;q=tensorflow&amp;type=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●"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0" y="1017725"/>
            <a:ext cx="4328075" cy="40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173" y="1017725"/>
            <a:ext cx="4468250" cy="39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976675" y="354950"/>
            <a:ext cx="68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https://github.com/search?utf8=%E2%9C%93&amp;q=tensorflow&amp;type=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如何</a:t>
            </a:r>
            <a:r>
              <a:rPr lang="zh-TW" sz="3600">
                <a:solidFill>
                  <a:srgbClr val="0000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好程式?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學著像一個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工廠的廠長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一樣思考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先思考大方向戰略布局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專業化分工，模塊切分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牽一髮不動全身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工廠思維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功能模塊化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零件規格化	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輸出輸入標準化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可測試單元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專注核心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只設計關鍵製程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非關鍵製程的零件和機台用別人做的 (OpenSource Project, ex: Tensorflow)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不花多餘時間研究別人機台內部的細節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3048525" y="2651775"/>
            <a:ext cx="1628700" cy="61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5317525" y="2463825"/>
            <a:ext cx="2846700" cy="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物件導向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基本組成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2308388" y="1017725"/>
            <a:ext cx="24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資料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容器 Container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運算器 Operator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17045" r="16986" t="0"/>
          <a:stretch/>
        </p:blipFill>
        <p:spPr>
          <a:xfrm>
            <a:off x="597975" y="3415425"/>
            <a:ext cx="1203576" cy="9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74" y="2132900"/>
            <a:ext cx="1203575" cy="12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471063" y="1355175"/>
            <a:ext cx="1457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ree Serif"/>
                <a:ea typeface="Bree Serif"/>
                <a:cs typeface="Bree Serif"/>
                <a:sym typeface="Bree Serif"/>
              </a:rPr>
              <a:t>0100100111010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Bree Serif"/>
                <a:ea typeface="Bree Serif"/>
                <a:cs typeface="Bree Serif"/>
                <a:sym typeface="Bree Serif"/>
              </a:rPr>
              <a:t>1010110011010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453427" y="1017725"/>
            <a:ext cx="269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檔案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物件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物件/函式/物件方法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647600" y="1017725"/>
            <a:ext cx="23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file.txt, data.csv</a:t>
            </a:r>
            <a:br>
              <a:rPr lang="zh-TW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list, </a:t>
            </a:r>
            <a:r>
              <a:rPr lang="zh-TW"/>
              <a:t>d</a:t>
            </a:r>
            <a:r>
              <a:rPr lang="zh-TW"/>
              <a:t>ict, np.array,</a:t>
            </a:r>
            <a:br>
              <a:rPr lang="zh-TW"/>
            </a:br>
            <a:r>
              <a:rPr lang="zh-TW"/>
              <a:t>tf.Tensor</a:t>
            </a:r>
            <a:br>
              <a:rPr lang="zh-TW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+ - * / &gt; &lt; =</a:t>
            </a:r>
            <a:br>
              <a:rPr lang="zh-TW"/>
            </a:br>
            <a:r>
              <a:rPr lang="zh-TW"/>
              <a:t>sorted() string.find()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一台資料處理機器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3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是一個物件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由</a:t>
            </a:r>
            <a:r>
              <a:rPr lang="zh-TW"/>
              <a:t>單個或多個Operator組成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明確定義輸入/輸出資料格式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明確定義輸入/輸出資料之容器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17045" r="16986" t="0"/>
          <a:stretch/>
        </p:blipFill>
        <p:spPr>
          <a:xfrm>
            <a:off x="5594363" y="1704262"/>
            <a:ext cx="1621650" cy="129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Shape 114"/>
          <p:cNvGrpSpPr/>
          <p:nvPr/>
        </p:nvGrpSpPr>
        <p:grpSpPr>
          <a:xfrm>
            <a:off x="3716700" y="1701691"/>
            <a:ext cx="1863000" cy="2317959"/>
            <a:chOff x="3908825" y="1719966"/>
            <a:chExt cx="1863000" cy="2317959"/>
          </a:xfrm>
        </p:grpSpPr>
        <p:grpSp>
          <p:nvGrpSpPr>
            <p:cNvPr id="115" name="Shape 115"/>
            <p:cNvGrpSpPr/>
            <p:nvPr/>
          </p:nvGrpSpPr>
          <p:grpSpPr>
            <a:xfrm>
              <a:off x="3970088" y="1719966"/>
              <a:ext cx="1203825" cy="1259121"/>
              <a:chOff x="2994138" y="2148966"/>
              <a:chExt cx="1203825" cy="1259121"/>
            </a:xfrm>
          </p:grpSpPr>
          <p:pic>
            <p:nvPicPr>
              <p:cNvPr id="116" name="Shape 1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Shape 117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sp>
          <p:nvSpPr>
            <p:cNvPr id="118" name="Shape 118"/>
            <p:cNvSpPr txBox="1"/>
            <p:nvPr/>
          </p:nvSpPr>
          <p:spPr>
            <a:xfrm>
              <a:off x="3908825" y="3162400"/>
              <a:ext cx="18630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data = [</a:t>
              </a:r>
              <a:r>
                <a:rPr lang="zh-TW">
                  <a:solidFill>
                    <a:schemeClr val="dk1"/>
                  </a:solidFill>
                </a:rPr>
                <a:t>9</a:t>
              </a:r>
              <a:r>
                <a:rPr lang="zh-TW"/>
                <a:t>,2,4,5,</a:t>
              </a:r>
              <a:r>
                <a:rPr lang="zh-TW">
                  <a:solidFill>
                    <a:schemeClr val="dk1"/>
                  </a:solidFill>
                </a:rPr>
                <a:t>1</a:t>
              </a:r>
              <a:r>
                <a:rPr lang="zh-TW"/>
                <a:t>,8]</a:t>
              </a:r>
              <a:endParaRPr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4135047" y="3535425"/>
              <a:ext cx="8739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容器:</a:t>
              </a:r>
              <a:r>
                <a:rPr lang="zh-TW"/>
                <a:t>list</a:t>
              </a:r>
              <a:endParaRPr/>
            </a:p>
          </p:txBody>
        </p:sp>
      </p:grpSp>
      <p:sp>
        <p:nvSpPr>
          <p:cNvPr id="120" name="Shape 120"/>
          <p:cNvSpPr txBox="1"/>
          <p:nvPr/>
        </p:nvSpPr>
        <p:spPr>
          <a:xfrm>
            <a:off x="5824325" y="3162400"/>
            <a:ext cx="12804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sorted(data)</a:t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或</a:t>
            </a:r>
            <a:br>
              <a:rPr lang="zh-TW"/>
            </a:br>
            <a:r>
              <a:rPr lang="zh-TW"/>
              <a:t>data.sort()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Shape 121"/>
          <p:cNvGrpSpPr/>
          <p:nvPr/>
        </p:nvGrpSpPr>
        <p:grpSpPr>
          <a:xfrm>
            <a:off x="7405200" y="1701691"/>
            <a:ext cx="1738800" cy="2317959"/>
            <a:chOff x="7166775" y="1719966"/>
            <a:chExt cx="1738800" cy="2317959"/>
          </a:xfrm>
        </p:grpSpPr>
        <p:grpSp>
          <p:nvGrpSpPr>
            <p:cNvPr id="122" name="Shape 122"/>
            <p:cNvGrpSpPr/>
            <p:nvPr/>
          </p:nvGrpSpPr>
          <p:grpSpPr>
            <a:xfrm>
              <a:off x="7331663" y="1719966"/>
              <a:ext cx="1203825" cy="1259121"/>
              <a:chOff x="2994138" y="2148966"/>
              <a:chExt cx="1203825" cy="1259121"/>
            </a:xfrm>
          </p:grpSpPr>
          <p:pic>
            <p:nvPicPr>
              <p:cNvPr id="123" name="Shape 1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Shape 124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sp>
          <p:nvSpPr>
            <p:cNvPr id="125" name="Shape 125"/>
            <p:cNvSpPr txBox="1"/>
            <p:nvPr/>
          </p:nvSpPr>
          <p:spPr>
            <a:xfrm>
              <a:off x="7166775" y="3162400"/>
              <a:ext cx="17388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data = [1,2,4,5,8,9]</a:t>
              </a:r>
              <a:endParaRPr/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7628175" y="3535425"/>
              <a:ext cx="8160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容器:list</a:t>
              </a:r>
              <a:endParaRPr/>
            </a:p>
          </p:txBody>
        </p:sp>
      </p:grpSp>
      <p:cxnSp>
        <p:nvCxnSpPr>
          <p:cNvPr id="127" name="Shape 127"/>
          <p:cNvCxnSpPr/>
          <p:nvPr/>
        </p:nvCxnSpPr>
        <p:spPr>
          <a:xfrm>
            <a:off x="5096075" y="2432525"/>
            <a:ext cx="53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6876125" y="2432525"/>
            <a:ext cx="534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Shape 129"/>
          <p:cNvSpPr txBox="1"/>
          <p:nvPr/>
        </p:nvSpPr>
        <p:spPr>
          <a:xfrm>
            <a:off x="5644625" y="1172525"/>
            <a:ext cx="1487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Object</a:t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819275" y="1172513"/>
            <a:ext cx="1111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Input Data</a:t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7548675" y="1172513"/>
            <a:ext cx="1317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</a:t>
            </a:r>
            <a:r>
              <a:rPr lang="zh-TW"/>
              <a:t>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32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33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是一個物件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由單個或多個Operator組成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明確定義輸入/輸出資料格式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明確定義輸入/輸出資料之容器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可透過訓練增強效率/表現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3798300" y="256300"/>
            <a:ext cx="5250400" cy="1873962"/>
            <a:chOff x="3798300" y="256300"/>
            <a:chExt cx="5250400" cy="1873962"/>
          </a:xfrm>
        </p:grpSpPr>
        <p:pic>
          <p:nvPicPr>
            <p:cNvPr id="139" name="Shape 139"/>
            <p:cNvPicPr preferRelativeResize="0"/>
            <p:nvPr/>
          </p:nvPicPr>
          <p:blipFill rotWithShape="1">
            <a:blip r:embed="rId3">
              <a:alphaModFix/>
            </a:blip>
            <a:srcRect b="0" l="17045" r="16986" t="0"/>
            <a:stretch/>
          </p:blipFill>
          <p:spPr>
            <a:xfrm>
              <a:off x="5667638" y="839687"/>
              <a:ext cx="1621650" cy="1290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Shape 140"/>
            <p:cNvGrpSpPr/>
            <p:nvPr/>
          </p:nvGrpSpPr>
          <p:grpSpPr>
            <a:xfrm>
              <a:off x="3851238" y="837116"/>
              <a:ext cx="1203825" cy="1259121"/>
              <a:chOff x="2994138" y="2148966"/>
              <a:chExt cx="1203825" cy="1259121"/>
            </a:xfrm>
          </p:grpSpPr>
          <p:pic>
            <p:nvPicPr>
              <p:cNvPr id="141" name="Shape 1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Shape 142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grpSp>
          <p:nvGrpSpPr>
            <p:cNvPr id="143" name="Shape 143"/>
            <p:cNvGrpSpPr/>
            <p:nvPr/>
          </p:nvGrpSpPr>
          <p:grpSpPr>
            <a:xfrm>
              <a:off x="7643363" y="837116"/>
              <a:ext cx="1203825" cy="1259121"/>
              <a:chOff x="2994138" y="2148966"/>
              <a:chExt cx="1203825" cy="1259121"/>
            </a:xfrm>
          </p:grpSpPr>
          <p:pic>
            <p:nvPicPr>
              <p:cNvPr id="144" name="Shape 14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Shape 145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cxnSp>
          <p:nvCxnSpPr>
            <p:cNvPr id="146" name="Shape 146"/>
            <p:cNvCxnSpPr/>
            <p:nvPr/>
          </p:nvCxnSpPr>
          <p:spPr>
            <a:xfrm>
              <a:off x="5169350" y="1567950"/>
              <a:ext cx="534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" name="Shape 147"/>
            <p:cNvCxnSpPr/>
            <p:nvPr/>
          </p:nvCxnSpPr>
          <p:spPr>
            <a:xfrm>
              <a:off x="6949400" y="1567950"/>
              <a:ext cx="534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8" name="Shape 148"/>
            <p:cNvSpPr txBox="1"/>
            <p:nvPr/>
          </p:nvSpPr>
          <p:spPr>
            <a:xfrm>
              <a:off x="5922575" y="256300"/>
              <a:ext cx="11118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Machine</a:t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3798300" y="256300"/>
              <a:ext cx="14268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Training </a:t>
              </a:r>
              <a:r>
                <a:rPr lang="zh-TW"/>
                <a:t>Input</a:t>
              </a: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7539400" y="256300"/>
              <a:ext cx="15093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1"/>
                  </a:solidFill>
                </a:rPr>
                <a:t>Training </a:t>
              </a:r>
              <a:r>
                <a:rPr lang="zh-TW"/>
                <a:t>Output</a:t>
              </a: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3798300" y="2644875"/>
            <a:ext cx="5250400" cy="1873962"/>
            <a:chOff x="3798300" y="256300"/>
            <a:chExt cx="5250400" cy="1873962"/>
          </a:xfrm>
        </p:grpSpPr>
        <p:pic>
          <p:nvPicPr>
            <p:cNvPr id="152" name="Shape 152"/>
            <p:cNvPicPr preferRelativeResize="0"/>
            <p:nvPr/>
          </p:nvPicPr>
          <p:blipFill rotWithShape="1">
            <a:blip r:embed="rId3">
              <a:alphaModFix/>
            </a:blip>
            <a:srcRect b="0" l="17045" r="16986" t="0"/>
            <a:stretch/>
          </p:blipFill>
          <p:spPr>
            <a:xfrm>
              <a:off x="5667638" y="839687"/>
              <a:ext cx="1621650" cy="12905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" name="Shape 153"/>
            <p:cNvGrpSpPr/>
            <p:nvPr/>
          </p:nvGrpSpPr>
          <p:grpSpPr>
            <a:xfrm>
              <a:off x="3851238" y="837116"/>
              <a:ext cx="1203825" cy="1259121"/>
              <a:chOff x="2994138" y="2148966"/>
              <a:chExt cx="1203825" cy="1259121"/>
            </a:xfrm>
          </p:grpSpPr>
          <p:pic>
            <p:nvPicPr>
              <p:cNvPr id="154" name="Shape 15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Shape 155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grpSp>
          <p:nvGrpSpPr>
            <p:cNvPr id="156" name="Shape 156"/>
            <p:cNvGrpSpPr/>
            <p:nvPr/>
          </p:nvGrpSpPr>
          <p:grpSpPr>
            <a:xfrm>
              <a:off x="7643363" y="837116"/>
              <a:ext cx="1203825" cy="1259121"/>
              <a:chOff x="2994138" y="2148966"/>
              <a:chExt cx="1203825" cy="1259121"/>
            </a:xfrm>
          </p:grpSpPr>
          <p:pic>
            <p:nvPicPr>
              <p:cNvPr id="157" name="Shape 15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94138" y="2313274"/>
                <a:ext cx="1203825" cy="109481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8" name="Shape 158"/>
              <p:cNvSpPr txBox="1"/>
              <p:nvPr/>
            </p:nvSpPr>
            <p:spPr>
              <a:xfrm rot="-233789">
                <a:off x="3304677" y="2167747"/>
                <a:ext cx="582747" cy="601739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0100100111010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800">
                    <a:latin typeface="Bree Serif"/>
                    <a:ea typeface="Bree Serif"/>
                    <a:cs typeface="Bree Serif"/>
                    <a:sym typeface="Bree Serif"/>
                  </a:rPr>
                  <a:t>1010110011010</a:t>
                </a:r>
                <a:endParaRPr sz="800"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</p:grpSp>
        <p:cxnSp>
          <p:nvCxnSpPr>
            <p:cNvPr id="159" name="Shape 159"/>
            <p:cNvCxnSpPr/>
            <p:nvPr/>
          </p:nvCxnSpPr>
          <p:spPr>
            <a:xfrm>
              <a:off x="5169350" y="1567950"/>
              <a:ext cx="534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0" name="Shape 160"/>
            <p:cNvCxnSpPr/>
            <p:nvPr/>
          </p:nvCxnSpPr>
          <p:spPr>
            <a:xfrm>
              <a:off x="6949400" y="1567950"/>
              <a:ext cx="534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" name="Shape 161"/>
            <p:cNvSpPr txBox="1"/>
            <p:nvPr/>
          </p:nvSpPr>
          <p:spPr>
            <a:xfrm>
              <a:off x="5723825" y="256300"/>
              <a:ext cx="15093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Trained </a:t>
              </a:r>
              <a:r>
                <a:rPr lang="zh-TW"/>
                <a:t>Machine</a:t>
              </a:r>
              <a:endParaRPr/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3798300" y="256300"/>
              <a:ext cx="14268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Input</a:t>
              </a: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7539400" y="256300"/>
              <a:ext cx="1509300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/>
                <a:t>Output</a:t>
              </a:r>
              <a:endParaRPr/>
            </a:p>
          </p:txBody>
        </p:sp>
      </p:grpSp>
      <p:cxnSp>
        <p:nvCxnSpPr>
          <p:cNvPr id="164" name="Shape 164"/>
          <p:cNvCxnSpPr/>
          <p:nvPr/>
        </p:nvCxnSpPr>
        <p:spPr>
          <a:xfrm>
            <a:off x="6478463" y="2206462"/>
            <a:ext cx="0" cy="5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Shape 165"/>
          <p:cNvSpPr/>
          <p:nvPr/>
        </p:nvSpPr>
        <p:spPr>
          <a:xfrm>
            <a:off x="5293525" y="2720950"/>
            <a:ext cx="2546262" cy="2180790"/>
          </a:xfrm>
          <a:prstGeom prst="irregularSeal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