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zhihu.com/" TargetMode="External"/><Relationship Id="rId4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xeex/ml-course" TargetMode="External"/><Relationship Id="rId4" Type="http://schemas.openxmlformats.org/officeDocument/2006/relationships/hyperlink" Target="https://github.com/exeex/ml-course/tree/master/course2" TargetMode="External"/><Relationship Id="rId5" Type="http://schemas.openxmlformats.org/officeDocument/2006/relationships/hyperlink" Target="https://github.com/exeex/ml-course/tree/master/course2/example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21.jpg"/><Relationship Id="rId5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hyperlink" Target="https://github.com/odewahn/ipynb-examples/blob/master/Part%203%20-%20Plotting%20with%20Matplotlib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bviewer.jupyter.org/github/rasbt/matplotlib-gallery/blob/master/ipynb/scatterplots.ipynb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xeex/ml-course" TargetMode="External"/><Relationship Id="rId4" Type="http://schemas.openxmlformats.org/officeDocument/2006/relationships/hyperlink" Target="https://github.com/exeex/ml-course/tree/master/course2" TargetMode="External"/><Relationship Id="rId5" Type="http://schemas.openxmlformats.org/officeDocument/2006/relationships/hyperlink" Target="https://github.com/exeex/ml-course/tree/master/course2/example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gacy.gitbook.com/book/ljalphabeta/python-/details" TargetMode="External"/><Relationship Id="rId4" Type="http://schemas.openxmlformats.org/officeDocument/2006/relationships/hyperlink" Target="https://ljalphabeta.gitbooks.io/python-/content/svm.html" TargetMode="External"/><Relationship Id="rId5" Type="http://schemas.openxmlformats.org/officeDocument/2006/relationships/hyperlink" Target="https://ljalphabeta.gitbooks.io/python-/content/slack.html" TargetMode="External"/><Relationship Id="rId6" Type="http://schemas.openxmlformats.org/officeDocument/2006/relationships/hyperlink" Target="https://ljalphabeta.gitbooks.io/python-/content/kernelsvm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一些網站書籍推薦：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知乎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50" y="1154725"/>
            <a:ext cx="5089651" cy="39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SVM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922" l="0" r="0" t="20244"/>
          <a:stretch/>
        </p:blipFill>
        <p:spPr>
          <a:xfrm>
            <a:off x="3588300" y="1228675"/>
            <a:ext cx="4153299" cy="30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11700" y="1152475"/>
            <a:ext cx="31263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SVM: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將input維度提升後再做SVM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原本</a:t>
            </a:r>
            <a:r>
              <a:rPr lang="zh-TW">
                <a:solidFill>
                  <a:schemeClr val="dk1"/>
                </a:solidFill>
              </a:rPr>
              <a:t>input (二維空間)</a:t>
            </a:r>
            <a:r>
              <a:rPr lang="zh-TW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x= (x</a:t>
            </a:r>
            <a:r>
              <a:rPr baseline="-25000" lang="zh-TW"/>
              <a:t>1</a:t>
            </a:r>
            <a:r>
              <a:rPr lang="zh-TW"/>
              <a:t>,x</a:t>
            </a:r>
            <a:r>
              <a:rPr baseline="-25000" lang="zh-TW"/>
              <a:t>2</a:t>
            </a:r>
            <a:r>
              <a:rPr lang="zh-TW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定義新的</a:t>
            </a:r>
            <a:r>
              <a:rPr lang="zh-TW">
                <a:solidFill>
                  <a:schemeClr val="dk1"/>
                </a:solidFill>
              </a:rPr>
              <a:t>input(三維空間)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x’= (x</a:t>
            </a:r>
            <a:r>
              <a:rPr baseline="-25000" lang="zh-TW">
                <a:solidFill>
                  <a:schemeClr val="dk1"/>
                </a:solidFill>
              </a:rPr>
              <a:t>1</a:t>
            </a:r>
            <a:r>
              <a:rPr lang="zh-TW">
                <a:solidFill>
                  <a:schemeClr val="dk1"/>
                </a:solidFill>
              </a:rPr>
              <a:t>,x</a:t>
            </a:r>
            <a:r>
              <a:rPr baseline="-25000" lang="zh-TW">
                <a:solidFill>
                  <a:schemeClr val="dk1"/>
                </a:solidFill>
              </a:rPr>
              <a:t>2</a:t>
            </a:r>
            <a:r>
              <a:rPr lang="zh-TW">
                <a:solidFill>
                  <a:schemeClr val="dk1"/>
                </a:solidFill>
              </a:rPr>
              <a:t>,x</a:t>
            </a:r>
            <a:r>
              <a:rPr baseline="-25000" lang="zh-TW">
                <a:solidFill>
                  <a:schemeClr val="dk1"/>
                </a:solidFill>
              </a:rPr>
              <a:t>1</a:t>
            </a:r>
            <a:r>
              <a:rPr baseline="30000" lang="zh-TW">
                <a:solidFill>
                  <a:schemeClr val="dk1"/>
                </a:solidFill>
              </a:rPr>
              <a:t>2</a:t>
            </a:r>
            <a:r>
              <a:rPr lang="zh-TW">
                <a:solidFill>
                  <a:schemeClr val="dk1"/>
                </a:solidFill>
              </a:rPr>
              <a:t>+x</a:t>
            </a:r>
            <a:r>
              <a:rPr baseline="-25000" lang="zh-TW">
                <a:solidFill>
                  <a:schemeClr val="dk1"/>
                </a:solidFill>
              </a:rPr>
              <a:t>2</a:t>
            </a:r>
            <a:r>
              <a:rPr baseline="30000" lang="zh-TW">
                <a:solidFill>
                  <a:schemeClr val="dk1"/>
                </a:solidFill>
              </a:rPr>
              <a:t>2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在提升維度的空間中尋求最佳線性可分平面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Radial Basis Function kernel (Gaussian Kernel)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61" y="1176125"/>
            <a:ext cx="5335838" cy="36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574" y="3977500"/>
            <a:ext cx="3116401" cy="54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ml-course</a:t>
            </a:r>
            <a:r>
              <a:rPr lang="zh-TW"/>
              <a:t>/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course2</a:t>
            </a:r>
            <a:r>
              <a:rPr lang="zh-TW"/>
              <a:t>/</a:t>
            </a:r>
            <a:r>
              <a:rPr lang="zh-TW" u="sng">
                <a:solidFill>
                  <a:schemeClr val="hlink"/>
                </a:solidFill>
                <a:hlinkClick r:id="rId5"/>
              </a:rPr>
              <a:t>example</a:t>
            </a:r>
            <a:r>
              <a:rPr lang="zh-TW"/>
              <a:t>/model_svm.py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8" y="1152473"/>
            <a:ext cx="3816800" cy="36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1650" y="1400074"/>
            <a:ext cx="4269200" cy="3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Practice 1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Read Document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使用help(SVC)印出SVC的說明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找出有哪些參數可以調整，並討論其意義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Tuning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原本程式碼是使用預設參數，請調整任何可以調整的參數，並觀察其輸出是否有變化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調整目標：找到更平滑的Boundary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解答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sklearn.svm.SVC(C=1.0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kernel='rbf'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degree=3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gamma='auto'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coef0=0.0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shrinking=True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probability=False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tol=0.001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cache_size=200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class_weight=None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verbose=False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max_iter=-1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decision_function_shape=None</a:t>
            </a:r>
            <a:r>
              <a:rPr lang="zh-TW" sz="1200">
                <a:solidFill>
                  <a:srgbClr val="4F4F4F"/>
                </a:solidFill>
                <a:highlight>
                  <a:srgbClr val="F8F8F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r>
              <a:rPr lang="zh-TW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random_state=None)</a:t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60960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kernel ：核函數，默認是rbf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degree ：多項式poly函數的維度，默認是3，選擇其他核函數時會被忽略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gamma ： ‘rbf’,‘poly’ 和‘sigmoid’的核函數參數。默認是’auto’，則會選擇1/n_features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coef0 ：核函數的常數項。對於‘poly’和 ‘sigmoid’有用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probability ：是否採用概率估計？ .默認為False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shrinking ：是否採用shrinking heuristic方法，默認為true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tol ：停止訓練的誤差值大小，默認為1e-3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cache_size ：核函數cache緩存大小，默認為200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class_weight ：類別的權重，字典形式傳遞。設置第幾類的參數C為weight*C(C-SVC中的C)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verbose ：允許冗餘輸出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max_iter ：最大迭代次數　 -1為無限制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decision_function_shape ：‘ovo’, ‘ovr’ or None, default=None3</a:t>
            </a:r>
            <a:endParaRPr sz="1200"/>
          </a:p>
          <a:p>
            <a:pPr indent="609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random_state ：數據洗牌時的seed值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Multi-Layer Perceptron</a:t>
            </a:r>
            <a:endParaRPr/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with Tensorflow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7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Perceptron </a:t>
            </a:r>
            <a:r>
              <a:rPr lang="zh-TW" sz="1800"/>
              <a:t>感知器				              Single Layer Perceptron 單層感知器</a:t>
            </a:r>
            <a:endParaRPr sz="1800"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28881" l="0" r="0" t="0"/>
          <a:stretch/>
        </p:blipFill>
        <p:spPr>
          <a:xfrm>
            <a:off x="345950" y="1017725"/>
            <a:ext cx="3673076" cy="24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019650" y="3545325"/>
            <a:ext cx="26463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/>
              <a:t>符號	英文名			中文名</a:t>
            </a:r>
            <a:endParaRPr sz="1000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y 	output			</a:t>
            </a:r>
            <a:r>
              <a:rPr lang="zh-TW" sz="1000"/>
              <a:t>輸出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x 	input			</a:t>
            </a:r>
            <a:r>
              <a:rPr lang="zh-TW" sz="1000"/>
              <a:t>輸入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	weight			</a:t>
            </a:r>
            <a:r>
              <a:rPr lang="zh-TW" sz="1000"/>
              <a:t>權重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b	bias			</a:t>
            </a:r>
            <a:r>
              <a:rPr lang="zh-TW" sz="1000"/>
              <a:t>偏置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	activation function	</a:t>
            </a:r>
            <a:r>
              <a:rPr lang="zh-TW" sz="1000"/>
              <a:t>激活函數</a:t>
            </a:r>
            <a:endParaRPr sz="1000"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22755" r="30014" t="71833"/>
          <a:stretch/>
        </p:blipFill>
        <p:spPr>
          <a:xfrm>
            <a:off x="226275" y="3725700"/>
            <a:ext cx="1734749" cy="96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50" y="1170125"/>
            <a:ext cx="31120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7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Perceptron 感知器				              Single Layer Perceptron 單層感知器</a:t>
            </a:r>
            <a:endParaRPr sz="180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28881" l="0" r="0" t="0"/>
          <a:stretch/>
        </p:blipFill>
        <p:spPr>
          <a:xfrm>
            <a:off x="345950" y="1017725"/>
            <a:ext cx="3673076" cy="24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019650" y="3545325"/>
            <a:ext cx="26463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/>
              <a:t>符號	英文名			中文名</a:t>
            </a:r>
            <a:endParaRPr sz="1000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y 	output			輸出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x 	input			輸入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	weight			權重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b	bias			偏置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f	activation function	激活函數</a:t>
            </a:r>
            <a:endParaRPr sz="1000"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22755" r="30014" t="71833"/>
          <a:stretch/>
        </p:blipFill>
        <p:spPr>
          <a:xfrm>
            <a:off x="226275" y="3725700"/>
            <a:ext cx="1734749" cy="96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50" y="1170125"/>
            <a:ext cx="31120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721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189" y="875725"/>
            <a:ext cx="3169585" cy="240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: MNIST </a:t>
            </a:r>
            <a:r>
              <a:rPr lang="zh-TW"/>
              <a:t>數字手寫辨識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223700" y="1276525"/>
            <a:ext cx="32886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Input: 手寫數字黑白(灰階)圖片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output: 數字類別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81646" l="19673" r="68265" t="1651"/>
          <a:stretch/>
        </p:blipFill>
        <p:spPr>
          <a:xfrm>
            <a:off x="5374100" y="1986875"/>
            <a:ext cx="5514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5459325" y="1676075"/>
            <a:ext cx="381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28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5925550" y="2089500"/>
            <a:ext cx="842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28 pixel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323950" y="3338225"/>
            <a:ext cx="38901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				(</a:t>
            </a:r>
            <a:r>
              <a:rPr lang="zh-TW"/>
              <a:t>字元</a:t>
            </a:r>
            <a:r>
              <a:rPr lang="zh-TW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[0 0 1 0 0 0 0 0 0 0]	(One-hot vector)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一些網站書籍推薦：流暢的Python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13100" cy="3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241925" y="2229250"/>
            <a:ext cx="2514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更深入了解Python語言特性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用“Python”的方式寫Python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loader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使用tenasorflow內建的data loader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使用plt.imshow()畫出數字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533475"/>
            <a:ext cx="42195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4804650" y="1625950"/>
            <a:ext cx="3387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※"data/"為</a:t>
            </a:r>
            <a:r>
              <a:rPr lang="zh-TW"/>
              <a:t>資料存放路徑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若資料不存在，則會自動透過網路下載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33625"/>
            <a:ext cx="4069825" cy="6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575" y="2985493"/>
            <a:ext cx="1989800" cy="19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11700" y="4234800"/>
            <a:ext cx="4860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※mnist.train.images[0]</a:t>
            </a:r>
            <a:r>
              <a:rPr lang="zh-TW"/>
              <a:t>是一個shape為(784,)的np.array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需rashape成(28,28)才能畫出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1-</a:t>
            </a:r>
            <a:r>
              <a:rPr lang="zh-TW"/>
              <a:t>定義參數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43255"/>
          <a:stretch/>
        </p:blipFill>
        <p:spPr>
          <a:xfrm>
            <a:off x="4361450" y="1400588"/>
            <a:ext cx="4182975" cy="29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58617" l="0" r="19028" t="0"/>
          <a:stretch/>
        </p:blipFill>
        <p:spPr>
          <a:xfrm>
            <a:off x="421975" y="1443250"/>
            <a:ext cx="3326725" cy="2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</a:t>
            </a:r>
            <a:r>
              <a:rPr lang="zh-TW"/>
              <a:t>定義模型與Operators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98" y="1133923"/>
            <a:ext cx="5532775" cy="38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3-</a:t>
            </a:r>
            <a:r>
              <a:rPr lang="zh-TW"/>
              <a:t>模型訓練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48" y="1096150"/>
            <a:ext cx="5123200" cy="3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4-</a:t>
            </a:r>
            <a:r>
              <a:rPr lang="zh-TW"/>
              <a:t>測試與評估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846225"/>
            <a:ext cx="6182001" cy="16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Practice2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Visualize process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請使用後面自由筆記區，將流程1~4程式碼執行時，</a:t>
            </a:r>
            <a:br>
              <a:rPr lang="zh-TW"/>
            </a:br>
            <a:r>
              <a:rPr lang="zh-TW"/>
              <a:t>所產生的tf.Tensor物件(或tf.Operator)寫出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以圖像化的方式畫出流程2中建構的</a:t>
            </a:r>
            <a:r>
              <a:rPr lang="zh-TW"/>
              <a:t>Tensor物件的關係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More Evaluation Metric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新增precision &amp; recall &amp; F1 score作為模型的輸出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Softmax activation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討論為什麼要使用Softmax activation function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6618600" y="1104575"/>
            <a:ext cx="22767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流程1~4請參考前面投影片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1-定義參數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2-定義模型與Operators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3-模型訓練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4-測試與評估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90" y="70050"/>
            <a:ext cx="239697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解答</a:t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825" y="12"/>
            <a:ext cx="5690175" cy="265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7800" y="2604125"/>
            <a:ext cx="3990500" cy="25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自由筆記: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自由筆記: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實際在分類問題中，雖然大部分的狀況下挑最大就是最好的選擇，但偶爾也會有例外出現，softmax就是為了解決偶</a:t>
            </a:r>
            <a:r>
              <a:rPr lang="zh-TW"/>
              <a:t>爾</a:t>
            </a:r>
            <a:r>
              <a:rPr lang="zh-TW"/>
              <a:t>出現的例外，把他們用機率表示考慮進去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softmax映射出來的序列既滿足機率公設，求導也方便，代表意義也很直觀</a:t>
            </a:r>
            <a:br>
              <a:rPr lang="zh-TW"/>
            </a:br>
            <a:r>
              <a:rPr lang="zh-TW"/>
              <a:t>EX: f(a) = [0.015, 0.86, 0.125] 代表長得像第二類的機率86%，但像其他兩類的可能性也被考慮進去了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</a:t>
            </a:r>
            <a:r>
              <a:rPr lang="zh-TW"/>
              <a:t>作圖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 matplotlib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繪製函數曲線 </a:t>
            </a:r>
            <a:r>
              <a:rPr lang="zh-TW"/>
              <a:t>plt.plot()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12474" l="7017" r="26146" t="32450"/>
          <a:stretch/>
        </p:blipFill>
        <p:spPr>
          <a:xfrm>
            <a:off x="440950" y="2585250"/>
            <a:ext cx="3659149" cy="22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5930075" y="2587400"/>
            <a:ext cx="25623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 code: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https://github.com/odewahn/ipynb-examples/blob/master/Part%203%20-%20Plotting%20with%20Matplotlib.ipynb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67822" l="7243" r="53198" t="12021"/>
          <a:stretch/>
        </p:blipFill>
        <p:spPr>
          <a:xfrm>
            <a:off x="515775" y="1149600"/>
            <a:ext cx="3264926" cy="12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繪製散佈圖 </a:t>
            </a:r>
            <a:r>
              <a:rPr lang="zh-TW"/>
              <a:t>plt.scatter()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546125" y="3536675"/>
            <a:ext cx="300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 code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http://nbviewer.jupyter.org/github/rasbt/matplotlib-gallery/blob/master/ipynb/scatterplots.ipynb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41741" t="16826"/>
          <a:stretch/>
        </p:blipFill>
        <p:spPr>
          <a:xfrm>
            <a:off x="322050" y="1043275"/>
            <a:ext cx="4734774" cy="40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332" y="1130825"/>
            <a:ext cx="3357743" cy="2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ml-course</a:t>
            </a:r>
            <a:r>
              <a:rPr lang="zh-TW"/>
              <a:t>/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course2</a:t>
            </a:r>
            <a:r>
              <a:rPr lang="zh-TW"/>
              <a:t>/</a:t>
            </a:r>
            <a:r>
              <a:rPr lang="zh-TW" u="sng">
                <a:solidFill>
                  <a:schemeClr val="hlink"/>
                </a:solidFill>
                <a:hlinkClick r:id="rId5"/>
              </a:rPr>
              <a:t>example</a:t>
            </a:r>
            <a:r>
              <a:rPr lang="zh-TW"/>
              <a:t>/plot_perceptron.py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5700" y="1727750"/>
            <a:ext cx="3566250" cy="25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7">
            <a:alphaModFix/>
          </a:blip>
          <a:srcRect b="37019" l="0" r="0" t="0"/>
          <a:stretch/>
        </p:blipFill>
        <p:spPr>
          <a:xfrm>
            <a:off x="311700" y="1017725"/>
            <a:ext cx="3138500" cy="27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7">
            <a:alphaModFix/>
          </a:blip>
          <a:srcRect b="-1360" l="0" r="0" t="79691"/>
          <a:stretch/>
        </p:blipFill>
        <p:spPr>
          <a:xfrm>
            <a:off x="387900" y="3737651"/>
            <a:ext cx="3138500" cy="94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 Vector Machine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 sci-kit learn package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本章節的圖片部分來自於此電子書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https://legacy.gitbook.com/book/ljalphabeta/python-/details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其中的第三章節 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支持向量机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https://ljalphabeta.gitbooks.io/python-/content/svm.html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使用松弛变量解决非线性可分的情况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https://ljalphabeta.gitbooks.io/python-/content/slack.html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使用核SVM解决非线性問題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https://ljalphabeta.gitbooks.io/python-/content/kernelsvm.html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35086"/>
          <a:stretch/>
        </p:blipFill>
        <p:spPr>
          <a:xfrm>
            <a:off x="311700" y="1083375"/>
            <a:ext cx="7947100" cy="35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