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9" r:id="rId19"/>
    <p:sldId id="273" r:id="rId20"/>
    <p:sldId id="274" r:id="rId21"/>
    <p:sldId id="275" r:id="rId22"/>
    <p:sldId id="278" r:id="rId23"/>
    <p:sldId id="276" r:id="rId24"/>
    <p:sldId id="277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9725"/>
    <p:restoredTop sz="92607"/>
  </p:normalViewPr>
  <p:slideViewPr>
    <p:cSldViewPr snapToGrid="0">
      <p:cViewPr varScale="1">
        <p:scale>
          <a:sx n="158" d="100"/>
          <a:sy n="158" d="100"/>
        </p:scale>
        <p:origin x="7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&#27963;&#38913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loss-epoch</a:t>
            </a:r>
            <a:r>
              <a:rPr lang="en-US" altLang="zh-TW" baseline="0" dirty="0"/>
              <a:t> diagram</a:t>
            </a:r>
            <a:endParaRPr lang="zh-TW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test loss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工作表1!$D$9:$D$23</c:f>
              <c:numCache>
                <c:formatCode>General</c:formatCode>
                <c:ptCount val="15"/>
                <c:pt idx="0">
                  <c:v>2.230886222368287</c:v>
                </c:pt>
                <c:pt idx="1">
                  <c:v>2.197499514203747</c:v>
                </c:pt>
                <c:pt idx="2">
                  <c:v>2.183900657250875</c:v>
                </c:pt>
                <c:pt idx="3">
                  <c:v>2.09678529460327</c:v>
                </c:pt>
                <c:pt idx="4">
                  <c:v>2.052117776410151</c:v>
                </c:pt>
                <c:pt idx="5">
                  <c:v>1.961902872253693</c:v>
                </c:pt>
                <c:pt idx="6">
                  <c:v>1.845194208457568</c:v>
                </c:pt>
                <c:pt idx="7">
                  <c:v>1.718746679314098</c:v>
                </c:pt>
                <c:pt idx="8">
                  <c:v>1.42802917157773</c:v>
                </c:pt>
                <c:pt idx="9">
                  <c:v>1.262249145100364</c:v>
                </c:pt>
                <c:pt idx="10">
                  <c:v>1.113475681250348</c:v>
                </c:pt>
                <c:pt idx="11">
                  <c:v>0.79</c:v>
                </c:pt>
                <c:pt idx="12">
                  <c:v>1.0</c:v>
                </c:pt>
                <c:pt idx="13">
                  <c:v>1.19</c:v>
                </c:pt>
                <c:pt idx="14">
                  <c:v>1.22</c:v>
                </c:pt>
              </c:numCache>
            </c:numRef>
          </c:val>
          <c:smooth val="0"/>
        </c:ser>
        <c:ser>
          <c:idx val="1"/>
          <c:order val="1"/>
          <c:tx>
            <c:v>train loss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工作表1!$E$9:$E$23</c:f>
              <c:numCache>
                <c:formatCode>General</c:formatCode>
                <c:ptCount val="15"/>
                <c:pt idx="0">
                  <c:v>1.963552919908208</c:v>
                </c:pt>
                <c:pt idx="1">
                  <c:v>1.982724965284244</c:v>
                </c:pt>
                <c:pt idx="2">
                  <c:v>1.871409114319482</c:v>
                </c:pt>
                <c:pt idx="3">
                  <c:v>1.739682531220865</c:v>
                </c:pt>
                <c:pt idx="4">
                  <c:v>1.755925820182897</c:v>
                </c:pt>
                <c:pt idx="5">
                  <c:v>1.552270655161598</c:v>
                </c:pt>
                <c:pt idx="6">
                  <c:v>1.397524270964547</c:v>
                </c:pt>
                <c:pt idx="7">
                  <c:v>1.395365951849806</c:v>
                </c:pt>
                <c:pt idx="8">
                  <c:v>1.239002173566161</c:v>
                </c:pt>
                <c:pt idx="9">
                  <c:v>1.032450114871484</c:v>
                </c:pt>
                <c:pt idx="10">
                  <c:v>0.700429941351379</c:v>
                </c:pt>
                <c:pt idx="11">
                  <c:v>0.461883698354429</c:v>
                </c:pt>
                <c:pt idx="12">
                  <c:v>0.24588997979083</c:v>
                </c:pt>
                <c:pt idx="13">
                  <c:v>0.25</c:v>
                </c:pt>
                <c:pt idx="14">
                  <c:v>0.07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63016624"/>
        <c:axId val="-1963014576"/>
      </c:lineChart>
      <c:catAx>
        <c:axId val="-19630166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963014576"/>
        <c:crosses val="autoZero"/>
        <c:auto val="1"/>
        <c:lblAlgn val="ctr"/>
        <c:lblOffset val="100"/>
        <c:noMultiLvlLbl val="0"/>
      </c:catAx>
      <c:valAx>
        <c:axId val="-196301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963016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深度神經網路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Deep Neural Network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311700" y="402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000000"/>
                </a:solidFill>
              </a:rPr>
              <a:t>Dataset : MNIST 數字手寫辨識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595959"/>
              </a:solidFill>
            </a:endParaRP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6175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5223700" y="1276525"/>
            <a:ext cx="3288600" cy="31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Input: 手寫數字黑白(灰階)圖片</a:t>
            </a: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output: 數字類別</a:t>
            </a: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l="19673" t="1651" r="68265" b="81646"/>
          <a:stretch/>
        </p:blipFill>
        <p:spPr>
          <a:xfrm>
            <a:off x="5374100" y="1986875"/>
            <a:ext cx="55145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5459325" y="1676075"/>
            <a:ext cx="3810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000000"/>
                </a:solidFill>
              </a:rPr>
              <a:t>28</a:t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5925550" y="2089500"/>
            <a:ext cx="8421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28 pixel</a:t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5323950" y="3338225"/>
            <a:ext cx="3890100" cy="10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				(字元)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或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[0 0 1 0 0 0 0 0 0 0]	(One-hot vector)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準備</a:t>
            </a: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下載MNIST資料集跟引入tensorflow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設定訓練參數</a:t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63" y="1658863"/>
            <a:ext cx="475297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63" y="3683038"/>
            <a:ext cx="4695825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定義網路節點數</a:t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88" y="1838613"/>
            <a:ext cx="477202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設定輸入跟對應的輸出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網路連結方式及初始化節點參數</a:t>
            </a:r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75" y="1737263"/>
            <a:ext cx="497205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5977100" y="787525"/>
            <a:ext cx="2827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定義連結方式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初始化模型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設定</a:t>
            </a:r>
            <a:br>
              <a:rPr lang="zh-TW"/>
            </a:br>
            <a:r>
              <a:rPr lang="zh-TW"/>
              <a:t>loss function</a:t>
            </a:r>
            <a:br>
              <a:rPr lang="zh-TW"/>
            </a:br>
            <a:r>
              <a:rPr lang="zh-TW"/>
              <a:t>優化器及其目標</a:t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13" y="749975"/>
            <a:ext cx="547687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712500" y="513875"/>
            <a:ext cx="2354400" cy="4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Tensorflow裡是用Session當作跑模型的容器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/>
              <a:t>在Session裡把模型放入迴圈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/>
              <a:t>批次丟入訓練資料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/>
              <a:t>得到當前模型預測結果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400"/>
              <a:t>丟給softmax約束輸出範圍</a:t>
            </a:r>
            <a:br>
              <a:rPr lang="zh-TW" sz="1400"/>
            </a:br>
            <a:r>
              <a:rPr lang="zh-TW" sz="1400"/>
              <a:t>算loss</a:t>
            </a:r>
            <a:br>
              <a:rPr lang="zh-TW" sz="1400"/>
            </a:br>
            <a:r>
              <a:rPr lang="zh-TW" sz="1400"/>
              <a:t>回傳結果做優化</a:t>
            </a:r>
            <a:br>
              <a:rPr lang="zh-TW" sz="1400"/>
            </a:br>
            <a:r>
              <a:rPr lang="zh-TW" sz="1400"/>
              <a:t>repeat</a:t>
            </a:r>
            <a:endParaRPr sz="1400"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13863"/>
            <a:ext cx="6400800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討論1</a:t>
            </a:r>
            <a:endParaRPr dirty="0"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dirty="0" smtClean="0"/>
              <a:t>增強非線性</a:t>
            </a:r>
            <a:r>
              <a:rPr lang="zh-TW" altLang="en-US" dirty="0" smtClean="0"/>
              <a:t>、模型深度</a:t>
            </a:r>
            <a:endParaRPr lang="en-US" altLang="zh-TW" dirty="0"/>
          </a:p>
          <a:p>
            <a:pPr marL="457200" lvl="1" indent="0">
              <a:buNone/>
            </a:pPr>
            <a:r>
              <a:rPr lang="zh-TW" dirty="0" smtClean="0"/>
              <a:t>1</a:t>
            </a:r>
            <a:r>
              <a:rPr lang="zh-TW" dirty="0"/>
              <a:t>.在網路結構中加入 activation </a:t>
            </a:r>
            <a:r>
              <a:rPr lang="zh-TW" dirty="0" smtClean="0"/>
              <a:t>layer</a:t>
            </a:r>
            <a:endParaRPr lang="en-US" altLang="zh-TW" dirty="0"/>
          </a:p>
          <a:p>
            <a:pPr marL="457200" lvl="1" indent="0">
              <a:buNone/>
            </a:pPr>
            <a:r>
              <a:rPr lang="zh-TW" dirty="0" smtClean="0"/>
              <a:t>2</a:t>
            </a:r>
            <a:r>
              <a:rPr lang="zh-TW" dirty="0"/>
              <a:t>.add new </a:t>
            </a:r>
            <a:r>
              <a:rPr lang="zh-TW" dirty="0" smtClean="0"/>
              <a:t>layer</a:t>
            </a:r>
            <a:endParaRPr lang="en-US" altLang="zh-TW" dirty="0" smtClean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altLang="en-US" dirty="0" smtClean="0"/>
              <a:t>調整訓練速度</a:t>
            </a:r>
            <a:r>
              <a:rPr lang="en-US" altLang="zh-TW" dirty="0" smtClean="0"/>
              <a:t>/</a:t>
            </a:r>
            <a:r>
              <a:rPr lang="zh-TW" altLang="en-US" dirty="0" smtClean="0"/>
              <a:t>最佳化演算法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dirty="0" smtClean="0"/>
              <a:t>SGD-&gt; Adam / </a:t>
            </a:r>
            <a:r>
              <a:rPr lang="en-US" dirty="0" err="1" smtClean="0"/>
              <a:t>RMSProp</a:t>
            </a:r>
            <a:r>
              <a:rPr lang="mr-IN" dirty="0" smtClean="0"/>
              <a:t>…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zh-TW" dirty="0"/>
              <a:t>增強非線性</a:t>
            </a:r>
            <a:r>
              <a:rPr lang="zh-TW" altLang="en-US" dirty="0"/>
              <a:t>、模型</a:t>
            </a:r>
            <a:r>
              <a:rPr lang="zh-TW" altLang="en-US" dirty="0" smtClean="0"/>
              <a:t>深度</a:t>
            </a:r>
            <a:r>
              <a:rPr lang="en-US" altLang="zh-TW" dirty="0" smtClean="0"/>
              <a:t> </a:t>
            </a:r>
            <a:r>
              <a:rPr lang="en-US" altLang="zh-TW" dirty="0" smtClean="0"/>
              <a:t>(</a:t>
            </a:r>
            <a:r>
              <a:rPr lang="zh-TW" dirty="0" smtClean="0"/>
              <a:t>activation layer</a:t>
            </a:r>
            <a:r>
              <a:rPr lang="en-US" altLang="zh-TW" dirty="0" smtClean="0"/>
              <a:t>)</a:t>
            </a:r>
            <a:endParaRPr dirty="0"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8174"/>
            <a:ext cx="9144001" cy="198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更換</a:t>
            </a:r>
            <a:r>
              <a:rPr kumimoji="1" lang="en-US" altLang="zh-TW" dirty="0" smtClean="0"/>
              <a:t>Optimizer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19946"/>
          <a:stretch/>
        </p:blipFill>
        <p:spPr>
          <a:xfrm>
            <a:off x="311700" y="2249821"/>
            <a:ext cx="8310127" cy="61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4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l="-700" t="20076" r="699" b="5151"/>
          <a:stretch/>
        </p:blipFill>
        <p:spPr>
          <a:xfrm>
            <a:off x="311700" y="1502875"/>
            <a:ext cx="2679225" cy="19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加入變化</a:t>
            </a:r>
            <a:endParaRPr dirty="0"/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311700" y="1085100"/>
            <a:ext cx="8520600" cy="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#cost == loss</a:t>
            </a:r>
            <a:endParaRPr dirty="0"/>
          </a:p>
        </p:txBody>
      </p:sp>
      <p:pic>
        <p:nvPicPr>
          <p:cNvPr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3350" y="1454925"/>
            <a:ext cx="1746025" cy="20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6375" y="1453825"/>
            <a:ext cx="1576628" cy="19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4375" y="1453813"/>
            <a:ext cx="1746025" cy="2032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515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Perceptron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b="28881"/>
          <a:stretch/>
        </p:blipFill>
        <p:spPr>
          <a:xfrm>
            <a:off x="345950" y="1017725"/>
            <a:ext cx="3673076" cy="243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3150" y="1170125"/>
            <a:ext cx="311208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optimizer</a:t>
            </a:r>
            <a:endParaRPr/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5993" y="1017725"/>
            <a:ext cx="4960033" cy="38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討論2</a:t>
            </a:r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dirty="0"/>
              <a:t>減少Overfitting</a:t>
            </a:r>
            <a:endParaRPr dirty="0"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dirty="0"/>
              <a:t>1. add regularization to loss</a:t>
            </a:r>
            <a:endParaRPr dirty="0"/>
          </a:p>
          <a:p>
            <a:pPr marL="45720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dirty="0"/>
              <a:t>2. reduce layer</a:t>
            </a:r>
            <a:endParaRPr dirty="0"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dirty="0"/>
              <a:t>3. dropout </a:t>
            </a:r>
            <a:r>
              <a:rPr lang="zh-TW" dirty="0" smtClean="0"/>
              <a:t>layer</a:t>
            </a:r>
            <a:endParaRPr lang="en-US" altLang="zh-TW" dirty="0" smtClean="0"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 smtClean="0"/>
              <a:t>4. early stop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Loss-epoch diagram</a:t>
            </a:r>
            <a:endParaRPr kumimoji="1"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624511"/>
              </p:ext>
            </p:extLst>
          </p:nvPr>
        </p:nvGraphicFramePr>
        <p:xfrm>
          <a:off x="1620035" y="1387418"/>
          <a:ext cx="5476679" cy="3265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橢圓 4"/>
          <p:cNvSpPr/>
          <p:nvPr/>
        </p:nvSpPr>
        <p:spPr>
          <a:xfrm>
            <a:off x="5381203" y="2718924"/>
            <a:ext cx="817296" cy="1747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214682" y="3285087"/>
            <a:ext cx="302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Overfitting : early stop here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regularizer</a:t>
            </a:r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75" y="2362788"/>
            <a:ext cx="8560125" cy="995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Shortcomings</a:t>
            </a:r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很難找到全局最佳解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參數太多，容易overfitting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無法處理時序型資料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無法解決XOR問題(線性不可分)</a:t>
            </a: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035200" cy="2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311700" y="1152475"/>
            <a:ext cx="2035200" cy="203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512300" y="1382475"/>
            <a:ext cx="421200" cy="42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1640150" y="1382475"/>
            <a:ext cx="421200" cy="42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1640150" y="2650075"/>
            <a:ext cx="421200" cy="42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357925" y="2523775"/>
            <a:ext cx="673800" cy="6738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2433300" y="1094925"/>
            <a:ext cx="2233500" cy="21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2492200" y="1152475"/>
            <a:ext cx="2035200" cy="203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3843775" y="1319325"/>
            <a:ext cx="421200" cy="42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2538413" y="2408475"/>
            <a:ext cx="673800" cy="6738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718925" y="1163475"/>
            <a:ext cx="2035200" cy="2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4718925" y="1163475"/>
            <a:ext cx="2035200" cy="203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4945575" y="2621875"/>
            <a:ext cx="421200" cy="42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4793225" y="1267175"/>
            <a:ext cx="673800" cy="6738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945650" y="1163475"/>
            <a:ext cx="2035200" cy="2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6945650" y="1163475"/>
            <a:ext cx="2035200" cy="203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7146250" y="1393475"/>
            <a:ext cx="421200" cy="42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8274100" y="2661075"/>
            <a:ext cx="421200" cy="42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6991875" y="2534775"/>
            <a:ext cx="673800" cy="6738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Shape 88"/>
          <p:cNvCxnSpPr/>
          <p:nvPr/>
        </p:nvCxnSpPr>
        <p:spPr>
          <a:xfrm>
            <a:off x="133325" y="1586000"/>
            <a:ext cx="2000100" cy="208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Shape 89"/>
          <p:cNvCxnSpPr/>
          <p:nvPr/>
        </p:nvCxnSpPr>
        <p:spPr>
          <a:xfrm>
            <a:off x="3010575" y="996500"/>
            <a:ext cx="1663200" cy="183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Shape 90"/>
          <p:cNvSpPr/>
          <p:nvPr/>
        </p:nvSpPr>
        <p:spPr>
          <a:xfrm>
            <a:off x="5906575" y="1267175"/>
            <a:ext cx="673800" cy="6738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5932638" y="2495575"/>
            <a:ext cx="673800" cy="6738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" name="Shape 92"/>
          <p:cNvCxnSpPr/>
          <p:nvPr/>
        </p:nvCxnSpPr>
        <p:spPr>
          <a:xfrm>
            <a:off x="4624625" y="1831600"/>
            <a:ext cx="1754400" cy="172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Shape 93"/>
          <p:cNvSpPr/>
          <p:nvPr/>
        </p:nvSpPr>
        <p:spPr>
          <a:xfrm>
            <a:off x="8133325" y="1267175"/>
            <a:ext cx="673800" cy="6738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1031725" y="3129750"/>
            <a:ext cx="9843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or</a:t>
            </a:r>
            <a:endParaRPr sz="3000"/>
          </a:p>
        </p:txBody>
      </p:sp>
      <p:sp>
        <p:nvSpPr>
          <p:cNvPr id="95" name="Shape 95"/>
          <p:cNvSpPr txBox="1"/>
          <p:nvPr/>
        </p:nvSpPr>
        <p:spPr>
          <a:xfrm>
            <a:off x="3114000" y="3129750"/>
            <a:ext cx="11211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and</a:t>
            </a:r>
            <a:endParaRPr sz="3000"/>
          </a:p>
        </p:txBody>
      </p:sp>
      <p:sp>
        <p:nvSpPr>
          <p:cNvPr id="96" name="Shape 96"/>
          <p:cNvSpPr txBox="1"/>
          <p:nvPr/>
        </p:nvSpPr>
        <p:spPr>
          <a:xfrm>
            <a:off x="5303888" y="3129750"/>
            <a:ext cx="12930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nand</a:t>
            </a:r>
            <a:endParaRPr sz="3000"/>
          </a:p>
        </p:txBody>
      </p:sp>
      <p:sp>
        <p:nvSpPr>
          <p:cNvPr id="97" name="Shape 97"/>
          <p:cNvSpPr txBox="1"/>
          <p:nvPr/>
        </p:nvSpPr>
        <p:spPr>
          <a:xfrm>
            <a:off x="7665675" y="3169375"/>
            <a:ext cx="9843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xor</a:t>
            </a:r>
            <a:endParaRPr sz="3000"/>
          </a:p>
        </p:txBody>
      </p:sp>
      <p:sp>
        <p:nvSpPr>
          <p:cNvPr id="98" name="Shape 98"/>
          <p:cNvSpPr/>
          <p:nvPr/>
        </p:nvSpPr>
        <p:spPr>
          <a:xfrm>
            <a:off x="2526450" y="1267175"/>
            <a:ext cx="673800" cy="6738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3741988" y="2408475"/>
            <a:ext cx="673800" cy="6738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38525" y="1382475"/>
            <a:ext cx="2733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38525" y="2676225"/>
            <a:ext cx="2733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558175" y="3129750"/>
            <a:ext cx="2733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1714100" y="3129750"/>
            <a:ext cx="2733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解決XOR問題（線性不可分）</a:t>
            </a: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kernel SVM(投影到另一個空間且該空間下線性可分)</a:t>
            </a:r>
            <a:br>
              <a:rPr lang="zh-TW"/>
            </a:br>
            <a:r>
              <a:rPr lang="zh-TW"/>
              <a:t>缺點：kernel難找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用Activation Function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用Multi-Layer Perceptron</a:t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675" y="2454875"/>
            <a:ext cx="3113225" cy="20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solidFill>
                  <a:schemeClr val="dk2"/>
                </a:solidFill>
              </a:rPr>
              <a:t>方法1 : Activation Function</a:t>
            </a:r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不管是單感知還是多感知器，都是用直線在模擬分類(線性規劃)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越多感知器，就能用越多直線模擬曲線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但是太多可能會overfitting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80" y="1093270"/>
            <a:ext cx="4086651" cy="2709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464" y="1093270"/>
            <a:ext cx="4338339" cy="2709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套入Activation Function的話</a:t>
            </a: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他就會變成一條曲線，分類上效果好，又有非線性特性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就能模擬曲線作分類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而且不影響Back propagation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方法2 : Multi-Layer Perceptron 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908050" y="1280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簡稱MLP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就是DNN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DNN聽起來比多層感知器強不知道高端多少倍，所以都講DNN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可以用來描述跟解決XOR，或更複雜的邏輯結構</a:t>
            </a:r>
            <a:endParaRPr/>
          </a:p>
        </p:txBody>
      </p:sp>
      <p:pic>
        <p:nvPicPr>
          <p:cNvPr id="4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889" y="2716250"/>
            <a:ext cx="4895750" cy="224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MLP的步驟</a:t>
            </a: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輸入資料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根據當前權重輸出預測結果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計算與實際結果的誤差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回傳誤差大小，作Back propagation尋找優化方向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Optimizer決定要往這方向調整多少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回到步驟1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405</Words>
  <Application>Microsoft Macintosh PowerPoint</Application>
  <PresentationFormat>如螢幕大小 (16:9)</PresentationFormat>
  <Paragraphs>104</Paragraphs>
  <Slides>24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7" baseType="lpstr">
      <vt:lpstr>新細明體</vt:lpstr>
      <vt:lpstr>Arial</vt:lpstr>
      <vt:lpstr>Simple Light</vt:lpstr>
      <vt:lpstr>深度神經網路</vt:lpstr>
      <vt:lpstr>Perceptron</vt:lpstr>
      <vt:lpstr>無法解決XOR問題(線性不可分)</vt:lpstr>
      <vt:lpstr>解決XOR問題（線性不可分）</vt:lpstr>
      <vt:lpstr>方法1 : Activation Function</vt:lpstr>
      <vt:lpstr>PowerPoint 簡報</vt:lpstr>
      <vt:lpstr>套入Activation Function的話</vt:lpstr>
      <vt:lpstr>方法2 : Multi-Layer Perceptron </vt:lpstr>
      <vt:lpstr>MLP的步驟</vt:lpstr>
      <vt:lpstr>PowerPoint 簡報</vt:lpstr>
      <vt:lpstr>準備</vt:lpstr>
      <vt:lpstr>PowerPoint 簡報</vt:lpstr>
      <vt:lpstr>PowerPoint 簡報</vt:lpstr>
      <vt:lpstr>PowerPoint 簡報</vt:lpstr>
      <vt:lpstr>PowerPoint 簡報</vt:lpstr>
      <vt:lpstr>討論1</vt:lpstr>
      <vt:lpstr>增強非線性、模型深度 (activation layer)</vt:lpstr>
      <vt:lpstr>更換Optimizer</vt:lpstr>
      <vt:lpstr>加入變化</vt:lpstr>
      <vt:lpstr>optimizer</vt:lpstr>
      <vt:lpstr>討論2</vt:lpstr>
      <vt:lpstr>Loss-epoch diagram</vt:lpstr>
      <vt:lpstr>regularizer</vt:lpstr>
      <vt:lpstr>Shortcomings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深度神經網路</dc:title>
  <cp:lastModifiedBy>Microsoft Office 使用者</cp:lastModifiedBy>
  <cp:revision>6</cp:revision>
  <dcterms:modified xsi:type="dcterms:W3CDTF">2018-05-05T06:20:07Z</dcterms:modified>
</cp:coreProperties>
</file>