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深度神經網路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Deep Neural Network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 txBox="1"/>
          <p:nvPr/>
        </p:nvSpPr>
        <p:spPr>
          <a:xfrm>
            <a:off x="311700" y="4029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rgbClr val="000000"/>
                </a:solidFill>
              </a:rPr>
              <a:t>Dataset : MNIST 數字手寫辨識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6175"/>
            <a:ext cx="457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5223700" y="1276525"/>
            <a:ext cx="3288600" cy="31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Input: 手寫數字黑白(灰階)圖片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output: 數字類別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 b="81646" l="19673" r="68265" t="1651"/>
          <a:stretch/>
        </p:blipFill>
        <p:spPr>
          <a:xfrm>
            <a:off x="5374100" y="1986875"/>
            <a:ext cx="55145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/>
        </p:nvSpPr>
        <p:spPr>
          <a:xfrm>
            <a:off x="5459325" y="1676075"/>
            <a:ext cx="3810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>
                <a:solidFill>
                  <a:srgbClr val="000000"/>
                </a:solidFill>
              </a:rPr>
              <a:t>28</a:t>
            </a:r>
            <a:endParaRPr/>
          </a:p>
        </p:txBody>
      </p:sp>
      <p:sp>
        <p:nvSpPr>
          <p:cNvPr id="153" name="Shape 153"/>
          <p:cNvSpPr txBox="1"/>
          <p:nvPr/>
        </p:nvSpPr>
        <p:spPr>
          <a:xfrm>
            <a:off x="5925550" y="2089500"/>
            <a:ext cx="8421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28 pixel</a:t>
            </a:r>
            <a:endParaRPr/>
          </a:p>
        </p:txBody>
      </p:sp>
      <p:sp>
        <p:nvSpPr>
          <p:cNvPr id="154" name="Shape 154"/>
          <p:cNvSpPr txBox="1"/>
          <p:nvPr/>
        </p:nvSpPr>
        <p:spPr>
          <a:xfrm>
            <a:off x="5323950" y="3338225"/>
            <a:ext cx="3890100" cy="10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				(字元)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或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[0 0 1 0 0 0 0 0 0 0]	(One-hot vector)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準備</a:t>
            </a:r>
            <a:endParaRPr/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下載MNIST資料集跟引入tensorflow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設定訓練參數</a:t>
            </a:r>
            <a:endParaRPr/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163" y="1658863"/>
            <a:ext cx="4752975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163" y="3683038"/>
            <a:ext cx="4695825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定義網路節點數</a:t>
            </a:r>
            <a:endParaRPr/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588" y="1838613"/>
            <a:ext cx="4772025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152475"/>
            <a:ext cx="8520600" cy="36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設定輸入跟對應的輸出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網路連結方式及初始化節點參數</a:t>
            </a:r>
            <a:endParaRPr/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975" y="1737263"/>
            <a:ext cx="4972050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5977100" y="787525"/>
            <a:ext cx="282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定義連結方式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初始化模型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設定</a:t>
            </a:r>
            <a:br>
              <a:rPr lang="zh-TW"/>
            </a:br>
            <a:r>
              <a:rPr lang="zh-TW"/>
              <a:t>loss function</a:t>
            </a:r>
            <a:br>
              <a:rPr lang="zh-TW"/>
            </a:br>
            <a:r>
              <a:rPr lang="zh-TW"/>
              <a:t>優化器及其目標</a:t>
            </a:r>
            <a:endParaRPr/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213" y="749975"/>
            <a:ext cx="5476875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x="6712500" y="513875"/>
            <a:ext cx="2354400" cy="42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/>
              <a:t>Tensorflow裡是</a:t>
            </a:r>
            <a:r>
              <a:rPr lang="zh-TW" sz="1400"/>
              <a:t>用Session當作跑模型的容器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400"/>
              <a:t>在Session裡把模型放入迴圈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400"/>
              <a:t>批次丟入訓練資料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400"/>
              <a:t>得到當前模型預測結果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400"/>
              <a:t>丟給softmax約束輸出範圍</a:t>
            </a:r>
            <a:br>
              <a:rPr lang="zh-TW" sz="1400"/>
            </a:br>
            <a:r>
              <a:rPr lang="zh-TW" sz="1400"/>
              <a:t>算loss</a:t>
            </a:r>
            <a:br>
              <a:rPr lang="zh-TW" sz="1400"/>
            </a:br>
            <a:r>
              <a:rPr lang="zh-TW" sz="1400"/>
              <a:t>回傳結果做優化</a:t>
            </a:r>
            <a:br>
              <a:rPr lang="zh-TW" sz="1400"/>
            </a:br>
            <a:r>
              <a:rPr lang="zh-TW" sz="1400"/>
              <a:t>repeat</a:t>
            </a:r>
            <a:endParaRPr sz="1400"/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513863"/>
            <a:ext cx="6400800" cy="42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討論1</a:t>
            </a:r>
            <a:endParaRPr/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增強非線性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1.在網路結構中加入 activation layer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2.add new layer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add activation layer</a:t>
            </a:r>
            <a:endParaRPr/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78174"/>
            <a:ext cx="9144001" cy="198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Shape 206"/>
          <p:cNvPicPr preferRelativeResize="0"/>
          <p:nvPr/>
        </p:nvPicPr>
        <p:blipFill rotWithShape="1">
          <a:blip r:embed="rId3">
            <a:alphaModFix/>
          </a:blip>
          <a:srcRect b="5151" l="-700" r="699" t="20076"/>
          <a:stretch/>
        </p:blipFill>
        <p:spPr>
          <a:xfrm>
            <a:off x="311700" y="1502875"/>
            <a:ext cx="2679225" cy="190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加入變化</a:t>
            </a:r>
            <a:endParaRPr/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311700" y="1085100"/>
            <a:ext cx="8520600" cy="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Shape 2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3350" y="1454925"/>
            <a:ext cx="1746025" cy="203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6375" y="1453825"/>
            <a:ext cx="1576628" cy="193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Shape 2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84375" y="1453813"/>
            <a:ext cx="1746025" cy="2032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optimizer</a:t>
            </a:r>
            <a:endParaRPr/>
          </a:p>
        </p:txBody>
      </p:sp>
      <p:pic>
        <p:nvPicPr>
          <p:cNvPr id="217" name="Shape 2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5993" y="1017725"/>
            <a:ext cx="4960033" cy="384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Perceptron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Shape 62"/>
          <p:cNvPicPr preferRelativeResize="0"/>
          <p:nvPr/>
        </p:nvPicPr>
        <p:blipFill rotWithShape="1">
          <a:blip r:embed="rId3">
            <a:alphaModFix/>
          </a:blip>
          <a:srcRect b="28881" l="0" r="0" t="0"/>
          <a:stretch/>
        </p:blipFill>
        <p:spPr>
          <a:xfrm>
            <a:off x="345950" y="1017725"/>
            <a:ext cx="3673076" cy="243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3150" y="1170125"/>
            <a:ext cx="3112083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討論2</a:t>
            </a:r>
            <a:endParaRPr/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減少Overfitting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1. add regularization to loss</a:t>
            </a:r>
            <a:endParaRPr/>
          </a:p>
          <a:p>
            <a:pPr indent="0" lvl="0" marL="45720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2. reduce layer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3. dropout layer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regularizer</a:t>
            </a:r>
            <a:endParaRPr/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175" y="2362788"/>
            <a:ext cx="8560125" cy="995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Shortcomings</a:t>
            </a:r>
            <a:endParaRPr/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很難找到全局最佳解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參數太多，容易overfitting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無法處理時序型資料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無法解決XOR問題(線性不可分)</a:t>
            </a:r>
            <a:endParaRPr/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2035200" cy="20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311700" y="1152475"/>
            <a:ext cx="2035200" cy="203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512300" y="1382475"/>
            <a:ext cx="421200" cy="42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1640150" y="1382475"/>
            <a:ext cx="421200" cy="42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1640150" y="2650075"/>
            <a:ext cx="421200" cy="42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357925" y="2523775"/>
            <a:ext cx="673800" cy="6738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2433300" y="1094925"/>
            <a:ext cx="2233500" cy="21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2492200" y="1152475"/>
            <a:ext cx="2035200" cy="203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3843775" y="1319325"/>
            <a:ext cx="421200" cy="42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2538413" y="2408475"/>
            <a:ext cx="673800" cy="6738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718925" y="1163475"/>
            <a:ext cx="2035200" cy="20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4718925" y="1163475"/>
            <a:ext cx="2035200" cy="203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4945575" y="2621875"/>
            <a:ext cx="421200" cy="42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4793225" y="1267175"/>
            <a:ext cx="673800" cy="6738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945650" y="1163475"/>
            <a:ext cx="2035200" cy="20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6945650" y="1163475"/>
            <a:ext cx="2035200" cy="203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7146250" y="1393475"/>
            <a:ext cx="421200" cy="42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8274100" y="2661075"/>
            <a:ext cx="421200" cy="42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6991875" y="2534775"/>
            <a:ext cx="673800" cy="6738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Shape 88"/>
          <p:cNvCxnSpPr/>
          <p:nvPr/>
        </p:nvCxnSpPr>
        <p:spPr>
          <a:xfrm>
            <a:off x="133325" y="1586000"/>
            <a:ext cx="2000100" cy="208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Shape 89"/>
          <p:cNvCxnSpPr/>
          <p:nvPr/>
        </p:nvCxnSpPr>
        <p:spPr>
          <a:xfrm>
            <a:off x="3010575" y="996500"/>
            <a:ext cx="1663200" cy="183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Shape 90"/>
          <p:cNvSpPr/>
          <p:nvPr/>
        </p:nvSpPr>
        <p:spPr>
          <a:xfrm>
            <a:off x="5906575" y="1267175"/>
            <a:ext cx="673800" cy="6738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5932638" y="2495575"/>
            <a:ext cx="673800" cy="6738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" name="Shape 92"/>
          <p:cNvCxnSpPr/>
          <p:nvPr/>
        </p:nvCxnSpPr>
        <p:spPr>
          <a:xfrm>
            <a:off x="4624625" y="1831600"/>
            <a:ext cx="1754400" cy="172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Shape 93"/>
          <p:cNvSpPr/>
          <p:nvPr/>
        </p:nvSpPr>
        <p:spPr>
          <a:xfrm>
            <a:off x="8133325" y="1267175"/>
            <a:ext cx="673800" cy="6738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/>
        </p:nvSpPr>
        <p:spPr>
          <a:xfrm>
            <a:off x="1031725" y="3129750"/>
            <a:ext cx="9843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or</a:t>
            </a:r>
            <a:endParaRPr sz="3000"/>
          </a:p>
        </p:txBody>
      </p:sp>
      <p:sp>
        <p:nvSpPr>
          <p:cNvPr id="95" name="Shape 95"/>
          <p:cNvSpPr txBox="1"/>
          <p:nvPr/>
        </p:nvSpPr>
        <p:spPr>
          <a:xfrm>
            <a:off x="3114000" y="3129750"/>
            <a:ext cx="11211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and</a:t>
            </a:r>
            <a:endParaRPr sz="3000"/>
          </a:p>
        </p:txBody>
      </p:sp>
      <p:sp>
        <p:nvSpPr>
          <p:cNvPr id="96" name="Shape 96"/>
          <p:cNvSpPr txBox="1"/>
          <p:nvPr/>
        </p:nvSpPr>
        <p:spPr>
          <a:xfrm>
            <a:off x="5303888" y="3129750"/>
            <a:ext cx="12930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nand</a:t>
            </a:r>
            <a:endParaRPr sz="3000"/>
          </a:p>
        </p:txBody>
      </p:sp>
      <p:sp>
        <p:nvSpPr>
          <p:cNvPr id="97" name="Shape 97"/>
          <p:cNvSpPr txBox="1"/>
          <p:nvPr/>
        </p:nvSpPr>
        <p:spPr>
          <a:xfrm>
            <a:off x="7665675" y="3169375"/>
            <a:ext cx="9843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x</a:t>
            </a:r>
            <a:r>
              <a:rPr lang="zh-TW" sz="3000"/>
              <a:t>or</a:t>
            </a:r>
            <a:endParaRPr sz="3000"/>
          </a:p>
        </p:txBody>
      </p:sp>
      <p:sp>
        <p:nvSpPr>
          <p:cNvPr id="98" name="Shape 98"/>
          <p:cNvSpPr/>
          <p:nvPr/>
        </p:nvSpPr>
        <p:spPr>
          <a:xfrm>
            <a:off x="2526450" y="1267175"/>
            <a:ext cx="673800" cy="6738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3741988" y="2408475"/>
            <a:ext cx="673800" cy="6738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/>
        </p:nvSpPr>
        <p:spPr>
          <a:xfrm>
            <a:off x="38525" y="1382475"/>
            <a:ext cx="2733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x="38525" y="2676225"/>
            <a:ext cx="2733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102" name="Shape 102"/>
          <p:cNvSpPr txBox="1"/>
          <p:nvPr/>
        </p:nvSpPr>
        <p:spPr>
          <a:xfrm>
            <a:off x="558175" y="3129750"/>
            <a:ext cx="2733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1714100" y="3129750"/>
            <a:ext cx="2733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解決XOR問題（</a:t>
            </a:r>
            <a:r>
              <a:rPr lang="zh-TW"/>
              <a:t>線性不可分</a:t>
            </a:r>
            <a:r>
              <a:rPr lang="zh-TW"/>
              <a:t>）</a:t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kernel SVM(</a:t>
            </a:r>
            <a:r>
              <a:rPr lang="zh-TW"/>
              <a:t>投影到另一個空間且該空間下線性可分</a:t>
            </a:r>
            <a:r>
              <a:rPr lang="zh-TW"/>
              <a:t>)</a:t>
            </a:r>
            <a:br>
              <a:rPr lang="zh-TW"/>
            </a:br>
            <a:r>
              <a:rPr lang="zh-TW"/>
              <a:t>缺點：kernel難找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用Activation Function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用Multi-Layer Perceptron</a:t>
            </a:r>
            <a:endParaRPr/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8675" y="2454875"/>
            <a:ext cx="3113225" cy="205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>
                <a:solidFill>
                  <a:schemeClr val="dk2"/>
                </a:solidFill>
              </a:rPr>
              <a:t>方法1 : </a:t>
            </a:r>
            <a:r>
              <a:rPr lang="zh-TW">
                <a:solidFill>
                  <a:schemeClr val="dk2"/>
                </a:solidFill>
              </a:rPr>
              <a:t>Activation Function</a:t>
            </a:r>
            <a:endParaRPr/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不管是單感知還是多感知器，都是用直線在模擬分類(線性規劃)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越多感知器，就能用越多直線模擬曲線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但是太多可能會overfitting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18" y="478275"/>
            <a:ext cx="3317425" cy="172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8950" y="418300"/>
            <a:ext cx="3548100" cy="184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25" y="2331250"/>
            <a:ext cx="4895750" cy="224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套入Activation Function的話</a:t>
            </a:r>
            <a:endParaRPr/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他就會變成一條曲線，分類上效果好，又有非線性特性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就能模擬曲線作分類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而且不影響Back propagation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方法2 : Multi-Layer Perceptron </a:t>
            </a:r>
            <a:endParaRPr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908050" y="1280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簡稱MLP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就是DNN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DNN聽起來比多層感知器強不知道高端多少倍，所以都講DNN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可以用來描述跟解決XOR，或更複雜的邏輯結構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MLP</a:t>
            </a:r>
            <a:r>
              <a:rPr lang="zh-TW"/>
              <a:t>的步驟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輸入資料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根據當前權重輸出預測結果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計算與實際結果的誤差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回傳誤差大小，作</a:t>
            </a:r>
            <a:r>
              <a:rPr lang="zh-TW"/>
              <a:t>Back propagation尋找優化方向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Optimizer決定要往這方向調整多少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回到步驟1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