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Neue Light"/>
      </a:defRPr>
    </a:lvl1pPr>
    <a:lvl2pPr indent="228600" algn="ctr" defTabSz="584200">
      <a:defRPr sz="3600">
        <a:latin typeface="+mn-lt"/>
        <a:ea typeface="+mn-ea"/>
        <a:cs typeface="+mn-cs"/>
        <a:sym typeface="Helvetica Neue Light"/>
      </a:defRPr>
    </a:lvl2pPr>
    <a:lvl3pPr indent="457200" algn="ctr" defTabSz="584200">
      <a:defRPr sz="3600">
        <a:latin typeface="+mn-lt"/>
        <a:ea typeface="+mn-ea"/>
        <a:cs typeface="+mn-cs"/>
        <a:sym typeface="Helvetica Neue Light"/>
      </a:defRPr>
    </a:lvl3pPr>
    <a:lvl4pPr indent="685800" algn="ctr" defTabSz="584200">
      <a:defRPr sz="3600">
        <a:latin typeface="+mn-lt"/>
        <a:ea typeface="+mn-ea"/>
        <a:cs typeface="+mn-cs"/>
        <a:sym typeface="Helvetica Neue Light"/>
      </a:defRPr>
    </a:lvl4pPr>
    <a:lvl5pPr indent="914400" algn="ctr" defTabSz="584200">
      <a:defRPr sz="3600">
        <a:latin typeface="+mn-lt"/>
        <a:ea typeface="+mn-ea"/>
        <a:cs typeface="+mn-cs"/>
        <a:sym typeface="Helvetica Neue Light"/>
      </a:defRPr>
    </a:lvl5pPr>
    <a:lvl6pPr indent="1143000" algn="ctr" defTabSz="584200">
      <a:defRPr sz="3600">
        <a:latin typeface="+mn-lt"/>
        <a:ea typeface="+mn-ea"/>
        <a:cs typeface="+mn-cs"/>
        <a:sym typeface="Helvetica Neue Light"/>
      </a:defRPr>
    </a:lvl6pPr>
    <a:lvl7pPr indent="1371600" algn="ctr" defTabSz="584200">
      <a:defRPr sz="3600">
        <a:latin typeface="+mn-lt"/>
        <a:ea typeface="+mn-ea"/>
        <a:cs typeface="+mn-cs"/>
        <a:sym typeface="Helvetica Neue Light"/>
      </a:defRPr>
    </a:lvl7pPr>
    <a:lvl8pPr indent="1600200" algn="ctr" defTabSz="584200">
      <a:defRPr sz="3600">
        <a:latin typeface="+mn-lt"/>
        <a:ea typeface="+mn-ea"/>
        <a:cs typeface="+mn-cs"/>
        <a:sym typeface="Helvetica Neue Light"/>
      </a:defRPr>
    </a:lvl8pPr>
    <a:lvl9pPr indent="1828800" algn="ctr" defTabSz="584200">
      <a:defRPr sz="36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71500" y="4749800"/>
            <a:ext cx="11868094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6832536" y="8686863"/>
            <a:ext cx="142252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71500" y="4864100"/>
            <a:ext cx="5334476" cy="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571500" y="1968500"/>
            <a:ext cx="5073394" cy="133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spcBef>
                <a:spcPts val="3000"/>
              </a:spcBef>
              <a:buFontTx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9055098" y="508000"/>
            <a:ext cx="128" cy="797563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9055096" y="4464050"/>
            <a:ext cx="3448503" cy="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One</a:t>
            </a:r>
            <a:endParaRPr sz="2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Two</a:t>
            </a:r>
            <a:endParaRPr sz="2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Three</a:t>
            </a:r>
            <a:endParaRPr sz="2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Four</a:t>
            </a:r>
            <a:endParaRPr sz="2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584200">
        <a:defRPr sz="4200">
          <a:latin typeface="+mn-lt"/>
          <a:ea typeface="+mn-ea"/>
          <a:cs typeface="+mn-cs"/>
          <a:sym typeface="Helvetica Neue Light"/>
        </a:defRPr>
      </a:lvl1pPr>
      <a:lvl2pPr indent="228600" defTabSz="584200">
        <a:defRPr sz="4200">
          <a:latin typeface="+mn-lt"/>
          <a:ea typeface="+mn-ea"/>
          <a:cs typeface="+mn-cs"/>
          <a:sym typeface="Helvetica Neue Light"/>
        </a:defRPr>
      </a:lvl2pPr>
      <a:lvl3pPr indent="457200" defTabSz="584200">
        <a:defRPr sz="4200">
          <a:latin typeface="+mn-lt"/>
          <a:ea typeface="+mn-ea"/>
          <a:cs typeface="+mn-cs"/>
          <a:sym typeface="Helvetica Neue Light"/>
        </a:defRPr>
      </a:lvl3pPr>
      <a:lvl4pPr indent="685800" defTabSz="584200">
        <a:defRPr sz="4200">
          <a:latin typeface="+mn-lt"/>
          <a:ea typeface="+mn-ea"/>
          <a:cs typeface="+mn-cs"/>
          <a:sym typeface="Helvetica Neue Light"/>
        </a:defRPr>
      </a:lvl4pPr>
      <a:lvl5pPr indent="914400" defTabSz="584200">
        <a:defRPr sz="4200">
          <a:latin typeface="+mn-lt"/>
          <a:ea typeface="+mn-ea"/>
          <a:cs typeface="+mn-cs"/>
          <a:sym typeface="Helvetica Neue Light"/>
        </a:defRPr>
      </a:lvl5pPr>
      <a:lvl6pPr indent="1143000" defTabSz="584200">
        <a:defRPr sz="4200">
          <a:latin typeface="+mn-lt"/>
          <a:ea typeface="+mn-ea"/>
          <a:cs typeface="+mn-cs"/>
          <a:sym typeface="Helvetica Neue Light"/>
        </a:defRPr>
      </a:lvl6pPr>
      <a:lvl7pPr indent="1371600" defTabSz="584200">
        <a:defRPr sz="4200">
          <a:latin typeface="+mn-lt"/>
          <a:ea typeface="+mn-ea"/>
          <a:cs typeface="+mn-cs"/>
          <a:sym typeface="Helvetica Neue Light"/>
        </a:defRPr>
      </a:lvl7pPr>
      <a:lvl8pPr indent="1600200" defTabSz="584200">
        <a:defRPr sz="4200">
          <a:latin typeface="+mn-lt"/>
          <a:ea typeface="+mn-ea"/>
          <a:cs typeface="+mn-cs"/>
          <a:sym typeface="Helvetica Neue Light"/>
        </a:defRPr>
      </a:lvl8pPr>
      <a:lvl9pPr indent="1828800" defTabSz="584200">
        <a:defRPr sz="4200">
          <a:latin typeface="+mn-lt"/>
          <a:ea typeface="+mn-ea"/>
          <a:cs typeface="+mn-cs"/>
          <a:sym typeface="Helvetica Neue Light"/>
        </a:defRPr>
      </a:lvl9pPr>
    </p:titleStyle>
    <p:bodyStyle>
      <a:lvl1pPr marL="457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914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371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1828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22860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27432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32004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36576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4114800" indent="-457200" defTabSz="584200">
        <a:spcBef>
          <a:spcPts val="4200"/>
        </a:spcBef>
        <a:buSzPct val="75000"/>
        <a:buFont typeface="Helvetica Neue"/>
        <a:buChar char="•"/>
        <a:defRPr sz="36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4.jpeg"/><Relationship Id="rId6" Type="http://schemas.openxmlformats.org/officeDocument/2006/relationships/image" Target="../media/image6.png"/><Relationship Id="rId7" Type="http://schemas.openxmlformats.org/officeDocument/2006/relationships/image" Target="../media/image2.jpeg"/><Relationship Id="rId8" Type="http://schemas.openxmlformats.org/officeDocument/2006/relationships/image" Target="../media/image5.jpe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Untitled-1-Recovered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994" y="1066800"/>
            <a:ext cx="12700001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title"/>
          </p:nvPr>
        </p:nvSpPr>
        <p:spPr>
          <a:xfrm>
            <a:off x="1922779" y="396240"/>
            <a:ext cx="11861801" cy="3175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Проект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xfrm>
            <a:off x="1922779" y="5392420"/>
            <a:ext cx="11861801" cy="1016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Удобная экономия электроэнергии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Затраты на дежурное напряжение</a:t>
            </a:r>
          </a:p>
        </p:txBody>
      </p:sp>
      <p:pic>
        <p:nvPicPr>
          <p:cNvPr id="87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4668" y="-64719"/>
            <a:ext cx="14874136" cy="9883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Затраты на дежурное напряжение</a:t>
            </a:r>
          </a:p>
        </p:txBody>
      </p:sp>
      <p:pic>
        <p:nvPicPr>
          <p:cNvPr id="90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6419" y="-15082"/>
            <a:ext cx="14877638" cy="9885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Перспектива</a:t>
            </a:r>
          </a:p>
        </p:txBody>
      </p:sp>
      <p:pic>
        <p:nvPicPr>
          <p:cNvPr id="93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010" y="3117850"/>
            <a:ext cx="5092701" cy="488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asted-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1315" y="2851348"/>
            <a:ext cx="7320009" cy="5107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725480_65021.jpg"/>
          <p:cNvPicPr/>
          <p:nvPr/>
        </p:nvPicPr>
        <p:blipFill>
          <a:blip r:embed="rId2">
            <a:extLst/>
          </a:blip>
          <a:srcRect l="128" t="0" r="128" b="0"/>
          <a:stretch>
            <a:fillRect/>
          </a:stretch>
        </p:blipFill>
        <p:spPr>
          <a:xfrm>
            <a:off x="5100320" y="0"/>
            <a:ext cx="790448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Проблема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568196" y="2228850"/>
            <a:ext cx="4427472" cy="6667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C 1 апреля 2015 увеличен минимальный тариф на электроэнергию для населения на 19%.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К марту 2017 тарифы повысятся в 3,5 раза.</a:t>
            </a:r>
            <a:endParaRPr sz="2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747474"/>
                </a:solidFill>
              </a:rPr>
              <a:t>Прожиточный минимум за два года вырос на 13%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107439" y="2918460"/>
            <a:ext cx="10464801" cy="498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defRPr sz="2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/>
            </a:pPr>
            <a:r>
              <a:rPr sz="2600"/>
              <a:t>Важный факт</a:t>
            </a:r>
          </a:p>
        </p:txBody>
      </p:sp>
      <p:sp>
        <p:nvSpPr>
          <p:cNvPr id="49" name="Shape 49"/>
          <p:cNvSpPr/>
          <p:nvPr/>
        </p:nvSpPr>
        <p:spPr>
          <a:xfrm>
            <a:off x="1270000" y="4026917"/>
            <a:ext cx="10464800" cy="195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spcBef>
                <a:spcPts val="2400"/>
              </a:spcBef>
              <a:defRPr sz="4000">
                <a:solidFill>
                  <a:srgbClr val="74747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47474"/>
                </a:solidFill>
              </a:rPr>
              <a:t>Почти все сложные современные электроприборы практически никогда полностью не выключаются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Untitled-1-Recovered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2755" y="7150908"/>
            <a:ext cx="5415973" cy="3249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propotype.jpg"/>
          <p:cNvPicPr/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509530" y="0"/>
            <a:ext cx="7985740" cy="759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Основные функции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Удаленное управление электроприборами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Справка о состоянии электроприбора и потребляемой им энергии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Возможность задавать время включения/выключения прибора</a:t>
            </a:r>
            <a:endParaRPr sz="36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Возможность задавать расписания для работы прибора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Мобильное приложение</a:t>
            </a:r>
          </a:p>
        </p:txBody>
      </p:sp>
      <p:pic>
        <p:nvPicPr>
          <p:cNvPr id="58" name="Screenshot_2015-06-21-11-41-4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844" y="2303858"/>
            <a:ext cx="3916316" cy="6527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Screenshot_2015-06-21-11-42-1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3199" y="2303858"/>
            <a:ext cx="3916315" cy="6527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Screenshot_2015-06-21-11-47-18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56554" y="2320008"/>
            <a:ext cx="3896935" cy="64948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8081" y="1327633"/>
            <a:ext cx="2528114" cy="2022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8495" y="5051677"/>
            <a:ext cx="3025504" cy="2227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1612" y="3484773"/>
            <a:ext cx="1139270" cy="1139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asted-image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9463" y="1074194"/>
            <a:ext cx="2858872" cy="2858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64730" y="1739523"/>
            <a:ext cx="1485279" cy="12156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ropotype.jpg"/>
          <p:cNvPicPr/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6664102" y="4874773"/>
            <a:ext cx="1393347" cy="1325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ropotype.jpg"/>
          <p:cNvPicPr/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6664102" y="7862240"/>
            <a:ext cx="1393347" cy="1325102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 flipV="1">
            <a:off x="4845496" y="5684083"/>
            <a:ext cx="1630002" cy="254807"/>
          </a:xfrm>
          <a:prstGeom prst="line">
            <a:avLst/>
          </a:prstGeom>
          <a:ln w="88900" cap="rnd">
            <a:solidFill/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0" name="Shape 70"/>
          <p:cNvSpPr/>
          <p:nvPr/>
        </p:nvSpPr>
        <p:spPr>
          <a:xfrm>
            <a:off x="4728995" y="7158493"/>
            <a:ext cx="1630003" cy="1199443"/>
          </a:xfrm>
          <a:prstGeom prst="line">
            <a:avLst/>
          </a:prstGeom>
          <a:ln w="88900" cap="rnd">
            <a:solidFill/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1" name="Shape 71"/>
          <p:cNvSpPr/>
          <p:nvPr/>
        </p:nvSpPr>
        <p:spPr>
          <a:xfrm flipV="1">
            <a:off x="4070242" y="1918523"/>
            <a:ext cx="1267705" cy="585477"/>
          </a:xfrm>
          <a:prstGeom prst="line">
            <a:avLst/>
          </a:prstGeom>
          <a:ln w="88900" cap="rnd">
            <a:solidFill/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72" name="light bulb242.jp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169042" y="7677215"/>
            <a:ext cx="1248602" cy="1325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light bulb24.pdf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69042" y="4874773"/>
            <a:ext cx="1248602" cy="132516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8338204" y="5537356"/>
            <a:ext cx="1550056" cy="1"/>
          </a:xfrm>
          <a:prstGeom prst="line">
            <a:avLst/>
          </a:prstGeom>
          <a:ln w="88900" cap="rnd">
            <a:solidFill/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5" name="Shape 75"/>
          <p:cNvSpPr/>
          <p:nvPr/>
        </p:nvSpPr>
        <p:spPr>
          <a:xfrm>
            <a:off x="8338204" y="8524823"/>
            <a:ext cx="1550056" cy="1"/>
          </a:xfrm>
          <a:prstGeom prst="line">
            <a:avLst/>
          </a:prstGeom>
          <a:ln w="88900" cap="rnd">
            <a:solidFill/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76" name="BluetoothLogo.svg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854047" y="6262941"/>
            <a:ext cx="2222501" cy="5715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7981850" y="2055266"/>
            <a:ext cx="2096777" cy="584158"/>
          </a:xfrm>
          <a:prstGeom prst="line">
            <a:avLst/>
          </a:prstGeom>
          <a:ln w="88900" cap="rnd">
            <a:solidFill/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78" name="cloud-computing-icon.png"/>
          <p:cNvPicPr/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021034" y="121220"/>
            <a:ext cx="3573590" cy="2858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Устройство</a:t>
            </a:r>
          </a:p>
        </p:txBody>
      </p:sp>
      <p:pic>
        <p:nvPicPr>
          <p:cNvPr id="81" name="IMG_847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8669" y="2000017"/>
            <a:ext cx="10327462" cy="7745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Затраты на дежурное напряжение</a:t>
            </a:r>
          </a:p>
        </p:txBody>
      </p:sp>
      <p:pic>
        <p:nvPicPr>
          <p:cNvPr id="84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56878" y="-13031"/>
            <a:ext cx="14718556" cy="9779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