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7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5" r:id="rId8"/>
    <p:sldId id="266" r:id="rId9"/>
    <p:sldId id="267" r:id="rId10"/>
    <p:sldId id="263" r:id="rId11"/>
    <p:sldId id="264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3" autoAdjust="0"/>
    <p:restoredTop sz="94695" autoAdjust="0"/>
  </p:normalViewPr>
  <p:slideViewPr>
    <p:cSldViewPr>
      <p:cViewPr varScale="1">
        <p:scale>
          <a:sx n="75" d="100"/>
          <a:sy n="75" d="100"/>
        </p:scale>
        <p:origin x="-5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144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zequiel\Desktop\Sol%20Patagonico%20E4Systems%20EXAMEN%20FINAL\Sol%20Patagonico%20E4Systems%20EXAMEN%20FINAL\Documentacion\Plan\Presentacion%20Final\Metricas%20del%20Proyect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zequiel\Desktop\Sol%20Patagonico%20E4Systems%20EXAMEN%20FINAL\Sol%20Patagonico%20E4Systems%20EXAMEN%20FINAL\Documentacion\Plan\Presentacion%20Final\Metricas%20del%20Proyect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zequiel\Desktop\Sol%20Patagonico%20E4Systems%20EXAMEN%20FINAL\Sol%20Patagonico%20E4Systems%20EXAMEN%20FINAL\Documentacion\Plan\Presentacion%20Final\Metricas%20del%20Proyect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title>
      <c:tx>
        <c:rich>
          <a:bodyPr/>
          <a:lstStyle/>
          <a:p>
            <a:pPr>
              <a:defRPr/>
            </a:pPr>
            <a:r>
              <a:rPr lang="es-AR"/>
              <a:t>Esfuerzo en horas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'GAP Analisis'!$A$31</c:f>
              <c:strCache>
                <c:ptCount val="1"/>
                <c:pt idx="0">
                  <c:v>Estimado Original</c:v>
                </c:pt>
              </c:strCache>
            </c:strRef>
          </c:tx>
          <c:cat>
            <c:strRef>
              <c:f>'GAP Analisis'!$B$30:$F$30</c:f>
              <c:strCache>
                <c:ptCount val="5"/>
                <c:pt idx="0">
                  <c:v>Analisis</c:v>
                </c:pt>
                <c:pt idx="1">
                  <c:v>Diseño</c:v>
                </c:pt>
                <c:pt idx="2">
                  <c:v>Construcción</c:v>
                </c:pt>
                <c:pt idx="3">
                  <c:v>Testing</c:v>
                </c:pt>
                <c:pt idx="4">
                  <c:v>Cierre</c:v>
                </c:pt>
              </c:strCache>
            </c:strRef>
          </c:cat>
          <c:val>
            <c:numRef>
              <c:f>'GAP Analisis'!$B$31:$F$31</c:f>
              <c:numCache>
                <c:formatCode>General</c:formatCode>
                <c:ptCount val="5"/>
                <c:pt idx="0">
                  <c:v>664</c:v>
                </c:pt>
                <c:pt idx="1">
                  <c:v>512</c:v>
                </c:pt>
                <c:pt idx="2">
                  <c:v>412</c:v>
                </c:pt>
                <c:pt idx="3">
                  <c:v>364</c:v>
                </c:pt>
                <c:pt idx="4">
                  <c:v>392</c:v>
                </c:pt>
              </c:numCache>
            </c:numRef>
          </c:val>
        </c:ser>
        <c:ser>
          <c:idx val="1"/>
          <c:order val="1"/>
          <c:tx>
            <c:strRef>
              <c:f>'GAP Analisis'!$A$32</c:f>
              <c:strCache>
                <c:ptCount val="1"/>
                <c:pt idx="0">
                  <c:v>Estimacion corregida en tiempo.</c:v>
                </c:pt>
              </c:strCache>
            </c:strRef>
          </c:tx>
          <c:cat>
            <c:strRef>
              <c:f>'GAP Analisis'!$B$30:$F$30</c:f>
              <c:strCache>
                <c:ptCount val="5"/>
                <c:pt idx="0">
                  <c:v>Analisis</c:v>
                </c:pt>
                <c:pt idx="1">
                  <c:v>Diseño</c:v>
                </c:pt>
                <c:pt idx="2">
                  <c:v>Construcción</c:v>
                </c:pt>
                <c:pt idx="3">
                  <c:v>Testing</c:v>
                </c:pt>
                <c:pt idx="4">
                  <c:v>Cierre</c:v>
                </c:pt>
              </c:strCache>
            </c:strRef>
          </c:cat>
          <c:val>
            <c:numRef>
              <c:f>'GAP Analisis'!$B$32:$F$32</c:f>
              <c:numCache>
                <c:formatCode>General</c:formatCode>
                <c:ptCount val="5"/>
                <c:pt idx="0">
                  <c:v>664</c:v>
                </c:pt>
                <c:pt idx="1">
                  <c:v>512</c:v>
                </c:pt>
                <c:pt idx="2">
                  <c:v>412</c:v>
                </c:pt>
                <c:pt idx="3">
                  <c:v>364</c:v>
                </c:pt>
                <c:pt idx="4">
                  <c:v>392</c:v>
                </c:pt>
              </c:numCache>
            </c:numRef>
          </c:val>
        </c:ser>
        <c:ser>
          <c:idx val="2"/>
          <c:order val="2"/>
          <c:tx>
            <c:strRef>
              <c:f>'GAP Analisis'!$A$33</c:f>
              <c:strCache>
                <c:ptCount val="1"/>
                <c:pt idx="0">
                  <c:v>Ejecucion real</c:v>
                </c:pt>
              </c:strCache>
            </c:strRef>
          </c:tx>
          <c:cat>
            <c:strRef>
              <c:f>'GAP Analisis'!$B$30:$F$30</c:f>
              <c:strCache>
                <c:ptCount val="5"/>
                <c:pt idx="0">
                  <c:v>Analisis</c:v>
                </c:pt>
                <c:pt idx="1">
                  <c:v>Diseño</c:v>
                </c:pt>
                <c:pt idx="2">
                  <c:v>Construcción</c:v>
                </c:pt>
                <c:pt idx="3">
                  <c:v>Testing</c:v>
                </c:pt>
                <c:pt idx="4">
                  <c:v>Cierre</c:v>
                </c:pt>
              </c:strCache>
            </c:strRef>
          </c:cat>
          <c:val>
            <c:numRef>
              <c:f>'GAP Analisis'!$B$33:$F$33</c:f>
              <c:numCache>
                <c:formatCode>General</c:formatCode>
                <c:ptCount val="5"/>
                <c:pt idx="0">
                  <c:v>664</c:v>
                </c:pt>
                <c:pt idx="1">
                  <c:v>512</c:v>
                </c:pt>
                <c:pt idx="2">
                  <c:v>661</c:v>
                </c:pt>
                <c:pt idx="3">
                  <c:v>450</c:v>
                </c:pt>
                <c:pt idx="4">
                  <c:v>679.98</c:v>
                </c:pt>
              </c:numCache>
            </c:numRef>
          </c:val>
        </c:ser>
        <c:ser>
          <c:idx val="3"/>
          <c:order val="3"/>
          <c:tx>
            <c:strRef>
              <c:f>'GAP Analisis'!$A$34</c:f>
              <c:strCache>
                <c:ptCount val="1"/>
                <c:pt idx="0">
                  <c:v>Estimación Cientifica</c:v>
                </c:pt>
              </c:strCache>
            </c:strRef>
          </c:tx>
          <c:cat>
            <c:strRef>
              <c:f>'GAP Analisis'!$B$30:$F$30</c:f>
              <c:strCache>
                <c:ptCount val="5"/>
                <c:pt idx="0">
                  <c:v>Analisis</c:v>
                </c:pt>
                <c:pt idx="1">
                  <c:v>Diseño</c:v>
                </c:pt>
                <c:pt idx="2">
                  <c:v>Construcción</c:v>
                </c:pt>
                <c:pt idx="3">
                  <c:v>Testing</c:v>
                </c:pt>
                <c:pt idx="4">
                  <c:v>Cierre</c:v>
                </c:pt>
              </c:strCache>
            </c:strRef>
          </c:cat>
          <c:val>
            <c:numRef>
              <c:f>'GAP Analisis'!$B$34:$F$34</c:f>
              <c:numCache>
                <c:formatCode>General</c:formatCode>
                <c:ptCount val="5"/>
                <c:pt idx="0">
                  <c:v>382</c:v>
                </c:pt>
                <c:pt idx="1">
                  <c:v>439.28</c:v>
                </c:pt>
                <c:pt idx="2">
                  <c:v>267.36</c:v>
                </c:pt>
                <c:pt idx="3">
                  <c:v>687.59999999999991</c:v>
                </c:pt>
                <c:pt idx="4">
                  <c:v>133.68</c:v>
                </c:pt>
              </c:numCache>
            </c:numRef>
          </c:val>
        </c:ser>
        <c:marker val="1"/>
        <c:axId val="93136384"/>
        <c:axId val="93138304"/>
      </c:lineChart>
      <c:catAx>
        <c:axId val="93136384"/>
        <c:scaling>
          <c:orientation val="minMax"/>
        </c:scaling>
        <c:axPos val="b"/>
        <c:majorTickMark val="none"/>
        <c:tickLblPos val="nextTo"/>
        <c:crossAx val="93138304"/>
        <c:crosses val="autoZero"/>
        <c:auto val="1"/>
        <c:lblAlgn val="ctr"/>
        <c:lblOffset val="100"/>
      </c:catAx>
      <c:valAx>
        <c:axId val="9313830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93136384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title>
      <c:tx>
        <c:rich>
          <a:bodyPr/>
          <a:lstStyle/>
          <a:p>
            <a:pPr>
              <a:defRPr/>
            </a:pPr>
            <a:r>
              <a:rPr lang="es-AR"/>
              <a:t>Días</a:t>
            </a:r>
            <a:r>
              <a:rPr lang="es-AR" baseline="0"/>
              <a:t> de duración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'GAP Analisis'!$A$7</c:f>
              <c:strCache>
                <c:ptCount val="1"/>
                <c:pt idx="0">
                  <c:v>Estimado Original</c:v>
                </c:pt>
              </c:strCache>
            </c:strRef>
          </c:tx>
          <c:cat>
            <c:strRef>
              <c:f>'GAP Analisis'!$B$6:$F$6</c:f>
              <c:strCache>
                <c:ptCount val="5"/>
                <c:pt idx="0">
                  <c:v>Analisis</c:v>
                </c:pt>
                <c:pt idx="1">
                  <c:v>Diseño</c:v>
                </c:pt>
                <c:pt idx="2">
                  <c:v>Construcción</c:v>
                </c:pt>
                <c:pt idx="3">
                  <c:v>Testing</c:v>
                </c:pt>
                <c:pt idx="4">
                  <c:v>Cierre</c:v>
                </c:pt>
              </c:strCache>
            </c:strRef>
          </c:cat>
          <c:val>
            <c:numRef>
              <c:f>'GAP Analisis'!$B$7:$F$7</c:f>
              <c:numCache>
                <c:formatCode>General</c:formatCode>
                <c:ptCount val="5"/>
                <c:pt idx="0">
                  <c:v>83.33</c:v>
                </c:pt>
                <c:pt idx="1">
                  <c:v>73.33</c:v>
                </c:pt>
                <c:pt idx="2">
                  <c:v>40</c:v>
                </c:pt>
                <c:pt idx="3">
                  <c:v>52</c:v>
                </c:pt>
                <c:pt idx="4">
                  <c:v>105</c:v>
                </c:pt>
              </c:numCache>
            </c:numRef>
          </c:val>
        </c:ser>
        <c:ser>
          <c:idx val="1"/>
          <c:order val="1"/>
          <c:tx>
            <c:strRef>
              <c:f>'GAP Analisis'!$A$8</c:f>
              <c:strCache>
                <c:ptCount val="1"/>
                <c:pt idx="0">
                  <c:v>Estimacion corregida en tiempo.</c:v>
                </c:pt>
              </c:strCache>
            </c:strRef>
          </c:tx>
          <c:cat>
            <c:strRef>
              <c:f>'GAP Analisis'!$B$6:$F$6</c:f>
              <c:strCache>
                <c:ptCount val="5"/>
                <c:pt idx="0">
                  <c:v>Analisis</c:v>
                </c:pt>
                <c:pt idx="1">
                  <c:v>Diseño</c:v>
                </c:pt>
                <c:pt idx="2">
                  <c:v>Construcción</c:v>
                </c:pt>
                <c:pt idx="3">
                  <c:v>Testing</c:v>
                </c:pt>
                <c:pt idx="4">
                  <c:v>Cierre</c:v>
                </c:pt>
              </c:strCache>
            </c:strRef>
          </c:cat>
          <c:val>
            <c:numRef>
              <c:f>'GAP Analisis'!$B$8:$F$8</c:f>
              <c:numCache>
                <c:formatCode>General</c:formatCode>
                <c:ptCount val="5"/>
                <c:pt idx="0">
                  <c:v>83.33</c:v>
                </c:pt>
                <c:pt idx="1">
                  <c:v>73.33</c:v>
                </c:pt>
                <c:pt idx="2">
                  <c:v>629</c:v>
                </c:pt>
                <c:pt idx="3">
                  <c:v>143.66999999999999</c:v>
                </c:pt>
                <c:pt idx="4">
                  <c:v>146</c:v>
                </c:pt>
              </c:numCache>
            </c:numRef>
          </c:val>
        </c:ser>
        <c:ser>
          <c:idx val="2"/>
          <c:order val="2"/>
          <c:tx>
            <c:strRef>
              <c:f>'GAP Analisis'!$A$9</c:f>
              <c:strCache>
                <c:ptCount val="1"/>
                <c:pt idx="0">
                  <c:v>Ejecucion real</c:v>
                </c:pt>
              </c:strCache>
            </c:strRef>
          </c:tx>
          <c:cat>
            <c:strRef>
              <c:f>'GAP Analisis'!$B$6:$F$6</c:f>
              <c:strCache>
                <c:ptCount val="5"/>
                <c:pt idx="0">
                  <c:v>Analisis</c:v>
                </c:pt>
                <c:pt idx="1">
                  <c:v>Diseño</c:v>
                </c:pt>
                <c:pt idx="2">
                  <c:v>Construcción</c:v>
                </c:pt>
                <c:pt idx="3">
                  <c:v>Testing</c:v>
                </c:pt>
                <c:pt idx="4">
                  <c:v>Cierre</c:v>
                </c:pt>
              </c:strCache>
            </c:strRef>
          </c:cat>
          <c:val>
            <c:numRef>
              <c:f>'GAP Analisis'!$B$9:$F$9</c:f>
              <c:numCache>
                <c:formatCode>General</c:formatCode>
                <c:ptCount val="5"/>
                <c:pt idx="0">
                  <c:v>83.33</c:v>
                </c:pt>
                <c:pt idx="1">
                  <c:v>73.33</c:v>
                </c:pt>
                <c:pt idx="2">
                  <c:v>657.5</c:v>
                </c:pt>
                <c:pt idx="3">
                  <c:v>140.5</c:v>
                </c:pt>
                <c:pt idx="4">
                  <c:v>652.5</c:v>
                </c:pt>
              </c:numCache>
            </c:numRef>
          </c:val>
        </c:ser>
        <c:ser>
          <c:idx val="3"/>
          <c:order val="3"/>
          <c:tx>
            <c:strRef>
              <c:f>'GAP Analisis'!$A$10</c:f>
              <c:strCache>
                <c:ptCount val="1"/>
                <c:pt idx="0">
                  <c:v>Estimación Cientifica</c:v>
                </c:pt>
              </c:strCache>
            </c:strRef>
          </c:tx>
          <c:cat>
            <c:strRef>
              <c:f>'GAP Analisis'!$B$6:$F$6</c:f>
              <c:strCache>
                <c:ptCount val="5"/>
                <c:pt idx="0">
                  <c:v>Analisis</c:v>
                </c:pt>
                <c:pt idx="1">
                  <c:v>Diseño</c:v>
                </c:pt>
                <c:pt idx="2">
                  <c:v>Construcción</c:v>
                </c:pt>
                <c:pt idx="3">
                  <c:v>Testing</c:v>
                </c:pt>
                <c:pt idx="4">
                  <c:v>Cierre</c:v>
                </c:pt>
              </c:strCache>
            </c:strRef>
          </c:cat>
          <c:val>
            <c:numRef>
              <c:f>'GAP Analisis'!$B$10:$F$10</c:f>
              <c:numCache>
                <c:formatCode>General</c:formatCode>
                <c:ptCount val="5"/>
                <c:pt idx="0">
                  <c:v>47.75</c:v>
                </c:pt>
                <c:pt idx="1">
                  <c:v>54.91</c:v>
                </c:pt>
                <c:pt idx="2">
                  <c:v>33.42</c:v>
                </c:pt>
                <c:pt idx="3">
                  <c:v>85.949999999999989</c:v>
                </c:pt>
                <c:pt idx="4">
                  <c:v>16.71</c:v>
                </c:pt>
              </c:numCache>
            </c:numRef>
          </c:val>
        </c:ser>
        <c:marker val="1"/>
        <c:axId val="119334016"/>
        <c:axId val="119335552"/>
      </c:lineChart>
      <c:catAx>
        <c:axId val="119334016"/>
        <c:scaling>
          <c:orientation val="minMax"/>
        </c:scaling>
        <c:axPos val="b"/>
        <c:majorTickMark val="none"/>
        <c:tickLblPos val="nextTo"/>
        <c:crossAx val="119335552"/>
        <c:crosses val="autoZero"/>
        <c:auto val="1"/>
        <c:lblAlgn val="ctr"/>
        <c:lblOffset val="100"/>
      </c:catAx>
      <c:valAx>
        <c:axId val="11933555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119334016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title>
      <c:tx>
        <c:rich>
          <a:bodyPr/>
          <a:lstStyle/>
          <a:p>
            <a:pPr>
              <a:defRPr/>
            </a:pPr>
            <a:r>
              <a:rPr lang="es-AR"/>
              <a:t>Relacion Modificacion</a:t>
            </a:r>
            <a:r>
              <a:rPr lang="es-AR" baseline="0"/>
              <a:t> / Desarrollo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cat>
            <c:strRef>
              <c:f>'Modificaciones Solicitadas'!$A$24:$A$25</c:f>
              <c:strCache>
                <c:ptCount val="2"/>
                <c:pt idx="0">
                  <c:v>Hs desarrollo</c:v>
                </c:pt>
                <c:pt idx="1">
                  <c:v>Hs Modificaciones</c:v>
                </c:pt>
              </c:strCache>
            </c:strRef>
          </c:cat>
          <c:val>
            <c:numRef>
              <c:f>'Modificaciones Solicitadas'!$B$24:$B$25</c:f>
              <c:numCache>
                <c:formatCode>General</c:formatCode>
                <c:ptCount val="2"/>
                <c:pt idx="0">
                  <c:v>661</c:v>
                </c:pt>
                <c:pt idx="1">
                  <c:v>100</c:v>
                </c:pt>
              </c:numCache>
            </c:numRef>
          </c:val>
        </c:ser>
        <c:gapWidth val="95"/>
        <c:overlap val="100"/>
        <c:axId val="122980992"/>
        <c:axId val="124969728"/>
      </c:barChart>
      <c:catAx>
        <c:axId val="122980992"/>
        <c:scaling>
          <c:orientation val="minMax"/>
        </c:scaling>
        <c:axPos val="b"/>
        <c:majorTickMark val="none"/>
        <c:tickLblPos val="nextTo"/>
        <c:crossAx val="124969728"/>
        <c:crosses val="autoZero"/>
        <c:auto val="1"/>
        <c:lblAlgn val="ctr"/>
        <c:lblOffset val="100"/>
      </c:catAx>
      <c:valAx>
        <c:axId val="12496972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Horas</a:t>
                </a:r>
                <a:r>
                  <a:rPr lang="en-US" baseline="0"/>
                  <a:t> Hombre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12298099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7803D-AEE8-4513-97A4-FFAC48ADA5A4}" type="datetimeFigureOut">
              <a:rPr lang="es-AR" smtClean="0"/>
              <a:pPr/>
              <a:t>27/02/2009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22057-8FB6-4CE8-8811-F2E17B5CCC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B5C2-5ED5-4682-9DA1-7E5790B10509}" type="datetimeFigureOut">
              <a:rPr lang="es-AR" smtClean="0"/>
              <a:pPr/>
              <a:t>27/02/2009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786282E-D065-4B3F-99FD-9DE460334B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B5C2-5ED5-4682-9DA1-7E5790B10509}" type="datetimeFigureOut">
              <a:rPr lang="es-AR" smtClean="0"/>
              <a:pPr/>
              <a:t>27/02/2009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282E-D065-4B3F-99FD-9DE460334B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786282E-D065-4B3F-99FD-9DE460334B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B5C2-5ED5-4682-9DA1-7E5790B10509}" type="datetimeFigureOut">
              <a:rPr lang="es-AR" smtClean="0"/>
              <a:pPr/>
              <a:t>27/02/2009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B5C2-5ED5-4682-9DA1-7E5790B10509}" type="datetimeFigureOut">
              <a:rPr lang="es-AR" smtClean="0"/>
              <a:pPr/>
              <a:t>27/02/2009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786282E-D065-4B3F-99FD-9DE460334B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B5C2-5ED5-4682-9DA1-7E5790B10509}" type="datetimeFigureOut">
              <a:rPr lang="es-AR" smtClean="0"/>
              <a:pPr/>
              <a:t>27/02/2009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786282E-D065-4B3F-99FD-9DE460334B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3F8B5C2-5ED5-4682-9DA1-7E5790B10509}" type="datetimeFigureOut">
              <a:rPr lang="es-AR" smtClean="0"/>
              <a:pPr/>
              <a:t>27/02/2009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282E-D065-4B3F-99FD-9DE460334B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B5C2-5ED5-4682-9DA1-7E5790B10509}" type="datetimeFigureOut">
              <a:rPr lang="es-AR" smtClean="0"/>
              <a:pPr/>
              <a:t>27/02/2009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786282E-D065-4B3F-99FD-9DE460334B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B5C2-5ED5-4682-9DA1-7E5790B10509}" type="datetimeFigureOut">
              <a:rPr lang="es-AR" smtClean="0"/>
              <a:pPr/>
              <a:t>27/02/2009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786282E-D065-4B3F-99FD-9DE460334B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B5C2-5ED5-4682-9DA1-7E5790B10509}" type="datetimeFigureOut">
              <a:rPr lang="es-AR" smtClean="0"/>
              <a:pPr/>
              <a:t>27/02/2009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6282E-D065-4B3F-99FD-9DE460334B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786282E-D065-4B3F-99FD-9DE460334B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B5C2-5ED5-4682-9DA1-7E5790B10509}" type="datetimeFigureOut">
              <a:rPr lang="es-AR" smtClean="0"/>
              <a:pPr/>
              <a:t>27/02/2009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786282E-D065-4B3F-99FD-9DE460334B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3F8B5C2-5ED5-4682-9DA1-7E5790B10509}" type="datetimeFigureOut">
              <a:rPr lang="es-AR" smtClean="0"/>
              <a:pPr/>
              <a:t>27/02/2009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F8B5C2-5ED5-4682-9DA1-7E5790B10509}" type="datetimeFigureOut">
              <a:rPr lang="es-AR" smtClean="0"/>
              <a:pPr/>
              <a:t>27/02/2009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786282E-D065-4B3F-99FD-9DE460334B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3571876"/>
            <a:ext cx="6400800" cy="1752600"/>
          </a:xfrm>
        </p:spPr>
        <p:txBody>
          <a:bodyPr/>
          <a:lstStyle/>
          <a:p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gestión</a:t>
            </a:r>
            <a:r>
              <a:rPr lang="en-US" dirty="0" smtClean="0"/>
              <a:t> de </a:t>
            </a:r>
            <a:r>
              <a:rPr lang="en-US" dirty="0" err="1" smtClean="0"/>
              <a:t>pedidos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E4 Systems</a:t>
            </a:r>
          </a:p>
          <a:p>
            <a:endParaRPr lang="en-US" dirty="0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SisDist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42852"/>
            <a:ext cx="3214710" cy="145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476488" cy="990600"/>
          </a:xfrm>
        </p:spPr>
        <p:txBody>
          <a:bodyPr/>
          <a:lstStyle/>
          <a:p>
            <a:r>
              <a:rPr lang="es-AR" dirty="0" smtClean="0"/>
              <a:t>Desvíos de esfuerzo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etapa de desarrollo se vio perjudicada por un cambio en la interfaz grafica de usuario y el descubrimiento de dos casos de uso adicionales. </a:t>
            </a:r>
          </a:p>
          <a:p>
            <a:r>
              <a:rPr lang="es-AR" dirty="0" smtClean="0"/>
              <a:t>El arreglo de errores durante las pruebas unitarias fue subestimado.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5" name="3 Gráfico"/>
          <p:cNvGraphicFramePr/>
          <p:nvPr/>
        </p:nvGraphicFramePr>
        <p:xfrm>
          <a:off x="3214678" y="1000108"/>
          <a:ext cx="5429288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Desvíos en el cronograma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Los canales de comunicación no fueron respetados. </a:t>
            </a:r>
          </a:p>
          <a:p>
            <a:r>
              <a:rPr lang="es-AR" dirty="0" smtClean="0"/>
              <a:t>Como consecuencia, la ejecución de la fase de construcción y pruebas unitarias se realizó a marcha </a:t>
            </a:r>
            <a:r>
              <a:rPr lang="es-AR" i="1" dirty="0" smtClean="0"/>
              <a:t>forzada</a:t>
            </a:r>
            <a:r>
              <a:rPr lang="es-AR" dirty="0" smtClean="0"/>
              <a:t>.</a:t>
            </a:r>
          </a:p>
          <a:p>
            <a:r>
              <a:rPr lang="es-AR" dirty="0" smtClean="0"/>
              <a:t>Diferentes conflictos de intereses llevaron al </a:t>
            </a:r>
            <a:r>
              <a:rPr lang="es-AR" b="1" i="1" dirty="0" smtClean="0"/>
              <a:t>equipo</a:t>
            </a:r>
            <a:r>
              <a:rPr lang="es-AR" dirty="0" smtClean="0"/>
              <a:t> a transformarse en un </a:t>
            </a:r>
            <a:r>
              <a:rPr lang="es-AR" b="1" i="1" dirty="0" smtClean="0"/>
              <a:t>grupo</a:t>
            </a:r>
            <a:r>
              <a:rPr lang="es-AR" dirty="0" smtClean="0"/>
              <a:t>, o a trabajar de forma aislada</a:t>
            </a:r>
            <a:r>
              <a:rPr lang="es-AR" i="1" dirty="0" smtClean="0"/>
              <a:t>. </a:t>
            </a:r>
          </a:p>
        </p:txBody>
      </p:sp>
      <p:graphicFrame>
        <p:nvGraphicFramePr>
          <p:cNvPr id="5" name="2 Gráfico"/>
          <p:cNvGraphicFramePr>
            <a:graphicFrameLocks noGrp="1"/>
          </p:cNvGraphicFramePr>
          <p:nvPr>
            <p:ph sz="quarter" idx="1"/>
          </p:nvPr>
        </p:nvGraphicFramePr>
        <p:xfrm>
          <a:off x="3124200" y="685800"/>
          <a:ext cx="56388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Riesgos no mitigados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Estabilidad de la organización (Bajo impacto)</a:t>
            </a:r>
          </a:p>
          <a:p>
            <a:r>
              <a:rPr lang="es-AR" dirty="0" smtClean="0"/>
              <a:t>Disponibilidad del equipo (Impacto Medio)</a:t>
            </a:r>
          </a:p>
          <a:p>
            <a:r>
              <a:rPr lang="es-AR" dirty="0" smtClean="0"/>
              <a:t>Productividad del equipo (Impacto Alto)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Otros Riesgos que lograron ser mitigados:</a:t>
            </a:r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Liderazgo (Impacto Medio)</a:t>
            </a:r>
          </a:p>
          <a:p>
            <a:r>
              <a:rPr lang="es-AR" dirty="0" smtClean="0"/>
              <a:t>Roles y responsabilidades de la organización (Impacto Medio)</a:t>
            </a:r>
          </a:p>
          <a:p>
            <a:r>
              <a:rPr lang="es-AR" dirty="0" smtClean="0"/>
              <a:t>Experiencia en la </a:t>
            </a:r>
            <a:r>
              <a:rPr lang="es-AR" dirty="0" err="1" smtClean="0"/>
              <a:t>tecnológia</a:t>
            </a:r>
            <a:r>
              <a:rPr lang="es-AR" dirty="0" smtClean="0"/>
              <a:t> por parte del equipo.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Impacto modificaciones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5" name="1 Gráfico"/>
          <p:cNvGraphicFramePr/>
          <p:nvPr/>
        </p:nvGraphicFramePr>
        <p:xfrm>
          <a:off x="285720" y="1500174"/>
          <a:ext cx="8501122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Bullet</a:t>
            </a:r>
            <a:r>
              <a:rPr lang="es-AR" dirty="0" smtClean="0"/>
              <a:t> </a:t>
            </a:r>
            <a:r>
              <a:rPr lang="es-AR" dirty="0" err="1" smtClean="0"/>
              <a:t>points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El proyecto consumió finalmente: </a:t>
            </a:r>
            <a:r>
              <a:rPr lang="es-AR" dirty="0" smtClean="0">
                <a:solidFill>
                  <a:srgbClr val="0070C0"/>
                </a:solidFill>
              </a:rPr>
              <a:t>3000 hs/hombre</a:t>
            </a:r>
          </a:p>
          <a:p>
            <a:r>
              <a:rPr lang="es-AR" dirty="0" smtClean="0"/>
              <a:t>La fecha de finalización del proyecto se difirió en </a:t>
            </a:r>
            <a:r>
              <a:rPr lang="es-AR" dirty="0" smtClean="0">
                <a:solidFill>
                  <a:srgbClr val="0070C0"/>
                </a:solidFill>
              </a:rPr>
              <a:t>2 años.</a:t>
            </a:r>
          </a:p>
          <a:p>
            <a:r>
              <a:rPr lang="es-AR" dirty="0" smtClean="0"/>
              <a:t>Se realizaron cerca de 70 casos de uso.</a:t>
            </a:r>
          </a:p>
          <a:p>
            <a:r>
              <a:rPr lang="es-AR" b="1" dirty="0" smtClean="0">
                <a:solidFill>
                  <a:srgbClr val="0070C0"/>
                </a:solidFill>
              </a:rPr>
              <a:t>20.000</a:t>
            </a:r>
            <a:r>
              <a:rPr lang="es-AR" dirty="0" smtClean="0"/>
              <a:t> SLOC programadas.</a:t>
            </a:r>
          </a:p>
          <a:p>
            <a:r>
              <a:rPr lang="es-AR" dirty="0" smtClean="0"/>
              <a:t>Las tareas más costosas fueron las relativas a la </a:t>
            </a:r>
            <a:r>
              <a:rPr lang="es-AR" dirty="0" smtClean="0">
                <a:solidFill>
                  <a:srgbClr val="0070C0"/>
                </a:solidFill>
              </a:rPr>
              <a:t>construcción</a:t>
            </a:r>
            <a:r>
              <a:rPr lang="es-AR" dirty="0" smtClean="0"/>
              <a:t> y ejecución de </a:t>
            </a:r>
            <a:r>
              <a:rPr lang="es-AR" dirty="0" err="1" smtClean="0">
                <a:solidFill>
                  <a:srgbClr val="0070C0"/>
                </a:solidFill>
              </a:rPr>
              <a:t>tests</a:t>
            </a:r>
            <a:r>
              <a:rPr lang="es-AR" dirty="0" smtClean="0"/>
              <a:t>.</a:t>
            </a:r>
          </a:p>
          <a:p>
            <a:r>
              <a:rPr lang="es-AR" dirty="0" smtClean="0"/>
              <a:t>El producto fue </a:t>
            </a:r>
            <a:r>
              <a:rPr lang="es-AR" dirty="0" smtClean="0">
                <a:solidFill>
                  <a:srgbClr val="0070C0"/>
                </a:solidFill>
              </a:rPr>
              <a:t>aceptado</a:t>
            </a:r>
            <a:r>
              <a:rPr lang="es-AR" dirty="0" smtClean="0"/>
              <a:t> por el cliente.</a:t>
            </a:r>
          </a:p>
          <a:p>
            <a:r>
              <a:rPr lang="es-AR" dirty="0" smtClean="0"/>
              <a:t>La tasa de calidad de </a:t>
            </a:r>
            <a:r>
              <a:rPr lang="es-AR" dirty="0" err="1" smtClean="0"/>
              <a:t>testing</a:t>
            </a:r>
            <a:r>
              <a:rPr lang="es-AR" dirty="0" smtClean="0"/>
              <a:t> está por encima del </a:t>
            </a:r>
            <a:r>
              <a:rPr lang="es-AR" dirty="0" smtClean="0">
                <a:solidFill>
                  <a:srgbClr val="0070C0"/>
                </a:solidFill>
              </a:rPr>
              <a:t>95%</a:t>
            </a:r>
          </a:p>
          <a:p>
            <a:r>
              <a:rPr lang="es-AR" dirty="0" smtClean="0"/>
              <a:t>La calidad final percibida del proyecto es </a:t>
            </a:r>
            <a:r>
              <a:rPr lang="es-AR" dirty="0" smtClean="0">
                <a:solidFill>
                  <a:srgbClr val="0070C0"/>
                </a:solidFill>
              </a:rPr>
              <a:t>alta</a:t>
            </a:r>
            <a:r>
              <a:rPr lang="es-AR" dirty="0" smtClean="0"/>
              <a:t>.</a:t>
            </a:r>
            <a:endParaRPr lang="es-A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Conclusiones finales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Un equipo virtual debería haber respetado los medios de </a:t>
            </a:r>
            <a:r>
              <a:rPr lang="es-AR" dirty="0" smtClean="0">
                <a:solidFill>
                  <a:srgbClr val="0070C0"/>
                </a:solidFill>
              </a:rPr>
              <a:t>comunicación</a:t>
            </a:r>
            <a:r>
              <a:rPr lang="es-AR" dirty="0" smtClean="0"/>
              <a:t> establecidos, especialmente el </a:t>
            </a:r>
            <a:r>
              <a:rPr lang="es-AR" dirty="0" smtClean="0">
                <a:solidFill>
                  <a:srgbClr val="0070C0"/>
                </a:solidFill>
              </a:rPr>
              <a:t>protocolo</a:t>
            </a:r>
            <a:r>
              <a:rPr lang="es-AR" dirty="0" smtClean="0"/>
              <a:t>.</a:t>
            </a:r>
          </a:p>
          <a:p>
            <a:r>
              <a:rPr lang="es-AR" dirty="0" smtClean="0"/>
              <a:t>El modelo de </a:t>
            </a:r>
            <a:r>
              <a:rPr lang="es-AR" i="1" dirty="0" err="1" smtClean="0"/>
              <a:t>taskforce</a:t>
            </a:r>
            <a:r>
              <a:rPr lang="es-AR" dirty="0" smtClean="0"/>
              <a:t>, no debió ser el aplicado, dado que los involucrados </a:t>
            </a:r>
            <a:r>
              <a:rPr lang="es-AR" b="1" dirty="0" smtClean="0">
                <a:solidFill>
                  <a:srgbClr val="0070C0"/>
                </a:solidFill>
              </a:rPr>
              <a:t>no</a:t>
            </a:r>
            <a:r>
              <a:rPr lang="es-AR" dirty="0" smtClean="0"/>
              <a:t> eran todos </a:t>
            </a:r>
            <a:r>
              <a:rPr lang="es-AR" i="1" dirty="0" smtClean="0"/>
              <a:t>expertos</a:t>
            </a:r>
            <a:r>
              <a:rPr lang="es-AR" dirty="0" smtClean="0"/>
              <a:t>. </a:t>
            </a:r>
          </a:p>
          <a:p>
            <a:r>
              <a:rPr lang="es-AR" dirty="0" smtClean="0"/>
              <a:t>Se deben evitar los conflictos de intereses mediante el establecimiento de un liderazgo </a:t>
            </a:r>
            <a:r>
              <a:rPr lang="es-AR" dirty="0" smtClean="0">
                <a:solidFill>
                  <a:srgbClr val="0070C0"/>
                </a:solidFill>
              </a:rPr>
              <a:t>sólido</a:t>
            </a:r>
            <a:r>
              <a:rPr lang="es-AR" dirty="0" smtClean="0"/>
              <a:t>.</a:t>
            </a:r>
          </a:p>
          <a:p>
            <a:r>
              <a:rPr lang="es-AR" dirty="0" smtClean="0"/>
              <a:t>El método de CM elegido resulto </a:t>
            </a:r>
            <a:r>
              <a:rPr lang="es-AR" dirty="0" smtClean="0">
                <a:solidFill>
                  <a:srgbClr val="0070C0"/>
                </a:solidFill>
              </a:rPr>
              <a:t>insuficiente</a:t>
            </a:r>
            <a:r>
              <a:rPr lang="es-AR" dirty="0" smtClean="0"/>
              <a:t> y </a:t>
            </a:r>
            <a:r>
              <a:rPr lang="es-AR" dirty="0" smtClean="0">
                <a:solidFill>
                  <a:srgbClr val="0070C0"/>
                </a:solidFill>
              </a:rPr>
              <a:t>engorroso</a:t>
            </a:r>
            <a:r>
              <a:rPr lang="es-AR" dirty="0" smtClean="0"/>
              <a:t>.</a:t>
            </a:r>
          </a:p>
          <a:p>
            <a:r>
              <a:rPr lang="es-AR" dirty="0" smtClean="0"/>
              <a:t>El modelo de equipo virtual demostró ser inadecuado para un equipo </a:t>
            </a:r>
            <a:r>
              <a:rPr lang="es-AR" dirty="0" smtClean="0">
                <a:solidFill>
                  <a:srgbClr val="0070C0"/>
                </a:solidFill>
              </a:rPr>
              <a:t>sin</a:t>
            </a:r>
            <a:r>
              <a:rPr lang="es-AR" dirty="0" smtClean="0"/>
              <a:t> motivaciones comunes.</a:t>
            </a:r>
          </a:p>
          <a:p>
            <a:r>
              <a:rPr lang="es-AR" dirty="0" smtClean="0"/>
              <a:t>Al no poder implantarse un LP con </a:t>
            </a:r>
            <a:r>
              <a:rPr lang="es-AR" dirty="0" smtClean="0">
                <a:solidFill>
                  <a:srgbClr val="0070C0"/>
                </a:solidFill>
              </a:rPr>
              <a:t>autoridad</a:t>
            </a:r>
            <a:r>
              <a:rPr lang="es-AR" dirty="0" smtClean="0"/>
              <a:t>, se entrenaron valiosas habilidades de negociación.</a:t>
            </a:r>
          </a:p>
          <a:p>
            <a:r>
              <a:rPr lang="es-AR" dirty="0" smtClean="0"/>
              <a:t>La utilización de documentación demostró ser una valiosa herramienta en proyectos tan </a:t>
            </a:r>
            <a:r>
              <a:rPr lang="es-AR" dirty="0" smtClean="0">
                <a:solidFill>
                  <a:srgbClr val="0070C0"/>
                </a:solidFill>
              </a:rPr>
              <a:t>diluidos</a:t>
            </a:r>
            <a:r>
              <a:rPr lang="es-AR" dirty="0" smtClean="0"/>
              <a:t> en el tiempo.</a:t>
            </a:r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Somos una empresa joven que inició sus actividades en el 2006, dedicándonos al servicio de </a:t>
            </a:r>
            <a:r>
              <a:rPr lang="es-ES" dirty="0" smtClean="0">
                <a:solidFill>
                  <a:srgbClr val="0070C0"/>
                </a:solidFill>
              </a:rPr>
              <a:t>consultoría</a:t>
            </a:r>
            <a:r>
              <a:rPr lang="es-ES" dirty="0" smtClean="0"/>
              <a:t>.</a:t>
            </a:r>
            <a:endParaRPr lang="es-AR" dirty="0" smtClean="0"/>
          </a:p>
          <a:p>
            <a:endParaRPr lang="es-AR" dirty="0" smtClean="0"/>
          </a:p>
          <a:p>
            <a:r>
              <a:rPr lang="es-ES" dirty="0" smtClean="0"/>
              <a:t>El desarrollo de nuestra cartera de </a:t>
            </a:r>
            <a:r>
              <a:rPr lang="es-ES" dirty="0" smtClean="0"/>
              <a:t>clientes </a:t>
            </a:r>
            <a:r>
              <a:rPr lang="es-ES" dirty="0" smtClean="0"/>
              <a:t>nos </a:t>
            </a:r>
            <a:r>
              <a:rPr lang="es-ES" dirty="0" smtClean="0"/>
              <a:t>llevó </a:t>
            </a:r>
            <a:r>
              <a:rPr lang="es-ES" dirty="0" smtClean="0"/>
              <a:t>a desarrollar un </a:t>
            </a:r>
            <a:r>
              <a:rPr lang="es-ES" dirty="0" smtClean="0"/>
              <a:t>producto </a:t>
            </a:r>
            <a:r>
              <a:rPr lang="es-ES" dirty="0" smtClean="0"/>
              <a:t>que pudiera </a:t>
            </a:r>
            <a:r>
              <a:rPr lang="es-ES" dirty="0" smtClean="0"/>
              <a:t>satisfacer  las necesidades del nicho al que nos orientamos.</a:t>
            </a:r>
          </a:p>
          <a:p>
            <a:endParaRPr lang="es-ES" dirty="0" smtClean="0"/>
          </a:p>
          <a:p>
            <a:r>
              <a:rPr lang="es-ES" dirty="0" smtClean="0"/>
              <a:t> Proporcionando servicios de </a:t>
            </a:r>
            <a:r>
              <a:rPr lang="es-ES" dirty="0" smtClean="0"/>
              <a:t>Post-Venta </a:t>
            </a:r>
            <a:r>
              <a:rPr lang="es-ES" dirty="0" smtClean="0"/>
              <a:t>de forma integral al aplicativo.</a:t>
            </a:r>
            <a:r>
              <a:rPr lang="es-ES" dirty="0" smtClean="0"/>
              <a:t> Incluyendo capacitación, mantenimiento, UAT y CM.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Quienes</a:t>
            </a:r>
            <a:r>
              <a:rPr lang="en-US" dirty="0" smtClean="0"/>
              <a:t> </a:t>
            </a:r>
            <a:r>
              <a:rPr lang="en-US" dirty="0" err="1" smtClean="0"/>
              <a:t>somos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 solución 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SisDist</a:t>
            </a:r>
            <a:r>
              <a:rPr lang="es-ES" dirty="0" smtClean="0"/>
              <a:t> “Sistema de Distribución” nació como un sistema orientado a administrar y controlar la distribución de productos a diferentes clientes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El objetivo del proyecto fue desarrollar una solución tecnológica informática y de comunicaciones con el fin de agilizar los procedimientos del cuerpo de </a:t>
            </a:r>
            <a:r>
              <a:rPr lang="es-ES" dirty="0" smtClean="0"/>
              <a:t>ventas de una empresa de pequeña envergadura.</a:t>
            </a:r>
            <a:endParaRPr lang="es-AR" dirty="0" smtClean="0"/>
          </a:p>
          <a:p>
            <a:endParaRPr lang="en-US" dirty="0"/>
          </a:p>
        </p:txBody>
      </p:sp>
      <p:pic>
        <p:nvPicPr>
          <p:cNvPr id="3074" name="Picture 2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4643446"/>
            <a:ext cx="1571636" cy="1571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producto (Cont.)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El producto está dividido en 3 grandes secciones:</a:t>
            </a:r>
          </a:p>
          <a:p>
            <a:pPr lvl="1"/>
            <a:r>
              <a:rPr lang="es-AR" dirty="0" smtClean="0"/>
              <a:t>Gestión de datos de productos, proveedores y clientes.</a:t>
            </a:r>
          </a:p>
          <a:p>
            <a:pPr lvl="1"/>
            <a:r>
              <a:rPr lang="es-AR" i="1" dirty="0" err="1" smtClean="0"/>
              <a:t>Workflow</a:t>
            </a:r>
            <a:r>
              <a:rPr lang="es-AR" i="1" dirty="0" smtClean="0"/>
              <a:t> </a:t>
            </a:r>
            <a:r>
              <a:rPr lang="es-AR" dirty="0" smtClean="0"/>
              <a:t>de pedidos.</a:t>
            </a:r>
          </a:p>
          <a:p>
            <a:pPr lvl="1"/>
            <a:r>
              <a:rPr lang="es-AR" dirty="0" smtClean="0"/>
              <a:t>Reportes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2051" name="Picture 3" descr="C:\Program Files\Microsoft Office\MEDIA\CAGCAT10\j0187423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4071942"/>
            <a:ext cx="1762049" cy="1827886"/>
          </a:xfrm>
          <a:prstGeom prst="rect">
            <a:avLst/>
          </a:prstGeom>
          <a:noFill/>
        </p:spPr>
      </p:pic>
      <p:pic>
        <p:nvPicPr>
          <p:cNvPr id="2052" name="Picture 4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1288" y="4024313"/>
            <a:ext cx="1776412" cy="1630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 estimación del proyecto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Inicialmente el proyecto se estimó mediante el método </a:t>
            </a:r>
            <a:r>
              <a:rPr lang="es-AR" i="1" dirty="0" err="1" smtClean="0">
                <a:solidFill>
                  <a:srgbClr val="0070C0"/>
                </a:solidFill>
              </a:rPr>
              <a:t>delphi</a:t>
            </a:r>
            <a:r>
              <a:rPr lang="es-AR" i="1" dirty="0" smtClean="0"/>
              <a:t>:</a:t>
            </a:r>
            <a:endParaRPr lang="es-AR" i="1" dirty="0" smtClean="0"/>
          </a:p>
          <a:p>
            <a:pPr lvl="1"/>
            <a:r>
              <a:rPr lang="es-AR" dirty="0" smtClean="0"/>
              <a:t>Esfuerzo nominal de 2400 horas/hombre.</a:t>
            </a:r>
          </a:p>
          <a:p>
            <a:pPr lvl="1"/>
            <a:r>
              <a:rPr lang="es-AR" dirty="0" smtClean="0"/>
              <a:t>Con un equipo de 5 personas (2 desarrolladores).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Se eligió una organización de tipo </a:t>
            </a:r>
            <a:r>
              <a:rPr lang="es-AR" i="1" dirty="0" smtClean="0">
                <a:solidFill>
                  <a:srgbClr val="0070C0"/>
                </a:solidFill>
              </a:rPr>
              <a:t>Virtual </a:t>
            </a:r>
            <a:r>
              <a:rPr lang="es-AR" i="1" dirty="0" err="1" smtClean="0">
                <a:solidFill>
                  <a:srgbClr val="0070C0"/>
                </a:solidFill>
              </a:rPr>
              <a:t>Team</a:t>
            </a:r>
            <a:r>
              <a:rPr lang="es-AR" dirty="0" smtClean="0"/>
              <a:t> (GDT), con una dirección de equipo de tipo </a:t>
            </a:r>
            <a:r>
              <a:rPr lang="es-AR" i="1" dirty="0" err="1" smtClean="0">
                <a:solidFill>
                  <a:srgbClr val="0070C0"/>
                </a:solidFill>
              </a:rPr>
              <a:t>taskforce</a:t>
            </a:r>
            <a:r>
              <a:rPr lang="es-AR" dirty="0" smtClean="0"/>
              <a:t>.</a:t>
            </a:r>
            <a:endParaRPr lang="es-AR" dirty="0">
              <a:solidFill>
                <a:srgbClr val="0070C0"/>
              </a:solidFill>
            </a:endParaRPr>
          </a:p>
        </p:txBody>
      </p:sp>
      <p:pic>
        <p:nvPicPr>
          <p:cNvPr id="5124" name="Picture 4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4714884"/>
            <a:ext cx="1428760" cy="15125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Organización del proceso de desarrollo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 smtClean="0"/>
              <a:t>Se establecieron 5 (cinco) fases para un ciclo de vida en cascada:</a:t>
            </a:r>
          </a:p>
          <a:p>
            <a:pPr>
              <a:buNone/>
            </a:pPr>
            <a:endParaRPr lang="es-AR" dirty="0" smtClean="0"/>
          </a:p>
          <a:p>
            <a:pPr lvl="1"/>
            <a:r>
              <a:rPr lang="es-AR" dirty="0" err="1" smtClean="0"/>
              <a:t>Analisis</a:t>
            </a:r>
            <a:endParaRPr lang="es-AR" dirty="0" smtClean="0"/>
          </a:p>
          <a:p>
            <a:pPr lvl="1"/>
            <a:r>
              <a:rPr lang="es-AR" dirty="0" smtClean="0"/>
              <a:t>Diseño</a:t>
            </a:r>
          </a:p>
          <a:p>
            <a:pPr lvl="1"/>
            <a:r>
              <a:rPr lang="es-AR" dirty="0" err="1" smtClean="0"/>
              <a:t>Construccion</a:t>
            </a:r>
            <a:endParaRPr lang="es-AR" dirty="0" smtClean="0"/>
          </a:p>
          <a:p>
            <a:pPr lvl="1"/>
            <a:r>
              <a:rPr lang="es-AR" dirty="0" err="1" smtClean="0"/>
              <a:t>Testing</a:t>
            </a:r>
            <a:endParaRPr lang="es-AR" dirty="0" smtClean="0"/>
          </a:p>
          <a:p>
            <a:pPr lvl="1"/>
            <a:r>
              <a:rPr lang="es-AR" dirty="0" smtClean="0"/>
              <a:t>Cierre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La solución tecnológica fue definida con base en una arquitectura simple pero de uso general:</a:t>
            </a:r>
          </a:p>
          <a:p>
            <a:pPr>
              <a:buNone/>
            </a:pPr>
            <a:endParaRPr lang="es-AR" dirty="0" smtClean="0"/>
          </a:p>
          <a:p>
            <a:pPr lvl="1"/>
            <a:r>
              <a:rPr lang="es-AR" dirty="0" smtClean="0"/>
              <a:t>PHP</a:t>
            </a:r>
          </a:p>
          <a:p>
            <a:pPr lvl="1"/>
            <a:r>
              <a:rPr lang="es-AR" dirty="0" err="1" smtClean="0"/>
              <a:t>MySQL</a:t>
            </a:r>
            <a:endParaRPr lang="es-AR" dirty="0" smtClean="0"/>
          </a:p>
          <a:p>
            <a:pPr lvl="1"/>
            <a:r>
              <a:rPr lang="es-AR" dirty="0" smtClean="0"/>
              <a:t>AJAX</a:t>
            </a:r>
          </a:p>
          <a:p>
            <a:pPr lvl="1"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del proyecto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5341818" cy="4681728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La </a:t>
            </a:r>
            <a:r>
              <a:rPr lang="es-AR" b="1" dirty="0" smtClean="0"/>
              <a:t>comunicación</a:t>
            </a:r>
            <a:r>
              <a:rPr lang="es-AR" dirty="0" smtClean="0"/>
              <a:t> se estableció a través de e-mails, quedando estos como documentación escrita.</a:t>
            </a:r>
          </a:p>
          <a:p>
            <a:r>
              <a:rPr lang="es-AR" dirty="0" smtClean="0"/>
              <a:t>Se </a:t>
            </a:r>
            <a:r>
              <a:rPr lang="es-AR" dirty="0" err="1" smtClean="0"/>
              <a:t>elegió</a:t>
            </a:r>
            <a:r>
              <a:rPr lang="es-AR" dirty="0" smtClean="0"/>
              <a:t> a un </a:t>
            </a:r>
            <a:r>
              <a:rPr lang="es-AR" b="1" dirty="0" smtClean="0"/>
              <a:t>auditor</a:t>
            </a:r>
            <a:r>
              <a:rPr lang="es-AR" dirty="0" smtClean="0"/>
              <a:t> permanente para la documentación y código fuente.</a:t>
            </a:r>
          </a:p>
          <a:p>
            <a:r>
              <a:rPr lang="es-AR" dirty="0" smtClean="0"/>
              <a:t>Se llevó a cabo el </a:t>
            </a:r>
            <a:r>
              <a:rPr lang="es-AR" b="1" dirty="0" smtClean="0"/>
              <a:t>CMS</a:t>
            </a:r>
            <a:r>
              <a:rPr lang="es-AR" dirty="0" smtClean="0"/>
              <a:t> del proyecto a través del versionado de documentos en el sistema operativo y herramientas como el CVS.</a:t>
            </a:r>
          </a:p>
          <a:p>
            <a:r>
              <a:rPr lang="es-AR" dirty="0" smtClean="0"/>
              <a:t>Se estableció un </a:t>
            </a:r>
            <a:r>
              <a:rPr lang="es-AR" b="1" dirty="0" smtClean="0"/>
              <a:t>LP</a:t>
            </a:r>
            <a:r>
              <a:rPr lang="es-AR" dirty="0" smtClean="0"/>
              <a:t> para la orquestación de las tareas y la asignación de las mismas. Dada la modalidad de </a:t>
            </a:r>
            <a:r>
              <a:rPr lang="es-AR" i="1" dirty="0" err="1" smtClean="0"/>
              <a:t>taskforce</a:t>
            </a:r>
            <a:r>
              <a:rPr lang="es-AR" dirty="0" smtClean="0"/>
              <a:t>, la posición era más un rol que una posición de autoridad.</a:t>
            </a:r>
          </a:p>
          <a:p>
            <a:r>
              <a:rPr lang="es-AR" dirty="0" smtClean="0"/>
              <a:t>Se establecieron 2 programadores.</a:t>
            </a:r>
            <a:endParaRPr lang="es-AR" dirty="0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s-AR" dirty="0"/>
          </a:p>
        </p:txBody>
      </p:sp>
      <p:pic>
        <p:nvPicPr>
          <p:cNvPr id="6147" name="Picture 3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143116"/>
            <a:ext cx="3023975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Etapas de Construcción, </a:t>
            </a:r>
            <a:r>
              <a:rPr lang="es-AR" dirty="0" err="1" smtClean="0"/>
              <a:t>Testing</a:t>
            </a:r>
            <a:r>
              <a:rPr lang="es-AR" dirty="0" smtClean="0"/>
              <a:t> y Cierre del proyecto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Analisis</a:t>
            </a:r>
            <a:r>
              <a:rPr lang="es-AR" dirty="0" smtClean="0"/>
              <a:t> de la Ejecución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Resultados de la Ejecución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Los medios establecidos de comunicación </a:t>
            </a:r>
            <a:r>
              <a:rPr lang="es-AR" b="1" dirty="0" smtClean="0">
                <a:solidFill>
                  <a:srgbClr val="0070C0"/>
                </a:solidFill>
              </a:rPr>
              <a:t>no</a:t>
            </a:r>
            <a:r>
              <a:rPr lang="es-AR" dirty="0" smtClean="0"/>
              <a:t> fueron debidamente respetados.</a:t>
            </a:r>
          </a:p>
          <a:p>
            <a:r>
              <a:rPr lang="es-AR" dirty="0" smtClean="0"/>
              <a:t>El seguimiento de </a:t>
            </a:r>
            <a:r>
              <a:rPr lang="es-AR" dirty="0" smtClean="0">
                <a:solidFill>
                  <a:srgbClr val="0070C0"/>
                </a:solidFill>
              </a:rPr>
              <a:t>riesgos</a:t>
            </a:r>
            <a:r>
              <a:rPr lang="es-AR" dirty="0" smtClean="0"/>
              <a:t> se hizo, sin poder aplicar los planes de contingencia preestablecidos debido a las fallas en el sistema de comunicación.</a:t>
            </a:r>
          </a:p>
          <a:p>
            <a:r>
              <a:rPr lang="es-AR" dirty="0" smtClean="0"/>
              <a:t>Conflictos de intereses afectó severamente el </a:t>
            </a:r>
            <a:r>
              <a:rPr lang="es-AR" dirty="0" smtClean="0">
                <a:solidFill>
                  <a:srgbClr val="0070C0"/>
                </a:solidFill>
              </a:rPr>
              <a:t>tiempo</a:t>
            </a:r>
            <a:r>
              <a:rPr lang="es-AR" dirty="0" smtClean="0"/>
              <a:t> de ejecución del proyecto, no así el </a:t>
            </a:r>
            <a:r>
              <a:rPr lang="es-AR" dirty="0" smtClean="0">
                <a:solidFill>
                  <a:srgbClr val="0070C0"/>
                </a:solidFill>
              </a:rPr>
              <a:t>esfuerzo</a:t>
            </a:r>
            <a:r>
              <a:rPr lang="es-AR" dirty="0" smtClean="0"/>
              <a:t>.</a:t>
            </a:r>
          </a:p>
          <a:p>
            <a:r>
              <a:rPr lang="es-AR" dirty="0" smtClean="0"/>
              <a:t>Se realizaron </a:t>
            </a:r>
            <a:r>
              <a:rPr lang="es-AR" dirty="0" smtClean="0">
                <a:solidFill>
                  <a:srgbClr val="0070C0"/>
                </a:solidFill>
              </a:rPr>
              <a:t>2 (dos) </a:t>
            </a:r>
            <a:r>
              <a:rPr lang="es-AR" dirty="0" smtClean="0"/>
              <a:t>correcciones a la línea base.</a:t>
            </a:r>
          </a:p>
          <a:p>
            <a:r>
              <a:rPr lang="es-AR" dirty="0" smtClean="0"/>
              <a:t>Es los hitos de entrega se retrasaron multiplicando por </a:t>
            </a:r>
            <a:r>
              <a:rPr lang="es-AR" dirty="0" smtClean="0">
                <a:solidFill>
                  <a:srgbClr val="0070C0"/>
                </a:solidFill>
              </a:rPr>
              <a:t>2.5</a:t>
            </a:r>
            <a:r>
              <a:rPr lang="es-AR" dirty="0" smtClean="0"/>
              <a:t>.</a:t>
            </a:r>
          </a:p>
          <a:p>
            <a:r>
              <a:rPr lang="es-AR" dirty="0" smtClean="0"/>
              <a:t>El esfuerzo fue relativamente el mismo con un error aproximado del </a:t>
            </a:r>
            <a:r>
              <a:rPr lang="es-AR" dirty="0" smtClean="0">
                <a:solidFill>
                  <a:srgbClr val="0070C0"/>
                </a:solidFill>
              </a:rPr>
              <a:t>20%(Normal a Alto).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207</TotalTime>
  <Words>807</Words>
  <Application>Microsoft Office PowerPoint</Application>
  <PresentationFormat>Presentación en pantalla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Civil</vt:lpstr>
      <vt:lpstr>SisDist</vt:lpstr>
      <vt:lpstr>Quienes somos</vt:lpstr>
      <vt:lpstr>La solución propuesta</vt:lpstr>
      <vt:lpstr>El producto (Cont.)</vt:lpstr>
      <vt:lpstr>La estimación del proyecto</vt:lpstr>
      <vt:lpstr>Organización del proceso de desarrollo</vt:lpstr>
      <vt:lpstr>Gestión del proyecto</vt:lpstr>
      <vt:lpstr>Analisis de la Ejecución</vt:lpstr>
      <vt:lpstr>Resultados de la Ejecución</vt:lpstr>
      <vt:lpstr>Desvíos de esfuerzo</vt:lpstr>
      <vt:lpstr>Desvíos en el cronograma</vt:lpstr>
      <vt:lpstr>Riesgos no mitigados</vt:lpstr>
      <vt:lpstr>Impacto modificaciones</vt:lpstr>
      <vt:lpstr>Bullet points</vt:lpstr>
      <vt:lpstr>Conclusiones finales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Hernan Ezequiel Martinez</dc:creator>
  <cp:lastModifiedBy>Hernan Ezequiel Martinez</cp:lastModifiedBy>
  <cp:revision>77</cp:revision>
  <dcterms:created xsi:type="dcterms:W3CDTF">2009-02-27T01:43:28Z</dcterms:created>
  <dcterms:modified xsi:type="dcterms:W3CDTF">2009-02-27T05:11:43Z</dcterms:modified>
</cp:coreProperties>
</file>