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1" d="100"/>
          <a:sy n="71" d="100"/>
        </p:scale>
        <p:origin x="2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13939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670294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4781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67179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92798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373256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082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507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7/17/2024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984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312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32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430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185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544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010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936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7/17/2024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4179964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74A6-E632-663F-2390-AD9F3B5BCE0C}"/>
              </a:ext>
            </a:extLst>
          </p:cNvPr>
          <p:cNvSpPr>
            <a:spLocks noGrp="1"/>
          </p:cNvSpPr>
          <p:nvPr>
            <p:ph type="ctrTitle"/>
          </p:nvPr>
        </p:nvSpPr>
        <p:spPr>
          <a:xfrm>
            <a:off x="838200" y="513189"/>
            <a:ext cx="5797883" cy="2667000"/>
          </a:xfrm>
        </p:spPr>
        <p:txBody>
          <a:bodyPr anchor="b">
            <a:normAutofit/>
          </a:bodyPr>
          <a:lstStyle/>
          <a:p>
            <a:pPr algn="l"/>
            <a:r>
              <a:rPr lang="en-US" dirty="0">
                <a:solidFill>
                  <a:schemeClr val="tx2"/>
                </a:solidFill>
              </a:rPr>
              <a:t>SOA</a:t>
            </a:r>
            <a:endParaRPr lang="en-IN" dirty="0">
              <a:solidFill>
                <a:schemeClr val="tx2"/>
              </a:solidFill>
            </a:endParaRPr>
          </a:p>
        </p:txBody>
      </p:sp>
      <p:sp>
        <p:nvSpPr>
          <p:cNvPr id="3" name="Subtitle 2">
            <a:extLst>
              <a:ext uri="{FF2B5EF4-FFF2-40B4-BE49-F238E27FC236}">
                <a16:creationId xmlns:a16="http://schemas.microsoft.com/office/drawing/2014/main" id="{A4A909C2-D3EB-281A-F0E6-345BE377FD83}"/>
              </a:ext>
            </a:extLst>
          </p:cNvPr>
          <p:cNvSpPr>
            <a:spLocks noGrp="1"/>
          </p:cNvSpPr>
          <p:nvPr>
            <p:ph type="subTitle" idx="1"/>
          </p:nvPr>
        </p:nvSpPr>
        <p:spPr>
          <a:xfrm>
            <a:off x="838199" y="3408788"/>
            <a:ext cx="6840071" cy="2667000"/>
          </a:xfrm>
        </p:spPr>
        <p:txBody>
          <a:bodyPr anchor="t">
            <a:normAutofit/>
          </a:bodyPr>
          <a:lstStyle/>
          <a:p>
            <a:pPr algn="l"/>
            <a:r>
              <a:rPr lang="en-IN" sz="1800" b="1" kern="100" dirty="0">
                <a:solidFill>
                  <a:srgbClr val="0F4761"/>
                </a:solidFill>
                <a:effectLst/>
                <a:latin typeface="Aptos Display" panose="020B0004020202020204" pitchFamily="34" charset="0"/>
                <a:ea typeface="DengXian Light" panose="02010600030101010101" pitchFamily="2" charset="-122"/>
                <a:cs typeface="Mangal" panose="02040503050203030202" pitchFamily="18" charset="0"/>
              </a:rPr>
              <a:t>A case study on Service-Oriented Architecture for Serious Games</a:t>
            </a:r>
          </a:p>
          <a:p>
            <a:pPr algn="l"/>
            <a:endParaRPr lang="en-IN" b="1"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endParaRPr>
          </a:p>
          <a:p>
            <a:pPr algn="l"/>
            <a:r>
              <a:rPr lang="en-IN" sz="1800" b="1" kern="100" dirty="0">
                <a:solidFill>
                  <a:srgbClr val="0F4761"/>
                </a:solidFill>
                <a:effectLst/>
                <a:latin typeface="Aptos Display" panose="020B0004020202020204" pitchFamily="34" charset="0"/>
                <a:ea typeface="DengXian Light" panose="02010600030101010101" pitchFamily="2" charset="-122"/>
                <a:cs typeface="Mangal" panose="02040503050203030202" pitchFamily="18" charset="0"/>
              </a:rPr>
              <a:t>Adars</a:t>
            </a:r>
            <a:r>
              <a:rPr lang="en-IN" b="1"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rPr>
              <a:t>h Kumar</a:t>
            </a:r>
            <a:br>
              <a:rPr lang="en-IN" b="1"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rPr>
            </a:br>
            <a:r>
              <a:rPr lang="en-IN" b="1"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rPr>
              <a:t>exemplary001@gmail.com</a:t>
            </a:r>
            <a:endParaRPr lang="en-IN" sz="1800" b="1" kern="100" dirty="0">
              <a:solidFill>
                <a:srgbClr val="0F4761"/>
              </a:solidFill>
              <a:effectLst/>
              <a:latin typeface="Aptos Display" panose="020B0004020202020204" pitchFamily="34" charset="0"/>
              <a:ea typeface="DengXian Light" panose="02010600030101010101" pitchFamily="2" charset="-122"/>
              <a:cs typeface="Mangal" panose="02040503050203030202" pitchFamily="18" charset="0"/>
            </a:endParaRPr>
          </a:p>
          <a:p>
            <a:pPr algn="l"/>
            <a:endParaRPr lang="en-IN" sz="2200" dirty="0">
              <a:solidFill>
                <a:schemeClr val="tx2"/>
              </a:solidFill>
            </a:endParaRPr>
          </a:p>
        </p:txBody>
      </p:sp>
    </p:spTree>
    <p:extLst>
      <p:ext uri="{BB962C8B-B14F-4D97-AF65-F5344CB8AC3E}">
        <p14:creationId xmlns:p14="http://schemas.microsoft.com/office/powerpoint/2010/main" val="389452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flowchart&#10;&#10;Description automatically generated">
            <a:extLst>
              <a:ext uri="{FF2B5EF4-FFF2-40B4-BE49-F238E27FC236}">
                <a16:creationId xmlns:a16="http://schemas.microsoft.com/office/drawing/2014/main" id="{5591E5BB-5684-6109-5A8E-F2EDD7E56DC4}"/>
              </a:ext>
            </a:extLst>
          </p:cNvPr>
          <p:cNvPicPr>
            <a:picLocks noGrp="1"/>
          </p:cNvPicPr>
          <p:nvPr>
            <p:ph idx="1"/>
          </p:nvPr>
        </p:nvPicPr>
        <p:blipFill>
          <a:blip r:embed="rId2"/>
          <a:stretch>
            <a:fillRect/>
          </a:stretch>
        </p:blipFill>
        <p:spPr>
          <a:xfrm>
            <a:off x="2105298" y="1131994"/>
            <a:ext cx="7983280" cy="4590386"/>
          </a:xfrm>
          <a:prstGeom prst="rect">
            <a:avLst/>
          </a:prstGeom>
        </p:spPr>
      </p:pic>
    </p:spTree>
    <p:extLst>
      <p:ext uri="{BB962C8B-B14F-4D97-AF65-F5344CB8AC3E}">
        <p14:creationId xmlns:p14="http://schemas.microsoft.com/office/powerpoint/2010/main" val="186189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A898-7A11-7854-0703-632ED2DEC2B9}"/>
              </a:ext>
            </a:extLst>
          </p:cNvPr>
          <p:cNvSpPr>
            <a:spLocks noGrp="1"/>
          </p:cNvSpPr>
          <p:nvPr>
            <p:ph type="title"/>
          </p:nvPr>
        </p:nvSpPr>
        <p:spPr/>
        <p:txBody>
          <a:bodyPr>
            <a:normAutofit/>
          </a:bodyPr>
          <a:lstStyle/>
          <a:p>
            <a:r>
              <a:rPr lang="en-IN"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rPr>
              <a:t>Abstract</a:t>
            </a:r>
            <a:br>
              <a:rPr lang="en-IN" kern="100" dirty="0">
                <a:solidFill>
                  <a:srgbClr val="0F4761"/>
                </a:solidFill>
                <a:latin typeface="Aptos Display" panose="020B0004020202020204" pitchFamily="34" charset="0"/>
                <a:ea typeface="DengXian Light" panose="02010600030101010101" pitchFamily="2" charset="-122"/>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93C1118-74E7-7094-6FC1-477CE291C243}"/>
              </a:ext>
            </a:extLst>
          </p:cNvPr>
          <p:cNvSpPr>
            <a:spLocks noGrp="1"/>
          </p:cNvSpPr>
          <p:nvPr>
            <p:ph idx="1"/>
          </p:nvPr>
        </p:nvSpPr>
        <p:spPr/>
        <p:txBody>
          <a:bodyPr/>
          <a:lstStyle/>
          <a:p>
            <a:r>
              <a:rPr lang="en-IN" sz="1800" dirty="0">
                <a:effectLst/>
                <a:latin typeface="Aptos" panose="020B0004020202020204" pitchFamily="34" charset="0"/>
                <a:ea typeface="Aptos" panose="020B0004020202020204" pitchFamily="34" charset="0"/>
                <a:cs typeface="Mangal" panose="02040503050203030202" pitchFamily="18" charset="0"/>
              </a:rPr>
              <a:t>Service-Oriented Architecture (SOA) is a set of practices for architectural design of software that exploits services as loosely coupled components orchestrated to deliver various functionalities. The SOA paradigm is not well established in the Serious Games (SG) domain, but it is expected to provide benefits, particularly in reducing the conceptual and technological complexity of the development. In this paper, we propose and study the application of a SOA approach to SG development. We have used the SOA approach to develop an adaptive serious game for teaching basic elements of probability to high school and entry-level university students, called </a:t>
            </a:r>
            <a:r>
              <a:rPr lang="en-IN" sz="1800" i="1" dirty="0">
                <a:effectLst/>
                <a:latin typeface="Cambria" panose="02040503050406030204" pitchFamily="18" charset="0"/>
                <a:ea typeface="Cambria" panose="02040503050406030204" pitchFamily="18" charset="0"/>
                <a:cs typeface="Cambria" panose="02040503050406030204" pitchFamily="18" charset="0"/>
              </a:rPr>
              <a:t>The Journey</a:t>
            </a:r>
            <a:r>
              <a:rPr lang="en-IN" sz="1800" dirty="0">
                <a:effectLst/>
                <a:latin typeface="Aptos" panose="020B0004020202020204" pitchFamily="34" charset="0"/>
                <a:ea typeface="Aptos" panose="020B0004020202020204" pitchFamily="34" charset="0"/>
                <a:cs typeface="Mangal" panose="02040503050203030202" pitchFamily="18" charset="0"/>
              </a:rPr>
              <a:t>.</a:t>
            </a:r>
            <a:endParaRPr lang="en-IN" dirty="0"/>
          </a:p>
        </p:txBody>
      </p:sp>
    </p:spTree>
    <p:extLst>
      <p:ext uri="{BB962C8B-B14F-4D97-AF65-F5344CB8AC3E}">
        <p14:creationId xmlns:p14="http://schemas.microsoft.com/office/powerpoint/2010/main" val="197801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D49-B1B0-BD9D-C69A-6BA84B100BB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E1EB39B-DBAA-F876-9368-59986B262355}"/>
              </a:ext>
            </a:extLst>
          </p:cNvPr>
          <p:cNvSpPr>
            <a:spLocks noGrp="1"/>
          </p:cNvSpPr>
          <p:nvPr>
            <p:ph idx="1"/>
          </p:nvPr>
        </p:nvSpPr>
        <p:spPr>
          <a:xfrm>
            <a:off x="677334" y="1546413"/>
            <a:ext cx="9044890" cy="4494950"/>
          </a:xfrm>
        </p:spPr>
        <p:txBody>
          <a:bodyPr>
            <a:normAutofit fontScale="92500" lnSpcReduction="20000"/>
          </a:bodyPr>
          <a:lstStyle/>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Games are gaining increasing importance as educational and training tools. Serious Games (SGs) as games used for purposes other than to simply entertain are often called have been shown to have a lot of potential in education, offering the possibilities of making learning more engaging and satisfying . Among the benefits are their role in engaging and motivating learners and their ability to expose learners to experiences that would be impossible, unsafe or at least impractical to reproduce in the real world</a:t>
            </a:r>
          </a:p>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However, there is still a long way to make SGs widely deployed, especially because of the high development costs. In this paper, we propose the application of a Service Oriented Architecture (SOA) approach to serious game development as a desirable and beneficial solution for the field, resulting in efficient development and high quality products. In SOA, software is built as a set of independent, loosely coupled components that provide self-contained functionalities (services) to other components and applications. By employing the core principles of SOA, such as modularization and compositionality, we expect to achieve flexibility in the development of serious games and to enable the reuse of software parts. The SOA principles are already widely and successfully employed in several areas of software engineering, but the examples in the SG domain are limited.</a:t>
            </a:r>
          </a:p>
          <a:p>
            <a:endParaRPr lang="en-IN" dirty="0"/>
          </a:p>
        </p:txBody>
      </p:sp>
    </p:spTree>
    <p:extLst>
      <p:ext uri="{BB962C8B-B14F-4D97-AF65-F5344CB8AC3E}">
        <p14:creationId xmlns:p14="http://schemas.microsoft.com/office/powerpoint/2010/main" val="18424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4194C-3A7F-3382-B9A4-FF98E19AF28E}"/>
              </a:ext>
            </a:extLst>
          </p:cNvPr>
          <p:cNvSpPr>
            <a:spLocks noGrp="1"/>
          </p:cNvSpPr>
          <p:nvPr>
            <p:ph idx="1"/>
          </p:nvPr>
        </p:nvSpPr>
        <p:spPr/>
        <p:txBody>
          <a:bodyPr>
            <a:normAutofit fontScale="92500" lnSpcReduction="20000"/>
          </a:bodyPr>
          <a:lstStyle/>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To illustrate the benefits of the SOA approach in SG development, we report a case study on the use of a web service based on the Competence-based Knowledge Space Theory (</a:t>
            </a:r>
            <a:r>
              <a:rPr lang="en-IN" sz="1800" kern="100" dirty="0" err="1">
                <a:effectLst/>
                <a:latin typeface="Aptos" panose="020B0004020202020204" pitchFamily="34" charset="0"/>
                <a:ea typeface="Aptos" panose="020B0004020202020204" pitchFamily="34" charset="0"/>
                <a:cs typeface="Mangal" panose="02040503050203030202" pitchFamily="18" charset="0"/>
              </a:rPr>
              <a:t>CbKST</a:t>
            </a:r>
            <a:r>
              <a:rPr lang="en-IN" sz="1800" kern="100" dirty="0">
                <a:effectLst/>
                <a:latin typeface="Aptos" panose="020B0004020202020204" pitchFamily="34" charset="0"/>
                <a:ea typeface="Aptos" panose="020B0004020202020204" pitchFamily="34" charset="0"/>
                <a:cs typeface="Mangal" panose="02040503050203030202" pitchFamily="18" charset="0"/>
              </a:rPr>
              <a:t>) to develop an adaptive serious game for teaching basic elements of probability to high school and entry-level university students, called </a:t>
            </a:r>
            <a:r>
              <a:rPr lang="en-IN" sz="1800" i="1" kern="100" dirty="0">
                <a:effectLst/>
                <a:latin typeface="Cambria" panose="02040503050406030204" pitchFamily="18" charset="0"/>
                <a:ea typeface="Cambria" panose="02040503050406030204" pitchFamily="18" charset="0"/>
                <a:cs typeface="Cambria" panose="02040503050406030204" pitchFamily="18" charset="0"/>
              </a:rPr>
              <a:t>The Journey</a:t>
            </a:r>
            <a:r>
              <a:rPr lang="en-IN" sz="1800" kern="100" dirty="0">
                <a:effectLst/>
                <a:latin typeface="Aptos" panose="020B0004020202020204" pitchFamily="34" charset="0"/>
                <a:ea typeface="Aptos" panose="020B0004020202020204" pitchFamily="34" charset="0"/>
                <a:cs typeface="Mangal" panose="02040503050203030202" pitchFamily="18" charset="0"/>
              </a:rPr>
              <a:t>. The paper also presents the results of an evaluation of the system employing the Architecture </a:t>
            </a:r>
            <a:r>
              <a:rPr lang="en-IN" sz="1800" kern="100" dirty="0" err="1">
                <a:effectLst/>
                <a:latin typeface="Aptos" panose="020B0004020202020204" pitchFamily="34" charset="0"/>
                <a:ea typeface="Aptos" panose="020B0004020202020204" pitchFamily="34" charset="0"/>
                <a:cs typeface="Mangal" panose="02040503050203030202" pitchFamily="18" charset="0"/>
              </a:rPr>
              <a:t>Tradeoff</a:t>
            </a:r>
            <a:r>
              <a:rPr lang="en-IN" sz="1800" kern="100" dirty="0">
                <a:effectLst/>
                <a:latin typeface="Aptos" panose="020B0004020202020204" pitchFamily="34" charset="0"/>
                <a:ea typeface="Aptos" panose="020B0004020202020204" pitchFamily="34" charset="0"/>
                <a:cs typeface="Mangal" panose="02040503050203030202" pitchFamily="18" charset="0"/>
              </a:rPr>
              <a:t> Analysis Method (ATAM), using the conclusions of the evaluation to give an account of the constraints, benefits and changes in the programming paradigm that are relevant to SG development.</a:t>
            </a:r>
          </a:p>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In short, the novelty presented here consists of a demonstration of how the SOA approach can improve the process of SG development through component reuse, and how it can enhance product quality by enabling the implementation of features that are still rare in SGs, such as adaptation techniques, learning analytics, social media integration, etc.</a:t>
            </a:r>
          </a:p>
          <a:p>
            <a:endParaRPr lang="en-IN" dirty="0"/>
          </a:p>
        </p:txBody>
      </p:sp>
    </p:spTree>
    <p:extLst>
      <p:ext uri="{BB962C8B-B14F-4D97-AF65-F5344CB8AC3E}">
        <p14:creationId xmlns:p14="http://schemas.microsoft.com/office/powerpoint/2010/main" val="375844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4872-83D2-E335-A475-1CAB5A82745C}"/>
              </a:ext>
            </a:extLst>
          </p:cNvPr>
          <p:cNvSpPr>
            <a:spLocks noGrp="1"/>
          </p:cNvSpPr>
          <p:nvPr>
            <p:ph type="title"/>
          </p:nvPr>
        </p:nvSpPr>
        <p:spPr/>
        <p:txBody>
          <a:bodyPr/>
          <a:lstStyle/>
          <a:p>
            <a:r>
              <a:rPr lang="en-US" dirty="0"/>
              <a:t>Service Oriented Architectures</a:t>
            </a:r>
            <a:endParaRPr lang="en-IN" dirty="0"/>
          </a:p>
        </p:txBody>
      </p:sp>
      <p:sp>
        <p:nvSpPr>
          <p:cNvPr id="3" name="Content Placeholder 2">
            <a:extLst>
              <a:ext uri="{FF2B5EF4-FFF2-40B4-BE49-F238E27FC236}">
                <a16:creationId xmlns:a16="http://schemas.microsoft.com/office/drawing/2014/main" id="{5F4719F3-F09C-7506-D0BB-AE5F5954159E}"/>
              </a:ext>
            </a:extLst>
          </p:cNvPr>
          <p:cNvSpPr>
            <a:spLocks noGrp="1"/>
          </p:cNvSpPr>
          <p:nvPr>
            <p:ph idx="1"/>
          </p:nvPr>
        </p:nvSpPr>
        <p:spPr/>
        <p:txBody>
          <a:bodyPr>
            <a:normAutofit fontScale="92500" lnSpcReduction="10000"/>
          </a:bodyPr>
          <a:lstStyle/>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A Service-Oriented Architecture (SOA) is “a software architecture that implements business processes or services by using a set of loosely coupled, </a:t>
            </a:r>
            <a:r>
              <a:rPr lang="en-IN" sz="1800" kern="100" dirty="0" err="1">
                <a:effectLst/>
                <a:latin typeface="Aptos" panose="020B0004020202020204" pitchFamily="34" charset="0"/>
                <a:ea typeface="Aptos" panose="020B0004020202020204" pitchFamily="34" charset="0"/>
                <a:cs typeface="Mangal" panose="02040503050203030202" pitchFamily="18" charset="0"/>
              </a:rPr>
              <a:t>blackbox</a:t>
            </a:r>
            <a:r>
              <a:rPr lang="en-IN" sz="1800" kern="100" dirty="0">
                <a:effectLst/>
                <a:latin typeface="Aptos" panose="020B0004020202020204" pitchFamily="34" charset="0"/>
                <a:ea typeface="Aptos" panose="020B0004020202020204" pitchFamily="34" charset="0"/>
                <a:cs typeface="Mangal" panose="02040503050203030202" pitchFamily="18" charset="0"/>
              </a:rPr>
              <a:t> components orchestrated to deliver a well-defined level of service” [9]. It is a set of ideas, recommendations, policies and practices for architectural design. One of its goals is to employ modularization and compositionality to achieve flexibility and to enable the reuse of software parts, in an attempt to manage the complexity of large systems [10, 11].</a:t>
            </a:r>
          </a:p>
          <a:p>
            <a:r>
              <a:rPr lang="en-IN" sz="1800" dirty="0">
                <a:effectLst/>
                <a:latin typeface="Aptos" panose="020B0004020202020204" pitchFamily="34" charset="0"/>
                <a:ea typeface="Aptos" panose="020B0004020202020204" pitchFamily="34" charset="0"/>
                <a:cs typeface="Mangal" panose="02040503050203030202" pitchFamily="18" charset="0"/>
              </a:rPr>
              <a:t>The benefits of using a SOA approach are many. Unlike the case of traditional library reuse, which requires replication of code, SOA supports reuse of the services themselves, which provides a significant benefit in terms of having up-to-date components without concerns about maintenance of the code. In addition, it supports such a level of abstraction that multiple services can offer the same functionalities, potentially giving the developer a wider choice of providers from which to obtain the service needed.</a:t>
            </a:r>
            <a:endParaRPr lang="en-IN" dirty="0"/>
          </a:p>
        </p:txBody>
      </p:sp>
    </p:spTree>
    <p:extLst>
      <p:ext uri="{BB962C8B-B14F-4D97-AF65-F5344CB8AC3E}">
        <p14:creationId xmlns:p14="http://schemas.microsoft.com/office/powerpoint/2010/main" val="194418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AE0CC-229A-FAC5-AAF4-BD32F1408541}"/>
              </a:ext>
            </a:extLst>
          </p:cNvPr>
          <p:cNvSpPr>
            <a:spLocks noGrp="1"/>
          </p:cNvSpPr>
          <p:nvPr>
            <p:ph idx="1"/>
          </p:nvPr>
        </p:nvSpPr>
        <p:spPr>
          <a:xfrm>
            <a:off x="677334" y="847165"/>
            <a:ext cx="8596668" cy="5194198"/>
          </a:xfrm>
        </p:spPr>
        <p:txBody>
          <a:bodyPr>
            <a:normAutofit fontScale="92500" lnSpcReduction="20000"/>
          </a:bodyPr>
          <a:lstStyle/>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Furthermore, SOA establishes standardized contracts between endpoints, placing formal obligations between consumer and provider and largely increasing reusability and interoperability. An implementation that complies to known web service standards (e.g. REST or SOAP) has additional benefits, such as standardization, technology/platform neutrality and automatic discovery and use [10]. The automatic binding of services removes compile-time dependencies; the interface definition happens in runtime, removing the need to alter the code every time when there is a change in the service provider. This provides flexibility in the development and improves maintainability [12, 13].</a:t>
            </a:r>
          </a:p>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In the specific case of game development, a SOA approach can bring the potential benefit of decreased interdependencies and usage dependent payment models [14]. Furthermore, it facilitates dealing with scalability issues, which is particularly relevant to online games in which several thousands of players interact in a common platform, as the increased load in the servers may bring performance concerns [14]. SOA also makes it possible to access games from simple devices, eliminating the dependency on the quality of gaming hardware. In addition, providing pervasive gaming experiences becomes easier, as support for different platforms is highly simplified if the core of the gaming experience is provided via a service in a centralized server [15].</a:t>
            </a:r>
          </a:p>
          <a:p>
            <a:endParaRPr lang="en-IN" dirty="0"/>
          </a:p>
        </p:txBody>
      </p:sp>
    </p:spTree>
    <p:extLst>
      <p:ext uri="{BB962C8B-B14F-4D97-AF65-F5344CB8AC3E}">
        <p14:creationId xmlns:p14="http://schemas.microsoft.com/office/powerpoint/2010/main" val="328037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4DF7-5EA2-FE62-60A3-DA3596F1F369}"/>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B4E2F646-4E6F-E0AF-6128-70BFD833E218}"/>
              </a:ext>
            </a:extLst>
          </p:cNvPr>
          <p:cNvSpPr>
            <a:spLocks noGrp="1"/>
          </p:cNvSpPr>
          <p:nvPr>
            <p:ph idx="1"/>
          </p:nvPr>
        </p:nvSpPr>
        <p:spPr/>
        <p:txBody>
          <a:bodyPr>
            <a:normAutofit lnSpcReduction="10000"/>
          </a:bodyPr>
          <a:lstStyle/>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Service-based architectures are already widely and successfully employed in several areas of software engineering, including game development. There is an increasing availability of service-based tools for game development, such as cloud-based infrastructure for building, deployment and distribution [19], platforms providing social connectivity to games [20] and services that provide generic gaming features such as achievements, leaderboards and cloud saving [21, 22].</a:t>
            </a:r>
          </a:p>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Although there are clear benefits in employing service-based architectures to SG development, the examples of deployments of SOA-based SGs are limited. This is true even if there are several gaming-related services already available and a large number of (non-educational) digital games already utilizing those services.</a:t>
            </a:r>
          </a:p>
          <a:p>
            <a:endParaRPr lang="en-IN" dirty="0"/>
          </a:p>
        </p:txBody>
      </p:sp>
    </p:spTree>
    <p:extLst>
      <p:ext uri="{BB962C8B-B14F-4D97-AF65-F5344CB8AC3E}">
        <p14:creationId xmlns:p14="http://schemas.microsoft.com/office/powerpoint/2010/main" val="122491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9C24-829C-FB94-E58C-AA102905B9AB}"/>
              </a:ext>
            </a:extLst>
          </p:cNvPr>
          <p:cNvSpPr>
            <a:spLocks noGrp="1"/>
          </p:cNvSpPr>
          <p:nvPr>
            <p:ph type="title"/>
          </p:nvPr>
        </p:nvSpPr>
        <p:spPr/>
        <p:txBody>
          <a:bodyPr/>
          <a:lstStyle/>
          <a:p>
            <a:r>
              <a:rPr lang="en-US" dirty="0"/>
              <a:t>Implementing competence-based adaptation</a:t>
            </a:r>
            <a:endParaRPr lang="en-IN" dirty="0"/>
          </a:p>
        </p:txBody>
      </p:sp>
      <p:sp>
        <p:nvSpPr>
          <p:cNvPr id="3" name="Content Placeholder 2">
            <a:extLst>
              <a:ext uri="{FF2B5EF4-FFF2-40B4-BE49-F238E27FC236}">
                <a16:creationId xmlns:a16="http://schemas.microsoft.com/office/drawing/2014/main" id="{41EB3F66-AB79-08DA-5DCC-284DB73709B3}"/>
              </a:ext>
            </a:extLst>
          </p:cNvPr>
          <p:cNvSpPr>
            <a:spLocks noGrp="1"/>
          </p:cNvSpPr>
          <p:nvPr>
            <p:ph idx="1"/>
          </p:nvPr>
        </p:nvSpPr>
        <p:spPr/>
        <p:txBody>
          <a:bodyPr/>
          <a:lstStyle/>
          <a:p>
            <a:r>
              <a:rPr lang="en-IN" sz="1800" kern="100" dirty="0">
                <a:effectLst/>
                <a:latin typeface="Aptos" panose="020B0004020202020204" pitchFamily="34" charset="0"/>
                <a:ea typeface="Aptos" panose="020B0004020202020204" pitchFamily="34" charset="0"/>
                <a:cs typeface="Mangal" panose="02040503050203030202" pitchFamily="18" charset="0"/>
              </a:rPr>
              <a:t>In order to investigate the development of SOA-based SGs, we have focused on competence-based adaptation in the learning environment, which is a highly relevant pedagogic feature [5, 34], not yet widely employed in the SGs domain. Implementing adaptation in SGs, especially in low to medium scale projects, is costly, both in terms of conceptual and technological complexity as well as in design and implementation efforts. Therefore, efforts should be made to make it easier and cheaper equipping SGs with features to enable intelligent adaptation techniques for learning. Thus, applying a SOA approach is expected to be beneficial, as it would allow using a single user profiling module supporting adaptivity for different SGs.</a:t>
            </a:r>
          </a:p>
          <a:p>
            <a:endParaRPr lang="en-IN" dirty="0"/>
          </a:p>
        </p:txBody>
      </p:sp>
    </p:spTree>
    <p:extLst>
      <p:ext uri="{BB962C8B-B14F-4D97-AF65-F5344CB8AC3E}">
        <p14:creationId xmlns:p14="http://schemas.microsoft.com/office/powerpoint/2010/main" val="13610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7BAD-3D32-E8F6-62AF-2CA16170B5C7}"/>
              </a:ext>
            </a:extLst>
          </p:cNvPr>
          <p:cNvSpPr>
            <a:spLocks noGrp="1"/>
          </p:cNvSpPr>
          <p:nvPr>
            <p:ph type="title"/>
          </p:nvPr>
        </p:nvSpPr>
        <p:spPr/>
        <p:txBody>
          <a:bodyPr/>
          <a:lstStyle/>
          <a:p>
            <a:r>
              <a:rPr lang="en-US" dirty="0"/>
              <a:t>Implementation architecture</a:t>
            </a:r>
            <a:endParaRPr lang="en-IN" dirty="0"/>
          </a:p>
        </p:txBody>
      </p:sp>
      <p:sp>
        <p:nvSpPr>
          <p:cNvPr id="3" name="Content Placeholder 2">
            <a:extLst>
              <a:ext uri="{FF2B5EF4-FFF2-40B4-BE49-F238E27FC236}">
                <a16:creationId xmlns:a16="http://schemas.microsoft.com/office/drawing/2014/main" id="{4E26C975-B903-D7FA-F6F2-038CEBD1BDDE}"/>
              </a:ext>
            </a:extLst>
          </p:cNvPr>
          <p:cNvSpPr>
            <a:spLocks noGrp="1"/>
          </p:cNvSpPr>
          <p:nvPr>
            <p:ph idx="1"/>
          </p:nvPr>
        </p:nvSpPr>
        <p:spPr/>
        <p:txBody>
          <a:bodyPr>
            <a:normAutofit fontScale="85000" lnSpcReduction="10000"/>
          </a:bodyPr>
          <a:lstStyle/>
          <a:p>
            <a:pPr marL="940435" algn="just">
              <a:lnSpc>
                <a:spcPct val="107000"/>
              </a:lnSpc>
              <a:spcAft>
                <a:spcPts val="800"/>
              </a:spcAft>
            </a:pPr>
            <a:r>
              <a:rPr lang="en-IN" sz="1800" i="1" kern="100" dirty="0">
                <a:effectLst/>
                <a:latin typeface="Cambria" panose="02040503050406030204" pitchFamily="18" charset="0"/>
                <a:ea typeface="Cambria" panose="02040503050406030204" pitchFamily="18" charset="0"/>
                <a:cs typeface="Cambria" panose="02040503050406030204" pitchFamily="18" charset="0"/>
              </a:rPr>
              <a:t>The Journey </a:t>
            </a:r>
            <a:r>
              <a:rPr lang="en-IN" sz="1800" kern="100" dirty="0">
                <a:effectLst/>
                <a:latin typeface="Aptos" panose="020B0004020202020204" pitchFamily="34" charset="0"/>
                <a:ea typeface="Aptos" panose="020B0004020202020204" pitchFamily="34" charset="0"/>
                <a:cs typeface="Mangal" panose="02040503050203030202" pitchFamily="18" charset="0"/>
              </a:rPr>
              <a:t>has been developed following a Service Oriented Architecture (SOA) approach. It was designed to run locally in a machine with a working internet connection, as the connection with the adaptation service is implemented via network calls.</a:t>
            </a:r>
          </a:p>
          <a:p>
            <a:pPr marL="940435" indent="189865" algn="just">
              <a:lnSpc>
                <a:spcPct val="102000"/>
              </a:lnSpc>
              <a:spcAft>
                <a:spcPts val="5"/>
              </a:spcAft>
            </a:pPr>
            <a:r>
              <a:rPr lang="en-IN" sz="1800" kern="100" dirty="0">
                <a:effectLst/>
                <a:latin typeface="Aptos" panose="020B0004020202020204" pitchFamily="34" charset="0"/>
                <a:ea typeface="Aptos" panose="020B0004020202020204" pitchFamily="34" charset="0"/>
                <a:cs typeface="Mangal" panose="02040503050203030202" pitchFamily="18" charset="0"/>
              </a:rPr>
              <a:t>The game itself is a Flash Desktop Application running on Adobe Air. It is connected to a local SQLite database, which holds the game’s tasks. The game uses Starling, an ActionScript 3 2D framework [45], for the graphical interface.</a:t>
            </a:r>
          </a:p>
          <a:p>
            <a:pPr marL="940435" algn="just">
              <a:lnSpc>
                <a:spcPct val="107000"/>
              </a:lnSpc>
              <a:spcAft>
                <a:spcPts val="800"/>
              </a:spcAft>
            </a:pPr>
            <a:r>
              <a:rPr lang="en-IN" sz="1800" kern="100" dirty="0">
                <a:effectLst/>
                <a:latin typeface="Aptos" panose="020B0004020202020204" pitchFamily="34" charset="0"/>
                <a:ea typeface="Aptos" panose="020B0004020202020204" pitchFamily="34" charset="0"/>
                <a:cs typeface="Mangal" panose="02040503050203030202" pitchFamily="18" charset="0"/>
              </a:rPr>
              <a:t>The </a:t>
            </a:r>
            <a:r>
              <a:rPr lang="en-IN" sz="1800" kern="100" dirty="0" err="1">
                <a:effectLst/>
                <a:latin typeface="Aptos" panose="020B0004020202020204" pitchFamily="34" charset="0"/>
                <a:ea typeface="Aptos" panose="020B0004020202020204" pitchFamily="34" charset="0"/>
                <a:cs typeface="Mangal" panose="02040503050203030202" pitchFamily="18" charset="0"/>
              </a:rPr>
              <a:t>CbKST</a:t>
            </a:r>
            <a:r>
              <a:rPr lang="en-IN" sz="1800" kern="100" dirty="0">
                <a:effectLst/>
                <a:latin typeface="Aptos" panose="020B0004020202020204" pitchFamily="34" charset="0"/>
                <a:ea typeface="Aptos" panose="020B0004020202020204" pitchFamily="34" charset="0"/>
                <a:cs typeface="Mangal" panose="02040503050203030202" pitchFamily="18" charset="0"/>
              </a:rPr>
              <a:t> service is a REST-based web service. REST services have generally a better performance than SOAP (the other popular protocol for the implementation of web services) due to their less verbose messages and because there is no need for message wrapping and serializations [46]. The messages exchanged with the service are basic XML files that contain very small amount of data (in the case of </a:t>
            </a:r>
            <a:r>
              <a:rPr lang="en-IN" sz="1800" i="1" kern="100" dirty="0">
                <a:effectLst/>
                <a:latin typeface="Cambria" panose="02040503050406030204" pitchFamily="18" charset="0"/>
                <a:ea typeface="Cambria" panose="02040503050406030204" pitchFamily="18" charset="0"/>
                <a:cs typeface="Cambria" panose="02040503050406030204" pitchFamily="18" charset="0"/>
              </a:rPr>
              <a:t>The Journey</a:t>
            </a:r>
            <a:r>
              <a:rPr lang="en-IN" sz="1800" kern="100" dirty="0">
                <a:effectLst/>
                <a:latin typeface="Aptos" panose="020B0004020202020204" pitchFamily="34" charset="0"/>
                <a:ea typeface="Aptos" panose="020B0004020202020204" pitchFamily="34" charset="0"/>
                <a:cs typeface="Mangal" panose="02040503050203030202" pitchFamily="18" charset="0"/>
              </a:rPr>
              <a:t>, typically no more than 100 bytes), resulting in interaction time between the game and the service in the range of 50-150 milliseconds per request in typical usage conditions, and of 150-900 milliseconds when simulating a 9.6 kbps connection.</a:t>
            </a:r>
          </a:p>
          <a:p>
            <a:endParaRPr lang="en-IN" dirty="0"/>
          </a:p>
        </p:txBody>
      </p:sp>
    </p:spTree>
    <p:extLst>
      <p:ext uri="{BB962C8B-B14F-4D97-AF65-F5344CB8AC3E}">
        <p14:creationId xmlns:p14="http://schemas.microsoft.com/office/powerpoint/2010/main" val="1350834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1420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vt:lpstr>
      <vt:lpstr>Trebuchet MS</vt:lpstr>
      <vt:lpstr>Wingdings 3</vt:lpstr>
      <vt:lpstr>Facet</vt:lpstr>
      <vt:lpstr>SOA</vt:lpstr>
      <vt:lpstr>Abstract </vt:lpstr>
      <vt:lpstr>Introduction</vt:lpstr>
      <vt:lpstr>PowerPoint Presentation</vt:lpstr>
      <vt:lpstr>Service Oriented Architectures</vt:lpstr>
      <vt:lpstr>PowerPoint Presentation</vt:lpstr>
      <vt:lpstr>Related Work</vt:lpstr>
      <vt:lpstr>Implementing competence-based adaptation</vt:lpstr>
      <vt:lpstr>Implementation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Adarsh Kumar</dc:creator>
  <cp:lastModifiedBy>Adarsh Kumar</cp:lastModifiedBy>
  <cp:revision>3</cp:revision>
  <dcterms:created xsi:type="dcterms:W3CDTF">2024-07-17T08:51:54Z</dcterms:created>
  <dcterms:modified xsi:type="dcterms:W3CDTF">2024-07-17T11:00:50Z</dcterms:modified>
</cp:coreProperties>
</file>