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1" r:id="rId1"/>
  </p:sldMasterIdLst>
  <p:notesMasterIdLst>
    <p:notesMasterId r:id="rId37"/>
  </p:notesMasterIdLst>
  <p:sldIdLst>
    <p:sldId id="256" r:id="rId2"/>
    <p:sldId id="257" r:id="rId3"/>
    <p:sldId id="258" r:id="rId4"/>
    <p:sldId id="361" r:id="rId5"/>
    <p:sldId id="362" r:id="rId6"/>
    <p:sldId id="314" r:id="rId7"/>
    <p:sldId id="315" r:id="rId8"/>
    <p:sldId id="316" r:id="rId9"/>
    <p:sldId id="317" r:id="rId10"/>
    <p:sldId id="318" r:id="rId11"/>
    <p:sldId id="339" r:id="rId12"/>
    <p:sldId id="340" r:id="rId13"/>
    <p:sldId id="319" r:id="rId14"/>
    <p:sldId id="320" r:id="rId15"/>
    <p:sldId id="321" r:id="rId16"/>
    <p:sldId id="353" r:id="rId17"/>
    <p:sldId id="322" r:id="rId18"/>
    <p:sldId id="324" r:id="rId19"/>
    <p:sldId id="356" r:id="rId20"/>
    <p:sldId id="365" r:id="rId21"/>
    <p:sldId id="364" r:id="rId22"/>
    <p:sldId id="326" r:id="rId23"/>
    <p:sldId id="366" r:id="rId24"/>
    <p:sldId id="367" r:id="rId25"/>
    <p:sldId id="368" r:id="rId26"/>
    <p:sldId id="327" r:id="rId27"/>
    <p:sldId id="328" r:id="rId28"/>
    <p:sldId id="341" r:id="rId29"/>
    <p:sldId id="330" r:id="rId30"/>
    <p:sldId id="329" r:id="rId31"/>
    <p:sldId id="369" r:id="rId32"/>
    <p:sldId id="333" r:id="rId33"/>
    <p:sldId id="338" r:id="rId34"/>
    <p:sldId id="370" r:id="rId35"/>
    <p:sldId id="36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43" autoAdjust="0"/>
    <p:restoredTop sz="79443"/>
  </p:normalViewPr>
  <p:slideViewPr>
    <p:cSldViewPr>
      <p:cViewPr varScale="1">
        <p:scale>
          <a:sx n="91" d="100"/>
          <a:sy n="91" d="100"/>
        </p:scale>
        <p:origin x="17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DE857B-53EE-4C84-A7A9-30F6D1F2D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21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6F9AB6-C987-4188-BAE2-676C07681647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81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1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06B71D-1DD5-4E1C-BE35-DF2317CE6EBE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952905-C37E-4D09-B976-1D4F1D757C02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9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8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8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4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3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7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3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9498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4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56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0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4529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48604"/>
            <a:ext cx="7886700" cy="684026"/>
          </a:xfrm>
        </p:spPr>
        <p:txBody>
          <a:bodyPr/>
          <a:lstStyle/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Chapter 6</a:t>
            </a:r>
            <a:b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19200" y="3208567"/>
            <a:ext cx="7162800" cy="2323614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400" b="1" kern="0" dirty="0">
                <a:latin typeface="Arial" panose="020B0604020202020204" pitchFamily="34" charset="0"/>
                <a:cs typeface="Arial" panose="020B0604020202020204" pitchFamily="34" charset="0"/>
              </a:rPr>
              <a:t>Responsive Design Part 2: Designing for Tablet and Desktop Devices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queries can use a logical expressions to test whether a viewport has </a:t>
            </a:r>
            <a:r>
              <a:rPr lang="en-US" dirty="0"/>
              <a:t>reached a particular breakpoint</a:t>
            </a:r>
          </a:p>
          <a:p>
            <a:pPr lvl="1"/>
            <a:r>
              <a:rPr lang="en-IN" dirty="0"/>
              <a:t>Includes the name of a media </a:t>
            </a:r>
            <a:r>
              <a:rPr lang="en-US" dirty="0"/>
              <a:t>query feature, </a:t>
            </a:r>
            <a:r>
              <a:rPr lang="en-IN" dirty="0"/>
              <a:t>a characteristic of the environment, and a breakpoint value to be </a:t>
            </a:r>
            <a:r>
              <a:rPr lang="en-US" dirty="0"/>
              <a:t>tested</a:t>
            </a:r>
          </a:p>
          <a:p>
            <a:pPr lvl="1"/>
            <a:r>
              <a:rPr lang="en-IN" dirty="0"/>
              <a:t>If the logical expression evaluates to “true,” the media query applies the styles </a:t>
            </a:r>
            <a:r>
              <a:rPr lang="en-US" dirty="0"/>
              <a:t>that follow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536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query can also test for both minimum and maximum breakpoints</a:t>
            </a:r>
          </a:p>
          <a:p>
            <a:pPr lvl="1"/>
            <a:r>
              <a:rPr lang="en-IN" dirty="0"/>
              <a:t>Example: </a:t>
            </a:r>
          </a:p>
          <a:p>
            <a:pPr marL="914400" lvl="2" indent="0">
              <a:buNone/>
            </a:pPr>
            <a:r>
              <a:rPr lang="en-US" dirty="0"/>
              <a:t>&lt;link rel="stylesheet" href="css/styles-tablet.css "</a:t>
            </a:r>
            <a:r>
              <a:rPr lang="en-IN" dirty="0"/>
              <a:t>media="screen and (min-width: 481px) and (max-width: 768px)"&gt;</a:t>
            </a:r>
          </a:p>
          <a:p>
            <a:pPr lvl="1"/>
            <a:r>
              <a:rPr lang="en-US" dirty="0"/>
              <a:t>The code directs browsers to apply the styles-tablet.css stylesheet in the css folder when screens have a viewport width between 481px and 768px</a:t>
            </a:r>
          </a:p>
          <a:p>
            <a:pPr lvl="1"/>
            <a:r>
              <a:rPr lang="en-IN" dirty="0"/>
              <a:t>When testing for minimum and maximum widths, the word “and” separates each part of the media attribute value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72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Another way to implement media queries is to code them directly into a single CSS file using the @media rule</a:t>
            </a:r>
          </a:p>
          <a:p>
            <a:pPr lvl="1"/>
            <a:r>
              <a:rPr lang="en-US" dirty="0"/>
              <a:t>M</a:t>
            </a:r>
            <a:r>
              <a:rPr lang="en-IN" dirty="0"/>
              <a:t>ost common types are screen, print, and all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3952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 (continued 3)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04C04F1-4625-49F4-A0AB-29ED874B9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562860"/>
              </p:ext>
            </p:extLst>
          </p:nvPr>
        </p:nvGraphicFramePr>
        <p:xfrm>
          <a:off x="876299" y="1615328"/>
          <a:ext cx="7391400" cy="3627344"/>
        </p:xfrm>
        <a:graphic>
          <a:graphicData uri="http://schemas.openxmlformats.org/drawingml/2006/table">
            <a:tbl>
              <a:tblPr firstRow="1"/>
              <a:tblGrid>
                <a:gridCol w="3094474">
                  <a:extLst>
                    <a:ext uri="{9D8B030D-6E8A-4147-A177-3AD203B41FA5}">
                      <a16:colId xmlns:a16="http://schemas.microsoft.com/office/drawing/2014/main" val="20577002"/>
                    </a:ext>
                  </a:extLst>
                </a:gridCol>
                <a:gridCol w="4296926">
                  <a:extLst>
                    <a:ext uri="{9D8B030D-6E8A-4147-A177-3AD203B41FA5}">
                      <a16:colId xmlns:a16="http://schemas.microsoft.com/office/drawing/2014/main" val="1071992809"/>
                    </a:ext>
                  </a:extLst>
                </a:gridCol>
              </a:tblGrid>
              <a:tr h="59557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44858"/>
                  </a:ext>
                </a:extLst>
              </a:tr>
              <a:tr h="87032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max-width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min-width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Width of the viewport in pixels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2265"/>
                  </a:ext>
                </a:extLst>
              </a:tr>
              <a:tr h="87032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max-resolution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min-resolution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Resolution of the output device in dots per inch or dots per centimeter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40524"/>
                  </a:ext>
                </a:extLst>
              </a:tr>
              <a:tr h="68152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max-height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min-height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Height of the viewport in pixels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325013"/>
                  </a:ext>
                </a:extLst>
              </a:tr>
              <a:tr h="54430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orientation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Orientation of the device (landscape or portrait)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82236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1637BE-BC5F-4D6A-8E15-F56A14B0A3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81224" y="5426448"/>
            <a:ext cx="4781549" cy="365125"/>
          </a:xfrm>
        </p:spPr>
        <p:txBody>
          <a:bodyPr/>
          <a:lstStyle/>
          <a:p>
            <a:r>
              <a:rPr lang="en-US" dirty="0"/>
              <a:t>Table 6–2 Common Media Query Features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742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Media Queries to an External Style Sheet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Mobile-first strategy</a:t>
            </a:r>
          </a:p>
          <a:p>
            <a:pPr lvl="1"/>
            <a:r>
              <a:rPr lang="en-IN" dirty="0"/>
              <a:t>Mobile styles are listed first as they are the default styles</a:t>
            </a:r>
          </a:p>
          <a:p>
            <a:pPr lvl="1"/>
            <a:r>
              <a:rPr lang="en-IN" dirty="0"/>
              <a:t>Media queries are used to add styles for larger viewports, progressing from tablet to desktop</a:t>
            </a:r>
          </a:p>
          <a:p>
            <a:pPr lvl="1"/>
            <a:r>
              <a:rPr lang="en-IN" dirty="0"/>
              <a:t>Styles created for the smaller viewports apply to larger viewports by default</a:t>
            </a:r>
          </a:p>
          <a:p>
            <a:pPr lvl="1"/>
            <a:r>
              <a:rPr lang="en-IN" dirty="0"/>
              <a:t>To modify the appearance of an element for a larger viewport, a media query is created for the larger viewport, and then a new style is created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045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Designing for Tablet Viewports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so many tablet sizes, it is difficult to design a “one size fits all” layout for a tablet device</a:t>
            </a:r>
          </a:p>
          <a:p>
            <a:pPr lvl="1"/>
            <a:r>
              <a:rPr lang="en-US" dirty="0"/>
              <a:t>With the use of </a:t>
            </a:r>
            <a:r>
              <a:rPr lang="en-IN" dirty="0"/>
              <a:t>responsive web design and media queries, designing multiple tablet layouts is not required</a:t>
            </a:r>
          </a:p>
          <a:p>
            <a:pPr lvl="1"/>
            <a:r>
              <a:rPr lang="en-IN" dirty="0"/>
              <a:t>If a particular tablet device has a viewport smaller than the minimum size specified in the media query, the layout will default to the mobile viewport layout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4244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1)</a:t>
            </a:r>
          </a:p>
        </p:txBody>
      </p:sp>
      <p:pic>
        <p:nvPicPr>
          <p:cNvPr id="13" name="Content Placeholder 12" descr="Figure 6–3 shows the code to create a media query for a tablet viewport.">
            <a:extLst>
              <a:ext uri="{FF2B5EF4-FFF2-40B4-BE49-F238E27FC236}">
                <a16:creationId xmlns:a16="http://schemas.microsoft.com/office/drawing/2014/main" id="{76C9EF3D-B4BE-4970-98A9-7AC5257B7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3057"/>
            <a:ext cx="7764379" cy="368808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9A2545-7BFB-4BFB-B139-B20DF86F81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462269"/>
            <a:ext cx="1352549" cy="365125"/>
          </a:xfrm>
        </p:spPr>
        <p:txBody>
          <a:bodyPr/>
          <a:lstStyle/>
          <a:p>
            <a:r>
              <a:rPr lang="en-US" dirty="0"/>
              <a:t>Figure 6–3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5678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design for a tablet viewport</a:t>
            </a:r>
          </a:p>
          <a:p>
            <a:pPr lvl="1"/>
            <a:r>
              <a:rPr lang="en-IN" dirty="0"/>
              <a:t>When designing for a tablet viewport</a:t>
            </a:r>
          </a:p>
          <a:p>
            <a:pPr lvl="2"/>
            <a:r>
              <a:rPr lang="en-IN" dirty="0"/>
              <a:t>Maintain the same </a:t>
            </a:r>
            <a:r>
              <a:rPr lang="en-US" dirty="0"/>
              <a:t>color</a:t>
            </a:r>
            <a:r>
              <a:rPr lang="en-IN" dirty="0"/>
              <a:t> scheme, typography, and general look of the website</a:t>
            </a:r>
          </a:p>
          <a:p>
            <a:pPr lvl="2"/>
            <a:r>
              <a:rPr lang="en-IN" dirty="0"/>
              <a:t>Website should look the same from viewport to viewport; only thing that should change is layout </a:t>
            </a:r>
            <a:r>
              <a:rPr lang="en-US" dirty="0"/>
              <a:t>and placement of content</a:t>
            </a:r>
          </a:p>
          <a:p>
            <a:pPr lvl="1"/>
            <a:r>
              <a:rPr lang="en-IN" dirty="0"/>
              <a:t>To determine ideal layout for a website’s tablet viewport, review the mobile site to confirm where the content should be added and if any content </a:t>
            </a:r>
            <a:r>
              <a:rPr lang="en-US" dirty="0"/>
              <a:t>should be hidden</a:t>
            </a:r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4870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Navigation design for a tablet viewport</a:t>
            </a:r>
          </a:p>
          <a:p>
            <a:pPr lvl="1"/>
            <a:r>
              <a:rPr lang="en-IN" dirty="0"/>
              <a:t>It is not necessary to maintain a vertical list of navigation buttons as a tablet screen is larger than a smartphone screen</a:t>
            </a:r>
          </a:p>
          <a:p>
            <a:pPr lvl="2"/>
            <a:r>
              <a:rPr lang="en-IN" dirty="0"/>
              <a:t>Align the navigation buttons in a horizontal line; this frees space for the main content below the navigation area, improving its visibility by displaying it in the middle of the screen</a:t>
            </a:r>
          </a:p>
          <a:p>
            <a:pPr lvl="1"/>
            <a:r>
              <a:rPr lang="en-IN" dirty="0"/>
              <a:t>Create a style rule to display the navigation list items as a single horizontal line when displayed in a tablet viewport</a:t>
            </a:r>
          </a:p>
          <a:p>
            <a:pPr lvl="2"/>
            <a:r>
              <a:rPr lang="en-IN" dirty="0"/>
              <a:t>Add other properties and values that override the defaults already set for the mobile viewport</a:t>
            </a:r>
            <a:endParaRPr lang="en-US" dirty="0"/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6438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4)</a:t>
            </a:r>
          </a:p>
        </p:txBody>
      </p:sp>
      <p:pic>
        <p:nvPicPr>
          <p:cNvPr id="13" name="Content Placeholder 12" descr="Figure 6–10 shows the code to style the navigation area for a tablet viewport.">
            <a:extLst>
              <a:ext uri="{FF2B5EF4-FFF2-40B4-BE49-F238E27FC236}">
                <a16:creationId xmlns:a16="http://schemas.microsoft.com/office/drawing/2014/main" id="{17F69D9A-4386-4080-AF72-9D5127FE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14298"/>
            <a:ext cx="6588467" cy="368954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53C205-49D8-4D79-A7DE-5DF83F88A1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0" y="5470526"/>
            <a:ext cx="1523999" cy="609599"/>
          </a:xfrm>
        </p:spPr>
        <p:txBody>
          <a:bodyPr/>
          <a:lstStyle/>
          <a:p>
            <a:r>
              <a:rPr lang="en-US" dirty="0"/>
              <a:t>Figure 6–10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3366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Identify and use media query expressions </a:t>
            </a:r>
          </a:p>
          <a:p>
            <a:pPr lvl="1"/>
            <a:r>
              <a:rPr lang="en-IN" dirty="0"/>
              <a:t>Explain the design principles of a tablet </a:t>
            </a:r>
            <a:r>
              <a:rPr lang="en-US" dirty="0"/>
              <a:t>website</a:t>
            </a:r>
          </a:p>
          <a:p>
            <a:pPr lvl="1"/>
            <a:r>
              <a:rPr lang="en-IN" dirty="0"/>
              <a:t>Insert a media query to target tablet </a:t>
            </a:r>
            <a:r>
              <a:rPr lang="en-US" dirty="0"/>
              <a:t>viewports</a:t>
            </a:r>
          </a:p>
          <a:p>
            <a:pPr lvl="1"/>
            <a:r>
              <a:rPr lang="en-IN" dirty="0"/>
              <a:t>Create style rules for tablet viewports</a:t>
            </a:r>
          </a:p>
          <a:p>
            <a:pPr lvl="1"/>
            <a:r>
              <a:rPr lang="en-IN" dirty="0"/>
              <a:t>Explain the design principles of a </a:t>
            </a:r>
            <a:r>
              <a:rPr lang="en-US" dirty="0"/>
              <a:t>desktop website</a:t>
            </a:r>
          </a:p>
          <a:p>
            <a:pPr lvl="1"/>
            <a:r>
              <a:rPr lang="en-US" dirty="0"/>
              <a:t>Insert a media query and create style rules to target desktop viewports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EE2856-1C39-44F8-A134-8470E184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5)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83560-2B79-4F72-858E-48E7F8C8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/>
          <a:p>
            <a:r>
              <a:rPr lang="en-US" dirty="0"/>
              <a:t>About Us page design for a tablet viewport </a:t>
            </a:r>
          </a:p>
        </p:txBody>
      </p:sp>
      <p:pic>
        <p:nvPicPr>
          <p:cNvPr id="8" name="Content Placeholder 7" descr="Figure 6–12 shows &quot;About Us&quot; page content displayed for a tablet device.">
            <a:extLst>
              <a:ext uri="{FF2B5EF4-FFF2-40B4-BE49-F238E27FC236}">
                <a16:creationId xmlns:a16="http://schemas.microsoft.com/office/drawing/2014/main" id="{BA708AB6-C9A9-45D0-9E88-7000D32E92F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83883"/>
            <a:ext cx="4762251" cy="380186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8BA22F-202C-49D7-A1A8-72B3D64E10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4301" y="5638147"/>
            <a:ext cx="1371599" cy="361947"/>
          </a:xfrm>
        </p:spPr>
        <p:txBody>
          <a:bodyPr/>
          <a:lstStyle/>
          <a:p>
            <a:r>
              <a:rPr lang="en-US" dirty="0"/>
              <a:t>Figure 6–12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0EF69-BCEF-437A-B137-C907A95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6379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EE2856-1C39-44F8-A134-8470E184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6)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83560-2B79-4F72-858E-48E7F8C8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/>
          <a:p>
            <a:r>
              <a:rPr lang="en-US" dirty="0"/>
              <a:t>Contact Us page design for a tablet viewport</a:t>
            </a:r>
          </a:p>
        </p:txBody>
      </p:sp>
      <p:pic>
        <p:nvPicPr>
          <p:cNvPr id="8" name="Content Placeholder 7" descr="Figure 6–21 displays a contact page in a tablet viewport.">
            <a:extLst>
              <a:ext uri="{FF2B5EF4-FFF2-40B4-BE49-F238E27FC236}">
                <a16:creationId xmlns:a16="http://schemas.microsoft.com/office/drawing/2014/main" id="{0BEE21D3-D861-4D3D-94D8-D835B57FE5A4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85" y="1819338"/>
            <a:ext cx="4373429" cy="381946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F2795-2D64-476B-A4B8-DC56B458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7150" y="5772150"/>
            <a:ext cx="1466850" cy="244997"/>
          </a:xfrm>
        </p:spPr>
        <p:txBody>
          <a:bodyPr/>
          <a:lstStyle/>
          <a:p>
            <a:r>
              <a:rPr lang="en-US" dirty="0"/>
              <a:t>Figure 6–21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0EF69-BCEF-437A-B137-C907A95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9679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Designing for Desktop Viewports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Principles of desktop viewport design </a:t>
            </a:r>
          </a:p>
          <a:p>
            <a:pPr lvl="1"/>
            <a:r>
              <a:rPr lang="en-IN" dirty="0"/>
              <a:t>Use simple, intuitive navigation, clear images, and typography and apply the same color scheme</a:t>
            </a:r>
          </a:p>
          <a:p>
            <a:pPr lvl="1"/>
            <a:r>
              <a:rPr lang="en-IN" dirty="0"/>
              <a:t>Maintain the same look and feel of the site, but change some formatting to best accommodate the desktop viewport</a:t>
            </a:r>
          </a:p>
          <a:p>
            <a:pPr lvl="1"/>
            <a:r>
              <a:rPr lang="en-IN" dirty="0"/>
              <a:t>Provides an opportunity for a multiple-column layout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9952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BF670-28EA-4F55-A7B0-48F2F78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Desktop Viewports (continued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A66B4-2A3A-4B6D-BEA8-7FFABAA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543800" cy="5018311"/>
          </a:xfrm>
        </p:spPr>
        <p:txBody>
          <a:bodyPr/>
          <a:lstStyle/>
          <a:p>
            <a:r>
              <a:rPr lang="en-US" dirty="0"/>
              <a:t>About Us page design for a desktop viewport </a:t>
            </a:r>
          </a:p>
        </p:txBody>
      </p:sp>
      <p:pic>
        <p:nvPicPr>
          <p:cNvPr id="8" name="Content Placeholder 7" descr="Figure 6–36 shows the About Us page mobile design displayed in a desktop viewport.">
            <a:extLst>
              <a:ext uri="{FF2B5EF4-FFF2-40B4-BE49-F238E27FC236}">
                <a16:creationId xmlns:a16="http://schemas.microsoft.com/office/drawing/2014/main" id="{AA6F419D-E0A0-48F1-9369-90428BAFF13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98323"/>
            <a:ext cx="7098457" cy="40106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4D18F5-23B7-4176-97C5-3811D5154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0589" y="5813580"/>
            <a:ext cx="1422822" cy="326723"/>
          </a:xfrm>
        </p:spPr>
        <p:txBody>
          <a:bodyPr/>
          <a:lstStyle/>
          <a:p>
            <a:r>
              <a:rPr lang="en-US" dirty="0"/>
              <a:t>Figure 6–36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B81C3-83F2-4E60-9EB6-ED93AE8A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761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BF670-28EA-4F55-A7B0-48F2F78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Desktop Viewports (continued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A66B4-2A3A-4B6D-BEA8-7FFABAA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543800" cy="5018311"/>
          </a:xfrm>
        </p:spPr>
        <p:txBody>
          <a:bodyPr/>
          <a:lstStyle/>
          <a:p>
            <a:r>
              <a:rPr lang="en-US" dirty="0"/>
              <a:t>Media query for large viewports </a:t>
            </a:r>
          </a:p>
        </p:txBody>
      </p:sp>
      <p:pic>
        <p:nvPicPr>
          <p:cNvPr id="9" name="Content Placeholder 8" descr="Figure 6–39 shows NASA’s website with a viewport of 2560px.">
            <a:extLst>
              <a:ext uri="{FF2B5EF4-FFF2-40B4-BE49-F238E27FC236}">
                <a16:creationId xmlns:a16="http://schemas.microsoft.com/office/drawing/2014/main" id="{1A14CB6B-92E2-4C80-B429-7E7383B8CAA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1912914"/>
            <a:ext cx="5629275" cy="363088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4D18F5-23B7-4176-97C5-3811D5154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0589" y="5813580"/>
            <a:ext cx="1422822" cy="326723"/>
          </a:xfrm>
        </p:spPr>
        <p:txBody>
          <a:bodyPr/>
          <a:lstStyle/>
          <a:p>
            <a:r>
              <a:rPr lang="en-US" dirty="0"/>
              <a:t>Figure 6–39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B81C3-83F2-4E60-9EB6-ED93AE8A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5682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BF670-28EA-4F55-A7B0-48F2F78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Desktop Viewports (continued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A66B4-2A3A-4B6D-BEA8-7FFABAA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543800" cy="5018311"/>
          </a:xfrm>
        </p:spPr>
        <p:txBody>
          <a:bodyPr/>
          <a:lstStyle/>
          <a:p>
            <a:r>
              <a:rPr lang="en-US" dirty="0"/>
              <a:t>Media query for print </a:t>
            </a:r>
          </a:p>
        </p:txBody>
      </p:sp>
      <p:pic>
        <p:nvPicPr>
          <p:cNvPr id="8" name="Content Placeholder 7" descr="Figure 6–47 displays a print media query applied to the webpage.">
            <a:extLst>
              <a:ext uri="{FF2B5EF4-FFF2-40B4-BE49-F238E27FC236}">
                <a16:creationId xmlns:a16="http://schemas.microsoft.com/office/drawing/2014/main" id="{E721565E-46EE-46FC-B44F-3D6C3BB9871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80" y="1787827"/>
            <a:ext cx="2763439" cy="367998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4D18F5-23B7-4176-97C5-3811D5154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3078" y="5620207"/>
            <a:ext cx="1422822" cy="326723"/>
          </a:xfrm>
        </p:spPr>
        <p:txBody>
          <a:bodyPr/>
          <a:lstStyle/>
          <a:p>
            <a:r>
              <a:rPr lang="en-US" dirty="0"/>
              <a:t>Figure 6–47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B81C3-83F2-4E60-9EB6-ED93AE8A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34082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Modifying Breakpoints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Breakpoint is the point at which different styles are applied to a webpage depending on the viewport</a:t>
            </a:r>
          </a:p>
          <a:p>
            <a:pPr lvl="1"/>
            <a:r>
              <a:rPr lang="en-IN" dirty="0"/>
              <a:t>Determined by the </a:t>
            </a:r>
            <a:r>
              <a:rPr lang="en-US" dirty="0"/>
              <a:t>content on the 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8373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Dynamic Pseudo-Classes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Pseudo-classes allow changes to the style of a link based on four link states: link, visited, hover, and active</a:t>
            </a:r>
          </a:p>
          <a:p>
            <a:pPr lvl="1"/>
            <a:r>
              <a:rPr lang="en-IN" dirty="0"/>
              <a:t>Must be used in the following order: link, visited, hover, active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70398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1)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B093F2E0-ED20-456D-AF6C-2ECDDA45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982472"/>
              </p:ext>
            </p:extLst>
          </p:nvPr>
        </p:nvGraphicFramePr>
        <p:xfrm>
          <a:off x="1066799" y="1675226"/>
          <a:ext cx="7010400" cy="3601626"/>
        </p:xfrm>
        <a:graphic>
          <a:graphicData uri="http://schemas.openxmlformats.org/drawingml/2006/table">
            <a:tbl>
              <a:tblPr firstRow="1"/>
              <a:tblGrid>
                <a:gridCol w="1962475">
                  <a:extLst>
                    <a:ext uri="{9D8B030D-6E8A-4147-A177-3AD203B41FA5}">
                      <a16:colId xmlns:a16="http://schemas.microsoft.com/office/drawing/2014/main" val="3549138813"/>
                    </a:ext>
                  </a:extLst>
                </a:gridCol>
                <a:gridCol w="5047925">
                  <a:extLst>
                    <a:ext uri="{9D8B030D-6E8A-4147-A177-3AD203B41FA5}">
                      <a16:colId xmlns:a16="http://schemas.microsoft.com/office/drawing/2014/main" val="30919466"/>
                    </a:ext>
                  </a:extLst>
                </a:gridCol>
              </a:tblGrid>
              <a:tr h="89395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Dynamic Pseudo-Class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Used to Style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70652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:link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Unvisited link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2746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:visited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Link that has been clicked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408461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:hover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Link when the mouse is hovering over it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293425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:active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Link at the moment it is clicked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97769"/>
                  </a:ext>
                </a:extLst>
              </a:tr>
            </a:tbl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11234D4-BA3A-439D-A3EF-610669B5B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0324" y="5443538"/>
            <a:ext cx="3943349" cy="365125"/>
          </a:xfrm>
        </p:spPr>
        <p:txBody>
          <a:bodyPr/>
          <a:lstStyle/>
          <a:p>
            <a:r>
              <a:rPr lang="en-US" dirty="0"/>
              <a:t>Table 6–3 Dynamic Pseudo-Classes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4775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pseudo-class is attached to a selector with a colon to specify a state or relation to the selector to give the web developer more control over that selector</a:t>
            </a:r>
          </a:p>
          <a:p>
            <a:pPr lvl="1"/>
            <a:r>
              <a:rPr lang="en-IN" dirty="0"/>
              <a:t>A unique style for normal, visited, hover, and active links is defined by creating four separate style rules with a:link, a:visited, a:hover, and a:active as the selectors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2589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 (continued)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Insert a media query and create a style rule for large desktop viewports </a:t>
            </a:r>
          </a:p>
          <a:p>
            <a:pPr lvl="1"/>
            <a:r>
              <a:rPr lang="en-IN" dirty="0"/>
              <a:t>Create a media query for print </a:t>
            </a:r>
          </a:p>
          <a:p>
            <a:pPr lvl="1"/>
            <a:r>
              <a:rPr lang="en-IN" dirty="0"/>
              <a:t>Identify and modify breakpoints </a:t>
            </a:r>
          </a:p>
          <a:p>
            <a:pPr lvl="1"/>
            <a:r>
              <a:rPr lang="en-IN" dirty="0"/>
              <a:t>Describe and add dynamic pseudo-classes to a website </a:t>
            </a:r>
          </a:p>
          <a:p>
            <a:pPr lvl="1"/>
            <a:r>
              <a:rPr lang="en-IN" dirty="0"/>
              <a:t>Explain linear and radial gradients </a:t>
            </a:r>
          </a:p>
          <a:p>
            <a:pPr lvl="1"/>
            <a:r>
              <a:rPr lang="en-IN" dirty="0"/>
              <a:t>Apply a linear gradient to a webpage for a desktop viewport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not necessary to use all of the pseudo-classes</a:t>
            </a:r>
          </a:p>
          <a:p>
            <a:pPr lvl="1"/>
            <a:r>
              <a:rPr lang="en-IN" dirty="0"/>
              <a:t>If omitted from the design, it is important to maintain the same order of the pseudo-class styles in the CSS code</a:t>
            </a:r>
          </a:p>
          <a:p>
            <a:r>
              <a:rPr lang="en-IN" dirty="0"/>
              <a:t>Often used in a desktop viewport</a:t>
            </a:r>
          </a:p>
          <a:p>
            <a:pPr lvl="1"/>
            <a:r>
              <a:rPr lang="en-IN" dirty="0"/>
              <a:t>Not used in mobile and tablet devices as they do not have a hover or a click option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4086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D78AF-ECB6-4066-9641-23F8C29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4)</a:t>
            </a:r>
          </a:p>
        </p:txBody>
      </p:sp>
      <p:pic>
        <p:nvPicPr>
          <p:cNvPr id="7" name="Content Placeholder 6" descr="Figure 6-54 displays a screenshot image with a mouse hovering over the Home link to display the link formatting.">
            <a:extLst>
              <a:ext uri="{FF2B5EF4-FFF2-40B4-BE49-F238E27FC236}">
                <a16:creationId xmlns:a16="http://schemas.microsoft.com/office/drawing/2014/main" id="{16E2F4A9-AE1F-4FFE-810E-9356B339F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33" y="1863852"/>
            <a:ext cx="6219131" cy="31302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21922-6BE1-4D90-8530-CBD6C1B4E3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5" y="5273674"/>
            <a:ext cx="1733549" cy="365125"/>
          </a:xfrm>
        </p:spPr>
        <p:txBody>
          <a:bodyPr/>
          <a:lstStyle/>
          <a:p>
            <a:r>
              <a:rPr lang="en-US" dirty="0"/>
              <a:t>Figure 6–54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99297-50F4-483B-B433-E599B69F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0022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Gradients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Gradient is a gradual transition from one color to another</a:t>
            </a:r>
          </a:p>
          <a:p>
            <a:pPr lvl="1"/>
            <a:r>
              <a:rPr lang="en-IN" dirty="0"/>
              <a:t>CSS has two types </a:t>
            </a:r>
          </a:p>
          <a:p>
            <a:r>
              <a:rPr lang="en-IN" dirty="0"/>
              <a:t>Linear gradient</a:t>
            </a:r>
          </a:p>
          <a:p>
            <a:pPr lvl="1"/>
            <a:r>
              <a:rPr lang="en-IN" dirty="0"/>
              <a:t>Can transition from several different angles</a:t>
            </a:r>
          </a:p>
          <a:p>
            <a:pPr lvl="1"/>
            <a:r>
              <a:rPr lang="en-IN" dirty="0"/>
              <a:t>Default transition is from the top to the bottom</a:t>
            </a:r>
          </a:p>
          <a:p>
            <a:pPr lvl="1"/>
            <a:r>
              <a:rPr lang="en-IN" dirty="0"/>
              <a:t>Can also transition up, left, </a:t>
            </a:r>
            <a:r>
              <a:rPr lang="en-US" dirty="0"/>
              <a:t>right, or diagonally</a:t>
            </a:r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9772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Gradients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Radial gradients</a:t>
            </a:r>
          </a:p>
          <a:p>
            <a:pPr lvl="1"/>
            <a:r>
              <a:rPr lang="en-US" dirty="0"/>
              <a:t>Specified by their center</a:t>
            </a:r>
          </a:p>
          <a:p>
            <a:pPr lvl="1"/>
            <a:r>
              <a:rPr lang="en-US" dirty="0"/>
              <a:t>Color begins in the center and transitions in a radial direction to another color or colors</a:t>
            </a:r>
          </a:p>
          <a:p>
            <a:pPr lvl="1"/>
            <a:r>
              <a:rPr lang="en-US" dirty="0"/>
              <a:t>At least two colors must be specified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80361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39C2A-B232-4746-A31E-9E4E3190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Gradients (continued 2)</a:t>
            </a:r>
          </a:p>
        </p:txBody>
      </p:sp>
      <p:pic>
        <p:nvPicPr>
          <p:cNvPr id="7" name="Content Placeholder 6" descr="Figure 6–56 diplays a linear gradient applied to a webpage. ">
            <a:extLst>
              <a:ext uri="{FF2B5EF4-FFF2-40B4-BE49-F238E27FC236}">
                <a16:creationId xmlns:a16="http://schemas.microsoft.com/office/drawing/2014/main" id="{3387070D-258B-4E7F-8E15-AB4F15A20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7441"/>
            <a:ext cx="7391400" cy="31659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0D488-5B2F-4382-AEA0-4B979AAD2F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008377"/>
            <a:ext cx="1657349" cy="365125"/>
          </a:xfrm>
        </p:spPr>
        <p:txBody>
          <a:bodyPr/>
          <a:lstStyle/>
          <a:p>
            <a:r>
              <a:rPr lang="en-US" dirty="0"/>
              <a:t>Figure 6–56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3246F-C7A1-4F68-B407-6476FBB9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12660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8FF71F-BEB0-4CD1-95CB-5633D9DB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D221BF-5749-4D94-8665-11FF473C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you:</a:t>
            </a:r>
          </a:p>
          <a:p>
            <a:pPr lvl="1"/>
            <a:r>
              <a:rPr lang="en-US" dirty="0"/>
              <a:t>Created media queries to target tablet and desktop viewports</a:t>
            </a:r>
          </a:p>
          <a:p>
            <a:pPr lvl="1"/>
            <a:r>
              <a:rPr lang="en-US" dirty="0"/>
              <a:t>Created style rules to format web content displayed on tablet and desktop devices</a:t>
            </a:r>
          </a:p>
          <a:p>
            <a:pPr lvl="1"/>
            <a:r>
              <a:rPr lang="en-US" dirty="0"/>
              <a:t>Modified the media query breakpoints to maintain the integrity of the navigation design</a:t>
            </a:r>
          </a:p>
          <a:p>
            <a:pPr lvl="1"/>
            <a:r>
              <a:rPr lang="en-US" dirty="0"/>
              <a:t>Enhanced the navigation links with pseudo-classes</a:t>
            </a:r>
          </a:p>
          <a:p>
            <a:pPr lvl="1"/>
            <a:r>
              <a:rPr lang="en-US" dirty="0"/>
              <a:t>Added a linear gradient to the body of the website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BC3B9-D980-4990-8803-2E1830B6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4403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54F2B-1761-4884-98D2-87CAFBA1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A90CF9-E9CF-446F-A191-6021E9B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process for tablet and desktop displays allows flexibility with the webpage layout</a:t>
            </a:r>
          </a:p>
          <a:p>
            <a:pPr lvl="1"/>
            <a:r>
              <a:rPr lang="en-US" dirty="0"/>
              <a:t>A tablet design can use a two-column layout, while a desktop design can use a multicolumn layout</a:t>
            </a:r>
          </a:p>
          <a:p>
            <a:r>
              <a:rPr lang="en-US" dirty="0"/>
              <a:t>Designing layouts for tablet and desktop displays is simplified through the use of media queries</a:t>
            </a:r>
          </a:p>
          <a:p>
            <a:pPr lvl="1"/>
            <a:r>
              <a:rPr lang="en-US" dirty="0"/>
              <a:t>Media queries are essential to responsive web design because they let you customize layouts for various viewport sizes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64780-1C0D-476D-811E-A3D0D510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0118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54F2B-1761-4884-98D2-87CAFBA1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Use Media Queries to Design  for Tablet and Desktop Viewports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A90CF9-E9CF-446F-A191-6021E9B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Add tablet media query and styles</a:t>
            </a:r>
          </a:p>
          <a:p>
            <a:pPr lvl="1"/>
            <a:r>
              <a:rPr lang="en-US" dirty="0"/>
              <a:t>Add desktop media query and styles</a:t>
            </a:r>
          </a:p>
          <a:p>
            <a:pPr lvl="1"/>
            <a:r>
              <a:rPr lang="en-US" dirty="0"/>
              <a:t>Modify viewport breakpoints</a:t>
            </a:r>
          </a:p>
          <a:p>
            <a:pPr lvl="1"/>
            <a:r>
              <a:rPr lang="en-US" dirty="0"/>
              <a:t>Insert and style pseudo-classes</a:t>
            </a:r>
          </a:p>
          <a:p>
            <a:pPr lvl="1"/>
            <a:r>
              <a:rPr lang="en-US" dirty="0"/>
              <a:t>Add a linear gradient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64780-1C0D-476D-811E-A3D0D510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735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Media Queries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query</a:t>
            </a:r>
          </a:p>
          <a:p>
            <a:pPr lvl="1"/>
            <a:r>
              <a:rPr lang="en-IN" dirty="0"/>
              <a:t>Detects the media type and capabilities of the device that the browser is running on</a:t>
            </a:r>
          </a:p>
          <a:p>
            <a:pPr lvl="1"/>
            <a:r>
              <a:rPr lang="en-IN" dirty="0"/>
              <a:t>Applies styles that work well for that situation, based on the information provided</a:t>
            </a:r>
          </a:p>
          <a:p>
            <a:pPr lvl="1"/>
            <a:r>
              <a:rPr lang="en-IN" dirty="0"/>
              <a:t>Applies styles to move, hide, or display content on the page, change text or colors, or add any other styles to make the page easier to read in a </a:t>
            </a:r>
            <a:r>
              <a:rPr lang="en-US" dirty="0"/>
              <a:t>particular situation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5195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Media Queries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example of a media query inserted into the link tag of an HTML page</a:t>
            </a:r>
          </a:p>
          <a:p>
            <a:pPr marL="457200" lvl="1" indent="0">
              <a:buNone/>
            </a:pPr>
            <a:r>
              <a:rPr lang="en-US" dirty="0"/>
              <a:t>	&lt;link rel="stylesheet“ href="css/styles.css“ media="screen"&gt;</a:t>
            </a:r>
          </a:p>
          <a:p>
            <a:pPr marL="457200" lvl="1" indent="0">
              <a:buNone/>
            </a:pPr>
            <a:r>
              <a:rPr lang="en-US" dirty="0"/>
              <a:t>	&lt;link rel="stylesheet“ href="css/stylesprint.css“</a:t>
            </a:r>
          </a:p>
          <a:p>
            <a:pPr marL="457200" lvl="1" indent="0">
              <a:buNone/>
            </a:pPr>
            <a:r>
              <a:rPr lang="en-US" dirty="0"/>
              <a:t>media="print"&gt;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5664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Using Media Queries (continued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Breakpoints</a:t>
            </a:r>
          </a:p>
          <a:p>
            <a:pPr lvl="1"/>
            <a:r>
              <a:rPr lang="en-IN" dirty="0"/>
              <a:t>Set to understand the code and syntax of how a media query detects viewport size </a:t>
            </a:r>
          </a:p>
          <a:p>
            <a:pPr lvl="1"/>
            <a:r>
              <a:rPr lang="en-IN" dirty="0"/>
              <a:t>Point at which a </a:t>
            </a:r>
            <a:r>
              <a:rPr lang="en-US" dirty="0"/>
              <a:t>webpage is required to change</a:t>
            </a:r>
          </a:p>
          <a:p>
            <a:pPr lvl="1"/>
            <a:r>
              <a:rPr lang="en-IN" dirty="0"/>
              <a:t>Where different styles are applied to the webpage to cause it to change in a way that makes it easier to read and navigate for a particular </a:t>
            </a:r>
            <a:r>
              <a:rPr lang="en-US" dirty="0"/>
              <a:t>viewport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09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Using Media Queries (continued 3)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1903890-9FA9-40CC-9DCA-59650B91D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71608"/>
              </p:ext>
            </p:extLst>
          </p:nvPr>
        </p:nvGraphicFramePr>
        <p:xfrm>
          <a:off x="795335" y="1664427"/>
          <a:ext cx="7553325" cy="3761681"/>
        </p:xfrm>
        <a:graphic>
          <a:graphicData uri="http://schemas.openxmlformats.org/drawingml/2006/table">
            <a:tbl>
              <a:tblPr firstRow="1"/>
              <a:tblGrid>
                <a:gridCol w="3153709">
                  <a:extLst>
                    <a:ext uri="{9D8B030D-6E8A-4147-A177-3AD203B41FA5}">
                      <a16:colId xmlns:a16="http://schemas.microsoft.com/office/drawing/2014/main" val="919636724"/>
                    </a:ext>
                  </a:extLst>
                </a:gridCol>
                <a:gridCol w="2003227">
                  <a:extLst>
                    <a:ext uri="{9D8B030D-6E8A-4147-A177-3AD203B41FA5}">
                      <a16:colId xmlns:a16="http://schemas.microsoft.com/office/drawing/2014/main" val="3827134957"/>
                    </a:ext>
                  </a:extLst>
                </a:gridCol>
                <a:gridCol w="2396389">
                  <a:extLst>
                    <a:ext uri="{9D8B030D-6E8A-4147-A177-3AD203B41FA5}">
                      <a16:colId xmlns:a16="http://schemas.microsoft.com/office/drawing/2014/main" val="3654685862"/>
                    </a:ext>
                  </a:extLst>
                </a:gridCol>
              </a:tblGrid>
              <a:tr h="92021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Device</a:t>
                      </a:r>
                    </a:p>
                  </a:txBody>
                  <a:tcPr marL="50800" marR="508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Minimum Viewport Width</a:t>
                      </a:r>
                    </a:p>
                  </a:txBody>
                  <a:tcPr marL="50800" marR="508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Maximum Viewport Width</a:t>
                      </a:r>
                    </a:p>
                  </a:txBody>
                  <a:tcPr marL="50800" marR="508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80621"/>
                  </a:ext>
                </a:extLst>
              </a:tr>
              <a:tr h="5990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smartphones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320px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169115"/>
                  </a:ext>
                </a:extLst>
              </a:tr>
              <a:tr h="680012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Larger smartphones and tablets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481px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768px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55231"/>
                  </a:ext>
                </a:extLst>
              </a:tr>
              <a:tr h="96335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Tablets in landscape orientation, laptops, and small desktop monitors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769px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1279px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18817"/>
                  </a:ext>
                </a:extLst>
              </a:tr>
              <a:tr h="5990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 desktop monitors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1280px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93471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56BC66-2B9F-4AD0-B84B-71A22484E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3624" y="5609189"/>
            <a:ext cx="4476749" cy="365125"/>
          </a:xfrm>
        </p:spPr>
        <p:txBody>
          <a:bodyPr/>
          <a:lstStyle/>
          <a:p>
            <a:r>
              <a:rPr lang="en-US" dirty="0"/>
              <a:t>Table 6–1 Common Viewport Breakpoints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2512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3145</Words>
  <Application>Microsoft Office PowerPoint</Application>
  <PresentationFormat>On-screen Show (4:3)</PresentationFormat>
  <Paragraphs>231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</vt:lpstr>
      <vt:lpstr>Calibri</vt:lpstr>
      <vt:lpstr>Open Sans</vt:lpstr>
      <vt:lpstr>Summer Font</vt:lpstr>
      <vt:lpstr>Office Theme</vt:lpstr>
      <vt:lpstr>Chapter 6 </vt:lpstr>
      <vt:lpstr> Chapter Objectives</vt:lpstr>
      <vt:lpstr> Chapter Objectives (continued)</vt:lpstr>
      <vt:lpstr> Introduction</vt:lpstr>
      <vt:lpstr>Project — Use Media Queries to Design  for Tablet and Desktop Viewports </vt:lpstr>
      <vt:lpstr> Using Media Queries</vt:lpstr>
      <vt:lpstr> Using Media Queries (continued 1)</vt:lpstr>
      <vt:lpstr> Using Media Queries (continued 2)</vt:lpstr>
      <vt:lpstr> Using Media Queries (continued 3)</vt:lpstr>
      <vt:lpstr> Media Query Expressions</vt:lpstr>
      <vt:lpstr> Media Query Expressions (continued 1)</vt:lpstr>
      <vt:lpstr> Media Query Expressions (continued 2)</vt:lpstr>
      <vt:lpstr> Media Query Expressions (continued 3)</vt:lpstr>
      <vt:lpstr>Adding Media Queries to an External Style Sheet</vt:lpstr>
      <vt:lpstr> Designing for Tablet Viewports</vt:lpstr>
      <vt:lpstr>Designing for Tablet Viewports (continued 1)</vt:lpstr>
      <vt:lpstr>Designing for Tablet Viewports (continued 2)</vt:lpstr>
      <vt:lpstr>Designing for Tablet Viewports (continued 3)</vt:lpstr>
      <vt:lpstr>Designing for Tablet Viewports (continued 4)</vt:lpstr>
      <vt:lpstr>Designing for Tablet Viewports (continued 5)</vt:lpstr>
      <vt:lpstr>Designing for Tablet Viewports (continued 6)</vt:lpstr>
      <vt:lpstr> Designing for Desktop Viewports</vt:lpstr>
      <vt:lpstr>Designing for Desktop Viewports (continued 1)</vt:lpstr>
      <vt:lpstr>Designing for Desktop Viewports (continued 2)</vt:lpstr>
      <vt:lpstr>Designing for Desktop Viewports (continued 3)</vt:lpstr>
      <vt:lpstr> Modifying Breakpoints</vt:lpstr>
      <vt:lpstr> Using Dynamic Pseudo-Classes</vt:lpstr>
      <vt:lpstr>Using Dynamic Pseudo-Classes (continued 1)</vt:lpstr>
      <vt:lpstr>Using Dynamic Pseudo-Classes (continued 2)</vt:lpstr>
      <vt:lpstr>Using Dynamic Pseudo-Classes (continued 3)</vt:lpstr>
      <vt:lpstr>Using Dynamic Pseudo-Classes (continued 4)</vt:lpstr>
      <vt:lpstr> Using Gradients</vt:lpstr>
      <vt:lpstr> Using Gradients (continued 1)</vt:lpstr>
      <vt:lpstr> Using Gradients (continued 2)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2019-12-11T20:16:33Z</dcterms:created>
  <dcterms:modified xsi:type="dcterms:W3CDTF">2023-06-22T21:47:21Z</dcterms:modified>
</cp:coreProperties>
</file>