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1"/>
  </p:sldMasterIdLst>
  <p:notesMasterIdLst>
    <p:notesMasterId r:id="rId32"/>
  </p:notesMasterIdLst>
  <p:sldIdLst>
    <p:sldId id="256" r:id="rId2"/>
    <p:sldId id="257" r:id="rId3"/>
    <p:sldId id="258" r:id="rId4"/>
    <p:sldId id="296" r:id="rId5"/>
    <p:sldId id="297" r:id="rId6"/>
    <p:sldId id="29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310" r:id="rId19"/>
    <p:sldId id="274" r:id="rId20"/>
    <p:sldId id="299" r:id="rId21"/>
    <p:sldId id="300" r:id="rId22"/>
    <p:sldId id="301" r:id="rId23"/>
    <p:sldId id="303" r:id="rId24"/>
    <p:sldId id="283" r:id="rId25"/>
    <p:sldId id="304" r:id="rId26"/>
    <p:sldId id="305" r:id="rId27"/>
    <p:sldId id="306" r:id="rId28"/>
    <p:sldId id="308" r:id="rId29"/>
    <p:sldId id="309" r:id="rId30"/>
    <p:sldId id="30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1" autoAdjust="0"/>
    <p:restoredTop sz="79050"/>
  </p:normalViewPr>
  <p:slideViewPr>
    <p:cSldViewPr>
      <p:cViewPr varScale="1">
        <p:scale>
          <a:sx n="90" d="100"/>
          <a:sy n="90" d="100"/>
        </p:scale>
        <p:origin x="18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33AA75-CBB9-4E44-B4A4-270B675441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30E25A-6938-4362-829E-71032BCE5FD3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1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0790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92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498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9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0430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44974"/>
            <a:ext cx="7886700" cy="684026"/>
          </a:xfrm>
        </p:spPr>
        <p:txBody>
          <a:bodyPr>
            <a:noAutofit/>
          </a:bodyPr>
          <a:lstStyle/>
          <a:p>
            <a:r>
              <a:rPr lang="en-US" sz="3700" dirty="0"/>
              <a:t>Chapter 7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07964" y="3426542"/>
            <a:ext cx="5528072" cy="2399814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endParaRPr lang="en-US" sz="1800" dirty="0"/>
          </a:p>
          <a:p>
            <a:r>
              <a:rPr lang="en-US" sz="3600" b="1" dirty="0"/>
              <a:t>Improving Web Design with New Page Layouts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Aside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as a sidebar that contains additional information about a particular item mentioned within another element</a:t>
            </a:r>
          </a:p>
          <a:p>
            <a:pPr lvl="1"/>
            <a:r>
              <a:rPr lang="en-IN" dirty="0"/>
              <a:t>If an article on a webpage contains a recipe and a list of ingredients, one could include an aside element with more information about one of the key ingredients, such as its origin or where to purchase it</a:t>
            </a:r>
          </a:p>
          <a:p>
            <a:pPr lvl="1"/>
            <a:r>
              <a:rPr lang="en-US" dirty="0"/>
              <a:t>Can be </a:t>
            </a:r>
            <a:r>
              <a:rPr lang="en-IN" dirty="0"/>
              <a:t>nested within article elements or within main or section elements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D52E3-37AD-4D82-843F-CF870E50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1235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Aside Element (continued)</a:t>
            </a:r>
          </a:p>
        </p:txBody>
      </p:sp>
      <p:pic>
        <p:nvPicPr>
          <p:cNvPr id="11" name="Content Placeholder 10" descr="Figure 7–6 illustrates a wireframe that uses the aside element.">
            <a:extLst>
              <a:ext uri="{FF2B5EF4-FFF2-40B4-BE49-F238E27FC236}">
                <a16:creationId xmlns:a16="http://schemas.microsoft.com/office/drawing/2014/main" id="{EE07DFB3-D13B-4BCF-B437-2FF30D667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73" y="1357006"/>
            <a:ext cx="3319002" cy="425938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BC7D83-C41B-406D-82AE-112CED60E9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3800" y="5836262"/>
            <a:ext cx="1352549" cy="365125"/>
          </a:xfrm>
        </p:spPr>
        <p:txBody>
          <a:bodyPr/>
          <a:lstStyle/>
          <a:p>
            <a:r>
              <a:rPr lang="en-US" dirty="0"/>
              <a:t>Figure 7–6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8DC3FF-D37D-4B32-9555-63A4DD87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0016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Section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Represents a generic section of a document or application</a:t>
            </a:r>
          </a:p>
          <a:p>
            <a:pPr lvl="1"/>
            <a:r>
              <a:rPr lang="en-IN" dirty="0"/>
              <a:t>A section is a thematic grouping of content</a:t>
            </a:r>
          </a:p>
          <a:p>
            <a:pPr lvl="1"/>
            <a:r>
              <a:rPr lang="en-IN" dirty="0"/>
              <a:t>The theme of each section should be identified, typically by a heading </a:t>
            </a:r>
          </a:p>
          <a:p>
            <a:pPr lvl="1"/>
            <a:r>
              <a:rPr lang="en-IN" dirty="0"/>
              <a:t>Not a generic container element</a:t>
            </a:r>
          </a:p>
          <a:p>
            <a:pPr lvl="1"/>
            <a:r>
              <a:rPr lang="en-IN" dirty="0"/>
              <a:t>A general rule is that the section element is appropriate only if the element’s contents would be listed explicitly in the document’s outline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0578F-E08E-4723-91C1-A3A5A8C1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7765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Section Element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is an example of a several section elements nested within an article element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&lt;article&gt;</a:t>
            </a:r>
          </a:p>
          <a:p>
            <a:pPr marL="457200" lvl="1" indent="0">
              <a:buNone/>
            </a:pPr>
            <a:r>
              <a:rPr lang="en-US" dirty="0"/>
              <a:t>	&lt;h1&gt;Tutorials: Cooking Basics&lt;/h1&gt;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IN" dirty="0"/>
              <a:t>&lt;p&gt;Watch our tutorials to learn the basics of </a:t>
            </a:r>
            <a:r>
              <a:rPr lang="en-US" dirty="0"/>
              <a:t>good 		cooking.&lt;/p&gt;</a:t>
            </a:r>
          </a:p>
          <a:p>
            <a:pPr marL="457200" lvl="1" indent="0">
              <a:buNone/>
            </a:pPr>
            <a:r>
              <a:rPr lang="en-US" dirty="0"/>
              <a:t>&lt;section&gt;</a:t>
            </a:r>
          </a:p>
          <a:p>
            <a:pPr marL="457200" lvl="1" indent="0">
              <a:buNone/>
            </a:pPr>
            <a:r>
              <a:rPr lang="en-US" dirty="0"/>
              <a:t>	&lt;h1&gt;Tutorial 1&lt;/h1&gt;</a:t>
            </a:r>
          </a:p>
          <a:p>
            <a:pPr marL="914400" lvl="2" indent="0">
              <a:buNone/>
            </a:pPr>
            <a:r>
              <a:rPr lang="en-IN" sz="2400" dirty="0"/>
              <a:t>&lt;p&gt;Assembling basic kitchen tools.&lt;/p&gt;</a:t>
            </a:r>
          </a:p>
          <a:p>
            <a:pPr marL="457200" lvl="1" indent="0">
              <a:buNone/>
            </a:pPr>
            <a:r>
              <a:rPr lang="en-US" dirty="0"/>
              <a:t>&lt;/section&gt;</a:t>
            </a:r>
          </a:p>
          <a:p>
            <a:pPr marL="457200" lvl="1" indent="0">
              <a:buNone/>
            </a:pPr>
            <a:r>
              <a:rPr lang="en-IN" dirty="0"/>
              <a:t>…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&lt;/article&gt;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EE001-D032-4A43-AACA-1644FDD3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5132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Section Element (continued 2)</a:t>
            </a:r>
            <a:endParaRPr lang="en-US" b="1" dirty="0"/>
          </a:p>
        </p:txBody>
      </p:sp>
      <p:pic>
        <p:nvPicPr>
          <p:cNvPr id="11" name="Content Placeholder 10" descr="Figure 7–8 illustrates a wireframe that uses the section element.">
            <a:extLst>
              <a:ext uri="{FF2B5EF4-FFF2-40B4-BE49-F238E27FC236}">
                <a16:creationId xmlns:a16="http://schemas.microsoft.com/office/drawing/2014/main" id="{190FDEB1-2773-4FAE-9EDF-53A490046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71" y="1198196"/>
            <a:ext cx="3616631" cy="46482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68231C-38FF-4B96-9DB3-C7DFD8EFB7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3013" y="5843954"/>
            <a:ext cx="1428749" cy="365125"/>
          </a:xfrm>
        </p:spPr>
        <p:txBody>
          <a:bodyPr/>
          <a:lstStyle/>
          <a:p>
            <a:r>
              <a:rPr lang="en-US" dirty="0"/>
              <a:t>Figure 7–8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D97AEA-F4EB-4E25-91B0-E31B88B8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6053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Figure and Figure Caption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figure element is used to group content, such as illustrations, diagrams, </a:t>
            </a:r>
            <a:r>
              <a:rPr lang="en-US" dirty="0"/>
              <a:t>and photos</a:t>
            </a:r>
          </a:p>
          <a:p>
            <a:pPr lvl="1"/>
            <a:r>
              <a:rPr lang="en-IN" dirty="0"/>
              <a:t>Represents some flow content that is self-contained and is typically referenced as a single unit from the main flow of the document</a:t>
            </a:r>
          </a:p>
          <a:p>
            <a:pPr lvl="1"/>
            <a:r>
              <a:rPr lang="en-IN" dirty="0"/>
              <a:t>Can contain one or more img elements</a:t>
            </a:r>
          </a:p>
          <a:p>
            <a:pPr lvl="1"/>
            <a:r>
              <a:rPr lang="en-IN" dirty="0"/>
              <a:t>May contain an optional figure caption element, which is used to provide a caption for the figure element</a:t>
            </a:r>
          </a:p>
          <a:p>
            <a:pPr lvl="1"/>
            <a:r>
              <a:rPr lang="en-IN" dirty="0"/>
              <a:t>Start and end tags of the figure caption element are </a:t>
            </a:r>
            <a:r>
              <a:rPr lang="en-US" dirty="0"/>
              <a:t>&lt;figcaption&gt; and &lt;/figcaption&gt;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2AD69-FB33-4902-9B36-2C5CE457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0057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>
            <a:noAutofit/>
          </a:bodyPr>
          <a:lstStyle/>
          <a:p>
            <a:r>
              <a:rPr lang="en-US" dirty="0"/>
              <a:t>Figure and Figure Caption Elements (continued)</a:t>
            </a:r>
          </a:p>
        </p:txBody>
      </p:sp>
      <p:pic>
        <p:nvPicPr>
          <p:cNvPr id="10" name="Content Placeholder 9" descr="Figure 7–10 illustrates a wireframe that uses the figure and figure caption elements. ">
            <a:extLst>
              <a:ext uri="{FF2B5EF4-FFF2-40B4-BE49-F238E27FC236}">
                <a16:creationId xmlns:a16="http://schemas.microsoft.com/office/drawing/2014/main" id="{61649D56-0F5E-4F43-A985-B56CF083C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61169"/>
            <a:ext cx="5889182" cy="447141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561F9B-EF02-46F9-B1AA-1DA9A89CE9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9525" y="5853967"/>
            <a:ext cx="1504949" cy="365125"/>
          </a:xfrm>
        </p:spPr>
        <p:txBody>
          <a:bodyPr/>
          <a:lstStyle/>
          <a:p>
            <a:r>
              <a:rPr lang="fr-FR" dirty="0"/>
              <a:t>Figure 7–10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3872C9-D3FC-4573-B283-ED24999F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7265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Improving Design with CSS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grid layout </a:t>
            </a:r>
          </a:p>
          <a:p>
            <a:pPr lvl="1"/>
            <a:r>
              <a:rPr lang="en-US" dirty="0"/>
              <a:t>Newer webpage design model used to create a single or multiple-column layout by controlling the size and position of boxes of content on a webpage</a:t>
            </a:r>
          </a:p>
          <a:p>
            <a:r>
              <a:rPr lang="en-US" dirty="0"/>
              <a:t>Opacity</a:t>
            </a:r>
          </a:p>
          <a:p>
            <a:pPr lvl="1"/>
            <a:r>
              <a:rPr lang="en-US" dirty="0"/>
              <a:t>Specifies the amount of transparency of an element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70004-775A-409C-BC54-CC54FCA9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022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Improving Design with CSS (continued)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shadows </a:t>
            </a:r>
          </a:p>
          <a:p>
            <a:pPr lvl="1"/>
            <a:r>
              <a:rPr lang="en-US" dirty="0"/>
              <a:t>Box-shadow applies a shadow to an element</a:t>
            </a:r>
          </a:p>
          <a:p>
            <a:pPr lvl="1"/>
            <a:r>
              <a:rPr lang="en-US" dirty="0"/>
              <a:t>Text-shadow property applies a shadow to text</a:t>
            </a:r>
          </a:p>
          <a:p>
            <a:r>
              <a:rPr lang="en-US" dirty="0"/>
              <a:t>CSS box-sizing </a:t>
            </a:r>
          </a:p>
          <a:p>
            <a:pPr lvl="1"/>
            <a:r>
              <a:rPr lang="en-US" dirty="0"/>
              <a:t>Allows any specified padding or border to be included within the element’s total size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70004-775A-409C-BC54-CC54FCA9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7039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Redesigning the Home Page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E7A295-5FA1-4DF0-A61A-EE054117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page can be improved by adding figure and figcaption elements with pictures </a:t>
            </a:r>
          </a:p>
          <a:p>
            <a:pPr lvl="1"/>
            <a:r>
              <a:rPr lang="en-US" dirty="0"/>
              <a:t>Provide more visual content for potential clients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1F590B-6D6F-45EF-8A42-593AE81F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6681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Describe and use article, aside, and section elements </a:t>
            </a:r>
          </a:p>
          <a:p>
            <a:pPr lvl="1"/>
            <a:r>
              <a:rPr lang="en-US" dirty="0"/>
              <a:t>Describe and use figure and figcaption elements</a:t>
            </a:r>
          </a:p>
          <a:p>
            <a:pPr lvl="1"/>
            <a:r>
              <a:rPr lang="en-US" dirty="0"/>
              <a:t>Describe and use the CSS grid layout </a:t>
            </a:r>
          </a:p>
          <a:p>
            <a:pPr lvl="1"/>
            <a:r>
              <a:rPr lang="en-US" dirty="0"/>
              <a:t>Describe and use the opacity property </a:t>
            </a:r>
          </a:p>
          <a:p>
            <a:pPr lvl="1"/>
            <a:r>
              <a:rPr lang="en-US" dirty="0"/>
              <a:t>Describe and use the box sizing property </a:t>
            </a:r>
          </a:p>
          <a:p>
            <a:pPr lvl="1"/>
            <a:r>
              <a:rPr lang="en-US" dirty="0"/>
              <a:t>Describe and use the text shadow property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EFDCC-B7A7-4121-BA00-82B7E395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72853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Redesigning the Home Page (continued 1) </a:t>
            </a:r>
          </a:p>
        </p:txBody>
      </p:sp>
      <p:pic>
        <p:nvPicPr>
          <p:cNvPr id="7" name="Content Placeholder 6" descr="Figure 7–12 shows a wireframe for the tablet viewport, which integrates a div for a banner image and a figure element.">
            <a:extLst>
              <a:ext uri="{FF2B5EF4-FFF2-40B4-BE49-F238E27FC236}">
                <a16:creationId xmlns:a16="http://schemas.microsoft.com/office/drawing/2014/main" id="{0D41D904-2EDF-406A-85F1-C7B978FE1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18" y="1306388"/>
            <a:ext cx="5311564" cy="4186233"/>
          </a:xfrm>
        </p:spPr>
      </p:pic>
      <p:sp>
        <p:nvSpPr>
          <p:cNvPr id="4" name="Text Placeholder 3" descr="Figure 7–12 shows wireframes for the tablet and desktop viewports, which integrate a div for a banner image and a figure element.&#10;">
            <a:extLst>
              <a:ext uri="{FF2B5EF4-FFF2-40B4-BE49-F238E27FC236}">
                <a16:creationId xmlns:a16="http://schemas.microsoft.com/office/drawing/2014/main" id="{6FA794E9-6DDD-4975-ADF2-2E67E4B10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618531"/>
            <a:ext cx="1352549" cy="365125"/>
          </a:xfrm>
        </p:spPr>
        <p:txBody>
          <a:bodyPr/>
          <a:lstStyle/>
          <a:p>
            <a:r>
              <a:rPr lang="en-US" dirty="0"/>
              <a:t>Figure 7–12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1F590B-6D6F-45EF-8A42-593AE81F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38552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Redesigning the Home Page (continued 2)</a:t>
            </a:r>
          </a:p>
        </p:txBody>
      </p:sp>
      <p:pic>
        <p:nvPicPr>
          <p:cNvPr id="7" name="Content Placeholder 6" descr="Figure 7–13 shows a wireframe for the  desktop viewport, which integrates a div for a banner image and a figure element.">
            <a:extLst>
              <a:ext uri="{FF2B5EF4-FFF2-40B4-BE49-F238E27FC236}">
                <a16:creationId xmlns:a16="http://schemas.microsoft.com/office/drawing/2014/main" id="{5CF8094A-9557-4C8A-8196-CF262C70F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79" y="1340439"/>
            <a:ext cx="5782039" cy="42711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794E9-6DDD-4975-ADF2-2E67E4B10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732873"/>
            <a:ext cx="1352549" cy="365125"/>
          </a:xfrm>
        </p:spPr>
        <p:txBody>
          <a:bodyPr/>
          <a:lstStyle/>
          <a:p>
            <a:r>
              <a:rPr lang="en-US" dirty="0"/>
              <a:t>Figure 7–13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1F590B-6D6F-45EF-8A42-593AE81F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6543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Redesigning the Home Page (continued 3) </a:t>
            </a:r>
          </a:p>
        </p:txBody>
      </p:sp>
      <p:pic>
        <p:nvPicPr>
          <p:cNvPr id="7" name="Content Placeholder 6" descr="Figure 7–38 displays a desktop view of the Forward Fitness Club website.">
            <a:extLst>
              <a:ext uri="{FF2B5EF4-FFF2-40B4-BE49-F238E27FC236}">
                <a16:creationId xmlns:a16="http://schemas.microsoft.com/office/drawing/2014/main" id="{A966709C-E007-4093-8998-944D09CA5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88" y="1562100"/>
            <a:ext cx="6169423" cy="3733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794E9-6DDD-4975-ADF2-2E67E4B10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636115"/>
            <a:ext cx="1352549" cy="365125"/>
          </a:xfrm>
        </p:spPr>
        <p:txBody>
          <a:bodyPr/>
          <a:lstStyle/>
          <a:p>
            <a:r>
              <a:rPr lang="en-US" dirty="0"/>
              <a:t>Figure 7–38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1F590B-6D6F-45EF-8A42-593AE81F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4631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BA4401-1CBF-4F23-A1B6-064FD647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Creating the Nutrition Page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10A1C-DD8D-4548-9689-990DC1A6C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Nutrition page provides tips for good nutrition, guidelines for a healthy diet, and a featured recipe of the week</a:t>
            </a:r>
          </a:p>
          <a:p>
            <a:pPr lvl="1"/>
            <a:r>
              <a:rPr lang="en-US" dirty="0"/>
              <a:t>The template.html file is used to create the new page</a:t>
            </a:r>
          </a:p>
          <a:p>
            <a:r>
              <a:rPr lang="en-US" dirty="0"/>
              <a:t>CSS grid spans </a:t>
            </a:r>
          </a:p>
          <a:p>
            <a:pPr lvl="1"/>
            <a:r>
              <a:rPr lang="en-US" dirty="0"/>
              <a:t>A style rule for the class is created that spans the element across three columns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213DB-97C1-4CCF-A0F3-CF5E77B4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57033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Creating the Nutrition Page (continued 1) </a:t>
            </a:r>
          </a:p>
        </p:txBody>
      </p:sp>
      <p:pic>
        <p:nvPicPr>
          <p:cNvPr id="12" name="Content Placeholder 11" descr="Figure 7–42 shows the wireframe for the Nutrition page in a tablet viewport.">
            <a:extLst>
              <a:ext uri="{FF2B5EF4-FFF2-40B4-BE49-F238E27FC236}">
                <a16:creationId xmlns:a16="http://schemas.microsoft.com/office/drawing/2014/main" id="{8BF27C06-A52A-47FD-9B7A-494C2FD59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17" y="1302454"/>
            <a:ext cx="5568563" cy="4253091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79EA1F-6969-4FBC-A43A-57290FE865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5225" y="5638799"/>
            <a:ext cx="1733549" cy="365125"/>
          </a:xfrm>
        </p:spPr>
        <p:txBody>
          <a:bodyPr/>
          <a:lstStyle/>
          <a:p>
            <a:r>
              <a:rPr lang="en-US" dirty="0"/>
              <a:t>Figure 7–42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652A52-18E7-4D68-89FD-D2DA6FF6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53270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Creating the Nutrition Page (continued 2) </a:t>
            </a:r>
          </a:p>
        </p:txBody>
      </p:sp>
      <p:pic>
        <p:nvPicPr>
          <p:cNvPr id="8" name="Content Placeholder 7" descr="Figure 7–43 shows the wireframe for the Nutrition page in a desktop viewport.">
            <a:extLst>
              <a:ext uri="{FF2B5EF4-FFF2-40B4-BE49-F238E27FC236}">
                <a16:creationId xmlns:a16="http://schemas.microsoft.com/office/drawing/2014/main" id="{F0E9E1A6-599C-4411-BD5E-8BFF4978F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00" y="1266116"/>
            <a:ext cx="5699998" cy="4369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8D271-D1DF-40D2-8970-5FC9D37151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636115"/>
            <a:ext cx="1352549" cy="365125"/>
          </a:xfrm>
        </p:spPr>
        <p:txBody>
          <a:bodyPr/>
          <a:lstStyle/>
          <a:p>
            <a:r>
              <a:rPr lang="en-US" dirty="0"/>
              <a:t>Figure 7–43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652A52-18E7-4D68-89FD-D2DA6FF6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4856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21488-EC2E-4605-A5CE-2BE64545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Creating the Nutrition Page (continued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173F52-4E6F-4859-83DE-7BDFA189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pseudo-class, nth-of-type() </a:t>
            </a:r>
          </a:p>
          <a:p>
            <a:pPr lvl="1"/>
            <a:r>
              <a:rPr lang="en-US" dirty="0"/>
              <a:t>Used to select specific elements within a parent element</a:t>
            </a:r>
          </a:p>
          <a:p>
            <a:pPr lvl="2"/>
            <a:r>
              <a:rPr lang="en-US" dirty="0"/>
              <a:t>Example: if you have a table with 20 rows, you may want to apply a different background color to all odd or all even rows</a:t>
            </a:r>
          </a:p>
          <a:p>
            <a:pPr marL="914400" lvl="2" indent="0">
              <a:buNone/>
            </a:pPr>
            <a:r>
              <a:rPr lang="en-US" dirty="0"/>
              <a:t>	p:nth-of-type(odd) { </a:t>
            </a:r>
          </a:p>
          <a:p>
            <a:pPr marL="914400" lvl="2" indent="0">
              <a:buNone/>
            </a:pPr>
            <a:r>
              <a:rPr lang="en-US" dirty="0"/>
              <a:t>		background-color: #ccc; </a:t>
            </a:r>
          </a:p>
          <a:p>
            <a:pPr marL="914400" lvl="2" indent="0">
              <a:buNone/>
            </a:pPr>
            <a:r>
              <a:rPr lang="en-US" dirty="0"/>
              <a:t>	}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F814C-29F1-4818-8C9F-9B7A2488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67591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02A83-A8A8-4003-8822-9FFF6C66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a Favicon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FDF7E-5406-4898-ADF4-E82D1692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image that appears on the browser tab that represents the business</a:t>
            </a:r>
          </a:p>
          <a:p>
            <a:pPr lvl="1"/>
            <a:r>
              <a:rPr lang="en-US" dirty="0"/>
              <a:t>Might be a logo or another graphic that identifies the business brand</a:t>
            </a:r>
          </a:p>
          <a:p>
            <a:pPr lvl="1"/>
            <a:r>
              <a:rPr lang="en-US" dirty="0"/>
              <a:t>Helps improve search engine optimization</a:t>
            </a:r>
          </a:p>
          <a:p>
            <a:pPr lvl="1"/>
            <a:r>
              <a:rPr lang="en-US" dirty="0"/>
              <a:t>Can be PNG, GIF, or ICO file</a:t>
            </a:r>
          </a:p>
          <a:p>
            <a:pPr lvl="1"/>
            <a:r>
              <a:rPr lang="en-US" dirty="0"/>
              <a:t>Image sizes are based upon the favicon’s use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6369B-E5CA-4801-B8CD-5F0C27B7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13408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02F660-922B-404B-BE39-3E43A1D7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a Favicon (continued 1)</a:t>
            </a:r>
          </a:p>
        </p:txBody>
      </p:sp>
      <p:pic>
        <p:nvPicPr>
          <p:cNvPr id="9" name="Content Placeholder 8" descr="Figure 7–65 displays the Google favicon.">
            <a:extLst>
              <a:ext uri="{FF2B5EF4-FFF2-40B4-BE49-F238E27FC236}">
                <a16:creationId xmlns:a16="http://schemas.microsoft.com/office/drawing/2014/main" id="{D7B260A2-9CFF-41A3-8A4F-E531C069F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6756404" cy="406937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A0872B-0B65-475A-BC7E-CE01A2DBD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1425" y="5288575"/>
            <a:ext cx="1581149" cy="365125"/>
          </a:xfrm>
        </p:spPr>
        <p:txBody>
          <a:bodyPr/>
          <a:lstStyle/>
          <a:p>
            <a:r>
              <a:rPr lang="en-US" dirty="0"/>
              <a:t>Figure 7–65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7F054-D325-4DE2-BDCE-29340F37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35792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02F660-922B-404B-BE39-3E43A1D7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a Favicon (continued 2)</a:t>
            </a:r>
          </a:p>
        </p:txBody>
      </p:sp>
      <p:pic>
        <p:nvPicPr>
          <p:cNvPr id="4" name="Content Placeholder 3" descr="Figure 7–68 displays the Forward Fitness Club favicon.">
            <a:extLst>
              <a:ext uri="{FF2B5EF4-FFF2-40B4-BE49-F238E27FC236}">
                <a16:creationId xmlns:a16="http://schemas.microsoft.com/office/drawing/2014/main" id="{2ADB82FB-41C1-4B1A-B058-287F38E63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16" y="1402375"/>
            <a:ext cx="6797765" cy="3886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A0872B-0B65-475A-BC7E-CE01A2DBD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1425" y="5288575"/>
            <a:ext cx="1581149" cy="365125"/>
          </a:xfrm>
        </p:spPr>
        <p:txBody>
          <a:bodyPr/>
          <a:lstStyle/>
          <a:p>
            <a:r>
              <a:rPr lang="en-US" dirty="0"/>
              <a:t>Figure 7–68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7F054-D325-4DE2-BDCE-29340F37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234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US" dirty="0"/>
              <a:t>Describe and use the box shadow property </a:t>
            </a:r>
          </a:p>
          <a:p>
            <a:pPr lvl="1"/>
            <a:r>
              <a:rPr lang="en-US" dirty="0"/>
              <a:t>Insert and style figure and figcaption elements </a:t>
            </a:r>
          </a:p>
          <a:p>
            <a:pPr lvl="1"/>
            <a:r>
              <a:rPr lang="en-US" dirty="0"/>
              <a:t>Insert a section element </a:t>
            </a:r>
          </a:p>
          <a:p>
            <a:pPr lvl="1"/>
            <a:r>
              <a:rPr lang="en-US" dirty="0"/>
              <a:t>Insert and style an article element </a:t>
            </a:r>
          </a:p>
          <a:p>
            <a:pPr lvl="1"/>
            <a:r>
              <a:rPr lang="en-US" dirty="0"/>
              <a:t>Insert and style an aside element </a:t>
            </a:r>
          </a:p>
          <a:p>
            <a:pPr lvl="1"/>
            <a:r>
              <a:rPr lang="en-US" dirty="0"/>
              <a:t>Describe and add a favicon to a webpage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643A7-B1DA-4471-A7C9-87CD7305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91480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5A07F-40CC-4309-89FC-AC4AC3F8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Summary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3C29A0-1C62-42ED-B81E-1D791132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Use the HTML 5 figure, figcaption, section, article, and aside semantic elements</a:t>
            </a:r>
          </a:p>
          <a:p>
            <a:pPr lvl="1"/>
            <a:r>
              <a:rPr lang="en-US" dirty="0"/>
              <a:t>Add these elements to the webpages in the website</a:t>
            </a:r>
          </a:p>
          <a:p>
            <a:pPr lvl="1"/>
            <a:r>
              <a:rPr lang="en-US" dirty="0"/>
              <a:t>Create and modify style rules in the style sheet to format the new elements and adapt to the website design</a:t>
            </a:r>
          </a:p>
          <a:p>
            <a:pPr lvl="1"/>
            <a:r>
              <a:rPr lang="en-US" dirty="0"/>
              <a:t>Use a CSS grid layout to create multiple columns</a:t>
            </a:r>
          </a:p>
          <a:p>
            <a:pPr lvl="1"/>
            <a:r>
              <a:rPr lang="en-US" dirty="0"/>
              <a:t>Create style rules to add opacity, box shadows, and text shadows</a:t>
            </a:r>
          </a:p>
          <a:p>
            <a:pPr lvl="1"/>
            <a:r>
              <a:rPr lang="en-US" dirty="0"/>
              <a:t>Add a favicon to a website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FFE97-9523-41F9-8E55-89FA5699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717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26435-FA04-4B13-B9A1-8955E3A8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34EF8B-48E7-46CD-88D4-348CF822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design involves a daily pursuit of perfection in layout, function, and efficiency</a:t>
            </a:r>
          </a:p>
          <a:p>
            <a:pPr lvl="1"/>
            <a:r>
              <a:rPr lang="en-US" dirty="0"/>
              <a:t>You must constantly re-evaluate content and design and apply new technologies and innovations to keep  audiences engaged and customers elated</a:t>
            </a:r>
          </a:p>
          <a:p>
            <a:pPr lvl="1"/>
            <a:r>
              <a:rPr lang="en-US" dirty="0"/>
              <a:t>HTML 5 provides tools for improving webpage design, including semantic elements for specific types of content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87967-45E7-4567-9040-3382C69D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4955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A5E6B5-3C2E-45B6-81C7-C7E7AB7B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Use HTML 5 Structural Elements to Redesign a Website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A8DF71-7159-455A-8DC4-D0D612E86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MODIFY the HOME PAGE</a:t>
            </a:r>
          </a:p>
          <a:p>
            <a:pPr lvl="1"/>
            <a:r>
              <a:rPr lang="en-US" dirty="0"/>
              <a:t>STYLE the HOME PAGE elements</a:t>
            </a:r>
          </a:p>
          <a:p>
            <a:pPr lvl="1"/>
            <a:r>
              <a:rPr lang="en-US" dirty="0"/>
              <a:t>MODIFY the ABOUT US PAGE</a:t>
            </a:r>
          </a:p>
          <a:p>
            <a:pPr lvl="1"/>
            <a:r>
              <a:rPr lang="en-US" dirty="0"/>
              <a:t>CREATE AND STYLE the NUTRITION PAGE elements</a:t>
            </a:r>
          </a:p>
          <a:p>
            <a:pPr lvl="1"/>
            <a:r>
              <a:rPr lang="en-US" dirty="0"/>
              <a:t>ADD a FAVICON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C8556-B888-40B6-B0E0-2E9427A6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811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84B135-238A-4536-B30D-6114FF20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HTML 5 Semantic Elements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4BBD47-4A59-4F44-A9FA-D993E91E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5 semantic elements are a set of starting and ending HTML tags </a:t>
            </a:r>
          </a:p>
          <a:p>
            <a:pPr lvl="1"/>
            <a:r>
              <a:rPr lang="en-US" dirty="0"/>
              <a:t>Provide a standard naming convention for webpage content, making webpages more universal, accessible, and meaningful to search engines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B0AA5-6A9A-49AF-BFC0-F1F15305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9551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Article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complete, self-contained </a:t>
            </a:r>
            <a:r>
              <a:rPr lang="fr-FR" dirty="0"/>
              <a:t>composition in a document, page, application, or site</a:t>
            </a:r>
          </a:p>
          <a:p>
            <a:pPr lvl="1"/>
            <a:r>
              <a:rPr lang="en-IN" dirty="0"/>
              <a:t>Independently distributable or reusable, e.g. in syndication</a:t>
            </a:r>
          </a:p>
          <a:p>
            <a:r>
              <a:rPr lang="en-IN" dirty="0"/>
              <a:t>Start and end tags of article elements are </a:t>
            </a:r>
            <a:r>
              <a:rPr lang="en-US" dirty="0"/>
              <a:t>&lt;article&gt; and &lt;/article&gt;</a:t>
            </a:r>
          </a:p>
          <a:p>
            <a:pPr lvl="1"/>
            <a:r>
              <a:rPr lang="en-US" dirty="0"/>
              <a:t>Content placed </a:t>
            </a:r>
            <a:r>
              <a:rPr lang="en-IN" dirty="0"/>
              <a:t>between these tags will appear on a webpage as part of the article element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EA4E-1685-4E25-BB4B-70600250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8325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Article Element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Articles may be nested within other HTML elements</a:t>
            </a:r>
          </a:p>
          <a:p>
            <a:pPr lvl="1"/>
            <a:r>
              <a:rPr lang="en-IN" dirty="0"/>
              <a:t>Such as the main element, section element, or other article elements</a:t>
            </a:r>
          </a:p>
          <a:p>
            <a:r>
              <a:rPr lang="en-US" dirty="0"/>
              <a:t>Articles are commonly used </a:t>
            </a:r>
            <a:r>
              <a:rPr lang="en-IN" dirty="0"/>
              <a:t>to contain news articles, blog and forum posts, or comments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4EE41-4336-429B-97C6-66A8CCD8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3605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Article Element (continued 2)</a:t>
            </a:r>
          </a:p>
        </p:txBody>
      </p:sp>
      <p:pic>
        <p:nvPicPr>
          <p:cNvPr id="11" name="Content Placeholder 10" descr="Figure 7-4 illustrates an example of a webpage that uses article elements.">
            <a:extLst>
              <a:ext uri="{FF2B5EF4-FFF2-40B4-BE49-F238E27FC236}">
                <a16:creationId xmlns:a16="http://schemas.microsoft.com/office/drawing/2014/main" id="{6CF6CBCC-502E-470D-814D-B49264DEE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66" y="1133990"/>
            <a:ext cx="3635457" cy="466550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CD0D52-FCD5-46EA-86AB-98B5FC31B7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1921" y="5866685"/>
            <a:ext cx="1200149" cy="365125"/>
          </a:xfrm>
        </p:spPr>
        <p:txBody>
          <a:bodyPr/>
          <a:lstStyle/>
          <a:p>
            <a:r>
              <a:rPr lang="en-US" dirty="0"/>
              <a:t>Figure 7–4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60D798-68E7-4B3F-AF12-3BCA3A9F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8040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2406</Words>
  <Application>Microsoft Office PowerPoint</Application>
  <PresentationFormat>On-screen Show (4:3)</PresentationFormat>
  <Paragraphs>161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</vt:lpstr>
      <vt:lpstr>Calibri</vt:lpstr>
      <vt:lpstr>Open Sans</vt:lpstr>
      <vt:lpstr>Summer Font</vt:lpstr>
      <vt:lpstr>Office Theme</vt:lpstr>
      <vt:lpstr>Chapter 7 </vt:lpstr>
      <vt:lpstr> Chapter Objectives</vt:lpstr>
      <vt:lpstr> Chapter Objectives (continued)</vt:lpstr>
      <vt:lpstr> Introduction</vt:lpstr>
      <vt:lpstr>Project — Use HTML 5 Structural Elements to Redesign a Website</vt:lpstr>
      <vt:lpstr> Using HTML 5 Semantic Elements </vt:lpstr>
      <vt:lpstr> Article Element</vt:lpstr>
      <vt:lpstr> Article Element (continued 1)</vt:lpstr>
      <vt:lpstr> Article Element (continued 2)</vt:lpstr>
      <vt:lpstr> Aside Element</vt:lpstr>
      <vt:lpstr> Aside Element (continued)</vt:lpstr>
      <vt:lpstr> Section Element</vt:lpstr>
      <vt:lpstr> Section Element (continued 1)</vt:lpstr>
      <vt:lpstr> Section Element (continued 2)</vt:lpstr>
      <vt:lpstr> Figure and Figure Caption Elements</vt:lpstr>
      <vt:lpstr>Figure and Figure Caption Elements (continued)</vt:lpstr>
      <vt:lpstr> Improving Design with CSS </vt:lpstr>
      <vt:lpstr> Improving Design with CSS (continued) </vt:lpstr>
      <vt:lpstr> Redesigning the Home Page</vt:lpstr>
      <vt:lpstr> Redesigning the Home Page (continued 1) </vt:lpstr>
      <vt:lpstr> Redesigning the Home Page (continued 2)</vt:lpstr>
      <vt:lpstr> Redesigning the Home Page (continued 3) </vt:lpstr>
      <vt:lpstr> Creating the Nutrition Page </vt:lpstr>
      <vt:lpstr> Creating the Nutrition Page (continued 1) </vt:lpstr>
      <vt:lpstr> Creating the Nutrition Page (continued 2) </vt:lpstr>
      <vt:lpstr> Creating the Nutrition Page (continued 3)</vt:lpstr>
      <vt:lpstr> Adding a Favicon </vt:lpstr>
      <vt:lpstr> Adding a Favicon (continued 1)</vt:lpstr>
      <vt:lpstr> Adding a Favicon (continued 2)</vt:lpstr>
      <vt:lpstr> Chapter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2019-12-11T20:16:55Z</dcterms:created>
  <dcterms:modified xsi:type="dcterms:W3CDTF">2023-06-22T21:47:58Z</dcterms:modified>
</cp:coreProperties>
</file>