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307" r:id="rId6"/>
    <p:sldId id="30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9" r:id="rId25"/>
    <p:sldId id="279" r:id="rId26"/>
    <p:sldId id="283" r:id="rId27"/>
    <p:sldId id="284" r:id="rId28"/>
    <p:sldId id="285" r:id="rId29"/>
    <p:sldId id="310" r:id="rId30"/>
    <p:sldId id="286" r:id="rId31"/>
    <p:sldId id="287" r:id="rId32"/>
    <p:sldId id="288" r:id="rId33"/>
    <p:sldId id="311" r:id="rId34"/>
    <p:sldId id="294" r:id="rId35"/>
    <p:sldId id="312" r:id="rId36"/>
    <p:sldId id="313" r:id="rId37"/>
    <p:sldId id="314" r:id="rId38"/>
    <p:sldId id="315" r:id="rId39"/>
    <p:sldId id="300" r:id="rId40"/>
    <p:sldId id="301" r:id="rId41"/>
    <p:sldId id="302" r:id="rId42"/>
    <p:sldId id="31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8" autoAdjust="0"/>
    <p:restoredTop sz="79778" autoAdjust="0"/>
  </p:normalViewPr>
  <p:slideViewPr>
    <p:cSldViewPr>
      <p:cViewPr varScale="1">
        <p:scale>
          <a:sx n="91" d="100"/>
          <a:sy n="91" d="100"/>
        </p:scale>
        <p:origin x="1782" y="9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12F04-4B99-4233-8C73-62A62AA4F2F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B08F4-3197-4E3A-B8B2-39152A933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26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9DEE6F-E6F6-4E5E-A7A7-86E4A5085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3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269D78-8260-48EB-80CF-AF189488C67A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8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9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7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5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8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2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8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0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047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1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6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284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896001"/>
            <a:ext cx="7886700" cy="684026"/>
          </a:xfrm>
        </p:spPr>
        <p:txBody>
          <a:bodyPr>
            <a:normAutofit/>
          </a:bodyPr>
          <a:lstStyle/>
          <a:p>
            <a:r>
              <a:rPr lang="en-US" sz="3800" dirty="0"/>
              <a:t>Chapter 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66800" y="3619986"/>
            <a:ext cx="7086600" cy="140921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r>
              <a:rPr lang="en-US" sz="3200" b="1" dirty="0"/>
              <a:t>Designing Webpages with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External Style Sheets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file that contains all of the styles that can be applied to more than one page in a website</a:t>
            </a:r>
          </a:p>
          <a:p>
            <a:pPr lvl="1"/>
            <a:r>
              <a:rPr lang="en-IN" dirty="0"/>
              <a:t>Also called a linked style sheet</a:t>
            </a:r>
          </a:p>
          <a:p>
            <a:pPr lvl="1"/>
            <a:r>
              <a:rPr lang="en-IN" dirty="0"/>
              <a:t>Text file with the .css extension</a:t>
            </a:r>
          </a:p>
          <a:p>
            <a:pPr lvl="1"/>
            <a:r>
              <a:rPr lang="en-IN" dirty="0"/>
              <a:t>To apply an external style sheet, link it (or attach it) to a webpage using a link in the head section of the webpage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4877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External Style Sheets (continued)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172450" cy="5018311"/>
          </a:xfrm>
        </p:spPr>
        <p:txBody>
          <a:bodyPr/>
          <a:lstStyle/>
          <a:p>
            <a:r>
              <a:rPr lang="en-IN" dirty="0"/>
              <a:t>Provides flexibility to quickly change webpage formats because the styles used in it are applied to every page linked to it</a:t>
            </a:r>
          </a:p>
          <a:p>
            <a:pPr lvl="1"/>
            <a:r>
              <a:rPr lang="en-IN" dirty="0"/>
              <a:t>Changing the look of an entire website is sometimes called reskinning the website</a:t>
            </a:r>
          </a:p>
          <a:p>
            <a:endParaRPr lang="en-US" dirty="0"/>
          </a:p>
        </p:txBody>
      </p:sp>
      <p:pic>
        <p:nvPicPr>
          <p:cNvPr id="12" name="Content Placeholder 11" descr="Figure 4-5 shows an example of a style rule for an external style sheet.&#10;">
            <a:extLst>
              <a:ext uri="{FF2B5EF4-FFF2-40B4-BE49-F238E27FC236}">
                <a16:creationId xmlns:a16="http://schemas.microsoft.com/office/drawing/2014/main" id="{BB78FCB4-4FBF-48D4-B438-A3F15D15FC7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8" y="3550652"/>
            <a:ext cx="8215086" cy="143764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0C01B7-9804-44C5-A232-E62B742DEB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9098" y="5217483"/>
            <a:ext cx="1447801" cy="438147"/>
          </a:xfrm>
        </p:spPr>
        <p:txBody>
          <a:bodyPr/>
          <a:lstStyle/>
          <a:p>
            <a:r>
              <a:rPr lang="en-US" dirty="0"/>
              <a:t>Figure 4–5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2074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Style Sheet Precedence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Style sheets are said to “cascade” because each type of style has a specified level of precedence (or priority) in relationship to the others</a:t>
            </a:r>
          </a:p>
          <a:p>
            <a:pPr lvl="1"/>
            <a:r>
              <a:rPr lang="en-IN" dirty="0"/>
              <a:t>CSS properties can be inherited from a parent element through a principle called inheritance</a:t>
            </a:r>
          </a:p>
          <a:p>
            <a:pPr lvl="1"/>
            <a:r>
              <a:rPr lang="en-IN" dirty="0"/>
              <a:t>If a selector has more than one CSS rule, specificity determines which CSS rule to apply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45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19200"/>
            <a:ext cx="8086725" cy="5018311"/>
          </a:xfrm>
        </p:spPr>
        <p:txBody>
          <a:bodyPr/>
          <a:lstStyle/>
          <a:p>
            <a:r>
              <a:rPr lang="en-IN" dirty="0"/>
              <a:t>Each CSS rule consists of a selector and a declaration</a:t>
            </a:r>
          </a:p>
          <a:p>
            <a:endParaRPr lang="en-US" dirty="0"/>
          </a:p>
        </p:txBody>
      </p:sp>
      <p:pic>
        <p:nvPicPr>
          <p:cNvPr id="12" name="Content Placeholder 11" descr="Figure 4–6 demonstrates a style rule for an external style sheet including a selector and a declaration block.">
            <a:extLst>
              <a:ext uri="{FF2B5EF4-FFF2-40B4-BE49-F238E27FC236}">
                <a16:creationId xmlns:a16="http://schemas.microsoft.com/office/drawing/2014/main" id="{A36D112F-AD7B-4529-890E-154466D1658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4" y="2565817"/>
            <a:ext cx="7310814" cy="169367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F961AE1-2DFD-4D5D-9C6D-90A50DCBF1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8099" y="4572000"/>
            <a:ext cx="1447801" cy="438147"/>
          </a:xfrm>
        </p:spPr>
        <p:txBody>
          <a:bodyPr/>
          <a:lstStyle/>
          <a:p>
            <a:r>
              <a:rPr lang="en-US" dirty="0"/>
              <a:t>Figure 4–6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8849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 (continued 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Selector: part of the statement that identifies what to style</a:t>
            </a:r>
          </a:p>
          <a:p>
            <a:pPr lvl="1"/>
            <a:r>
              <a:rPr lang="en-IN" dirty="0"/>
              <a:t>Any HTML 5 element such as body, header, nav, main, or footer may be a selector</a:t>
            </a:r>
          </a:p>
          <a:p>
            <a:pPr lvl="1"/>
            <a:r>
              <a:rPr lang="en-IN" dirty="0"/>
              <a:t>May also be the value of an id or class attribute</a:t>
            </a:r>
          </a:p>
          <a:p>
            <a:r>
              <a:rPr lang="en-IN" dirty="0"/>
              <a:t>Declaration defines the exact formatting of the style</a:t>
            </a:r>
          </a:p>
          <a:p>
            <a:pPr lvl="1"/>
            <a:r>
              <a:rPr lang="en-US" dirty="0"/>
              <a:t>Consists of a property and a value, separated by a colon and followed by a semicolon (;)</a:t>
            </a:r>
          </a:p>
          <a:p>
            <a:pPr lvl="1"/>
            <a:r>
              <a:rPr lang="en-IN" dirty="0"/>
              <a:t>For each property, the declaration includes a related value that identifies the particular property value to apply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572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 (continued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property identifies the style quality or characteristic to apply</a:t>
            </a:r>
          </a:p>
          <a:p>
            <a:pPr lvl="1"/>
            <a:r>
              <a:rPr lang="en-IN" dirty="0"/>
              <a:t>Color (text color)</a:t>
            </a:r>
          </a:p>
          <a:p>
            <a:pPr lvl="1"/>
            <a:r>
              <a:rPr lang="en-IN" dirty="0"/>
              <a:t>Background-color</a:t>
            </a:r>
          </a:p>
          <a:p>
            <a:pPr lvl="1"/>
            <a:r>
              <a:rPr lang="en-IN" dirty="0"/>
              <a:t>Text-indent</a:t>
            </a:r>
          </a:p>
          <a:p>
            <a:pPr lvl="1"/>
            <a:r>
              <a:rPr lang="en-IN" dirty="0"/>
              <a:t>Border-width</a:t>
            </a:r>
          </a:p>
          <a:p>
            <a:pPr lvl="1"/>
            <a:r>
              <a:rPr lang="en-IN" dirty="0"/>
              <a:t>Font-style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438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 (continued 3)</a:t>
            </a:r>
            <a:endParaRPr lang="en-US" dirty="0"/>
          </a:p>
        </p:txBody>
      </p:sp>
      <p:pic>
        <p:nvPicPr>
          <p:cNvPr id="12" name="Content Placeholder 11" descr="Figure 4–7 shows the correct syntax for the style rule shown in Figure 4–4 and Figure 4–5. &#10;">
            <a:extLst>
              <a:ext uri="{FF2B5EF4-FFF2-40B4-BE49-F238E27FC236}">
                <a16:creationId xmlns:a16="http://schemas.microsoft.com/office/drawing/2014/main" id="{643F20B2-A067-42EA-9AD1-636A5F17C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2" y="2091245"/>
            <a:ext cx="8104094" cy="206654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ED0CBF-00E3-41A3-8BA8-8EC2D66C65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4" y="4495800"/>
            <a:ext cx="1352549" cy="365125"/>
          </a:xfrm>
        </p:spPr>
        <p:txBody>
          <a:bodyPr/>
          <a:lstStyle/>
          <a:p>
            <a:r>
              <a:rPr lang="en-US" dirty="0"/>
              <a:t>Figure 4–7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69125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Text 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CSS styles to format webpage text in a variety of ways</a:t>
            </a:r>
          </a:p>
          <a:p>
            <a:pPr lvl="1"/>
            <a:r>
              <a:rPr lang="en-IN" dirty="0"/>
              <a:t>Fallback values are the additional values provided for the font-family property in case the browser does not support the primary font</a:t>
            </a:r>
          </a:p>
          <a:p>
            <a:pPr lvl="1"/>
            <a:r>
              <a:rPr lang="en-IN" dirty="0"/>
              <a:t>CSS measures font sizes using many measurement units, including pixels, points, and ems, and by keyword or percentage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9029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Text Properties (continued)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9FCE2CC-21AB-4B54-AB24-251581868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87890"/>
              </p:ext>
            </p:extLst>
          </p:nvPr>
        </p:nvGraphicFramePr>
        <p:xfrm>
          <a:off x="673518" y="1344443"/>
          <a:ext cx="7796963" cy="4393533"/>
        </p:xfrm>
        <a:graphic>
          <a:graphicData uri="http://schemas.openxmlformats.org/drawingml/2006/table">
            <a:tbl>
              <a:tblPr firstRow="1"/>
              <a:tblGrid>
                <a:gridCol w="1063222">
                  <a:extLst>
                    <a:ext uri="{9D8B030D-6E8A-4147-A177-3AD203B41FA5}">
                      <a16:colId xmlns:a16="http://schemas.microsoft.com/office/drawing/2014/main" val="2889847243"/>
                    </a:ext>
                  </a:extLst>
                </a:gridCol>
                <a:gridCol w="2096570">
                  <a:extLst>
                    <a:ext uri="{9D8B030D-6E8A-4147-A177-3AD203B41FA5}">
                      <a16:colId xmlns:a16="http://schemas.microsoft.com/office/drawing/2014/main" val="2388223787"/>
                    </a:ext>
                  </a:extLst>
                </a:gridCol>
                <a:gridCol w="1302545">
                  <a:extLst>
                    <a:ext uri="{9D8B030D-6E8A-4147-A177-3AD203B41FA5}">
                      <a16:colId xmlns:a16="http://schemas.microsoft.com/office/drawing/2014/main" val="1378191162"/>
                    </a:ext>
                  </a:extLst>
                </a:gridCol>
                <a:gridCol w="3334626">
                  <a:extLst>
                    <a:ext uri="{9D8B030D-6E8A-4147-A177-3AD203B41FA5}">
                      <a16:colId xmlns:a16="http://schemas.microsoft.com/office/drawing/2014/main" val="3844533"/>
                    </a:ext>
                  </a:extLst>
                </a:gridCol>
              </a:tblGrid>
              <a:tr h="24482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40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em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the default font size of the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1.25em;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Recommended by W3C; sizes are relative to the browser’s default font size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677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the default font size of the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50%;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Recommended by W3C; sizes are relative to the browser’s default font size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910289"/>
                  </a:ext>
                </a:extLst>
              </a:tr>
              <a:tr h="379518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Number of pixels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25px;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Depends on screen resolution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00612"/>
                  </a:ext>
                </a:extLst>
              </a:tr>
              <a:tr h="379518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Number of points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12pt;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 for printing webpages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33009"/>
                  </a:ext>
                </a:extLst>
              </a:tr>
              <a:tr h="1003839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keyword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a limited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range of sizes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xx-small;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Sizes are relative to the browser’s default font size, but size options are limited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14939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E57AF1-6D0E-4D49-9F75-CC4FE64B36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7924" y="5821368"/>
            <a:ext cx="4248149" cy="365125"/>
          </a:xfrm>
        </p:spPr>
        <p:txBody>
          <a:bodyPr/>
          <a:lstStyle/>
          <a:p>
            <a:r>
              <a:rPr lang="en-US" dirty="0"/>
              <a:t>Table 4–2 Font Size Measurement Units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0138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Colors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uses color names or codes to designate color values</a:t>
            </a:r>
          </a:p>
          <a:p>
            <a:pPr lvl="1"/>
            <a:r>
              <a:rPr lang="en-IN" dirty="0"/>
              <a:t>Three </a:t>
            </a:r>
            <a:r>
              <a:rPr lang="en-US" dirty="0"/>
              <a:t>types</a:t>
            </a:r>
            <a:r>
              <a:rPr lang="en-IN" dirty="0"/>
              <a:t> of </a:t>
            </a:r>
            <a:r>
              <a:rPr lang="en-US" dirty="0"/>
              <a:t>color</a:t>
            </a:r>
            <a:r>
              <a:rPr lang="en-IN" dirty="0"/>
              <a:t> codes can be used with CSS</a:t>
            </a:r>
          </a:p>
          <a:p>
            <a:pPr lvl="2"/>
            <a:r>
              <a:rPr lang="en-IN" dirty="0"/>
              <a:t>Hexadecimal values consist of a six-digit number code that </a:t>
            </a:r>
            <a:r>
              <a:rPr lang="en-US" dirty="0"/>
              <a:t>corresponds to RGB </a:t>
            </a:r>
            <a:r>
              <a:rPr lang="en-IN" dirty="0"/>
              <a:t>(Red, Green, Blue) </a:t>
            </a:r>
            <a:r>
              <a:rPr lang="en-US" dirty="0"/>
              <a:t>color</a:t>
            </a:r>
            <a:r>
              <a:rPr lang="en-IN" dirty="0"/>
              <a:t> values</a:t>
            </a:r>
          </a:p>
          <a:p>
            <a:pPr lvl="2"/>
            <a:r>
              <a:rPr lang="en-IN" dirty="0"/>
              <a:t>RGB (Red, Green, Blue) </a:t>
            </a:r>
            <a:r>
              <a:rPr lang="en-IN" dirty="0" err="1"/>
              <a:t>color</a:t>
            </a:r>
            <a:r>
              <a:rPr lang="en-IN" dirty="0"/>
              <a:t> values</a:t>
            </a:r>
          </a:p>
          <a:p>
            <a:pPr lvl="2"/>
            <a:r>
              <a:rPr lang="en-IN" dirty="0"/>
              <a:t>HSL (hue, saturation, lightness) </a:t>
            </a:r>
            <a:r>
              <a:rPr lang="en-IN" dirty="0" err="1"/>
              <a:t>color</a:t>
            </a:r>
            <a:r>
              <a:rPr lang="en-IN" dirty="0"/>
              <a:t> values</a:t>
            </a:r>
          </a:p>
          <a:p>
            <a:r>
              <a:rPr lang="en-IN" dirty="0"/>
              <a:t>To use a color in a style rule declaration, use the color value as the property value</a:t>
            </a:r>
          </a:p>
          <a:p>
            <a:pPr lvl="1"/>
            <a:r>
              <a:rPr lang="en-IN" dirty="0"/>
              <a:t>For example, to style a background color as </a:t>
            </a:r>
            <a:r>
              <a:rPr lang="en-IN" dirty="0" err="1"/>
              <a:t>gray</a:t>
            </a:r>
            <a:r>
              <a:rPr lang="en-IN" dirty="0"/>
              <a:t> use: background-color: #808080;</a:t>
            </a:r>
          </a:p>
          <a:p>
            <a:pPr lvl="2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4335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Explain the importance of separating design from content</a:t>
            </a:r>
          </a:p>
          <a:p>
            <a:pPr lvl="1"/>
            <a:r>
              <a:rPr lang="en-US" dirty="0"/>
              <a:t>Describe Cascading Style Sheets (CSS)</a:t>
            </a:r>
          </a:p>
          <a:p>
            <a:pPr lvl="1"/>
            <a:r>
              <a:rPr lang="en-US" dirty="0"/>
              <a:t>Define inline, embedded, and external styles and their order of precedence</a:t>
            </a:r>
          </a:p>
          <a:p>
            <a:pPr lvl="1"/>
            <a:r>
              <a:rPr lang="en-US" dirty="0"/>
              <a:t>Describe a CSS rule and its syntax</a:t>
            </a:r>
          </a:p>
          <a:p>
            <a:pPr lvl="1"/>
            <a:r>
              <a:rPr lang="en-US" dirty="0"/>
              <a:t>Explain the difference between a selector, property, and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1959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Colors (continued)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CC8423D-6AA3-4AC2-ACE3-61D5BF87B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37961"/>
              </p:ext>
            </p:extLst>
          </p:nvPr>
        </p:nvGraphicFramePr>
        <p:xfrm>
          <a:off x="533399" y="1661562"/>
          <a:ext cx="8077202" cy="3534875"/>
        </p:xfrm>
        <a:graphic>
          <a:graphicData uri="http://schemas.openxmlformats.org/drawingml/2006/table">
            <a:tbl>
              <a:tblPr first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40889738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9502189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67990019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2108380636"/>
                    </a:ext>
                  </a:extLst>
                </a:gridCol>
              </a:tblGrid>
              <a:tr h="52227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Hexadecimal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64376"/>
                  </a:ext>
                </a:extLst>
              </a:tr>
              <a:tr h="354578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#000000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rgb(0,0,0)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594530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#ffffff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rgb(255,255,255)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100%)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00852"/>
                  </a:ext>
                </a:extLst>
              </a:tr>
              <a:tr h="374872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#ff0000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rgb(255,0,0)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733480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#008000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rgb(0,128,0)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hsl(120, 100%, 25%)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189319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#0000ff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rgb(0,0,255)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hsl(240,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77290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#ffff00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rgb(255,255,0)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hsl(60,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433093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#ffa500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rgb(255,165,0)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hsl(39,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32221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Gray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#808080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rgb(128,128,128)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81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57C5CA-1919-44B9-86B6-B9C42A514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24225" y="5403330"/>
            <a:ext cx="2495549" cy="365125"/>
          </a:xfrm>
        </p:spPr>
        <p:txBody>
          <a:bodyPr/>
          <a:lstStyle/>
          <a:p>
            <a:r>
              <a:rPr lang="en-US" dirty="0"/>
              <a:t>Table 4–3 Color Values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3004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Inline Elements and Block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elements are positioned on the webpage as a block or as inline content</a:t>
            </a:r>
          </a:p>
          <a:p>
            <a:pPr lvl="1"/>
            <a:r>
              <a:rPr lang="en-IN" dirty="0"/>
              <a:t>A block element appears as a block because it starts and ends with a new line, such as the main element or a paragraph element</a:t>
            </a:r>
          </a:p>
          <a:p>
            <a:pPr lvl="1"/>
            <a:r>
              <a:rPr lang="en-IN" dirty="0"/>
              <a:t>Inline elements are displayed without line breaks so they flow within the same line</a:t>
            </a:r>
          </a:p>
          <a:p>
            <a:pPr lvl="1"/>
            <a:r>
              <a:rPr lang="en-IN" dirty="0"/>
              <a:t>Inline content always appears within </a:t>
            </a:r>
            <a:r>
              <a:rPr lang="en-US" dirty="0"/>
              <a:t>block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4242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CSS Box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172450" cy="5018311"/>
          </a:xfrm>
        </p:spPr>
        <p:txBody>
          <a:bodyPr/>
          <a:lstStyle/>
          <a:p>
            <a:r>
              <a:rPr lang="en-US" dirty="0"/>
              <a:t>Each block element </a:t>
            </a:r>
            <a:r>
              <a:rPr lang="en-IN" dirty="0"/>
              <a:t>such as a header, nav, main, and footer element is displayed in a browser as a </a:t>
            </a:r>
            <a:r>
              <a:rPr lang="en-US" dirty="0"/>
              <a:t>box with content</a:t>
            </a:r>
          </a:p>
          <a:p>
            <a:pPr lvl="1"/>
            <a:r>
              <a:rPr lang="en-IN" dirty="0"/>
              <a:t>CSS box model describes content boxes on a webpage</a:t>
            </a:r>
          </a:p>
        </p:txBody>
      </p:sp>
      <p:pic>
        <p:nvPicPr>
          <p:cNvPr id="12" name="Content Placeholder 11" descr="Figure 4–9 describes a content box.&#10;&#10;">
            <a:extLst>
              <a:ext uri="{FF2B5EF4-FFF2-40B4-BE49-F238E27FC236}">
                <a16:creationId xmlns:a16="http://schemas.microsoft.com/office/drawing/2014/main" id="{CE66F89A-E724-4FE6-8D80-7581128DBEC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18" y="3200400"/>
            <a:ext cx="4500564" cy="222777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704F95-FFE2-47B1-9049-EC4EEF3E16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1194" y="5580579"/>
            <a:ext cx="1371600" cy="336123"/>
          </a:xfrm>
        </p:spPr>
        <p:txBody>
          <a:bodyPr/>
          <a:lstStyle/>
          <a:p>
            <a:r>
              <a:rPr lang="en-US" dirty="0"/>
              <a:t>Figure 4–9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4778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CSS Box Model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content box can have margins, borders, and padding</a:t>
            </a:r>
          </a:p>
          <a:p>
            <a:pPr lvl="1"/>
            <a:r>
              <a:rPr lang="en-IN" dirty="0"/>
              <a:t>Margin provides passive white space between block elements or between the top or bottom of a webpage</a:t>
            </a:r>
          </a:p>
          <a:p>
            <a:pPr lvl="1"/>
            <a:r>
              <a:rPr lang="en-IN" dirty="0"/>
              <a:t>Border separates the padding and the margin of the block element</a:t>
            </a:r>
          </a:p>
          <a:p>
            <a:pPr lvl="1"/>
            <a:r>
              <a:rPr lang="en-IN" dirty="0"/>
              <a:t>Padding is the passive white space between the content and the border of a block </a:t>
            </a:r>
            <a:r>
              <a:rPr lang="en-US" dirty="0"/>
              <a:t>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5948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6E0E8-5449-42C3-935C-9D827C27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an External Style Sheet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B8883-839D-473F-950E-8A1B070B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style rules that apply to more than one webpage in a website</a:t>
            </a:r>
          </a:p>
          <a:p>
            <a:pPr lvl="1"/>
            <a:r>
              <a:rPr lang="en-US" dirty="0"/>
              <a:t>Text file that contains the style rules you want to apply to more than one page in the website</a:t>
            </a:r>
          </a:p>
          <a:p>
            <a:pPr lvl="2"/>
            <a:r>
              <a:rPr lang="en-US" dirty="0"/>
              <a:t>Use a text editor to create and save a document with a .css extension</a:t>
            </a:r>
          </a:p>
          <a:p>
            <a:pPr lvl="2"/>
            <a:r>
              <a:rPr lang="en-US" dirty="0"/>
              <a:t>Link the CSS file to the webpages that should be formatted using the styles defined in the external style sheet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2CCC2-8288-47F9-AD36-7CE3B84C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62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Selectors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style rule begins with a selector, which specifies the element to </a:t>
            </a:r>
            <a:r>
              <a:rPr lang="en-US" dirty="0"/>
              <a:t>style</a:t>
            </a:r>
          </a:p>
          <a:p>
            <a:pPr lvl="1"/>
            <a:r>
              <a:rPr lang="en-IN" dirty="0"/>
              <a:t>An HTML element name</a:t>
            </a:r>
          </a:p>
          <a:p>
            <a:pPr lvl="1"/>
            <a:r>
              <a:rPr lang="en-IN" dirty="0"/>
              <a:t>An id attribute value</a:t>
            </a:r>
          </a:p>
          <a:p>
            <a:pPr lvl="1"/>
            <a:r>
              <a:rPr lang="en-IN" dirty="0"/>
              <a:t>A class </a:t>
            </a:r>
            <a:r>
              <a:rPr lang="en-US" dirty="0"/>
              <a:t>attribute value</a:t>
            </a:r>
          </a:p>
          <a:p>
            <a:r>
              <a:rPr lang="en-US" dirty="0"/>
              <a:t>An id selector uses the id attribute value of an HTML element to select a single element</a:t>
            </a:r>
          </a:p>
          <a:p>
            <a:r>
              <a:rPr lang="en-US" dirty="0"/>
              <a:t>A class selector selects elements that include a certain class attribute</a:t>
            </a:r>
          </a:p>
          <a:p>
            <a:r>
              <a:rPr lang="en-US" dirty="0"/>
              <a:t>A descendant selector is used to create a style </a:t>
            </a:r>
            <a:r>
              <a:rPr lang="en-IN" dirty="0"/>
              <a:t>that applies to an element contained within another </a:t>
            </a:r>
            <a:r>
              <a:rPr lang="en-US" dirty="0"/>
              <a:t>element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37035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Create a CSS File and a Style Rule </a:t>
            </a:r>
            <a:r>
              <a:rPr lang="en-US" dirty="0"/>
              <a:t>for the Body Element</a:t>
            </a:r>
          </a:p>
        </p:txBody>
      </p:sp>
      <p:pic>
        <p:nvPicPr>
          <p:cNvPr id="12" name="Content Placeholder 11" descr="Figure 4–12 explains how to create a style rule for a body element in the CSS file.&#10;">
            <a:extLst>
              <a:ext uri="{FF2B5EF4-FFF2-40B4-BE49-F238E27FC236}">
                <a16:creationId xmlns:a16="http://schemas.microsoft.com/office/drawing/2014/main" id="{58515A2A-49E9-4B56-8EDE-D67A16098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76" y="1714150"/>
            <a:ext cx="5372898" cy="34297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B3BAB5-B355-4DFD-BD61-4B400C8401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46983" y="5425553"/>
            <a:ext cx="1276349" cy="590547"/>
          </a:xfrm>
        </p:spPr>
        <p:txBody>
          <a:bodyPr/>
          <a:lstStyle/>
          <a:p>
            <a:r>
              <a:rPr lang="en-US" dirty="0"/>
              <a:t>Figure 4–12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2273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Linking an HTML Document to a CSS File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creating a CSS file, link it to all the webpages that will use its styles</a:t>
            </a:r>
          </a:p>
          <a:p>
            <a:pPr lvl="1"/>
            <a:r>
              <a:rPr lang="en-US" dirty="0"/>
              <a:t>Insert a link </a:t>
            </a:r>
            <a:r>
              <a:rPr lang="en-IN" dirty="0"/>
              <a:t>element on the HTML page within the &lt;head&gt; and &lt;/head&gt; tags</a:t>
            </a:r>
          </a:p>
          <a:p>
            <a:r>
              <a:rPr lang="en-IN" dirty="0"/>
              <a:t>Link element uses two attributes</a:t>
            </a:r>
          </a:p>
          <a:p>
            <a:pPr lvl="1"/>
            <a:r>
              <a:rPr lang="en-US" dirty="0"/>
              <a:t>The rel </a:t>
            </a:r>
            <a:r>
              <a:rPr lang="en-IN" dirty="0"/>
              <a:t>attribute uses the stylesheet value to indicate the document is linked to a </a:t>
            </a:r>
            <a:r>
              <a:rPr lang="en-US" dirty="0"/>
              <a:t>style sheet</a:t>
            </a:r>
          </a:p>
          <a:p>
            <a:pPr lvl="1"/>
            <a:r>
              <a:rPr lang="en-IN" dirty="0"/>
              <a:t>The href attribute value specifies the file path or file name of the CSS </a:t>
            </a:r>
            <a:r>
              <a:rPr lang="en-US" dirty="0"/>
              <a:t>file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445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Linking an HTML Document to a CSS File (continued)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a link to a style sheet named styles.css and stored in the </a:t>
            </a:r>
            <a:r>
              <a:rPr lang="en-US" dirty="0"/>
              <a:t>css folder:</a:t>
            </a:r>
          </a:p>
          <a:p>
            <a:pPr lvl="2"/>
            <a:r>
              <a:rPr lang="en-US" dirty="0"/>
              <a:t>&lt;link rel="stylesheet" href="css/styles.css"&gt;</a:t>
            </a:r>
          </a:p>
          <a:p>
            <a:r>
              <a:rPr lang="en-IN" dirty="0"/>
              <a:t>The type="text/css" attribute and value is also commonly used within a link element to reference a CSS file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20378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3F9BF-E3B9-48A7-BDD8-D4027389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a Webpage Layout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6AD1BC-7130-4B22-B2A0-33B177B8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a webpage to look the way you want, you cannot use HTML alone</a:t>
            </a:r>
          </a:p>
          <a:p>
            <a:pPr lvl="1"/>
            <a:r>
              <a:rPr lang="en-US" dirty="0"/>
              <a:t>Use CSS to design a webpage layout</a:t>
            </a:r>
          </a:p>
          <a:p>
            <a:r>
              <a:rPr lang="en-US" dirty="0"/>
              <a:t>Float property allows you to position an element to the right or left of other elements, while remaining within its parent element</a:t>
            </a:r>
          </a:p>
          <a:p>
            <a:pPr lvl="1"/>
            <a:r>
              <a:rPr lang="en-US" dirty="0"/>
              <a:t>Valid values: left, right, inherit, and none</a:t>
            </a:r>
          </a:p>
          <a:p>
            <a:r>
              <a:rPr lang="en-US" dirty="0"/>
              <a:t>Clear property is used to remove the float effect</a:t>
            </a:r>
          </a:p>
          <a:p>
            <a:pPr lvl="1"/>
            <a:r>
              <a:rPr lang="en-US" dirty="0"/>
              <a:t>Valid values: right, left, and both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64E9F-85F2-4C70-89A4-22493C0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3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Create styles that use text and color properties</a:t>
            </a:r>
          </a:p>
          <a:p>
            <a:pPr lvl="1"/>
            <a:r>
              <a:rPr lang="en-US" dirty="0"/>
              <a:t>Explain the difference between inline and block content</a:t>
            </a:r>
          </a:p>
          <a:p>
            <a:pPr lvl="1"/>
            <a:r>
              <a:rPr lang="en-US" dirty="0"/>
              <a:t>Describe and use the CSS box model to apply margins, padding, and borders</a:t>
            </a:r>
          </a:p>
          <a:p>
            <a:pPr lvl="1"/>
            <a:r>
              <a:rPr lang="en-US" dirty="0"/>
              <a:t>Create an external style sheet and link it to an HTML page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71782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Aligning Webpage 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way to align webpage content is to use the text-align property</a:t>
            </a:r>
          </a:p>
          <a:p>
            <a:pPr lvl="1"/>
            <a:r>
              <a:rPr lang="en-IN" dirty="0"/>
              <a:t>Applies to </a:t>
            </a:r>
            <a:r>
              <a:rPr lang="en-US" dirty="0"/>
              <a:t>block elements</a:t>
            </a:r>
          </a:p>
          <a:p>
            <a:pPr lvl="1"/>
            <a:r>
              <a:rPr lang="en-IN" dirty="0"/>
              <a:t>Can use left (the default), </a:t>
            </a:r>
            <a:r>
              <a:rPr lang="en-US" dirty="0"/>
              <a:t>center</a:t>
            </a:r>
            <a:r>
              <a:rPr lang="en-IN" dirty="0"/>
              <a:t>, right, or justify as its value</a:t>
            </a:r>
          </a:p>
          <a:p>
            <a:r>
              <a:rPr lang="en-IN" dirty="0"/>
              <a:t>The following rule </a:t>
            </a:r>
            <a:r>
              <a:rPr lang="en-US" dirty="0"/>
              <a:t>centers</a:t>
            </a:r>
            <a:r>
              <a:rPr lang="en-IN" dirty="0"/>
              <a:t> an h1 element:</a:t>
            </a:r>
          </a:p>
          <a:p>
            <a:pPr marL="914400" lvl="2" indent="0">
              <a:buNone/>
            </a:pPr>
            <a:r>
              <a:rPr lang="en-US" dirty="0"/>
              <a:t>h1 {</a:t>
            </a:r>
          </a:p>
          <a:p>
            <a:pPr marL="914400" lvl="2" indent="0">
              <a:buNone/>
            </a:pPr>
            <a:r>
              <a:rPr lang="en-US" dirty="0"/>
              <a:t>	text-align: center;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87811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Aligning Webpage Content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US" dirty="0"/>
              <a:t>center</a:t>
            </a:r>
            <a:r>
              <a:rPr lang="en-IN" dirty="0"/>
              <a:t> all of the elements of a webpage using a single style rule, set the left and right margins to auto</a:t>
            </a:r>
          </a:p>
          <a:p>
            <a:pPr lvl="1"/>
            <a:r>
              <a:rPr lang="en-IN" dirty="0"/>
              <a:t>Set the width to 80% </a:t>
            </a:r>
          </a:p>
          <a:p>
            <a:pPr lvl="1"/>
            <a:r>
              <a:rPr lang="en-US" dirty="0"/>
              <a:t>Leave 20</a:t>
            </a:r>
            <a:r>
              <a:rPr lang="en-IN" dirty="0"/>
              <a:t>%</a:t>
            </a:r>
            <a:r>
              <a:rPr lang="en-US" dirty="0"/>
              <a:t> of the page for margins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68180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Creating Style Rules for Structural Elements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Header section appears at the </a:t>
            </a:r>
            <a:r>
              <a:rPr lang="en-US" dirty="0"/>
              <a:t>top of a webpage </a:t>
            </a:r>
          </a:p>
          <a:p>
            <a:pPr lvl="1"/>
            <a:r>
              <a:rPr lang="en-IN" dirty="0"/>
              <a:t>Needs formatting that makes the header contents stand out and attract visitors to the page</a:t>
            </a:r>
          </a:p>
          <a:p>
            <a:r>
              <a:rPr lang="en-IN" dirty="0"/>
              <a:t>Nav section should be formatted differently from the other structural elements </a:t>
            </a:r>
          </a:p>
          <a:p>
            <a:pPr lvl="1"/>
            <a:r>
              <a:rPr lang="en-IN" dirty="0"/>
              <a:t>Should be prominent and easy to find on the webpage</a:t>
            </a:r>
          </a:p>
          <a:p>
            <a:r>
              <a:rPr lang="en-US" dirty="0"/>
              <a:t>Each page contains different content within the main element</a:t>
            </a:r>
          </a:p>
          <a:p>
            <a:pPr lvl="1"/>
            <a:r>
              <a:rPr lang="en-US" dirty="0"/>
              <a:t>Must create various style rules to style the content for each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6841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Creating Style Rules for Structural Elements (continued)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list for navigation links </a:t>
            </a:r>
          </a:p>
          <a:p>
            <a:pPr lvl="1"/>
            <a:r>
              <a:rPr lang="en-US" dirty="0"/>
              <a:t>To make the navigation links more appealing on the webpage, you can format them with CSS</a:t>
            </a:r>
          </a:p>
          <a:p>
            <a:r>
              <a:rPr lang="en-US" dirty="0"/>
              <a:t>CSS list properties </a:t>
            </a:r>
          </a:p>
          <a:p>
            <a:pPr lvl="1"/>
            <a:r>
              <a:rPr lang="en-US" dirty="0"/>
              <a:t>Used to control the appearance of numbered and bulleted lists</a:t>
            </a:r>
          </a:p>
          <a:p>
            <a:r>
              <a:rPr lang="en-US" dirty="0"/>
              <a:t>Making responsive images </a:t>
            </a:r>
          </a:p>
          <a:p>
            <a:pPr lvl="1"/>
            <a:r>
              <a:rPr lang="en-US" dirty="0"/>
              <a:t>Image resizes itself to accommodate the size of the browser window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29132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Creating Style Rules for ID Selectors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creates a style rule for an id attribute value of #contact:</a:t>
            </a:r>
          </a:p>
          <a:p>
            <a:pPr marL="914400" lvl="2" indent="0">
              <a:buNone/>
            </a:pPr>
            <a:r>
              <a:rPr lang="en-US" sz="2400" dirty="0"/>
              <a:t>	#contact { </a:t>
            </a:r>
          </a:p>
          <a:p>
            <a:pPr marL="914400" lvl="2" indent="0">
              <a:buNone/>
            </a:pPr>
            <a:r>
              <a:rPr lang="en-US" sz="2400" dirty="0"/>
              <a:t>		text-align: center; </a:t>
            </a:r>
          </a:p>
          <a:p>
            <a:pPr marL="914400" lvl="2" indent="0">
              <a:buNone/>
            </a:pPr>
            <a:r>
              <a:rPr lang="en-US" sz="2400" dirty="0"/>
              <a:t>	} </a:t>
            </a:r>
          </a:p>
          <a:p>
            <a:r>
              <a:rPr lang="en-US" dirty="0"/>
              <a:t>The above style rule will center-align text within an element that has the id attribute value of contact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46695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Creating Style Rules for ID Selectors (continued)</a:t>
            </a:r>
            <a:endParaRPr lang="en-US" dirty="0"/>
          </a:p>
        </p:txBody>
      </p:sp>
      <p:pic>
        <p:nvPicPr>
          <p:cNvPr id="8" name="Content Placeholder 7" descr="Figure 4–52 displays a screenshot of a contact.html page in a web browser with center aligned content. ">
            <a:extLst>
              <a:ext uri="{FF2B5EF4-FFF2-40B4-BE49-F238E27FC236}">
                <a16:creationId xmlns:a16="http://schemas.microsoft.com/office/drawing/2014/main" id="{8D8F7E8F-BD7B-4435-9E8B-DFA39250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59" y="1804335"/>
            <a:ext cx="6255882" cy="345116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6032F5-8083-4B9F-92C2-EC531F8451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432860"/>
            <a:ext cx="1352549" cy="365125"/>
          </a:xfrm>
        </p:spPr>
        <p:txBody>
          <a:bodyPr/>
          <a:lstStyle/>
          <a:p>
            <a:r>
              <a:rPr lang="en-US" dirty="0"/>
              <a:t>Figure 4–52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42993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606EE-20C8-4269-AC80-0D15471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Class Attributes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9CB79-3B6A-4E2E-9784-2A0C0476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attribute name can be applied to more than one div or other HTML element on a webpage</a:t>
            </a:r>
          </a:p>
          <a:p>
            <a:pPr lvl="1"/>
            <a:r>
              <a:rPr lang="en-US" dirty="0"/>
              <a:t>Classes provide another level of control over the styling or formatting of specific elements on a webpage</a:t>
            </a:r>
          </a:p>
          <a:p>
            <a:pPr lvl="2"/>
            <a:r>
              <a:rPr lang="en-US" dirty="0"/>
              <a:t>Span element to group inline elements together on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6694A-1F7F-4791-AD28-77A8242D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2016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606EE-20C8-4269-AC80-0D15471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CSS Reset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9CB79-3B6A-4E2E-9784-2A0C0476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CSS reset is a style rule that is applied to the webpage before any other style rule defined within the style sheet</a:t>
            </a:r>
          </a:p>
          <a:p>
            <a:r>
              <a:rPr lang="en-US" dirty="0"/>
              <a:t>Example of a CSS reset: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body, header, nav, footer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margin: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padding: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border: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6694A-1F7F-4791-AD28-77A8242D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48135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1C0DF-C8FA-4553-A38C-BA27626C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US" dirty="0"/>
              <a:t>Improving the Appearance of the Forward Fitness Club Website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0F473-290E-4130-A4C7-31AE4C60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improve a few other elements before this chapter is complete. </a:t>
            </a:r>
          </a:p>
          <a:p>
            <a:pPr lvl="1"/>
            <a:r>
              <a:rPr lang="en-US" dirty="0"/>
              <a:t>Remove all of the heading 1 elements from all the HTML pages</a:t>
            </a:r>
          </a:p>
          <a:p>
            <a:pPr lvl="1"/>
            <a:r>
              <a:rPr lang="en-US" dirty="0"/>
              <a:t>Change the background color for the body element to black to increase the contrast between the background and text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3CE80-AB92-42EC-AE1E-C8E1C8D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55516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Adding Comments to CSS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Comments provide additional information about the area where the styles are applied or other helpful explanations, such as what the styles do</a:t>
            </a:r>
          </a:p>
          <a:p>
            <a:pPr lvl="1"/>
            <a:r>
              <a:rPr lang="en-IN" dirty="0"/>
              <a:t>The </a:t>
            </a:r>
            <a:r>
              <a:rPr lang="en-US" dirty="0"/>
              <a:t>syntax for a comment is as follows:</a:t>
            </a:r>
          </a:p>
          <a:p>
            <a:pPr marL="457200" lvl="1" indent="0">
              <a:buNone/>
            </a:pPr>
            <a:r>
              <a:rPr lang="en-US" dirty="0"/>
              <a:t>		/* Place your comment here */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259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Create responsive images </a:t>
            </a:r>
          </a:p>
          <a:p>
            <a:pPr lvl="1"/>
            <a:r>
              <a:rPr lang="en-US" dirty="0"/>
              <a:t>Use float and clear properties </a:t>
            </a:r>
          </a:p>
          <a:p>
            <a:pPr lvl="1"/>
            <a:r>
              <a:rPr lang="en-US" dirty="0"/>
              <a:t>Create and style id and class attributes </a:t>
            </a:r>
          </a:p>
          <a:p>
            <a:pPr lvl="1"/>
            <a:r>
              <a:rPr lang="en-US" dirty="0"/>
              <a:t>Use a span element </a:t>
            </a:r>
          </a:p>
          <a:p>
            <a:pPr lvl="1"/>
            <a:r>
              <a:rPr lang="en-US" dirty="0"/>
              <a:t>Add comments to an external style sheet and validate a CSS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9522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Validating CSS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CSS file is created, it is validated to verify the validity of the CSS code</a:t>
            </a:r>
          </a:p>
          <a:p>
            <a:pPr lvl="1"/>
            <a:r>
              <a:rPr lang="en-US" dirty="0"/>
              <a:t>Confirms that all of the code is correct and follows the established rules for CSS</a:t>
            </a:r>
          </a:p>
          <a:p>
            <a:r>
              <a:rPr lang="en-US" dirty="0"/>
              <a:t>Many online validation services are used to assure that CSS code follows standards</a:t>
            </a:r>
          </a:p>
          <a:p>
            <a:pPr lvl="1"/>
            <a:r>
              <a:rPr lang="en-US" dirty="0"/>
              <a:t>Validation should always be a part of web development testing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0821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Validating CSS Files (continued)</a:t>
            </a:r>
            <a:endParaRPr lang="en-US" dirty="0"/>
          </a:p>
        </p:txBody>
      </p:sp>
      <p:pic>
        <p:nvPicPr>
          <p:cNvPr id="9" name="Content Placeholder 8" descr="Figure 4-75 displays a screenshot explaining the W3C CSS Validation Service page.&#10;">
            <a:extLst>
              <a:ext uri="{FF2B5EF4-FFF2-40B4-BE49-F238E27FC236}">
                <a16:creationId xmlns:a16="http://schemas.microsoft.com/office/drawing/2014/main" id="{FFE4EDB4-C18C-433E-845B-E49699190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1580135"/>
            <a:ext cx="7514803" cy="335661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13BCA-2767-4DD9-8863-1272F4362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282948"/>
            <a:ext cx="1581149" cy="365125"/>
          </a:xfrm>
        </p:spPr>
        <p:txBody>
          <a:bodyPr/>
          <a:lstStyle/>
          <a:p>
            <a:r>
              <a:rPr lang="en-US" dirty="0"/>
              <a:t>Figure 4–75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1731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89F2AA-FBC5-424B-8A69-952AF0DA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6FF5D9-B536-41CB-AA40-007A5FBB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Create a CSS file with rules to style HTML elements on a webpage</a:t>
            </a:r>
          </a:p>
          <a:p>
            <a:pPr lvl="1"/>
            <a:r>
              <a:rPr lang="en-US" dirty="0"/>
              <a:t>Link the CSS file to all of the webpages for the fitness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52D7-DBF5-450A-BA60-87324216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726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6699B-2434-4A00-8260-260997D5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A833D-F915-41C4-A447-60FBADF9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well-designed website that captures your audience’s attention is vital in attracting and obtaining new customers</a:t>
            </a:r>
          </a:p>
          <a:p>
            <a:pPr lvl="1"/>
            <a:r>
              <a:rPr lang="en-US" dirty="0"/>
              <a:t>Web developer can use formatting such as font styles, font colors, white space, and background colors or images to increase the visual appeal of the webpages</a:t>
            </a:r>
          </a:p>
          <a:p>
            <a:r>
              <a:rPr lang="en-US" dirty="0"/>
              <a:t>Cascading Style Sheets (CSS): language used to describe formatting of a document written in a markup language such as HTML 5</a:t>
            </a:r>
          </a:p>
          <a:p>
            <a:pPr lvl="1"/>
            <a:r>
              <a:rPr lang="en-US" dirty="0"/>
              <a:t>CSS determine the formatting for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DB2DB-0709-493D-99E8-FE3B0810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628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6699B-2434-4A00-8260-260997D5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— Format Webpages with CSS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A833D-F915-41C4-A447-60FBADF9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in this chapter enhances a website with CSS</a:t>
            </a:r>
          </a:p>
          <a:p>
            <a:pPr lvl="1"/>
            <a:r>
              <a:rPr lang="en-US" dirty="0"/>
              <a:t>You apply styles to the HTML 5 elements on each page to give the site a certain look and feel</a:t>
            </a:r>
          </a:p>
          <a:p>
            <a:r>
              <a:rPr lang="en-US" dirty="0"/>
              <a:t>Roadmap </a:t>
            </a:r>
          </a:p>
          <a:p>
            <a:pPr lvl="1"/>
            <a:r>
              <a:rPr lang="en-US" dirty="0"/>
              <a:t>CREATE a CSS FILE</a:t>
            </a:r>
          </a:p>
          <a:p>
            <a:pPr lvl="1"/>
            <a:r>
              <a:rPr lang="en-US" dirty="0"/>
              <a:t>LINK HTML PAGES TO a CSS FILE</a:t>
            </a:r>
          </a:p>
          <a:p>
            <a:pPr lvl="1"/>
            <a:r>
              <a:rPr lang="en-US" dirty="0"/>
              <a:t>CREATE STYLE RULES</a:t>
            </a:r>
          </a:p>
          <a:p>
            <a:pPr lvl="1"/>
            <a:r>
              <a:rPr lang="en-US" dirty="0"/>
              <a:t>ADD COMMENTS to the CSS file</a:t>
            </a:r>
          </a:p>
          <a:p>
            <a:pPr lvl="1"/>
            <a:r>
              <a:rPr lang="en-US" dirty="0"/>
              <a:t>VALIDATE the CSS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DB2DB-0709-493D-99E8-FE3B0810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7310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Cascading Style Sheets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rule defines the appearance of an element on a webpage</a:t>
            </a:r>
          </a:p>
          <a:p>
            <a:pPr lvl="1"/>
            <a:r>
              <a:rPr lang="en-US" dirty="0"/>
              <a:t>Style sheet is the set of CSS style rules</a:t>
            </a:r>
          </a:p>
          <a:p>
            <a:pPr lvl="2"/>
            <a:r>
              <a:rPr lang="en-US" dirty="0"/>
              <a:t>Provides a means to separate style from content because it gives the flexibility to redesign or rebrand a website</a:t>
            </a:r>
          </a:p>
          <a:p>
            <a:pPr lvl="2"/>
            <a:r>
              <a:rPr lang="en-US" dirty="0"/>
              <a:t>Important when maintaining a large website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631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Inline Styles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19200"/>
            <a:ext cx="8339137" cy="5018311"/>
          </a:xfrm>
        </p:spPr>
        <p:txBody>
          <a:bodyPr/>
          <a:lstStyle/>
          <a:p>
            <a:r>
              <a:rPr lang="en-US" dirty="0"/>
              <a:t>Used to add a style to the start tag for an element, such as a heading or paragraph, using the style attribute</a:t>
            </a:r>
          </a:p>
          <a:p>
            <a:endParaRPr lang="en-US" dirty="0"/>
          </a:p>
        </p:txBody>
      </p:sp>
      <p:pic>
        <p:nvPicPr>
          <p:cNvPr id="12" name="Content Placeholder 11" descr="Figure 4–3 illustrates an example of an inline style; each element is defined. ">
            <a:extLst>
              <a:ext uri="{FF2B5EF4-FFF2-40B4-BE49-F238E27FC236}">
                <a16:creationId xmlns:a16="http://schemas.microsoft.com/office/drawing/2014/main" id="{1AE47C1C-0166-421A-A5B7-833013A22182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3113865"/>
            <a:ext cx="7634514" cy="187045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043269-1CED-4AB4-806D-005F1FC53F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55267" y="5086397"/>
            <a:ext cx="1447800" cy="349679"/>
          </a:xfrm>
        </p:spPr>
        <p:txBody>
          <a:bodyPr/>
          <a:lstStyle/>
          <a:p>
            <a:r>
              <a:rPr lang="en-US" dirty="0"/>
              <a:t>Figure 4–3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9475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Embedded Style Sheets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018311"/>
          </a:xfrm>
        </p:spPr>
        <p:txBody>
          <a:bodyPr/>
          <a:lstStyle/>
          <a:p>
            <a:r>
              <a:rPr lang="en-IN" dirty="0"/>
              <a:t>Includes the style sheet within the opening &lt;head&gt; and closing &lt;/head&gt; tags of the HTML document</a:t>
            </a:r>
          </a:p>
          <a:p>
            <a:pPr lvl="1"/>
            <a:r>
              <a:rPr lang="en-IN" dirty="0"/>
              <a:t>Also called an internal style sheet</a:t>
            </a:r>
          </a:p>
          <a:p>
            <a:endParaRPr lang="en-US" dirty="0"/>
          </a:p>
        </p:txBody>
      </p:sp>
      <p:pic>
        <p:nvPicPr>
          <p:cNvPr id="12" name="Content Placeholder 11" descr="Figure 4-4 shows an example of an embedded style sheet; each element is labeled. &#10;">
            <a:extLst>
              <a:ext uri="{FF2B5EF4-FFF2-40B4-BE49-F238E27FC236}">
                <a16:creationId xmlns:a16="http://schemas.microsoft.com/office/drawing/2014/main" id="{6327AA97-54A9-4E8D-B877-B3C93BCE9E7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27" y="2774086"/>
            <a:ext cx="6840146" cy="271325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930A04-7F1C-4B92-8F2B-AE928291F4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2899" y="5404762"/>
            <a:ext cx="1295401" cy="371091"/>
          </a:xfrm>
        </p:spPr>
        <p:txBody>
          <a:bodyPr/>
          <a:lstStyle/>
          <a:p>
            <a:r>
              <a:rPr lang="en-US" dirty="0"/>
              <a:t>Figure 4–4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5591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4121</Words>
  <Application>Microsoft Office PowerPoint</Application>
  <PresentationFormat>On-screen Show (4:3)</PresentationFormat>
  <Paragraphs>322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Open Sans</vt:lpstr>
      <vt:lpstr>Summer Font</vt:lpstr>
      <vt:lpstr>Office Theme</vt:lpstr>
      <vt:lpstr>Chapter 4</vt:lpstr>
      <vt:lpstr> Objectives</vt:lpstr>
      <vt:lpstr> Objectives (continued 1)</vt:lpstr>
      <vt:lpstr> Objectives (continued 2)</vt:lpstr>
      <vt:lpstr> Introduction</vt:lpstr>
      <vt:lpstr> Project — Format Webpages with CSS</vt:lpstr>
      <vt:lpstr> Using Cascading Style Sheets</vt:lpstr>
      <vt:lpstr> Inline Styles</vt:lpstr>
      <vt:lpstr> Embedded Style Sheets</vt:lpstr>
      <vt:lpstr> External Style Sheets</vt:lpstr>
      <vt:lpstr> External Style Sheets (continued)</vt:lpstr>
      <vt:lpstr> Style Sheet Precedence</vt:lpstr>
      <vt:lpstr> CSS Basics</vt:lpstr>
      <vt:lpstr> CSS Basics (continued 1)</vt:lpstr>
      <vt:lpstr> CSS Basics (continued 2)</vt:lpstr>
      <vt:lpstr> CSS Basics (continued 3)</vt:lpstr>
      <vt:lpstr> CSS Text Properties</vt:lpstr>
      <vt:lpstr> CSS Text Properties (continued)</vt:lpstr>
      <vt:lpstr> CSS Colors</vt:lpstr>
      <vt:lpstr> CSS Colors (continued)</vt:lpstr>
      <vt:lpstr>Understanding Inline Elements and Block Elements</vt:lpstr>
      <vt:lpstr> CSS Box Model</vt:lpstr>
      <vt:lpstr> CSS Box Model (continued)</vt:lpstr>
      <vt:lpstr> Creating an External Style Sheet </vt:lpstr>
      <vt:lpstr> Selectors</vt:lpstr>
      <vt:lpstr>To Create a CSS File and a Style Rule for the Body Element</vt:lpstr>
      <vt:lpstr>Linking an HTML Document to a CSS File</vt:lpstr>
      <vt:lpstr>Linking an HTML Document to a CSS File (continued)</vt:lpstr>
      <vt:lpstr> Creating a Webpage Layout </vt:lpstr>
      <vt:lpstr> Aligning Webpage Content</vt:lpstr>
      <vt:lpstr> Aligning Webpage Content (continued)</vt:lpstr>
      <vt:lpstr>Creating Style Rules for Structural Elements</vt:lpstr>
      <vt:lpstr>Creating Style Rules for Structural Elements (continued)</vt:lpstr>
      <vt:lpstr> Creating Style Rules for ID Selectors </vt:lpstr>
      <vt:lpstr> Creating Style Rules for ID Selectors (continued)</vt:lpstr>
      <vt:lpstr> Creating Class Attributes </vt:lpstr>
      <vt:lpstr> CSS Reset </vt:lpstr>
      <vt:lpstr>Improving the Appearance of the Forward Fitness Club Website</vt:lpstr>
      <vt:lpstr> Adding Comments to CSS Files</vt:lpstr>
      <vt:lpstr> Validating CSS Files</vt:lpstr>
      <vt:lpstr> Validating CSS Files (continued)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2019-11-18T17:11:37Z</dcterms:created>
  <dcterms:modified xsi:type="dcterms:W3CDTF">2023-06-22T21:46:02Z</dcterms:modified>
</cp:coreProperties>
</file>