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Proxima Nova"/>
      <p:regular r:id="rId33"/>
      <p:bold r:id="rId34"/>
      <p:italic r:id="rId35"/>
      <p:boldItalic r:id="rId36"/>
    </p:embeddedFont>
    <p:embeddedFont>
      <p:font typeface="Alfa Slab One"/>
      <p:regular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roximaNova-italic.fntdata"/><Relationship Id="rId12" Type="http://schemas.openxmlformats.org/officeDocument/2006/relationships/slide" Target="slides/slide7.xml"/><Relationship Id="rId34" Type="http://schemas.openxmlformats.org/officeDocument/2006/relationships/font" Target="fonts/ProximaNova-bold.fntdata"/><Relationship Id="rId15" Type="http://schemas.openxmlformats.org/officeDocument/2006/relationships/slide" Target="slides/slide10.xml"/><Relationship Id="rId37" Type="http://schemas.openxmlformats.org/officeDocument/2006/relationships/font" Target="fonts/AlfaSlabOne-regular.fntdata"/><Relationship Id="rId14" Type="http://schemas.openxmlformats.org/officeDocument/2006/relationships/slide" Target="slides/slide9.xml"/><Relationship Id="rId36" Type="http://schemas.openxmlformats.org/officeDocument/2006/relationships/font" Target="fonts/ProximaNova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ee9ab5b7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ee9ab5b7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ee9ab5b7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ee9ab5b7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ee9ab5b7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ee9ab5b7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ee9ab5b7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ee9ab5b7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ee9ab5b7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ee9ab5b7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ee9ab5b71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ee9ab5b7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ee9ab5b7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ee9ab5b7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ee9ab5b71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ee9ab5b71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ee9ab5b71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ee9ab5b71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ee9ab5b71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ee9ab5b71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ee9ab5b7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ee9ab5b7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ee9ab5b71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ee9ab5b71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ee9ab5b71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ee9ab5b71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ee9ab5b71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ee9ab5b7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ee9ab5b71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ee9ab5b71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ee9ab5b71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ee9ab5b71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ee9ab5b71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ee9ab5b71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ee9ab5b71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ee9ab5b71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ee9ab5b71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ee9ab5b71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ee9ab5b7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ee9ab5b7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ee9ab5b7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ee9ab5b7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ee9ab5b7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ee9ab5b7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ee9ab5b7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ee9ab5b7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ee9ab5b7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ee9ab5b7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ee9ab5b7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ee9ab5b7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ee9ab5b7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ee9ab5b7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6280375" y="-57800"/>
            <a:ext cx="290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Aprendizaje NO supervisado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8" name="Google Shape;28;p5"/>
          <p:cNvSpPr txBox="1"/>
          <p:nvPr/>
        </p:nvSpPr>
        <p:spPr>
          <a:xfrm>
            <a:off x="6280375" y="-57800"/>
            <a:ext cx="290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Aprendizaje NO supervisado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2" name="Google Shape;32;p6"/>
          <p:cNvSpPr txBox="1"/>
          <p:nvPr/>
        </p:nvSpPr>
        <p:spPr>
          <a:xfrm>
            <a:off x="6280375" y="-57800"/>
            <a:ext cx="290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Aprendizaje NO supervisado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7" name="Google Shape;37;p7"/>
          <p:cNvSpPr txBox="1"/>
          <p:nvPr/>
        </p:nvSpPr>
        <p:spPr>
          <a:xfrm>
            <a:off x="6280375" y="-57800"/>
            <a:ext cx="290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Aprendizaje NO supervisado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14050" y="221550"/>
            <a:ext cx="8163300" cy="8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8" name="Google Shape;48;p9"/>
          <p:cNvSpPr txBox="1"/>
          <p:nvPr/>
        </p:nvSpPr>
        <p:spPr>
          <a:xfrm>
            <a:off x="1075" y="-57800"/>
            <a:ext cx="18654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DiploDatos</a:t>
            </a:r>
            <a:r>
              <a:rPr lang="en-GB"/>
              <a:t> </a:t>
            </a: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2018</a:t>
            </a:r>
            <a:endParaRPr/>
          </a:p>
        </p:txBody>
      </p:sp>
      <p:sp>
        <p:nvSpPr>
          <p:cNvPr id="49" name="Google Shape;49;p9"/>
          <p:cNvSpPr txBox="1"/>
          <p:nvPr/>
        </p:nvSpPr>
        <p:spPr>
          <a:xfrm>
            <a:off x="6280375" y="-57800"/>
            <a:ext cx="290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Aprendizaje NO supervisado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1075" y="-57800"/>
            <a:ext cx="18654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DiploDatos</a:t>
            </a:r>
            <a:r>
              <a:rPr lang="en-GB"/>
              <a:t> </a:t>
            </a: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2021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twiki.di.uniroma1.it/twiki/view/Estrinfo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socialmediadata.org/social-media-research-toolkit/" TargetMode="External"/><Relationship Id="rId4" Type="http://schemas.openxmlformats.org/officeDocument/2006/relationships/hyperlink" Target="https://gephi.org/" TargetMode="External"/><Relationship Id="rId5" Type="http://schemas.openxmlformats.org/officeDocument/2006/relationships/hyperlink" Target="https://github.com/eflegara/NetStruc/blob/master/6.%20Community%20Detection.ipynb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Análisis de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Redes Sociales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Diplomatura en Ciencia de Datos,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Aprendizaje Automático y sus Aplicaciones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FaMAF-UNC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septiembre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Medidas sobre nodos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Alcance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Buzz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Influencia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-"/>
            </a:pPr>
            <a:r>
              <a:rPr b="1" lang="en-GB">
                <a:solidFill>
                  <a:schemeClr val="accent3"/>
                </a:solidFill>
              </a:rPr>
              <a:t>Sentimiento</a:t>
            </a:r>
            <a:endParaRPr b="1">
              <a:solidFill>
                <a:schemeClr val="accent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Con qué sentimiento se está conversando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Sentimiento: positivo / negativo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Emoción: enojo / alegría /…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Intensidad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Clases específicas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51800" y="2163450"/>
            <a:ext cx="8163300" cy="8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Medidas sobre grafos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Capacidades de medidas sobre grafos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Más profundas (menos superficiales) que las de nodos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Detectar comunidades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Detectar flujo de información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Detectar actores influyentes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Redes sociales como grafos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2176" y="1152474"/>
            <a:ext cx="5917748" cy="397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Redes sociales como grafos: twitter</a:t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6"/>
          <p:cNvPicPr preferRelativeResize="0"/>
          <p:nvPr/>
        </p:nvPicPr>
        <p:blipFill rotWithShape="1">
          <a:blip r:embed="rId3">
            <a:alphaModFix/>
          </a:blip>
          <a:srcRect b="6378" l="0" r="0" t="6369"/>
          <a:stretch/>
        </p:blipFill>
        <p:spPr>
          <a:xfrm>
            <a:off x="1340398" y="1304874"/>
            <a:ext cx="6463200" cy="355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Redes sociales como grafos</a:t>
            </a:r>
            <a:r>
              <a:rPr lang="en-GB"/>
              <a:t>: completo</a:t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1863" y="1227050"/>
            <a:ext cx="6300274" cy="3692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Jugadores clave</a:t>
            </a:r>
            <a:endParaRPr/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Basado en conectividad para encontrar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b="1" lang="en-GB"/>
              <a:t>C</a:t>
            </a:r>
            <a:r>
              <a:rPr b="1" lang="en-GB"/>
              <a:t>entralidad </a:t>
            </a:r>
            <a:r>
              <a:rPr lang="en-GB"/>
              <a:t>(no dirigido)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Identificar los nodos que están en el centro (vs. periferia)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Grado (</a:t>
            </a:r>
            <a:r>
              <a:rPr i="1" lang="en-GB" sz="1800"/>
              <a:t>degree</a:t>
            </a:r>
            <a:r>
              <a:rPr lang="en-GB" sz="1800"/>
              <a:t>): nodos con mayor número de arcos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Cercanía (</a:t>
            </a:r>
            <a:r>
              <a:rPr i="1" lang="en-GB" sz="1800"/>
              <a:t>closeness</a:t>
            </a:r>
            <a:r>
              <a:rPr lang="en-GB" sz="1800"/>
              <a:t>): inversa de la distancia al resto de nodos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Camino (</a:t>
            </a:r>
            <a:r>
              <a:rPr i="1" lang="en-GB" sz="1800"/>
              <a:t>betweenness</a:t>
            </a:r>
            <a:r>
              <a:rPr lang="en-GB" sz="1800"/>
              <a:t>): el nodo se encuentra en el camino más corto entre otros dos nodos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-GB"/>
              <a:t>P</a:t>
            </a:r>
            <a:r>
              <a:rPr b="1" lang="en-GB"/>
              <a:t>restigio</a:t>
            </a:r>
            <a:r>
              <a:rPr lang="en-GB"/>
              <a:t> (dirigido)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Influencia (arcos salientes) (Pagerank, Hubs and Authorities)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Soporte (arcos entrantes)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Brokers (puentes de conectividad en el grafo, si se sacan, reducen la conectividad del grafo)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Betweenness centrality</a:t>
            </a:r>
            <a:endParaRPr/>
          </a:p>
        </p:txBody>
      </p:sp>
      <p:sp>
        <p:nvSpPr>
          <p:cNvPr id="162" name="Google Shape;16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9"/>
          <p:cNvPicPr preferRelativeResize="0"/>
          <p:nvPr/>
        </p:nvPicPr>
        <p:blipFill rotWithShape="1">
          <a:blip r:embed="rId3">
            <a:alphaModFix/>
          </a:blip>
          <a:srcRect b="1544" l="3095" r="3095" t="9161"/>
          <a:stretch/>
        </p:blipFill>
        <p:spPr>
          <a:xfrm>
            <a:off x="1407300" y="1303525"/>
            <a:ext cx="6541325" cy="378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9"/>
          <p:cNvSpPr/>
          <p:nvPr/>
        </p:nvSpPr>
        <p:spPr>
          <a:xfrm>
            <a:off x="3468445" y="2815185"/>
            <a:ext cx="210600" cy="176400"/>
          </a:xfrm>
          <a:prstGeom prst="ellipse">
            <a:avLst/>
          </a:prstGeom>
          <a:noFill/>
          <a:ln cap="flat" cmpd="sng" w="38100">
            <a:solidFill>
              <a:srgbClr val="08080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9"/>
          <p:cNvSpPr/>
          <p:nvPr/>
        </p:nvSpPr>
        <p:spPr>
          <a:xfrm>
            <a:off x="3468445" y="3601089"/>
            <a:ext cx="210600" cy="176400"/>
          </a:xfrm>
          <a:prstGeom prst="ellipse">
            <a:avLst/>
          </a:prstGeom>
          <a:noFill/>
          <a:ln cap="flat" cmpd="sng" w="38100">
            <a:solidFill>
              <a:srgbClr val="08080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Brokers</a:t>
            </a:r>
            <a:endParaRPr/>
          </a:p>
        </p:txBody>
      </p:sp>
      <p:sp>
        <p:nvSpPr>
          <p:cNvPr id="171" name="Google Shape;17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8182" y="1529174"/>
            <a:ext cx="6546661" cy="2913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351800" y="2163450"/>
            <a:ext cx="8163300" cy="8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Medidas sobre grafos: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Detección de comunidades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Basado en filminas de Paola Velardi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http://twiki.di.uniroma1.it/twiki/view/Estrinfo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Detección de comunidades</a:t>
            </a:r>
            <a:endParaRPr/>
          </a:p>
        </p:txBody>
      </p:sp>
      <p:sp>
        <p:nvSpPr>
          <p:cNvPr id="183" name="Google Shape;18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Grupos de nodos que interactúan entre ellos más que con el resto</a:t>
            </a:r>
            <a:endParaRPr/>
          </a:p>
        </p:txBody>
      </p:sp>
      <p:pic>
        <p:nvPicPr>
          <p:cNvPr id="184" name="Google Shape;184;p32"/>
          <p:cNvPicPr preferRelativeResize="0"/>
          <p:nvPr/>
        </p:nvPicPr>
        <p:blipFill rotWithShape="1">
          <a:blip r:embed="rId3">
            <a:alphaModFix/>
          </a:blip>
          <a:srcRect b="7148" l="11439" r="8509" t="5354"/>
          <a:stretch/>
        </p:blipFill>
        <p:spPr>
          <a:xfrm>
            <a:off x="2908026" y="1789174"/>
            <a:ext cx="3111900" cy="316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2"/>
          <p:cNvSpPr/>
          <p:nvPr/>
        </p:nvSpPr>
        <p:spPr>
          <a:xfrm>
            <a:off x="2673175" y="1715800"/>
            <a:ext cx="2113800" cy="1790700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32"/>
          <p:cNvSpPr/>
          <p:nvPr/>
        </p:nvSpPr>
        <p:spPr>
          <a:xfrm>
            <a:off x="3436440" y="2372443"/>
            <a:ext cx="939300" cy="776100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Métodos para detección de comunidades</a:t>
            </a:r>
            <a:endParaRPr/>
          </a:p>
        </p:txBody>
      </p:sp>
      <p:sp>
        <p:nvSpPr>
          <p:cNvPr id="192" name="Google Shape;19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Nodo-céntricas: todos los nodos satisfacen ciertas propiedades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Grupo-céntricas: se consideran las conexiones dentro de un grupo como un todo, el grupo tiene que satisfacer ciertas propiedades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Grafo-céntricas: se parte el grafo en partes disjuntas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Jerárquica: se subdivide el grafo iterativamente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Comunidades nodo-céntricas</a:t>
            </a:r>
            <a:endParaRPr/>
          </a:p>
        </p:txBody>
      </p:sp>
      <p:sp>
        <p:nvSpPr>
          <p:cNvPr id="198" name="Google Shape;19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Encontrar cliques: subgrafos donde todos los nodos son adyacentes entre ellos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Es costoso, pero se puede hacer aproximado</a:t>
            </a:r>
            <a:endParaRPr/>
          </a:p>
        </p:txBody>
      </p:sp>
      <p:grpSp>
        <p:nvGrpSpPr>
          <p:cNvPr id="199" name="Google Shape;199;p34"/>
          <p:cNvGrpSpPr/>
          <p:nvPr/>
        </p:nvGrpSpPr>
        <p:grpSpPr>
          <a:xfrm>
            <a:off x="2133600" y="1693863"/>
            <a:ext cx="4329044" cy="1716128"/>
            <a:chOff x="0" y="0"/>
            <a:chExt cx="4328611" cy="1716300"/>
          </a:xfrm>
        </p:grpSpPr>
        <p:pic>
          <p:nvPicPr>
            <p:cNvPr descr="network.pdf" id="200" name="Google Shape;200;p3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4328611" cy="16483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1" name="Google Shape;201;p34"/>
            <p:cNvSpPr/>
            <p:nvPr/>
          </p:nvSpPr>
          <p:spPr>
            <a:xfrm>
              <a:off x="453972" y="0"/>
              <a:ext cx="1784100" cy="17163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algn="ctr" dir="5400000" dist="23000">
                <a:srgbClr val="000000">
                  <a:alpha val="3373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Comunidades grupo-céntricas</a:t>
            </a:r>
            <a:endParaRPr/>
          </a:p>
        </p:txBody>
      </p:sp>
      <p:sp>
        <p:nvSpPr>
          <p:cNvPr id="207" name="Google Shape;20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Todos los nodos del grupo satisfacen la propiedad de mantener un cierto nivel de conexión entre ellos</a:t>
            </a:r>
            <a:endParaRPr/>
          </a:p>
        </p:txBody>
      </p:sp>
      <p:pic>
        <p:nvPicPr>
          <p:cNvPr id="208" name="Google Shape;20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1775" y="2013400"/>
            <a:ext cx="6526725" cy="1879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06157" y="3976378"/>
            <a:ext cx="2030537" cy="87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06843" y="4019205"/>
            <a:ext cx="1858304" cy="910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Comunidades grafo-céntricas</a:t>
            </a:r>
            <a:endParaRPr/>
          </a:p>
        </p:txBody>
      </p:sp>
      <p:sp>
        <p:nvSpPr>
          <p:cNvPr id="216" name="Google Shape;216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Clustering basado en semejanza entre nodos caracterizados por su vecindad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Clustering basado en mincut: se cortan la menor cantidad de arcos posibles, por lo tanto, nos quedamos con clusters con muchos arcos entre ellos y pocos arcos hacia afuera, pero suele dar cortes desbalanceados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Mejor: clustering basado en Radio Cut o Normalized Cut</a:t>
            </a:r>
            <a:endParaRPr/>
          </a:p>
        </p:txBody>
      </p:sp>
      <p:pic>
        <p:nvPicPr>
          <p:cNvPr descr="cut.pdf" id="217" name="Google Shape;21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4288" y="2636838"/>
            <a:ext cx="3835400" cy="14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Comunidades grafo-céntricas</a:t>
            </a:r>
            <a:endParaRPr/>
          </a:p>
        </p:txBody>
      </p:sp>
      <p:sp>
        <p:nvSpPr>
          <p:cNvPr id="223" name="Google Shape;223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Clustering basado en semejanza entre nodos caracterizados por su vecindad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Clustering basado en mincut, Radio Cut o Normalized Cut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Clustering divisivo basado en betweenness de arcos: se eliminan los arcos con más betweenness</a:t>
            </a:r>
            <a:endParaRPr/>
          </a:p>
        </p:txBody>
      </p:sp>
      <p:pic>
        <p:nvPicPr>
          <p:cNvPr descr="network.pdf" id="224" name="Google Shape;22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5024" y="3013124"/>
            <a:ext cx="3736975" cy="14233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visive.pdf" id="225" name="Google Shape;225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90825" y="2237875"/>
            <a:ext cx="3736975" cy="255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Comunidades grafo-céntricas</a:t>
            </a:r>
            <a:endParaRPr/>
          </a:p>
        </p:txBody>
      </p:sp>
      <p:sp>
        <p:nvSpPr>
          <p:cNvPr id="231" name="Google Shape;231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Clustering basado en semejanza entre nodos caracterizados por su vecindad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Clustering basado en mincut, Radio Cut o Normalized Cut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Clustering divisivo basado en betweenness de arcos: se eliminan los arcos con más betweenness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Maximización de modularidad: busca la división en grupos que maximiza una medida grupo-céntrica (p.ej., conectividad), como el Louvain Modularity (el que implementa gephi)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Algunas implementaciones</a:t>
            </a:r>
            <a:endParaRPr/>
          </a:p>
        </p:txBody>
      </p:sp>
      <p:sp>
        <p:nvSpPr>
          <p:cNvPr id="237" name="Google Shape;237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http://socialmediadata.org/social-media-research-toolkit/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https://gephi.org/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https://github.com/eflegara/NetStruc/blob/master/6.%20Community%20Detection.ipynb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¿Qué podemos minar en redes sociales?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Contenido: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¿De qué se está hablando? → análisis y visualización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¿En qué temas podemos agruparlo? → clustering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¿Con qué opiniones, con qué sentimientos? → clasificación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Estructura: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¿Qué grupos hay?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¿Cómo se propaga la información?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¿Quiénes tienen más influencia?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¿Quiénes tienen más prestigio?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¿Qué podemos minar en redes sociales?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Contenido: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¿De qué se está hablando? → análisis y visualización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¿En qué temas podemos agruparlo? → clustering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¿Con qué opiniones, con qué sentimientos? → clasificación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Estructura: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¿Qué grupos hay?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¿Cómo se propaga la información?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¿Quiénes tienen más influencia?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¿Quiénes tienen más prestigio?</a:t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250550" y="2808975"/>
            <a:ext cx="4470900" cy="2030100"/>
          </a:xfrm>
          <a:prstGeom prst="rect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highlight>
                <a:schemeClr val="accent3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414050" y="2355150"/>
            <a:ext cx="8163300" cy="8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Medidas sobre nodos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Medidas sobre nodos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Alcance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Buzz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Influencia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Sentimiento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Medidas sobre nodos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-"/>
            </a:pPr>
            <a:r>
              <a:rPr b="1" lang="en-GB">
                <a:solidFill>
                  <a:schemeClr val="accent3"/>
                </a:solidFill>
              </a:rPr>
              <a:t>Alcance</a:t>
            </a:r>
            <a:endParaRPr b="1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Buzz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Influencia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Sentimiento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 cuántas personas llega el mensaje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Visitas a una página, post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Likes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Republicaciones, menciones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Seguidores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Engagement: una métrica que acumula likes, seguidores, menciones… a gusto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Medidas sobre nodos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Alcance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-"/>
            </a:pPr>
            <a:r>
              <a:rPr b="1" lang="en-GB">
                <a:solidFill>
                  <a:schemeClr val="accent3"/>
                </a:solidFill>
              </a:rPr>
              <a:t>Buzz</a:t>
            </a:r>
            <a:endParaRPr b="1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Influencia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Sentimiento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Amplificación de un mensaje a través de los media: cuánto hablan de eso, cuánto lo mencionan, dónde lo mencionan, cómo lo mencionan y por qué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Medidas sobre nodos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Alcance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Buzz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-"/>
            </a:pPr>
            <a:r>
              <a:rPr b="1" lang="en-GB">
                <a:solidFill>
                  <a:schemeClr val="accent3"/>
                </a:solidFill>
              </a:rPr>
              <a:t>Influencia</a:t>
            </a:r>
            <a:endParaRPr b="1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Sentimiento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Probabilidad de que otros usuarios vean, </a:t>
            </a:r>
            <a:r>
              <a:rPr lang="en-GB"/>
              <a:t>faveen, </a:t>
            </a:r>
            <a:r>
              <a:rPr lang="en-GB"/>
              <a:t>republiquen, comenten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Amplifiación: Retwitteos (twitter), comparticiones (facebook, youtube)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Aplauso: likes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