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Proxima Nova"/>
      <p:regular r:id="rId54"/>
      <p:bold r:id="rId55"/>
      <p:italic r:id="rId56"/>
      <p:boldItalic r:id="rId57"/>
    </p:embeddedFont>
    <p:embeddedFont>
      <p:font typeface="Alfa Slab One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bold.fntdata"/><Relationship Id="rId10" Type="http://schemas.openxmlformats.org/officeDocument/2006/relationships/slide" Target="slides/slide5.xml"/><Relationship Id="rId54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57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56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AlfaSlab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fda366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fda366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fda366b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fda366b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fda366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fda366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fda366b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fda366b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da366b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da366b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fda366b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fda366b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ebf2494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ebf2494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bf24943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bf24943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fda366b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fda366b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148a20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148a2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bf249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bf249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fda366b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efda366b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ebf24943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ebf24943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bf24943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bf24943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ebf24943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ebf24943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fda366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efda366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bf24943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bf24943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ebf24943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ebf24943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ebf24943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ebf24943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fda366b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fda366b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fda366b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efda366b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fda366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fda366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ebf24943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ebf24943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ebf24943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ebf24943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ebf24943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ebf24943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ebf2495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ebf2495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ebf24943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ebf24943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ebf24943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ebf24943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efda36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efda36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efda366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efda366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efda366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efda366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efda366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efda366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bf2494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bf2494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efda366b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efda366b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ebf24943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ebf24943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ebf24943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ebf24943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ebf2495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ebf2495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ebf24943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ebf24943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ebf24943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ebf24943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ebf24943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ebf24943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ebf24943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ebf24943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ebf24943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ebf24943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bf2494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bf2494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2b9ef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2b9ef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fda366b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fda366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ebf2494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ebf2494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fda366b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fda366b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14050" y="2215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9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2021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Reglas de Asociación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Valeria Rulloni, Georgina Flesia, Laura Alonso Alemany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Diplomatura en Ciencia de Datos,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Aprendizaje Automático y sus Aplicaciones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FaMAF-UNC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septiembre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doc1: 	Estudiante, Enseñar, Escuela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doc2: 	Estudiante, Escuela 	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doc3: 	Enseñar, Escuela, Ciudad, Partido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doc4: 	Beisbol, Basket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doc5: 	Basket, Player, Espectador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doc6: 	Beisbol, Entrenador, Partido, Equipo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doc7: 	Basket, Equipo, Ciudad, Partido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414550" y="507000"/>
            <a:ext cx="2413500" cy="10287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657700" y="624025"/>
            <a:ext cx="2088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alumno, inscripto, becario, alumnas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doc1: 	Estudiante, Enseñar, Escuela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doc2: 	Estudiante, Escuela 	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doc3: 	Enseñar, Escuela, Ciudad, Partido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doc4: 	Beisbol, Basket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doc5: 	Basket, Player, Espectador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doc6: 	Beisbol, Entrenador, Partido, Equipo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doc7: 	Basket, Equipo, Ciudad, Partido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3414550" y="507000"/>
            <a:ext cx="2413500" cy="10287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3657700" y="624025"/>
            <a:ext cx="2088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alumno, inscripto, becario, alumnas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577250" y="2139050"/>
            <a:ext cx="4367100" cy="1620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-"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Pre-procesos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-"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Conocimiento de dominio (traductores, sinónimos)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-"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Embeddings!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conjunto de historias clínicas.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paciente1: 	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consulta1:deshidratación,fiebre38.5,ibuprofeno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 	consulta2:gastritis,protector_gástrico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Paciente2: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/>
              <a:t>c</a:t>
            </a:r>
            <a:r>
              <a:rPr lang="en-GB"/>
              <a:t>onsulta1:dolor_articular,fiebre39,antibiótico,ibuprofeno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/>
              <a:t>c</a:t>
            </a:r>
            <a:r>
              <a:rPr lang="en-GB"/>
              <a:t>onsulta2:dolor_articular,febrícula37.5,ibuprofeno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consulta3:gastritis,protector_gástrico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evento en una historia clínica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eventos en todas las historias clínicas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Cada consulta? Cada historia clínica? Cada período de tiempo?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conjunto de historias clínicas.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paciente1: 	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consulta1:deshidratación,fiebre38.5,ibuprofeno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 	consulta2:gastritis,protector_gástrico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Paciente2: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consulta1:dolor_articular,fiebre39,antibiótico,ibuprofeno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consulta2:dolor_articular,febrícula37.5,ibuprofeno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consulta3:gastritis,protector_gástrico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evento en una historia clínica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eventos en todas las historias clínicas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Cada consulta? Cada historia clínica? Cada período de tiempo?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5243350" y="1344000"/>
            <a:ext cx="1677600" cy="572700"/>
          </a:xfrm>
          <a:prstGeom prst="wedgeEllipseCallout">
            <a:avLst>
              <a:gd fmla="val -72867" name="adj1"/>
              <a:gd fmla="val 91086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5499550" y="134925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discretizar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conjunto de historias clínicas.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paciente1: 	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consulta1:deshidratación,fiebre38.5,ibuprofeno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 	consulta2:gastritis,protector_gástrico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Paciente2: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consulta1:dolor_articular,fiebre39,antibiótico,ibuprofeno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consulta2:dolor_articular,febrícula37.5,ibuprofeno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consulta3:gastritis,protector_gástrico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evento en una historia clínica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eventos en todas las historias clínicas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Cada consulta? Cada historia clínica? Cada período de tiempo?</a:t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5243350" y="1344000"/>
            <a:ext cx="1677600" cy="572700"/>
          </a:xfrm>
          <a:prstGeom prst="wedgeEllipseCallout">
            <a:avLst>
              <a:gd fmla="val -72867" name="adj1"/>
              <a:gd fmla="val 91086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5499550" y="134925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discretizar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5090950" y="2563200"/>
            <a:ext cx="2831100" cy="572700"/>
          </a:xfrm>
          <a:prstGeom prst="wedgeEllipseCallout">
            <a:avLst>
              <a:gd fmla="val -72867" name="adj1"/>
              <a:gd fmla="val 91086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5270950" y="2492250"/>
            <a:ext cx="2492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clases de equivalencia semántica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Patrones de navegación de usuarios en la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Patrones de aprendizaje en plataformas on-line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Patrones de fallo de discos rígidos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Esperanza de vida de animales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Una regla de asociación X→Y es un patrón que dice que cuando ocurre X, ocurre Y con una cierta probabilidad.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Una </a:t>
            </a:r>
            <a:r>
              <a:rPr lang="en-GB"/>
              <a:t>transacción</a:t>
            </a:r>
            <a:r>
              <a:rPr lang="en-GB"/>
              <a:t> t contiene X, un conjunto de items (itemset) en I, si X ⊆ 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Una </a:t>
            </a:r>
            <a:r>
              <a:rPr lang="en-GB"/>
              <a:t>regla de asociación </a:t>
            </a:r>
            <a:r>
              <a:rPr lang="en-GB"/>
              <a:t>es una implicación: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X → Y</a:t>
            </a:r>
            <a:r>
              <a:rPr lang="en-GB"/>
              <a:t>, donde X, Y ⊂ I, y X ∩Y  = 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</a:t>
            </a:r>
            <a:r>
              <a:rPr lang="en-GB"/>
              <a:t>n itemset es un conjunto de items.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 = {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leche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cereal}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 k-itemset es un itemset con k items.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leche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cereal}</a:t>
            </a:r>
            <a:r>
              <a:rPr lang="en-GB"/>
              <a:t> es un 3-itemset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Métricas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Soporte</a:t>
            </a:r>
            <a:r>
              <a:rPr lang="en-GB"/>
              <a:t>: La regla X→Y tiene </a:t>
            </a:r>
            <a:r>
              <a:rPr lang="en-GB"/>
              <a:t>Soporte</a:t>
            </a:r>
            <a:r>
              <a:rPr lang="en-GB"/>
              <a:t> </a:t>
            </a:r>
            <a:r>
              <a:rPr i="1" lang="en-GB"/>
              <a:t>sup</a:t>
            </a:r>
            <a:r>
              <a:rPr lang="en-GB"/>
              <a:t> en T (el dataset de </a:t>
            </a:r>
            <a:r>
              <a:rPr lang="en-GB"/>
              <a:t>transacciones</a:t>
            </a:r>
            <a:r>
              <a:rPr lang="en-GB"/>
              <a:t>) si </a:t>
            </a:r>
            <a:r>
              <a:rPr i="1" lang="en-GB"/>
              <a:t>sup</a:t>
            </a:r>
            <a:r>
              <a:rPr lang="en-GB"/>
              <a:t>% de las </a:t>
            </a:r>
            <a:r>
              <a:rPr lang="en-GB"/>
              <a:t>transacciones</a:t>
            </a:r>
            <a:r>
              <a:rPr lang="en-GB"/>
              <a:t> contienen X ∪ Y.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sup = Pr(X ∪ Y).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Confianza</a:t>
            </a:r>
            <a:r>
              <a:rPr lang="en-GB"/>
              <a:t>: La regla </a:t>
            </a:r>
            <a:r>
              <a:rPr lang="en-GB"/>
              <a:t>X→Y </a:t>
            </a:r>
            <a:r>
              <a:rPr lang="en-GB"/>
              <a:t>tiene </a:t>
            </a:r>
            <a:r>
              <a:rPr lang="en-GB"/>
              <a:t>Confianza</a:t>
            </a:r>
            <a:r>
              <a:rPr lang="en-GB"/>
              <a:t> </a:t>
            </a:r>
            <a:r>
              <a:rPr i="1" lang="en-GB"/>
              <a:t>conf</a:t>
            </a:r>
            <a:r>
              <a:rPr lang="en-GB"/>
              <a:t> en T si </a:t>
            </a:r>
            <a:r>
              <a:rPr i="1" lang="en-GB"/>
              <a:t>conf</a:t>
            </a:r>
            <a:r>
              <a:rPr lang="en-GB"/>
              <a:t>% de las transacciones que contienen X también contienen 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conf = Pr(Y | X).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Lift</a:t>
            </a:r>
            <a:r>
              <a:rPr lang="en-GB"/>
              <a:t>: lift = Pr(X </a:t>
            </a:r>
            <a:r>
              <a:rPr lang="en-GB"/>
              <a:t>∪ Y) / (Pr(X) * Pr(Y))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Convicción</a:t>
            </a:r>
            <a:r>
              <a:rPr lang="en-GB"/>
              <a:t>: conv = (1 - sup(Y)) / (1 - conf(X → Y)).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Métricas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Soporte</a:t>
            </a:r>
            <a:r>
              <a:rPr lang="en-GB"/>
              <a:t>: La regla X→Y tiene Soporte </a:t>
            </a:r>
            <a:r>
              <a:rPr i="1" lang="en-GB"/>
              <a:t>sup</a:t>
            </a:r>
            <a:r>
              <a:rPr lang="en-GB"/>
              <a:t> en T (el dataset de transacciones) si </a:t>
            </a:r>
            <a:r>
              <a:rPr i="1" lang="en-GB"/>
              <a:t>sup</a:t>
            </a:r>
            <a:r>
              <a:rPr lang="en-GB"/>
              <a:t>% de las transacciones contienen X ∪ Y.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sup = Pr(X ∪ Y).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Confianza</a:t>
            </a:r>
            <a:r>
              <a:rPr lang="en-GB"/>
              <a:t>: La regla X→Y tiene Confianza </a:t>
            </a:r>
            <a:r>
              <a:rPr i="1" lang="en-GB"/>
              <a:t>conf</a:t>
            </a:r>
            <a:r>
              <a:rPr lang="en-GB"/>
              <a:t> en T si </a:t>
            </a:r>
            <a:r>
              <a:rPr i="1" lang="en-GB"/>
              <a:t>conf</a:t>
            </a:r>
            <a:r>
              <a:rPr lang="en-GB"/>
              <a:t>% de las transacciones que contienen X también contienen 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conf = Pr(Y | X).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Lift</a:t>
            </a:r>
            <a:r>
              <a:rPr lang="en-GB"/>
              <a:t>: lift = Pr(X ∪ Y) / (Pr(X) * Pr(Y))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Convicción</a:t>
            </a:r>
            <a:r>
              <a:rPr lang="en-GB"/>
              <a:t>: conv = (1 - sup(Y)) / (1 - conf(X → Y)).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1920775" y="2139050"/>
            <a:ext cx="5060700" cy="1347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¿Qué van a priorizar estas métricas?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¿Responden a nuestras preguntas?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¿Nos aportan información valiosa?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Métricas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79875" y="115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más</a:t>
            </a:r>
            <a:r>
              <a:rPr b="1" lang="en-GB"/>
              <a:t> sopor</a:t>
            </a:r>
            <a:r>
              <a:rPr b="1" lang="en-GB"/>
              <a:t>te</a:t>
            </a:r>
            <a:r>
              <a:rPr lang="en-GB"/>
              <a:t>: la regla se encuentra en más transacciones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más </a:t>
            </a:r>
            <a:r>
              <a:rPr b="1" lang="en-GB"/>
              <a:t>confianza</a:t>
            </a:r>
            <a:r>
              <a:rPr lang="en-GB"/>
              <a:t>: mayor probabilidad de que la regla sea cierta para una transacción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más </a:t>
            </a:r>
            <a:r>
              <a:rPr b="1" lang="en-GB"/>
              <a:t>lift</a:t>
            </a:r>
            <a:r>
              <a:rPr lang="en-GB"/>
              <a:t>: menor probabilidad de que la regla sea una casualidad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más </a:t>
            </a:r>
            <a:r>
              <a:rPr b="1" lang="en-GB"/>
              <a:t>convicción</a:t>
            </a:r>
            <a:r>
              <a:rPr lang="en-GB"/>
              <a:t>: mayor grado de implicación, va de 1 a infinito (si la confianza es 1, la convicción es infinita (no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Intuición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probabilidad condicional hecha regla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¿Qué nos suma este formato?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Más fácil de inspeccionar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 pueden manipular distintamente componentes como antecedente, consecuente, representatividad,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 pueden insertar métricas: novedad, sorpresa, valor económico, clase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→ Más accionable!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De intuición a producción hay un buen trecho!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 de las reglas de asociación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todas las reglas que satisfacen un soporte mínimo y confianza mínima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Todas las reglas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hay items objetivo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Una visión simplista de los datos, porque no incluye: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cantidad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promociones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 de las reglas de asociación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todas las reglas que satisfacen un soporte mínimo y confianza mínimo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Todas las reglas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hay items objetivo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Una visión simplista de los datos, porque no incluye: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cantidad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promociones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Algoritmos de reglas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Hay muchos!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Usan diferentes estrategias y estructuras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Pero los conjuntos de reglas resultantes son todos los mismos: dado un dataset, un soporte mínimo y una confianza mínima, el conjunto de </a:t>
            </a:r>
            <a:r>
              <a:rPr lang="en-GB"/>
              <a:t>reglas de asociación e</a:t>
            </a:r>
            <a:r>
              <a:rPr lang="en-GB"/>
              <a:t>n T es determinístico.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Vamos a ver Apriori (Agrawal et al. 1983)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90350" y="17551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Algoritmo Apriori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198" cy="415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Pasos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Encontrar todos los itemsets con soporte mínimo (</a:t>
            </a:r>
            <a:r>
              <a:rPr lang="en-GB"/>
              <a:t>itemsets frecuentes)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{pollo, ropa, leche}       </a:t>
            </a:r>
            <a:r>
              <a:rPr lang="en-GB"/>
              <a:t>		[sop = 3/7]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Usar los itemsets para generar reglas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leche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pollo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GB"/>
              <a:t>   			[sop = 3/7, conf = 3/3]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itemsets frecuentes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Iterativo (por niveles)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Encontrar todos los itemsets frecuentes de 1 item, entonces todos los </a:t>
            </a:r>
            <a:r>
              <a:rPr lang="en-GB"/>
              <a:t>itemsets frecuentes de 2 items, y así sucesivamente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→ en cada i</a:t>
            </a:r>
            <a:r>
              <a:rPr lang="en-GB"/>
              <a:t>teración k, considerar solamente los itemsets que contienen </a:t>
            </a:r>
            <a:r>
              <a:rPr lang="en-GB"/>
              <a:t>un (k-1)-</a:t>
            </a:r>
            <a:r>
              <a:rPr lang="en-GB"/>
              <a:t>itemset frecuente (descartar de entrada los itemsets que no contienen un (k-1)-itemset frecuente)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Los items están ordenados, para evitar repeticiones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itemsets frecuentes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Itemset frecuente → </a:t>
            </a:r>
            <a:r>
              <a:rPr lang="en-GB"/>
              <a:t>Soporte</a:t>
            </a:r>
            <a:r>
              <a:rPr lang="en-GB"/>
              <a:t>  ≥ minsup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propiedad apriori (downward closure): todos los subconjuntos de un itemset frecuente también son itemsets frecuentes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/>
        </p:nvSpPr>
        <p:spPr>
          <a:xfrm>
            <a:off x="2262187" y="34036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    AC    AD     BC    BD    CD</a:t>
            </a:r>
            <a:endParaRPr/>
          </a:p>
        </p:txBody>
      </p:sp>
      <p:sp>
        <p:nvSpPr>
          <p:cNvPr id="239" name="Google Shape;239;p39"/>
          <p:cNvSpPr txBox="1"/>
          <p:nvPr/>
        </p:nvSpPr>
        <p:spPr>
          <a:xfrm>
            <a:off x="2338373" y="43180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B                  C             D</a:t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2262173" y="2413000"/>
            <a:ext cx="4442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       ABD       ACD        BCD</a:t>
            </a:r>
            <a:endParaRPr/>
          </a:p>
        </p:txBody>
      </p:sp>
      <p:cxnSp>
        <p:nvCxnSpPr>
          <p:cNvPr id="241" name="Google Shape;241;p39"/>
          <p:cNvCxnSpPr/>
          <p:nvPr/>
        </p:nvCxnSpPr>
        <p:spPr>
          <a:xfrm flipH="1">
            <a:off x="2643187" y="2794000"/>
            <a:ext cx="990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2" name="Google Shape;242;p39"/>
          <p:cNvCxnSpPr/>
          <p:nvPr/>
        </p:nvCxnSpPr>
        <p:spPr>
          <a:xfrm>
            <a:off x="3633787" y="27940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3" name="Google Shape;243;p39"/>
          <p:cNvCxnSpPr/>
          <p:nvPr/>
        </p:nvCxnSpPr>
        <p:spPr>
          <a:xfrm>
            <a:off x="3633787" y="2794000"/>
            <a:ext cx="14478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" name="Google Shape;244;p39"/>
          <p:cNvCxnSpPr/>
          <p:nvPr/>
        </p:nvCxnSpPr>
        <p:spPr>
          <a:xfrm rot="10800000">
            <a:off x="2490787" y="378460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" name="Google Shape;245;p39"/>
          <p:cNvCxnSpPr/>
          <p:nvPr/>
        </p:nvCxnSpPr>
        <p:spPr>
          <a:xfrm>
            <a:off x="2490787" y="3784600"/>
            <a:ext cx="838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6" name="Google Shape;246;p39"/>
          <p:cNvCxnSpPr/>
          <p:nvPr/>
        </p:nvCxnSpPr>
        <p:spPr>
          <a:xfrm flipH="1">
            <a:off x="2490787" y="37846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7" name="Google Shape;247;p39"/>
          <p:cNvCxnSpPr/>
          <p:nvPr/>
        </p:nvCxnSpPr>
        <p:spPr>
          <a:xfrm>
            <a:off x="3862387" y="3784600"/>
            <a:ext cx="1752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" name="Google Shape;248;p39"/>
          <p:cNvCxnSpPr/>
          <p:nvPr/>
        </p:nvCxnSpPr>
        <p:spPr>
          <a:xfrm flipH="1">
            <a:off x="3328987" y="3784600"/>
            <a:ext cx="18288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5157787" y="37846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itemsets frecuentes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Itemset frecuente → Soporte  ≥ minsup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propiedad apriori (downward closure): todos los subconjuntos de un itemset frecuente también son itemsets frecuentes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2262187" y="34036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    AC    AD     BC    BD    CD</a:t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2338373" y="43180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B                  C             D</a:t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2262173" y="2413000"/>
            <a:ext cx="4442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       ABD       ACD        BCD</a:t>
            </a:r>
            <a:endParaRPr/>
          </a:p>
        </p:txBody>
      </p:sp>
      <p:cxnSp>
        <p:nvCxnSpPr>
          <p:cNvPr id="259" name="Google Shape;259;p40"/>
          <p:cNvCxnSpPr/>
          <p:nvPr/>
        </p:nvCxnSpPr>
        <p:spPr>
          <a:xfrm flipH="1">
            <a:off x="2643187" y="2794000"/>
            <a:ext cx="990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0" name="Google Shape;260;p40"/>
          <p:cNvCxnSpPr/>
          <p:nvPr/>
        </p:nvCxnSpPr>
        <p:spPr>
          <a:xfrm>
            <a:off x="3633787" y="27940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1" name="Google Shape;261;p40"/>
          <p:cNvCxnSpPr/>
          <p:nvPr/>
        </p:nvCxnSpPr>
        <p:spPr>
          <a:xfrm>
            <a:off x="3633787" y="2794000"/>
            <a:ext cx="14478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" name="Google Shape;262;p40"/>
          <p:cNvCxnSpPr/>
          <p:nvPr/>
        </p:nvCxnSpPr>
        <p:spPr>
          <a:xfrm rot="10800000">
            <a:off x="2490787" y="378460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3" name="Google Shape;263;p40"/>
          <p:cNvCxnSpPr/>
          <p:nvPr/>
        </p:nvCxnSpPr>
        <p:spPr>
          <a:xfrm>
            <a:off x="2490787" y="3784600"/>
            <a:ext cx="838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4" name="Google Shape;264;p40"/>
          <p:cNvCxnSpPr/>
          <p:nvPr/>
        </p:nvCxnSpPr>
        <p:spPr>
          <a:xfrm flipH="1">
            <a:off x="2490787" y="37846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5" name="Google Shape;265;p40"/>
          <p:cNvCxnSpPr/>
          <p:nvPr/>
        </p:nvCxnSpPr>
        <p:spPr>
          <a:xfrm>
            <a:off x="3862387" y="3784600"/>
            <a:ext cx="1752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40"/>
          <p:cNvCxnSpPr/>
          <p:nvPr/>
        </p:nvCxnSpPr>
        <p:spPr>
          <a:xfrm flipH="1">
            <a:off x="3328987" y="3784600"/>
            <a:ext cx="18288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" name="Google Shape;267;p40"/>
          <p:cNvCxnSpPr/>
          <p:nvPr/>
        </p:nvCxnSpPr>
        <p:spPr>
          <a:xfrm>
            <a:off x="5157787" y="37846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8" name="Google Shape;268;p40"/>
          <p:cNvSpPr/>
          <p:nvPr/>
        </p:nvSpPr>
        <p:spPr>
          <a:xfrm>
            <a:off x="4261016" y="4283576"/>
            <a:ext cx="713775" cy="535225"/>
          </a:xfrm>
          <a:custGeom>
            <a:rect b="b" l="l" r="r" t="t"/>
            <a:pathLst>
              <a:path extrusionOk="0" h="21409" w="28551">
                <a:moveTo>
                  <a:pt x="22529" y="1289"/>
                </a:moveTo>
                <a:cubicBezTo>
                  <a:pt x="16380" y="1289"/>
                  <a:pt x="9583" y="-1461"/>
                  <a:pt x="4083" y="1289"/>
                </a:cubicBezTo>
                <a:cubicBezTo>
                  <a:pt x="-231" y="3446"/>
                  <a:pt x="-912" y="11164"/>
                  <a:pt x="1245" y="15478"/>
                </a:cubicBezTo>
                <a:cubicBezTo>
                  <a:pt x="2699" y="18385"/>
                  <a:pt x="7214" y="18055"/>
                  <a:pt x="10232" y="19262"/>
                </a:cubicBezTo>
                <a:cubicBezTo>
                  <a:pt x="14772" y="21078"/>
                  <a:pt x="20982" y="22669"/>
                  <a:pt x="24894" y="19735"/>
                </a:cubicBezTo>
                <a:cubicBezTo>
                  <a:pt x="28357" y="17138"/>
                  <a:pt x="29660" y="10567"/>
                  <a:pt x="27259" y="6965"/>
                </a:cubicBezTo>
                <a:cubicBezTo>
                  <a:pt x="25770" y="4731"/>
                  <a:pt x="22311" y="4164"/>
                  <a:pt x="21110" y="176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Google Shape;269;p40"/>
          <p:cNvSpPr/>
          <p:nvPr/>
        </p:nvSpPr>
        <p:spPr>
          <a:xfrm>
            <a:off x="6376975" y="3109750"/>
            <a:ext cx="2322600" cy="609600"/>
          </a:xfrm>
          <a:prstGeom prst="wedgeEllipseCallout">
            <a:avLst>
              <a:gd fmla="val -110743" name="adj1"/>
              <a:gd fmla="val 16724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 txBox="1"/>
          <p:nvPr/>
        </p:nvSpPr>
        <p:spPr>
          <a:xfrm>
            <a:off x="6444150" y="3162850"/>
            <a:ext cx="2388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Soporte(C) &lt; minsup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itemsets frecuentes</a:t>
            </a:r>
            <a:endParaRPr/>
          </a:p>
        </p:txBody>
      </p:sp>
      <p:sp>
        <p:nvSpPr>
          <p:cNvPr id="276" name="Google Shape;27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Itemset frecuente → Soporte  ≥ minsup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propiedad apriori (downward closure): todos los subconjuntos de un itemset frecuente también son itemsets frecuentes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2262187" y="34036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    AC    AD     BC    BD    CD</a:t>
            </a:r>
            <a:endParaRPr/>
          </a:p>
        </p:txBody>
      </p:sp>
      <p:sp>
        <p:nvSpPr>
          <p:cNvPr id="278" name="Google Shape;278;p41"/>
          <p:cNvSpPr txBox="1"/>
          <p:nvPr/>
        </p:nvSpPr>
        <p:spPr>
          <a:xfrm>
            <a:off x="2338373" y="43180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B                  C             D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2262173" y="2413000"/>
            <a:ext cx="4442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       ABD       ACD        BCD</a:t>
            </a:r>
            <a:endParaRPr/>
          </a:p>
        </p:txBody>
      </p:sp>
      <p:cxnSp>
        <p:nvCxnSpPr>
          <p:cNvPr id="280" name="Google Shape;280;p41"/>
          <p:cNvCxnSpPr/>
          <p:nvPr/>
        </p:nvCxnSpPr>
        <p:spPr>
          <a:xfrm flipH="1">
            <a:off x="2643187" y="2794000"/>
            <a:ext cx="990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41"/>
          <p:cNvCxnSpPr/>
          <p:nvPr/>
        </p:nvCxnSpPr>
        <p:spPr>
          <a:xfrm>
            <a:off x="3633787" y="27940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2" name="Google Shape;282;p41"/>
          <p:cNvCxnSpPr/>
          <p:nvPr/>
        </p:nvCxnSpPr>
        <p:spPr>
          <a:xfrm>
            <a:off x="3633787" y="2794000"/>
            <a:ext cx="14478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41"/>
          <p:cNvCxnSpPr/>
          <p:nvPr/>
        </p:nvCxnSpPr>
        <p:spPr>
          <a:xfrm rot="10800000">
            <a:off x="2490787" y="378460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" name="Google Shape;284;p41"/>
          <p:cNvCxnSpPr/>
          <p:nvPr/>
        </p:nvCxnSpPr>
        <p:spPr>
          <a:xfrm>
            <a:off x="2490787" y="3784600"/>
            <a:ext cx="838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5" name="Google Shape;285;p41"/>
          <p:cNvCxnSpPr/>
          <p:nvPr/>
        </p:nvCxnSpPr>
        <p:spPr>
          <a:xfrm flipH="1">
            <a:off x="2490787" y="37846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6" name="Google Shape;286;p41"/>
          <p:cNvCxnSpPr/>
          <p:nvPr/>
        </p:nvCxnSpPr>
        <p:spPr>
          <a:xfrm>
            <a:off x="3862387" y="3784600"/>
            <a:ext cx="1752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7" name="Google Shape;287;p41"/>
          <p:cNvCxnSpPr/>
          <p:nvPr/>
        </p:nvCxnSpPr>
        <p:spPr>
          <a:xfrm flipH="1">
            <a:off x="3328987" y="3784600"/>
            <a:ext cx="18288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8" name="Google Shape;288;p41"/>
          <p:cNvCxnSpPr/>
          <p:nvPr/>
        </p:nvCxnSpPr>
        <p:spPr>
          <a:xfrm>
            <a:off x="5157787" y="37846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9" name="Google Shape;289;p41"/>
          <p:cNvSpPr/>
          <p:nvPr/>
        </p:nvSpPr>
        <p:spPr>
          <a:xfrm>
            <a:off x="4261016" y="4283576"/>
            <a:ext cx="713775" cy="535225"/>
          </a:xfrm>
          <a:custGeom>
            <a:rect b="b" l="l" r="r" t="t"/>
            <a:pathLst>
              <a:path extrusionOk="0" h="21409" w="28551">
                <a:moveTo>
                  <a:pt x="22529" y="1289"/>
                </a:moveTo>
                <a:cubicBezTo>
                  <a:pt x="16380" y="1289"/>
                  <a:pt x="9583" y="-1461"/>
                  <a:pt x="4083" y="1289"/>
                </a:cubicBezTo>
                <a:cubicBezTo>
                  <a:pt x="-231" y="3446"/>
                  <a:pt x="-912" y="11164"/>
                  <a:pt x="1245" y="15478"/>
                </a:cubicBezTo>
                <a:cubicBezTo>
                  <a:pt x="2699" y="18385"/>
                  <a:pt x="7214" y="18055"/>
                  <a:pt x="10232" y="19262"/>
                </a:cubicBezTo>
                <a:cubicBezTo>
                  <a:pt x="14772" y="21078"/>
                  <a:pt x="20982" y="22669"/>
                  <a:pt x="24894" y="19735"/>
                </a:cubicBezTo>
                <a:cubicBezTo>
                  <a:pt x="28357" y="17138"/>
                  <a:pt x="29660" y="10567"/>
                  <a:pt x="27259" y="6965"/>
                </a:cubicBezTo>
                <a:cubicBezTo>
                  <a:pt x="25770" y="4731"/>
                  <a:pt x="22311" y="4164"/>
                  <a:pt x="21110" y="176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Google Shape;290;p41"/>
          <p:cNvSpPr/>
          <p:nvPr/>
        </p:nvSpPr>
        <p:spPr>
          <a:xfrm>
            <a:off x="6376975" y="3109750"/>
            <a:ext cx="2322600" cy="609600"/>
          </a:xfrm>
          <a:prstGeom prst="wedgeEllipseCallout">
            <a:avLst>
              <a:gd fmla="val -110743" name="adj1"/>
              <a:gd fmla="val 16724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1"/>
          <p:cNvSpPr txBox="1"/>
          <p:nvPr/>
        </p:nvSpPr>
        <p:spPr>
          <a:xfrm>
            <a:off x="6444150" y="3162850"/>
            <a:ext cx="2388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Soporte(C) &lt; minsup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41"/>
          <p:cNvSpPr/>
          <p:nvPr/>
        </p:nvSpPr>
        <p:spPr>
          <a:xfrm>
            <a:off x="3017088" y="3392709"/>
            <a:ext cx="518675" cy="450000"/>
          </a:xfrm>
          <a:custGeom>
            <a:rect b="b" l="l" r="r" t="t"/>
            <a:pathLst>
              <a:path extrusionOk="0" h="18000" w="20747">
                <a:moveTo>
                  <a:pt x="15057" y="1925"/>
                </a:moveTo>
                <a:cubicBezTo>
                  <a:pt x="10531" y="1278"/>
                  <a:pt x="3877" y="-1879"/>
                  <a:pt x="1341" y="1925"/>
                </a:cubicBezTo>
                <a:cubicBezTo>
                  <a:pt x="-417" y="4562"/>
                  <a:pt x="395" y="8215"/>
                  <a:pt x="395" y="11384"/>
                </a:cubicBezTo>
                <a:cubicBezTo>
                  <a:pt x="395" y="13283"/>
                  <a:pt x="-712" y="16007"/>
                  <a:pt x="868" y="17060"/>
                </a:cubicBezTo>
                <a:cubicBezTo>
                  <a:pt x="3623" y="18896"/>
                  <a:pt x="7489" y="17060"/>
                  <a:pt x="10800" y="17060"/>
                </a:cubicBezTo>
                <a:cubicBezTo>
                  <a:pt x="13638" y="17060"/>
                  <a:pt x="17307" y="19067"/>
                  <a:pt x="19314" y="17060"/>
                </a:cubicBezTo>
                <a:cubicBezTo>
                  <a:pt x="22981" y="13393"/>
                  <a:pt x="18749" y="4717"/>
                  <a:pt x="14111" y="2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Google Shape;293;p41"/>
          <p:cNvSpPr/>
          <p:nvPr/>
        </p:nvSpPr>
        <p:spPr>
          <a:xfrm>
            <a:off x="4271217" y="3393525"/>
            <a:ext cx="591625" cy="530450"/>
          </a:xfrm>
          <a:custGeom>
            <a:rect b="b" l="l" r="r" t="t"/>
            <a:pathLst>
              <a:path extrusionOk="0" h="21218" w="23665">
                <a:moveTo>
                  <a:pt x="7932" y="0"/>
                </a:moveTo>
                <a:cubicBezTo>
                  <a:pt x="4420" y="5268"/>
                  <a:pt x="-3485" y="14461"/>
                  <a:pt x="1783" y="17973"/>
                </a:cubicBezTo>
                <a:cubicBezTo>
                  <a:pt x="5073" y="20166"/>
                  <a:pt x="10072" y="17150"/>
                  <a:pt x="13608" y="18919"/>
                </a:cubicBezTo>
                <a:cubicBezTo>
                  <a:pt x="16181" y="20206"/>
                  <a:pt x="20087" y="22372"/>
                  <a:pt x="22121" y="20338"/>
                </a:cubicBezTo>
                <a:cubicBezTo>
                  <a:pt x="27851" y="14608"/>
                  <a:pt x="15563" y="946"/>
                  <a:pt x="7459" y="94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Google Shape;294;p41"/>
          <p:cNvSpPr/>
          <p:nvPr/>
        </p:nvSpPr>
        <p:spPr>
          <a:xfrm>
            <a:off x="5477789" y="3393525"/>
            <a:ext cx="586250" cy="542825"/>
          </a:xfrm>
          <a:custGeom>
            <a:rect b="b" l="l" r="r" t="t"/>
            <a:pathLst>
              <a:path extrusionOk="0" h="21713" w="23450">
                <a:moveTo>
                  <a:pt x="8857" y="0"/>
                </a:moveTo>
                <a:cubicBezTo>
                  <a:pt x="2783" y="3039"/>
                  <a:pt x="-2478" y="13268"/>
                  <a:pt x="1290" y="18919"/>
                </a:cubicBezTo>
                <a:cubicBezTo>
                  <a:pt x="3245" y="21852"/>
                  <a:pt x="8170" y="20811"/>
                  <a:pt x="11695" y="20811"/>
                </a:cubicBezTo>
                <a:cubicBezTo>
                  <a:pt x="15163" y="20811"/>
                  <a:pt x="19214" y="22735"/>
                  <a:pt x="22100" y="20811"/>
                </a:cubicBezTo>
                <a:cubicBezTo>
                  <a:pt x="24727" y="19060"/>
                  <a:pt x="22573" y="14508"/>
                  <a:pt x="22573" y="11351"/>
                </a:cubicBezTo>
                <a:cubicBezTo>
                  <a:pt x="22573" y="8824"/>
                  <a:pt x="24360" y="4915"/>
                  <a:pt x="22100" y="3784"/>
                </a:cubicBezTo>
                <a:cubicBezTo>
                  <a:pt x="17994" y="1730"/>
                  <a:pt x="12963" y="2053"/>
                  <a:pt x="8857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Google Shape;295;p41"/>
          <p:cNvSpPr/>
          <p:nvPr/>
        </p:nvSpPr>
        <p:spPr>
          <a:xfrm>
            <a:off x="4282609" y="2337752"/>
            <a:ext cx="1881750" cy="656250"/>
          </a:xfrm>
          <a:custGeom>
            <a:rect b="b" l="l" r="r" t="t"/>
            <a:pathLst>
              <a:path extrusionOk="0" h="26250" w="75270">
                <a:moveTo>
                  <a:pt x="2747" y="4867"/>
                </a:moveTo>
                <a:cubicBezTo>
                  <a:pt x="1756" y="9824"/>
                  <a:pt x="-2082" y="16766"/>
                  <a:pt x="1801" y="20002"/>
                </a:cubicBezTo>
                <a:cubicBezTo>
                  <a:pt x="10782" y="27486"/>
                  <a:pt x="24638" y="26150"/>
                  <a:pt x="36328" y="26150"/>
                </a:cubicBezTo>
                <a:cubicBezTo>
                  <a:pt x="49300" y="26150"/>
                  <a:pt x="66497" y="26065"/>
                  <a:pt x="73692" y="15272"/>
                </a:cubicBezTo>
                <a:cubicBezTo>
                  <a:pt x="76068" y="11708"/>
                  <a:pt x="75699" y="5072"/>
                  <a:pt x="72273" y="2502"/>
                </a:cubicBezTo>
                <a:cubicBezTo>
                  <a:pt x="69236" y="224"/>
                  <a:pt x="64719" y="1556"/>
                  <a:pt x="60922" y="1556"/>
                </a:cubicBezTo>
                <a:cubicBezTo>
                  <a:pt x="53197" y="1556"/>
                  <a:pt x="45472" y="1556"/>
                  <a:pt x="37747" y="1556"/>
                </a:cubicBezTo>
                <a:cubicBezTo>
                  <a:pt x="26028" y="1556"/>
                  <a:pt x="11033" y="-3419"/>
                  <a:pt x="2747" y="486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Google Shape;296;p41"/>
          <p:cNvSpPr/>
          <p:nvPr/>
        </p:nvSpPr>
        <p:spPr>
          <a:xfrm>
            <a:off x="2232659" y="2322998"/>
            <a:ext cx="903500" cy="648300"/>
          </a:xfrm>
          <a:custGeom>
            <a:rect b="b" l="l" r="r" t="t"/>
            <a:pathLst>
              <a:path extrusionOk="0" h="25932" w="36140">
                <a:moveTo>
                  <a:pt x="1503" y="18700"/>
                </a:moveTo>
                <a:cubicBezTo>
                  <a:pt x="9711" y="23830"/>
                  <a:pt x="20699" y="27909"/>
                  <a:pt x="29881" y="24848"/>
                </a:cubicBezTo>
                <a:cubicBezTo>
                  <a:pt x="36048" y="22792"/>
                  <a:pt x="37518" y="11744"/>
                  <a:pt x="34611" y="5930"/>
                </a:cubicBezTo>
                <a:cubicBezTo>
                  <a:pt x="32091" y="891"/>
                  <a:pt x="24164" y="727"/>
                  <a:pt x="18530" y="727"/>
                </a:cubicBezTo>
                <a:cubicBezTo>
                  <a:pt x="15062" y="727"/>
                  <a:pt x="11227" y="-824"/>
                  <a:pt x="8125" y="727"/>
                </a:cubicBezTo>
                <a:cubicBezTo>
                  <a:pt x="2233" y="3673"/>
                  <a:pt x="-1916" y="13281"/>
                  <a:pt x="1030" y="1917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algoritmo más popular es Apriori (Agrawal et al 1993)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Todos los datos tienen que ser categóricos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Inicialmente se usó para Análisis del Carrito de la Compra (Market Basket Analysis)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Pan → Leche	   [sop = 5%, conf = 100%]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confianza</a:t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cada </a:t>
            </a:r>
            <a:r>
              <a:rPr lang="en-GB"/>
              <a:t>itemset frecuente</a:t>
            </a:r>
            <a:r>
              <a:rPr lang="en-GB"/>
              <a:t> X,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Para cada subconjunto no vacío A de X,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Sea B = X - A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Soporte(A → B) = Soporte(A∪B) = Soporte(X)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Confianza(A → B) = Soporte(A∪B) / Soporte(A)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→ B es una </a:t>
            </a:r>
            <a:r>
              <a:rPr lang="en-GB"/>
              <a:t>regla de asociación si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Confianza</a:t>
            </a:r>
            <a:r>
              <a:rPr lang="en-GB"/>
              <a:t>(A → B) ≥ minconf</a:t>
            </a:r>
            <a:endParaRPr/>
          </a:p>
        </p:txBody>
      </p:sp>
      <p:grpSp>
        <p:nvGrpSpPr>
          <p:cNvPr id="303" name="Google Shape;303;p42"/>
          <p:cNvGrpSpPr/>
          <p:nvPr/>
        </p:nvGrpSpPr>
        <p:grpSpPr>
          <a:xfrm>
            <a:off x="6018700" y="1260600"/>
            <a:ext cx="2886150" cy="1630575"/>
            <a:chOff x="6018700" y="1260600"/>
            <a:chExt cx="2886150" cy="1630575"/>
          </a:xfrm>
        </p:grpSpPr>
        <p:sp>
          <p:nvSpPr>
            <p:cNvPr id="304" name="Google Shape;304;p42"/>
            <p:cNvSpPr/>
            <p:nvPr/>
          </p:nvSpPr>
          <p:spPr>
            <a:xfrm>
              <a:off x="6018700" y="1342575"/>
              <a:ext cx="2746800" cy="1548600"/>
            </a:xfrm>
            <a:prstGeom prst="wedgeRectCallout">
              <a:avLst>
                <a:gd fmla="val -50490" name="adj1"/>
                <a:gd fmla="val 85600" name="adj2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2"/>
            <p:cNvSpPr txBox="1"/>
            <p:nvPr/>
          </p:nvSpPr>
          <p:spPr>
            <a:xfrm>
              <a:off x="6043450" y="1260600"/>
              <a:ext cx="2861400" cy="13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Esta información ya se obtuvo en el momento de generación de itemsets, no hay que recorrer el dataset de vuelta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Supongamos</a:t>
            </a:r>
            <a:r>
              <a:rPr lang="en-GB"/>
              <a:t> {2,3,4} es frecuente, con sop=50%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Subconjuntos propios no vacíos: {2,3}, {2,4}, {3,4}, {2}, {3}, {4}, con  sop=50%, 50%, 75%, 75%, 75%, 75% respectivamente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Generan estas reglas de </a:t>
            </a:r>
            <a:r>
              <a:rPr lang="en-GB"/>
              <a:t>asociación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2,3 → 4, 	</a:t>
            </a:r>
            <a:r>
              <a:rPr lang="en-GB"/>
              <a:t>Confianza</a:t>
            </a:r>
            <a:r>
              <a:rPr lang="en-GB"/>
              <a:t>=100%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2,4 → 3, 	</a:t>
            </a:r>
            <a:r>
              <a:rPr lang="en-GB"/>
              <a:t>Confianza</a:t>
            </a:r>
            <a:r>
              <a:rPr lang="en-GB"/>
              <a:t>=100%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3,4 → 2, 	</a:t>
            </a:r>
            <a:r>
              <a:rPr lang="en-GB"/>
              <a:t>Confianza</a:t>
            </a:r>
            <a:r>
              <a:rPr lang="en-GB"/>
              <a:t>=67%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→ 3,4, 	</a:t>
            </a:r>
            <a:r>
              <a:rPr lang="en-GB"/>
              <a:t>Confianza</a:t>
            </a:r>
            <a:r>
              <a:rPr lang="en-GB"/>
              <a:t>=67%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→ 2,4, 	</a:t>
            </a:r>
            <a:r>
              <a:rPr lang="en-GB"/>
              <a:t>Confianza</a:t>
            </a:r>
            <a:r>
              <a:rPr lang="en-GB"/>
              <a:t>=67%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Consideraciones sobre Apriori</a:t>
            </a:r>
            <a:endParaRPr/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Parece muy caro pero…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Búsqueda por niveles, explotando la propiedad de downward closure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parámetro k (tamaño del itemset más grande) limita el coste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Escalable!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espacio de todas las </a:t>
            </a:r>
            <a:r>
              <a:rPr lang="en-GB"/>
              <a:t>reglas de asociación es exponencial, O(2</a:t>
            </a:r>
            <a:r>
              <a:rPr baseline="30000" lang="en-GB"/>
              <a:t>m</a:t>
            </a:r>
            <a:r>
              <a:rPr lang="en-GB"/>
              <a:t>), donde m es el número de items en 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Explota la sparseness de los datos, los valores altos de Soporte y Confianza.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Igualmente: un número enorme de reglas!!!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414050" y="21634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Diferentes soportes mínimos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Diferentes soportes mínimos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soporte mínimo genérico asume que todos los items se distribuyen igual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 muchas aplicaciones, algunos items son muy frecuentes y otros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 el soporte mínimo es muy alto, no encontramos reglas para items poco frecuentes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 el soporte mínimo es muy bajo, hay demasiadas reglas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Solución: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Especificar diferentes soportes mínimos para diferentes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cada regla, inspeccionamos todos los items que se encuentran en la regla, vemos los soportes mínimos asociados a cada item, nos quedamos con el menor soporte mínimo y determinamos que ese es el soporte mínimo que va a tener que superar la regla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zapatos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</a:t>
            </a:r>
            <a:r>
              <a:rPr lang="en-GB"/>
              <a:t>pan</a:t>
            </a:r>
            <a:r>
              <a:rPr lang="en-GB"/>
              <a:t>) = 2% 	MIS(</a:t>
            </a:r>
            <a:r>
              <a:rPr lang="en-GB"/>
              <a:t>zapatos</a:t>
            </a:r>
            <a:r>
              <a:rPr lang="en-GB"/>
              <a:t>) = 0.1%		MIS(</a:t>
            </a:r>
            <a:r>
              <a:rPr lang="en-GB"/>
              <a:t>ropa</a:t>
            </a:r>
            <a:r>
              <a:rPr lang="en-GB"/>
              <a:t>) = 0.2%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El soporte mínimo de esta regla es el mínimo soporte mínimo: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 → MIS(ropa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→ pan) = </a:t>
            </a:r>
            <a:r>
              <a:rPr b="1" lang="en-GB"/>
              <a:t>0.2%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no supera el soporte mínimo: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[sup=0.15%,conf =70%]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no supera el soporte mínimo: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[sup=0.15%,conf =70%]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sí supera el soporte mínimo: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zapatos </a:t>
            </a:r>
            <a:r>
              <a:rPr lang="en-GB"/>
              <a:t>[sup=0.15%,conf =70%]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58" name="Google Shape;358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no supera el soporte mínimo: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[sup=0.15%,conf =70%] -- </a:t>
            </a:r>
            <a:r>
              <a:rPr lang="en-GB"/>
              <a:t>MIS(ropa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→ pan)=</a:t>
            </a:r>
            <a:r>
              <a:rPr b="1" lang="en-GB"/>
              <a:t>0.2%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sí supera el soporte mínimo: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zapatos </a:t>
            </a:r>
            <a:r>
              <a:rPr lang="en-GB"/>
              <a:t>[sup=0.15%,conf =70%] -- </a:t>
            </a:r>
            <a:r>
              <a:rPr lang="en-GB"/>
              <a:t>MIS(ropa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→ zapatos)=</a:t>
            </a:r>
            <a:r>
              <a:rPr b="1" lang="en-GB"/>
              <a:t>0.1%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Terminología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 </a:t>
            </a:r>
            <a:r>
              <a:rPr lang="en-GB"/>
              <a:t>= {i1, i2, …, im}: un conjunto de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Transacción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t</a:t>
            </a:r>
            <a:r>
              <a:rPr lang="en-GB"/>
              <a:t> 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 es un conjunto de items sin orden, y t ⊆ 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Base de datos de transacciones: un conjunto de transacciones T = {t1, t2, …, tn}.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qué es adecuado el soporte mínimo</a:t>
            </a:r>
            <a:endParaRPr/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Cuando algo es muy caro: </a:t>
            </a:r>
            <a:r>
              <a:rPr i="1" lang="en-GB"/>
              <a:t>caviar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Cuando algo es muy costoso: </a:t>
            </a:r>
            <a:r>
              <a:rPr i="1" lang="en-GB"/>
              <a:t>cáncer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Cuando algo es nuevo: </a:t>
            </a:r>
            <a:r>
              <a:rPr i="1" lang="en-GB"/>
              <a:t>estudiantes nuevos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hacer seguimientos específicos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diseñar estrategias con objetivos específicos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Este modelo no preserva downward closure!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Ejemplo: consideramos los cuatro items 1, 2, 3 y 4 en una base de datos. Sus s</a:t>
            </a:r>
            <a:r>
              <a:rPr lang="en-GB"/>
              <a:t>oporte</a:t>
            </a:r>
            <a:r>
              <a:rPr lang="en-GB"/>
              <a:t>s mínimos 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MIS(1) = 10% 	MIS(2) = 20%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MIS(3) = 5% 	MIS(4) = 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{1, 2} con </a:t>
            </a:r>
            <a:r>
              <a:rPr lang="en-GB"/>
              <a:t>Soporte</a:t>
            </a:r>
            <a:r>
              <a:rPr lang="en-GB"/>
              <a:t> 9% es infrecuente, pero {1, 2, 3} y {1, 2, 4} podrían ser frecuentes.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Downward closure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Valoración diferentes soportes mínimos</a:t>
            </a:r>
            <a:endParaRPr/>
          </a:p>
        </p:txBody>
      </p:sp>
      <p:sp>
        <p:nvSpPr>
          <p:cNvPr id="376" name="Google Shape;37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Contiene al modelo con soporte mínimo genérico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 un modelo más realista para aplicaciones prácticas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Ayuda a encontrar reglas para items raros sin producir un montón de reglas inútiles con items frecuentes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Podemos forzar a hacer reglas solamente con esos items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Pero…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Hay que asignar soporte mínimo a cada item, manualmente!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/>
          <p:nvPr>
            <p:ph type="title"/>
          </p:nvPr>
        </p:nvSpPr>
        <p:spPr>
          <a:xfrm>
            <a:off x="264600" y="21634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Reglas de asociación con clase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Reglas de asociación con clase</a:t>
            </a:r>
            <a:endParaRPr/>
          </a:p>
        </p:txBody>
      </p:sp>
      <p:sp>
        <p:nvSpPr>
          <p:cNvPr id="387" name="Google Shape;38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Las reglas de asociación no tienen objetivo: encuentran todas las reglas que existen en los datos, cualquier item puede aparecer como consecuente o condición de una regla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 algunas aplicaciones nos interesan algunos objetivos concretos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Ejemplo: encontrar palabras asociadas a algún tema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Reglas de asociación con clase</a:t>
            </a:r>
            <a:endParaRPr/>
          </a:p>
        </p:txBody>
      </p:sp>
      <p:sp>
        <p:nvSpPr>
          <p:cNvPr id="393" name="Google Shape;39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 un dataset de </a:t>
            </a:r>
            <a:r>
              <a:rPr lang="en-GB"/>
              <a:t>transacciones T con </a:t>
            </a:r>
            <a:r>
              <a:rPr lang="en-GB"/>
              <a:t>n </a:t>
            </a:r>
            <a:r>
              <a:rPr lang="en-GB"/>
              <a:t>transacciones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Cada </a:t>
            </a:r>
            <a:r>
              <a:rPr lang="en-GB"/>
              <a:t>transacción</a:t>
            </a:r>
            <a:r>
              <a:rPr lang="en-GB"/>
              <a:t> también se etiqueta con una clase 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Sea I el conjunto de todos los items en T, Y las etiquetas de clase y I ∩ Y = ∅.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Una </a:t>
            </a:r>
            <a:r>
              <a:rPr lang="en-GB"/>
              <a:t>regla de asociación con clase es una implicación de la forma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X → y, donde X ⊆ I, y ∈ 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Las definiciones de </a:t>
            </a:r>
            <a:r>
              <a:rPr lang="en-GB"/>
              <a:t>Soporte</a:t>
            </a:r>
            <a:r>
              <a:rPr lang="en-GB"/>
              <a:t> y </a:t>
            </a:r>
            <a:r>
              <a:rPr lang="en-GB"/>
              <a:t>Confianza</a:t>
            </a:r>
            <a:r>
              <a:rPr lang="en-GB"/>
              <a:t> son igual que en las </a:t>
            </a:r>
            <a:r>
              <a:rPr lang="en-GB"/>
              <a:t>reglas de asociación normales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99" name="Google Shape;39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1: 	</a:t>
            </a:r>
            <a:r>
              <a:rPr lang="en-GB"/>
              <a:t>Estudiante</a:t>
            </a:r>
            <a:r>
              <a:rPr lang="en-GB"/>
              <a:t>, </a:t>
            </a:r>
            <a:r>
              <a:rPr lang="en-GB"/>
              <a:t>Enseñar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 	 : </a:t>
            </a:r>
            <a:r>
              <a:rPr lang="en-GB"/>
              <a:t>Educación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2: 	</a:t>
            </a:r>
            <a:r>
              <a:rPr lang="en-GB"/>
              <a:t>Estudiante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 		 : </a:t>
            </a:r>
            <a:r>
              <a:rPr lang="en-GB"/>
              <a:t>Educación</a:t>
            </a:r>
            <a:r>
              <a:rPr lang="en-GB"/>
              <a:t>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3: 	</a:t>
            </a:r>
            <a:r>
              <a:rPr lang="en-GB"/>
              <a:t>Enseñar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, </a:t>
            </a:r>
            <a:r>
              <a:rPr lang="en-GB"/>
              <a:t>Ciudad</a:t>
            </a:r>
            <a:r>
              <a:rPr lang="en-GB"/>
              <a:t>, </a:t>
            </a:r>
            <a:r>
              <a:rPr lang="en-GB"/>
              <a:t>Partido</a:t>
            </a:r>
            <a:r>
              <a:rPr lang="en-GB"/>
              <a:t> 	 : </a:t>
            </a:r>
            <a:r>
              <a:rPr lang="en-GB"/>
              <a:t>Educación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4: 	</a:t>
            </a:r>
            <a:r>
              <a:rPr lang="en-GB"/>
              <a:t>Beisbol</a:t>
            </a:r>
            <a:r>
              <a:rPr lang="en-GB"/>
              <a:t>, </a:t>
            </a:r>
            <a:r>
              <a:rPr lang="en-GB"/>
              <a:t>Basket</a:t>
            </a:r>
            <a:r>
              <a:rPr lang="en-GB"/>
              <a:t>		 : </a:t>
            </a:r>
            <a:r>
              <a:rPr lang="en-GB"/>
              <a:t>Deporte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5: 	</a:t>
            </a:r>
            <a:r>
              <a:rPr lang="en-GB"/>
              <a:t>Basket</a:t>
            </a:r>
            <a:r>
              <a:rPr lang="en-GB"/>
              <a:t>, Player, </a:t>
            </a:r>
            <a:r>
              <a:rPr lang="en-GB"/>
              <a:t>Espectador</a:t>
            </a:r>
            <a:r>
              <a:rPr lang="en-GB"/>
              <a:t>  	 : </a:t>
            </a:r>
            <a:r>
              <a:rPr lang="en-GB"/>
              <a:t>Deporte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6: 	</a:t>
            </a:r>
            <a:r>
              <a:rPr lang="en-GB"/>
              <a:t>Beisbol</a:t>
            </a:r>
            <a:r>
              <a:rPr lang="en-GB"/>
              <a:t>, </a:t>
            </a:r>
            <a:r>
              <a:rPr lang="en-GB"/>
              <a:t>Entrenador</a:t>
            </a:r>
            <a:r>
              <a:rPr lang="en-GB"/>
              <a:t>, </a:t>
            </a:r>
            <a:r>
              <a:rPr lang="en-GB"/>
              <a:t>Partido</a:t>
            </a:r>
            <a:r>
              <a:rPr lang="en-GB"/>
              <a:t>, </a:t>
            </a:r>
            <a:r>
              <a:rPr lang="en-GB"/>
              <a:t>Equipo</a:t>
            </a:r>
            <a:r>
              <a:rPr lang="en-GB"/>
              <a:t> : </a:t>
            </a:r>
            <a:r>
              <a:rPr lang="en-GB"/>
              <a:t>Deporte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7: 	</a:t>
            </a:r>
            <a:r>
              <a:rPr lang="en-GB"/>
              <a:t>Basket</a:t>
            </a:r>
            <a:r>
              <a:rPr lang="en-GB"/>
              <a:t>, </a:t>
            </a:r>
            <a:r>
              <a:rPr lang="en-GB"/>
              <a:t>Equipo</a:t>
            </a:r>
            <a:r>
              <a:rPr lang="en-GB"/>
              <a:t>, </a:t>
            </a:r>
            <a:r>
              <a:rPr lang="en-GB"/>
              <a:t>Ciudad</a:t>
            </a:r>
            <a:r>
              <a:rPr lang="en-GB"/>
              <a:t>, </a:t>
            </a:r>
            <a:r>
              <a:rPr lang="en-GB"/>
              <a:t>Partido</a:t>
            </a:r>
            <a:r>
              <a:rPr lang="en-GB"/>
              <a:t> 	 : </a:t>
            </a:r>
            <a:r>
              <a:rPr lang="en-GB"/>
              <a:t>Deporte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minsup = 20% y minconf = 60%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/>
              <a:t>Estudiante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 → </a:t>
            </a:r>
            <a:r>
              <a:rPr lang="en-GB"/>
              <a:t>Educación</a:t>
            </a:r>
            <a:r>
              <a:rPr lang="en-GB"/>
              <a:t>	[sup= 2/7, conf = 2/2]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/>
              <a:t>Partido</a:t>
            </a:r>
            <a:r>
              <a:rPr lang="en-GB"/>
              <a:t> → </a:t>
            </a:r>
            <a:r>
              <a:rPr lang="en-GB"/>
              <a:t>Deporte</a:t>
            </a:r>
            <a:r>
              <a:rPr lang="en-GB"/>
              <a:t>			[sup= 2/7, conf = 2/3]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Algoritmo</a:t>
            </a:r>
            <a:endParaRPr/>
          </a:p>
        </p:txBody>
      </p:sp>
      <p:sp>
        <p:nvSpPr>
          <p:cNvPr id="405" name="Google Shape;40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todos los items que tienen soporte &gt; minsup, con forma: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(condset, y), y representa una regla </a:t>
            </a:r>
            <a:r>
              <a:rPr lang="en-GB"/>
              <a:t>condset →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Donde condset es un conjunto de items de I (i.e., condset ⊆ I), y ∈ Y es una etiqueta de clase.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El algoritmo apriori se puede modificar para generar reglas con clase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 y diferentes soportes mínimos</a:t>
            </a:r>
            <a:endParaRPr/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usuario puede especificar diferentes soportes mínimos para diferentes clases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Ejemplo: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tenemos la clase Sí y la clase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Queremos soporte 5% para la clase Sí y Soporte 10% para la clase 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Si especificamos soporte mínimo de 100% para una clase, no se generan reglas para esa clase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de compra de mercado</a:t>
            </a:r>
            <a:r>
              <a:rPr lang="en-GB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t1: {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queso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leche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t2: {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manzana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huevos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yogur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… 	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tn: {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bizcocho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huevos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leche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Definiciones: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 un item/artículo en el carrito de la compra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items que se venden en el negocio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items comprados en un ticket (</a:t>
            </a:r>
            <a:r>
              <a:rPr i="1" lang="en-GB"/>
              <a:t>basket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de compra de mercado: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t1: {pan, queso,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t2: {manzana, huevos, sal, yogur}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… 	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tn: {bizcocho, huevos,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Definiciones: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 un item/artículo en el carrito de la compra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items que se venden en el negocio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items comprados en un ticket (</a:t>
            </a:r>
            <a:r>
              <a:rPr i="1" lang="en-GB"/>
              <a:t>basket</a:t>
            </a:r>
            <a:r>
              <a:rPr lang="en-GB"/>
              <a:t>)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6124900" y="2518550"/>
            <a:ext cx="2151900" cy="10878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381100" y="252380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Cuántos items son? Y con qué combinatoria?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de compra de mercado: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t1: {pan, queso,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t2: {manzana, huevos, sal, yogur}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… 	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tn: {bizcocho, huevos,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Definiciones: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 un item/artículo en el carrito de la compra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items que se venden en el negocio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items comprados en un ticket (</a:t>
            </a:r>
            <a:r>
              <a:rPr i="1" lang="en-GB"/>
              <a:t>basket</a:t>
            </a:r>
            <a:r>
              <a:rPr lang="en-GB"/>
              <a:t>)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6124900" y="2518550"/>
            <a:ext cx="2151900" cy="10878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6381100" y="267620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The curse of dimensionality!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dataset de documentos de texto</a:t>
            </a:r>
            <a:r>
              <a:rPr lang="en-GB"/>
              <a:t>. Cada documento es una bolsa de palabras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doc1: 	</a:t>
            </a:r>
            <a:r>
              <a:rPr lang="en-GB"/>
              <a:t>Estudiante</a:t>
            </a:r>
            <a:r>
              <a:rPr lang="en-GB"/>
              <a:t>, </a:t>
            </a:r>
            <a:r>
              <a:rPr lang="en-GB"/>
              <a:t>Enseñar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doc2: 	</a:t>
            </a:r>
            <a:r>
              <a:rPr lang="en-GB"/>
              <a:t>Estudiante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 	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doc3: 	</a:t>
            </a:r>
            <a:r>
              <a:rPr lang="en-GB"/>
              <a:t>Enseñar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, </a:t>
            </a:r>
            <a:r>
              <a:rPr lang="en-GB"/>
              <a:t>Ciudad</a:t>
            </a:r>
            <a:r>
              <a:rPr lang="en-GB"/>
              <a:t>, </a:t>
            </a:r>
            <a:r>
              <a:rPr lang="en-GB"/>
              <a:t>Partido</a:t>
            </a:r>
            <a:r>
              <a:rPr lang="en-GB"/>
              <a:t>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doc4: 	</a:t>
            </a:r>
            <a:r>
              <a:rPr lang="en-GB"/>
              <a:t>Beisbol</a:t>
            </a:r>
            <a:r>
              <a:rPr lang="en-GB"/>
              <a:t>, </a:t>
            </a:r>
            <a:r>
              <a:rPr lang="en-GB"/>
              <a:t>Basket</a:t>
            </a:r>
            <a:r>
              <a:rPr lang="en-GB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doc5: 	</a:t>
            </a:r>
            <a:r>
              <a:rPr lang="en-GB"/>
              <a:t>Basket</a:t>
            </a:r>
            <a:r>
              <a:rPr lang="en-GB"/>
              <a:t>, Player, </a:t>
            </a:r>
            <a:r>
              <a:rPr lang="en-GB"/>
              <a:t>Espectador</a:t>
            </a:r>
            <a:r>
              <a:rPr lang="en-GB"/>
              <a:t>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doc6: 	</a:t>
            </a:r>
            <a:r>
              <a:rPr lang="en-GB"/>
              <a:t>Beisbol</a:t>
            </a:r>
            <a:r>
              <a:rPr lang="en-GB"/>
              <a:t>, </a:t>
            </a:r>
            <a:r>
              <a:rPr lang="en-GB"/>
              <a:t>Entrenador</a:t>
            </a:r>
            <a:r>
              <a:rPr lang="en-GB"/>
              <a:t>, </a:t>
            </a:r>
            <a:r>
              <a:rPr lang="en-GB"/>
              <a:t>Partido</a:t>
            </a:r>
            <a:r>
              <a:rPr lang="en-GB"/>
              <a:t>, </a:t>
            </a:r>
            <a:r>
              <a:rPr lang="en-GB"/>
              <a:t>Equipo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doc7: 	</a:t>
            </a:r>
            <a:r>
              <a:rPr lang="en-GB"/>
              <a:t>Basket</a:t>
            </a:r>
            <a:r>
              <a:rPr lang="en-GB"/>
              <a:t>, </a:t>
            </a:r>
            <a:r>
              <a:rPr lang="en-GB"/>
              <a:t>Equipo</a:t>
            </a:r>
            <a:r>
              <a:rPr lang="en-GB"/>
              <a:t>, </a:t>
            </a:r>
            <a:r>
              <a:rPr lang="en-GB"/>
              <a:t>Ciudad</a:t>
            </a:r>
            <a:r>
              <a:rPr lang="en-GB"/>
              <a:t>, </a:t>
            </a:r>
            <a:r>
              <a:rPr lang="en-GB"/>
              <a:t>Partido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6429700" y="3051950"/>
            <a:ext cx="2151900" cy="10878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6685900" y="320960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The curse of dimensionality!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doc1: 	Estudiante, Enseñar, Escuela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doc2: 	Estudiante, Escuela 	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doc3: 	Enseñar, Escuela, Ciudad, Partido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doc4: 	Beisbol, Basket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doc5: 	Basket, Player, Espectador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doc6: 	Beisbol, Entrenador, Partido, Equipo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doc7: 	Basket, Equipo, Ciudad, Partido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215050" y="2520050"/>
            <a:ext cx="4800600" cy="768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Proxima Nova"/>
                <a:ea typeface="Proxima Nova"/>
                <a:cs typeface="Proxima Nova"/>
                <a:sym typeface="Proxima Nova"/>
              </a:rPr>
              <a:t>Qué queremos saber?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