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Proxima Nova"/>
      <p:regular r:id="rId54"/>
      <p:bold r:id="rId55"/>
      <p:italic r:id="rId56"/>
      <p:boldItalic r:id="rId57"/>
    </p:embeddedFont>
    <p:embeddedFont>
      <p:font typeface="Noto Sans Symbols"/>
      <p:regular r:id="rId58"/>
      <p:bold r:id="rId59"/>
    </p:embeddedFont>
    <p:embeddedFont>
      <p:font typeface="Alfa Slab One"/>
      <p:regular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AlfaSlabOne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roximaNova-bold.fntdata"/><Relationship Id="rId10" Type="http://schemas.openxmlformats.org/officeDocument/2006/relationships/slide" Target="slides/slide4.xml"/><Relationship Id="rId54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57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56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59" Type="http://schemas.openxmlformats.org/officeDocument/2006/relationships/font" Target="fonts/NotoSansSymbols-bold.fntdata"/><Relationship Id="rId14" Type="http://schemas.openxmlformats.org/officeDocument/2006/relationships/slide" Target="slides/slide8.xml"/><Relationship Id="rId58" Type="http://schemas.openxmlformats.org/officeDocument/2006/relationships/font" Target="fonts/NotoSansSymbol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ea8bd4f6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ea8bd4f6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e7059e9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e7059e9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e7059e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e7059e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ea8bd4f6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ea8bd4f6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025cf84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025cf84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025cf84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025cf84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025cf842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025cf84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e7059e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e7059e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025cf842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025cf842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025cf842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025cf842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8d1df21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8d1df21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025cf842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025cf842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025cf842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025cf842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025cf842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025cf842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025cf842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025cf842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3e7059e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3e7059e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3e7059e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3e7059e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3e7059e9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3e7059e9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3e7059e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3e7059e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98d1df210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98d1df210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8d1df210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8d1df210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Menos características → acercándonos a las causas latentes!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8d1df21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8d1df21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98d1df210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98d1df210c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8d1df210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98d1df210c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ef25b0ff32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ef25b0ff32_1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25b0ff32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ef25b0ff32_1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f25b0ff32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ef25b0ff32_1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ea8bd4f6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ea8bd4f6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98d1df210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98d1df210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obtener datos abundantes y que requieren poco o ningún esfuerzo de anotación humana para entrenar a los predictores en una tarea fácil que les da un mejor punto de partida para aprender tareas con menos ejemplos de entrenamiento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98d1df210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98d1df210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obtener datos abundantes y que requieren poco o ningún esfuerzo de anotación humana para entrenar a los predictores en una tarea fácil que les da un mejor punto de partida para aprender tareas con menos ejemplos de entrenamiento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8d1df21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98d1df21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obtener datos abundantes y que requieren poco o ningún esfuerzo de anotación humana para entrenar a los predictores en una tarea fácil que les da un mejor punto de partida para aprender tareas con menos ejemplos de entrenamiento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98d1df210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98d1df210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obtener datos abundantes y que requieren poco o ningún esfuerzo de anotación humana para entrenar a los predictores en una tarea fácil que les da un mejor punto de partida para aprender tareas con menos ejemplos de entrenamiento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a8bd4f6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a8bd4f6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8d1df21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8d1df21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obtener datos abundantes y que requieren poco o ningún esfuerzo de anotación humana para entrenar a los predictores en una tarea fácil que les da un mejor punto de partida para aprender tareas con menos ejemplos de entrenamiento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98d1df210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98d1df21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obtener datos abundantes y que requieren poco o ningún esfuerzo de anotación humana para entrenar a los predictores en una tarea fácil que les da un mejor punto de partida para aprender tareas con menos ejemplos de entrenamiento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98d1df210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98d1df210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obtener datos abundantes y que requieren poco o ningún esfuerzo de anotación humana para entrenar a los predictores en una tarea fácil que les da un mejor punto de partida para aprender tareas con menos ejemplos de entrenamiento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ef25b0ff32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ef25b0ff32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98d1df210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98d1df210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98d1df210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98d1df210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8d1df210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8d1df210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4025cf842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4025cf842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a8bd4f6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a8bd4f6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a8bd4f6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a8bd4f6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a8bd4f6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a8bd4f6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a8bd4f6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a8bd4f6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a8bd4f6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ea8bd4f6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3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3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4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76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319248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3" type="body"/>
          </p:nvPr>
        </p:nvSpPr>
        <p:spPr>
          <a:xfrm>
            <a:off x="607320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4" type="body"/>
          </p:nvPr>
        </p:nvSpPr>
        <p:spPr>
          <a:xfrm>
            <a:off x="31176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5" type="body"/>
          </p:nvPr>
        </p:nvSpPr>
        <p:spPr>
          <a:xfrm>
            <a:off x="319248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6" type="body"/>
          </p:nvPr>
        </p:nvSpPr>
        <p:spPr>
          <a:xfrm>
            <a:off x="607320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2020</a:t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2020</a:t>
            </a:r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2021</a:t>
            </a:r>
            <a:endParaRPr/>
          </a:p>
        </p:txBody>
      </p:sp>
      <p:sp>
        <p:nvSpPr>
          <p:cNvPr id="34" name="Google Shape;34;p6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7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2020</a:t>
            </a:r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14050" y="2215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9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2020</a:t>
            </a:r>
            <a:endParaRPr/>
          </a:p>
        </p:txBody>
      </p:sp>
      <p:sp>
        <p:nvSpPr>
          <p:cNvPr id="52" name="Google Shape;52;p9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280200" y="-57960"/>
            <a:ext cx="29004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GB"/>
              <a:t> </a:t>
            </a:r>
            <a:r>
              <a:rPr lang="en-GB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ikit-learn.org/stable/modules/feature_selection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cikit-learn.org/stable/modules/generated/sklearn.feature_selection.VarianceThreshold.html#sklearn.feature_selection.VarianceThreshold" TargetMode="External"/><Relationship Id="rId4" Type="http://schemas.openxmlformats.org/officeDocument/2006/relationships/hyperlink" Target="https://scikit-learn.org/stable/modules/generated/sklearn.feature_selection.mutual_info_classif.html#sklearn.feature_selection.mutual_info_classi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radimrehurek.com/gensim/" TargetMode="External"/><Relationship Id="rId4" Type="http://schemas.openxmlformats.org/officeDocument/2006/relationships/hyperlink" Target="https://github.com/facebookresearch/fastText" TargetMode="External"/><Relationship Id="rId5" Type="http://schemas.openxmlformats.org/officeDocument/2006/relationships/hyperlink" Target="https://scikit-learn.org/stable/modules/generated/sklearn.manifold.TSNE.html" TargetMode="External"/><Relationship Id="rId6" Type="http://schemas.openxmlformats.org/officeDocument/2006/relationships/hyperlink" Target="https://distill.pub/2016/misread-tsn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3liCbRZPrZ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Embeddings</a:t>
            </a:r>
            <a:endParaRPr/>
          </a:p>
        </p:txBody>
      </p:sp>
      <p:sp>
        <p:nvSpPr>
          <p:cNvPr id="124" name="Google Shape;124;p2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Diplomatura en Ciencia de Datos,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Aprendizaje Automático y sus Aplicaciones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FaMAF-UNC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septiembre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Selección de Características</a:t>
            </a:r>
            <a:endParaRPr/>
          </a:p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Reducción de dimensionalidad simplemente eliminando características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Intuición: eliminamos ruido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Pero… la selección de características se hace en relación a una clase!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https://scikit-learn.org/stable/modules/feature_selection.html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Cómo hacemos si no tenemos clases?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Aplicamos conocimiento de dominio!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P.ej., e</a:t>
            </a:r>
            <a:r>
              <a:rPr lang="en-GB"/>
              <a:t>n lenguaje natural: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800"/>
              <a:t>eliminamos palabras poco frecuentes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800"/>
              <a:t>eliminamos palabras muy frecuentes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Selección de Características</a:t>
            </a:r>
            <a:endParaRPr/>
          </a:p>
        </p:txBody>
      </p:sp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Reducción de dimensionalidad simplemente eliminando características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Intuición: eliminamos ruido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También tenemos métodos basados en varianza: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Eliminar características con poca varianza (en scikit learn, </a:t>
            </a:r>
            <a:r>
              <a:rPr b="1" lang="en-GB" sz="1750" u="sng">
                <a:solidFill>
                  <a:srgbClr val="05578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VarianceThreshold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Eliminar características redundantes con otras (en scikit learn, </a:t>
            </a:r>
            <a:r>
              <a:rPr b="1" lang="en-GB" sz="1750" u="sng">
                <a:solidFill>
                  <a:srgbClr val="05578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mutual_info_classif</a:t>
            </a:r>
            <a:r>
              <a:rPr lang="en-GB"/>
              <a:t>)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Agrupamiento</a:t>
            </a:r>
            <a:r>
              <a:rPr lang="en-GB"/>
              <a:t> de Características</a:t>
            </a:r>
            <a:endParaRPr/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Combinación de características dependientes (redundantes)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Por ejemplo, combinación lineal de el número de paradas recorridas por un colectivo y la distancia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Combinación de características que sabemos que se pueden representar unidas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Por ej., sustituir viento, temperatura y humedad por sensación térmica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Podemos sustituir características por la clase a la que pertenecen!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Por ej., en lenguaje natural, sustituir “corríamos” por “correr” o por V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Kernel Trick</a:t>
            </a:r>
            <a:endParaRPr/>
          </a:p>
        </p:txBody>
      </p:sp>
      <p:sp>
        <p:nvSpPr>
          <p:cNvPr id="204" name="Google Shape;20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Principal Component Analysis</a:t>
            </a:r>
            <a:endParaRPr/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Minimiza el error cuadrado de reconstruir los datos originales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40"/>
          <p:cNvGrpSpPr/>
          <p:nvPr/>
        </p:nvGrpSpPr>
        <p:grpSpPr>
          <a:xfrm>
            <a:off x="714707" y="1569797"/>
            <a:ext cx="4250224" cy="2999213"/>
            <a:chOff x="280775" y="1289075"/>
            <a:chExt cx="3769600" cy="2731275"/>
          </a:xfrm>
        </p:grpSpPr>
        <p:pic>
          <p:nvPicPr>
            <p:cNvPr id="212" name="Google Shape;212;p40"/>
            <p:cNvPicPr preferRelativeResize="0"/>
            <p:nvPr/>
          </p:nvPicPr>
          <p:blipFill rotWithShape="1">
            <a:blip r:embed="rId3">
              <a:alphaModFix/>
            </a:blip>
            <a:srcRect b="10060" l="3071" r="55701" t="14638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40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0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Principal Component Analysis</a:t>
            </a:r>
            <a:endParaRPr/>
          </a:p>
        </p:txBody>
      </p:sp>
      <p:grpSp>
        <p:nvGrpSpPr>
          <p:cNvPr id="220" name="Google Shape;220;p41"/>
          <p:cNvGrpSpPr/>
          <p:nvPr/>
        </p:nvGrpSpPr>
        <p:grpSpPr>
          <a:xfrm>
            <a:off x="714707" y="1569797"/>
            <a:ext cx="4250224" cy="2999213"/>
            <a:chOff x="280775" y="1289075"/>
            <a:chExt cx="3769600" cy="2731275"/>
          </a:xfrm>
        </p:grpSpPr>
        <p:pic>
          <p:nvPicPr>
            <p:cNvPr id="221" name="Google Shape;221;p41"/>
            <p:cNvPicPr preferRelativeResize="0"/>
            <p:nvPr/>
          </p:nvPicPr>
          <p:blipFill rotWithShape="1">
            <a:blip r:embed="rId3">
              <a:alphaModFix/>
            </a:blip>
            <a:srcRect b="10060" l="3071" r="55701" t="14638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41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1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4" name="Google Shape;224;p41"/>
          <p:cNvPicPr preferRelativeResize="0"/>
          <p:nvPr/>
        </p:nvPicPr>
        <p:blipFill rotWithShape="1">
          <a:blip r:embed="rId3">
            <a:alphaModFix/>
          </a:blip>
          <a:srcRect b="27281" l="58773" r="0" t="18178"/>
          <a:stretch/>
        </p:blipFill>
        <p:spPr>
          <a:xfrm>
            <a:off x="3631690" y="1454975"/>
            <a:ext cx="5325774" cy="27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Minimiza el error cuadrado de reconstruir los datos originales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Descomposición en Valores Singulares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 componentes principales se encuentran descomponiendo una matriz en valores singulares (eigenvalues) → singular value decomposition (SVD)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2065336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2"/>
          <p:cNvSpPr/>
          <p:nvPr/>
        </p:nvSpPr>
        <p:spPr>
          <a:xfrm>
            <a:off x="381000" y="19812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2"/>
          <p:cNvSpPr/>
          <p:nvPr/>
        </p:nvSpPr>
        <p:spPr>
          <a:xfrm flipH="1">
            <a:off x="2133600" y="19812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2"/>
          <p:cNvSpPr/>
          <p:nvPr/>
        </p:nvSpPr>
        <p:spPr>
          <a:xfrm flipH="1">
            <a:off x="4114800" y="1981200"/>
            <a:ext cx="1524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2"/>
          <p:cNvSpPr/>
          <p:nvPr/>
        </p:nvSpPr>
        <p:spPr>
          <a:xfrm>
            <a:off x="2819400" y="19812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2438400" y="2895600"/>
            <a:ext cx="384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238" name="Google Shape;238;p42"/>
          <p:cNvSpPr/>
          <p:nvPr/>
        </p:nvSpPr>
        <p:spPr>
          <a:xfrm>
            <a:off x="4724400" y="26670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2"/>
          <p:cNvSpPr/>
          <p:nvPr/>
        </p:nvSpPr>
        <p:spPr>
          <a:xfrm flipH="1">
            <a:off x="5943600" y="26670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4343400" y="28194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41" name="Google Shape;241;p42"/>
          <p:cNvSpPr txBox="1"/>
          <p:nvPr/>
        </p:nvSpPr>
        <p:spPr>
          <a:xfrm>
            <a:off x="6400800" y="28194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42" name="Google Shape;242;p42"/>
          <p:cNvSpPr/>
          <p:nvPr/>
        </p:nvSpPr>
        <p:spPr>
          <a:xfrm>
            <a:off x="5105400" y="39624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2"/>
          <p:cNvSpPr/>
          <p:nvPr/>
        </p:nvSpPr>
        <p:spPr>
          <a:xfrm flipH="1">
            <a:off x="8077200" y="40386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2924175" y="2971800"/>
            <a:ext cx="482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baseline="-2500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45" name="Google Shape;245;p42"/>
          <p:cNvSpPr txBox="1"/>
          <p:nvPr/>
        </p:nvSpPr>
        <p:spPr>
          <a:xfrm>
            <a:off x="3609975" y="2971800"/>
            <a:ext cx="482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baseline="-2500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246" name="Google Shape;246;p42"/>
          <p:cNvCxnSpPr/>
          <p:nvPr/>
        </p:nvCxnSpPr>
        <p:spPr>
          <a:xfrm rot="10800000">
            <a:off x="3124200" y="2057400"/>
            <a:ext cx="0" cy="9144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7" name="Google Shape;247;p42"/>
          <p:cNvCxnSpPr/>
          <p:nvPr/>
        </p:nvCxnSpPr>
        <p:spPr>
          <a:xfrm>
            <a:off x="3124200" y="3581400"/>
            <a:ext cx="0" cy="9144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" name="Google Shape;248;p42"/>
          <p:cNvCxnSpPr/>
          <p:nvPr/>
        </p:nvCxnSpPr>
        <p:spPr>
          <a:xfrm>
            <a:off x="3810000" y="3581400"/>
            <a:ext cx="0" cy="9144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9" name="Google Shape;249;p42"/>
          <p:cNvCxnSpPr/>
          <p:nvPr/>
        </p:nvCxnSpPr>
        <p:spPr>
          <a:xfrm rot="10800000">
            <a:off x="3733800" y="2057400"/>
            <a:ext cx="0" cy="9144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0" name="Google Shape;250;p42"/>
          <p:cNvSpPr txBox="1"/>
          <p:nvPr/>
        </p:nvSpPr>
        <p:spPr>
          <a:xfrm>
            <a:off x="4876800" y="2667000"/>
            <a:ext cx="609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GB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51" name="Google Shape;251;p42"/>
          <p:cNvSpPr txBox="1"/>
          <p:nvPr/>
        </p:nvSpPr>
        <p:spPr>
          <a:xfrm>
            <a:off x="5410200" y="3124200"/>
            <a:ext cx="609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GB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grpSp>
        <p:nvGrpSpPr>
          <p:cNvPr id="252" name="Google Shape;252;p42"/>
          <p:cNvGrpSpPr/>
          <p:nvPr/>
        </p:nvGrpSpPr>
        <p:grpSpPr>
          <a:xfrm>
            <a:off x="5638800" y="2743200"/>
            <a:ext cx="381000" cy="304800"/>
            <a:chOff x="6096000" y="4114800"/>
            <a:chExt cx="381000" cy="304800"/>
          </a:xfrm>
        </p:grpSpPr>
        <p:sp>
          <p:nvSpPr>
            <p:cNvPr id="253" name="Google Shape;253;p42"/>
            <p:cNvSpPr/>
            <p:nvPr/>
          </p:nvSpPr>
          <p:spPr>
            <a:xfrm>
              <a:off x="6096000" y="4114800"/>
              <a:ext cx="304800" cy="304800"/>
            </a:xfrm>
            <a:prstGeom prst="ellipse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" name="Google Shape;254;p42"/>
            <p:cNvCxnSpPr/>
            <p:nvPr/>
          </p:nvCxnSpPr>
          <p:spPr>
            <a:xfrm flipH="1">
              <a:off x="6096000" y="4114800"/>
              <a:ext cx="381000" cy="30480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55" name="Google Shape;255;p42"/>
          <p:cNvGrpSpPr/>
          <p:nvPr/>
        </p:nvGrpSpPr>
        <p:grpSpPr>
          <a:xfrm>
            <a:off x="4953000" y="3276600"/>
            <a:ext cx="381000" cy="304800"/>
            <a:chOff x="6096000" y="4114800"/>
            <a:chExt cx="381000" cy="304800"/>
          </a:xfrm>
        </p:grpSpPr>
        <p:sp>
          <p:nvSpPr>
            <p:cNvPr id="256" name="Google Shape;256;p42"/>
            <p:cNvSpPr/>
            <p:nvPr/>
          </p:nvSpPr>
          <p:spPr>
            <a:xfrm>
              <a:off x="6096000" y="4114800"/>
              <a:ext cx="304800" cy="304800"/>
            </a:xfrm>
            <a:prstGeom prst="ellipse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Google Shape;257;p42"/>
            <p:cNvCxnSpPr/>
            <p:nvPr/>
          </p:nvCxnSpPr>
          <p:spPr>
            <a:xfrm flipH="1">
              <a:off x="6096000" y="4114800"/>
              <a:ext cx="381000" cy="30480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58" name="Google Shape;258;p42"/>
          <p:cNvSpPr txBox="1"/>
          <p:nvPr/>
        </p:nvSpPr>
        <p:spPr>
          <a:xfrm>
            <a:off x="6172200" y="3810000"/>
            <a:ext cx="482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59" name="Google Shape;259;p42"/>
          <p:cNvSpPr txBox="1"/>
          <p:nvPr/>
        </p:nvSpPr>
        <p:spPr>
          <a:xfrm>
            <a:off x="6172200" y="4343400"/>
            <a:ext cx="482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260" name="Google Shape;260;p42"/>
          <p:cNvCxnSpPr/>
          <p:nvPr/>
        </p:nvCxnSpPr>
        <p:spPr>
          <a:xfrm>
            <a:off x="5257800" y="4114800"/>
            <a:ext cx="914400" cy="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1" name="Google Shape;261;p42"/>
          <p:cNvCxnSpPr/>
          <p:nvPr/>
        </p:nvCxnSpPr>
        <p:spPr>
          <a:xfrm>
            <a:off x="6705600" y="4114800"/>
            <a:ext cx="1295400" cy="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" name="Google Shape;262;p42"/>
          <p:cNvCxnSpPr/>
          <p:nvPr/>
        </p:nvCxnSpPr>
        <p:spPr>
          <a:xfrm>
            <a:off x="5257800" y="4572000"/>
            <a:ext cx="838200" cy="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3" name="Google Shape;263;p42"/>
          <p:cNvCxnSpPr/>
          <p:nvPr/>
        </p:nvCxnSpPr>
        <p:spPr>
          <a:xfrm>
            <a:off x="6705600" y="4572000"/>
            <a:ext cx="1295400" cy="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Latent Semantic Analysis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 componentes principales se encuentran descomponiendo una matriz en valores singulares (eigenvalues) → singular value decomposition (SVD)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2065336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/>
          <p:nvPr/>
        </p:nvSpPr>
        <p:spPr>
          <a:xfrm>
            <a:off x="381000" y="19812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3"/>
          <p:cNvSpPr/>
          <p:nvPr/>
        </p:nvSpPr>
        <p:spPr>
          <a:xfrm flipH="1">
            <a:off x="2133600" y="19812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3"/>
          <p:cNvSpPr/>
          <p:nvPr/>
        </p:nvSpPr>
        <p:spPr>
          <a:xfrm flipH="1">
            <a:off x="4114800" y="1981200"/>
            <a:ext cx="1524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3"/>
          <p:cNvSpPr/>
          <p:nvPr/>
        </p:nvSpPr>
        <p:spPr>
          <a:xfrm>
            <a:off x="2819400" y="19812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3"/>
          <p:cNvSpPr txBox="1"/>
          <p:nvPr/>
        </p:nvSpPr>
        <p:spPr>
          <a:xfrm>
            <a:off x="2438400" y="2895600"/>
            <a:ext cx="384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276" name="Google Shape;276;p43"/>
          <p:cNvSpPr/>
          <p:nvPr/>
        </p:nvSpPr>
        <p:spPr>
          <a:xfrm>
            <a:off x="4724400" y="26670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3"/>
          <p:cNvSpPr/>
          <p:nvPr/>
        </p:nvSpPr>
        <p:spPr>
          <a:xfrm flipH="1">
            <a:off x="5943600" y="26670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4343400" y="28194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79" name="Google Shape;279;p43"/>
          <p:cNvSpPr txBox="1"/>
          <p:nvPr/>
        </p:nvSpPr>
        <p:spPr>
          <a:xfrm>
            <a:off x="6400800" y="28194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80" name="Google Shape;280;p43"/>
          <p:cNvSpPr/>
          <p:nvPr/>
        </p:nvSpPr>
        <p:spPr>
          <a:xfrm>
            <a:off x="5105400" y="39624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3"/>
          <p:cNvSpPr/>
          <p:nvPr/>
        </p:nvSpPr>
        <p:spPr>
          <a:xfrm flipH="1">
            <a:off x="8077200" y="40386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3"/>
          <p:cNvSpPr txBox="1"/>
          <p:nvPr/>
        </p:nvSpPr>
        <p:spPr>
          <a:xfrm>
            <a:off x="2924175" y="2971800"/>
            <a:ext cx="482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baseline="-2500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83" name="Google Shape;283;p43"/>
          <p:cNvSpPr txBox="1"/>
          <p:nvPr/>
        </p:nvSpPr>
        <p:spPr>
          <a:xfrm>
            <a:off x="3609975" y="2971800"/>
            <a:ext cx="482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baseline="-2500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284" name="Google Shape;284;p43"/>
          <p:cNvCxnSpPr/>
          <p:nvPr/>
        </p:nvCxnSpPr>
        <p:spPr>
          <a:xfrm rot="10800000">
            <a:off x="3124200" y="2057400"/>
            <a:ext cx="0" cy="9144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5" name="Google Shape;285;p43"/>
          <p:cNvCxnSpPr/>
          <p:nvPr/>
        </p:nvCxnSpPr>
        <p:spPr>
          <a:xfrm>
            <a:off x="3124200" y="3581400"/>
            <a:ext cx="0" cy="9144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6" name="Google Shape;286;p43"/>
          <p:cNvCxnSpPr/>
          <p:nvPr/>
        </p:nvCxnSpPr>
        <p:spPr>
          <a:xfrm>
            <a:off x="3810000" y="3581400"/>
            <a:ext cx="0" cy="9144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7" name="Google Shape;287;p43"/>
          <p:cNvCxnSpPr/>
          <p:nvPr/>
        </p:nvCxnSpPr>
        <p:spPr>
          <a:xfrm rot="10800000">
            <a:off x="3733800" y="2057400"/>
            <a:ext cx="0" cy="9144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8" name="Google Shape;288;p43"/>
          <p:cNvSpPr txBox="1"/>
          <p:nvPr/>
        </p:nvSpPr>
        <p:spPr>
          <a:xfrm>
            <a:off x="4876800" y="2667000"/>
            <a:ext cx="609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GB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89" name="Google Shape;289;p43"/>
          <p:cNvSpPr txBox="1"/>
          <p:nvPr/>
        </p:nvSpPr>
        <p:spPr>
          <a:xfrm>
            <a:off x="5410200" y="3124200"/>
            <a:ext cx="609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GB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grpSp>
        <p:nvGrpSpPr>
          <p:cNvPr id="290" name="Google Shape;290;p43"/>
          <p:cNvGrpSpPr/>
          <p:nvPr/>
        </p:nvGrpSpPr>
        <p:grpSpPr>
          <a:xfrm>
            <a:off x="5638800" y="2743200"/>
            <a:ext cx="381000" cy="304800"/>
            <a:chOff x="6096000" y="4114800"/>
            <a:chExt cx="381000" cy="304800"/>
          </a:xfrm>
        </p:grpSpPr>
        <p:sp>
          <p:nvSpPr>
            <p:cNvPr id="291" name="Google Shape;291;p43"/>
            <p:cNvSpPr/>
            <p:nvPr/>
          </p:nvSpPr>
          <p:spPr>
            <a:xfrm>
              <a:off x="6096000" y="4114800"/>
              <a:ext cx="304800" cy="304800"/>
            </a:xfrm>
            <a:prstGeom prst="ellipse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2" name="Google Shape;292;p43"/>
            <p:cNvCxnSpPr/>
            <p:nvPr/>
          </p:nvCxnSpPr>
          <p:spPr>
            <a:xfrm flipH="1">
              <a:off x="6096000" y="4114800"/>
              <a:ext cx="381000" cy="30480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93" name="Google Shape;293;p43"/>
          <p:cNvGrpSpPr/>
          <p:nvPr/>
        </p:nvGrpSpPr>
        <p:grpSpPr>
          <a:xfrm>
            <a:off x="4953000" y="3276600"/>
            <a:ext cx="381000" cy="304800"/>
            <a:chOff x="6096000" y="4114800"/>
            <a:chExt cx="381000" cy="304800"/>
          </a:xfrm>
        </p:grpSpPr>
        <p:sp>
          <p:nvSpPr>
            <p:cNvPr id="294" name="Google Shape;294;p43"/>
            <p:cNvSpPr/>
            <p:nvPr/>
          </p:nvSpPr>
          <p:spPr>
            <a:xfrm>
              <a:off x="6096000" y="4114800"/>
              <a:ext cx="304800" cy="304800"/>
            </a:xfrm>
            <a:prstGeom prst="ellipse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p43"/>
            <p:cNvCxnSpPr/>
            <p:nvPr/>
          </p:nvCxnSpPr>
          <p:spPr>
            <a:xfrm flipH="1">
              <a:off x="6096000" y="4114800"/>
              <a:ext cx="381000" cy="30480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96" name="Google Shape;296;p43"/>
          <p:cNvSpPr txBox="1"/>
          <p:nvPr/>
        </p:nvSpPr>
        <p:spPr>
          <a:xfrm>
            <a:off x="6172200" y="3810000"/>
            <a:ext cx="482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97" name="Google Shape;297;p43"/>
          <p:cNvSpPr txBox="1"/>
          <p:nvPr/>
        </p:nvSpPr>
        <p:spPr>
          <a:xfrm>
            <a:off x="6172200" y="4343400"/>
            <a:ext cx="482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298" name="Google Shape;298;p43"/>
          <p:cNvCxnSpPr/>
          <p:nvPr/>
        </p:nvCxnSpPr>
        <p:spPr>
          <a:xfrm>
            <a:off x="5257800" y="4114800"/>
            <a:ext cx="914400" cy="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9" name="Google Shape;299;p43"/>
          <p:cNvCxnSpPr/>
          <p:nvPr/>
        </p:nvCxnSpPr>
        <p:spPr>
          <a:xfrm>
            <a:off x="6705600" y="4114800"/>
            <a:ext cx="1295400" cy="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" name="Google Shape;300;p43"/>
          <p:cNvCxnSpPr/>
          <p:nvPr/>
        </p:nvCxnSpPr>
        <p:spPr>
          <a:xfrm>
            <a:off x="5257800" y="4572000"/>
            <a:ext cx="838200" cy="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43"/>
          <p:cNvCxnSpPr/>
          <p:nvPr/>
        </p:nvCxnSpPr>
        <p:spPr>
          <a:xfrm>
            <a:off x="6705600" y="4572000"/>
            <a:ext cx="1295400" cy="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02" name="Google Shape;302;p43"/>
          <p:cNvGrpSpPr/>
          <p:nvPr/>
        </p:nvGrpSpPr>
        <p:grpSpPr>
          <a:xfrm>
            <a:off x="2297125" y="790350"/>
            <a:ext cx="2097300" cy="990600"/>
            <a:chOff x="2297125" y="790350"/>
            <a:chExt cx="2097300" cy="990600"/>
          </a:xfrm>
        </p:grpSpPr>
        <p:sp>
          <p:nvSpPr>
            <p:cNvPr id="303" name="Google Shape;303;p43"/>
            <p:cNvSpPr/>
            <p:nvPr/>
          </p:nvSpPr>
          <p:spPr>
            <a:xfrm>
              <a:off x="2297125" y="790350"/>
              <a:ext cx="2097300" cy="990600"/>
            </a:xfrm>
            <a:prstGeom prst="wedgeRectCallout">
              <a:avLst>
                <a:gd fmla="val -51787" name="adj1"/>
                <a:gd fmla="val 70350" name="adj2"/>
              </a:avLst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3"/>
            <p:cNvSpPr txBox="1"/>
            <p:nvPr/>
          </p:nvSpPr>
          <p:spPr>
            <a:xfrm>
              <a:off x="2396975" y="831925"/>
              <a:ext cx="19464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Términos x Documentos</a:t>
              </a:r>
              <a:endParaRPr sz="2400"/>
            </a:p>
          </p:txBody>
        </p:sp>
      </p:grpSp>
      <p:grpSp>
        <p:nvGrpSpPr>
          <p:cNvPr id="305" name="Google Shape;305;p43"/>
          <p:cNvGrpSpPr/>
          <p:nvPr/>
        </p:nvGrpSpPr>
        <p:grpSpPr>
          <a:xfrm>
            <a:off x="4430725" y="1095150"/>
            <a:ext cx="2097300" cy="990600"/>
            <a:chOff x="4430725" y="1095150"/>
            <a:chExt cx="2097300" cy="990600"/>
          </a:xfrm>
        </p:grpSpPr>
        <p:sp>
          <p:nvSpPr>
            <p:cNvPr id="306" name="Google Shape;306;p43"/>
            <p:cNvSpPr/>
            <p:nvPr/>
          </p:nvSpPr>
          <p:spPr>
            <a:xfrm>
              <a:off x="4430725" y="1095150"/>
              <a:ext cx="2097300" cy="990600"/>
            </a:xfrm>
            <a:prstGeom prst="wedgeRectCallout">
              <a:avLst>
                <a:gd fmla="val -51787" name="adj1"/>
                <a:gd fmla="val 70350" name="adj2"/>
              </a:avLst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3"/>
            <p:cNvSpPr txBox="1"/>
            <p:nvPr/>
          </p:nvSpPr>
          <p:spPr>
            <a:xfrm>
              <a:off x="4530575" y="1136725"/>
              <a:ext cx="19464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Documentos x Conceptos</a:t>
              </a:r>
              <a:endParaRPr sz="2400"/>
            </a:p>
          </p:txBody>
        </p:sp>
      </p:grpSp>
      <p:grpSp>
        <p:nvGrpSpPr>
          <p:cNvPr id="308" name="Google Shape;308;p43"/>
          <p:cNvGrpSpPr/>
          <p:nvPr/>
        </p:nvGrpSpPr>
        <p:grpSpPr>
          <a:xfrm>
            <a:off x="6781800" y="2583600"/>
            <a:ext cx="2097300" cy="990600"/>
            <a:chOff x="6781800" y="2583600"/>
            <a:chExt cx="2097300" cy="990600"/>
          </a:xfrm>
        </p:grpSpPr>
        <p:sp>
          <p:nvSpPr>
            <p:cNvPr id="309" name="Google Shape;309;p43"/>
            <p:cNvSpPr/>
            <p:nvPr/>
          </p:nvSpPr>
          <p:spPr>
            <a:xfrm>
              <a:off x="6781800" y="2583600"/>
              <a:ext cx="2097300" cy="990600"/>
            </a:xfrm>
            <a:prstGeom prst="wedgeRectCallout">
              <a:avLst>
                <a:gd fmla="val 2246" name="adj1"/>
                <a:gd fmla="val 89534" name="adj2"/>
              </a:avLst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3"/>
            <p:cNvSpPr txBox="1"/>
            <p:nvPr/>
          </p:nvSpPr>
          <p:spPr>
            <a:xfrm>
              <a:off x="6881650" y="2625175"/>
              <a:ext cx="19464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Términos x Conceptos</a:t>
              </a:r>
              <a:endParaRPr sz="2400"/>
            </a:p>
          </p:txBody>
        </p:sp>
      </p:grpSp>
      <p:grpSp>
        <p:nvGrpSpPr>
          <p:cNvPr id="311" name="Google Shape;311;p43"/>
          <p:cNvGrpSpPr/>
          <p:nvPr/>
        </p:nvGrpSpPr>
        <p:grpSpPr>
          <a:xfrm>
            <a:off x="5867400" y="1423263"/>
            <a:ext cx="2351100" cy="990600"/>
            <a:chOff x="5867400" y="1423263"/>
            <a:chExt cx="2351100" cy="990600"/>
          </a:xfrm>
        </p:grpSpPr>
        <p:sp>
          <p:nvSpPr>
            <p:cNvPr id="312" name="Google Shape;312;p43"/>
            <p:cNvSpPr/>
            <p:nvPr/>
          </p:nvSpPr>
          <p:spPr>
            <a:xfrm>
              <a:off x="5867400" y="1423263"/>
              <a:ext cx="2351100" cy="990600"/>
            </a:xfrm>
            <a:prstGeom prst="wedgeRectCallout">
              <a:avLst>
                <a:gd fmla="val -40434" name="adj1"/>
                <a:gd fmla="val 75599" name="adj2"/>
              </a:avLst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3"/>
            <p:cNvSpPr txBox="1"/>
            <p:nvPr/>
          </p:nvSpPr>
          <p:spPr>
            <a:xfrm>
              <a:off x="5967250" y="1464838"/>
              <a:ext cx="2251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Fuerza de cada concepto</a:t>
              </a:r>
              <a:endParaRPr sz="24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Latent Semantic Analysis</a:t>
            </a:r>
            <a:endParaRPr/>
          </a:p>
        </p:txBody>
      </p:sp>
      <p:pic>
        <p:nvPicPr>
          <p:cNvPr id="319" name="Google Shape;31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50" y="2209800"/>
            <a:ext cx="2065336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4"/>
          <p:cNvSpPr/>
          <p:nvPr/>
        </p:nvSpPr>
        <p:spPr>
          <a:xfrm>
            <a:off x="1047750" y="21336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4"/>
          <p:cNvSpPr/>
          <p:nvPr/>
        </p:nvSpPr>
        <p:spPr>
          <a:xfrm flipH="1">
            <a:off x="2800350" y="21336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931862" y="1600200"/>
            <a:ext cx="6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323" name="Google Shape;323;p44"/>
          <p:cNvSpPr txBox="1"/>
          <p:nvPr/>
        </p:nvSpPr>
        <p:spPr>
          <a:xfrm>
            <a:off x="1428750" y="1295400"/>
            <a:ext cx="611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</a:t>
            </a: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24" name="Google Shape;324;p44"/>
          <p:cNvSpPr txBox="1"/>
          <p:nvPr/>
        </p:nvSpPr>
        <p:spPr>
          <a:xfrm>
            <a:off x="1581150" y="1066800"/>
            <a:ext cx="119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retrieval</a:t>
            </a:r>
            <a:endParaRPr/>
          </a:p>
        </p:txBody>
      </p:sp>
      <p:sp>
        <p:nvSpPr>
          <p:cNvPr id="325" name="Google Shape;325;p44"/>
          <p:cNvSpPr txBox="1"/>
          <p:nvPr/>
        </p:nvSpPr>
        <p:spPr>
          <a:xfrm>
            <a:off x="2114550" y="1524000"/>
            <a:ext cx="809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</a:t>
            </a:r>
            <a:endParaRPr/>
          </a:p>
        </p:txBody>
      </p:sp>
      <p:sp>
        <p:nvSpPr>
          <p:cNvPr id="326" name="Google Shape;326;p44"/>
          <p:cNvSpPr txBox="1"/>
          <p:nvPr/>
        </p:nvSpPr>
        <p:spPr>
          <a:xfrm>
            <a:off x="2800350" y="1371600"/>
            <a:ext cx="72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lung</a:t>
            </a:r>
            <a:endParaRPr/>
          </a:p>
        </p:txBody>
      </p:sp>
      <p:cxnSp>
        <p:nvCxnSpPr>
          <p:cNvPr id="327" name="Google Shape;327;p44"/>
          <p:cNvCxnSpPr/>
          <p:nvPr/>
        </p:nvCxnSpPr>
        <p:spPr>
          <a:xfrm>
            <a:off x="2030412" y="1600200"/>
            <a:ext cx="0" cy="3048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328" name="Google Shape;32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8550" y="2133600"/>
            <a:ext cx="1244599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4"/>
          <p:cNvSpPr/>
          <p:nvPr/>
        </p:nvSpPr>
        <p:spPr>
          <a:xfrm flipH="1">
            <a:off x="4781550" y="2133600"/>
            <a:ext cx="1524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4"/>
          <p:cNvSpPr/>
          <p:nvPr/>
        </p:nvSpPr>
        <p:spPr>
          <a:xfrm>
            <a:off x="3486150" y="21336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4"/>
          <p:cNvSpPr txBox="1"/>
          <p:nvPr/>
        </p:nvSpPr>
        <p:spPr>
          <a:xfrm>
            <a:off x="3105150" y="3048000"/>
            <a:ext cx="384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cxnSp>
        <p:nvCxnSpPr>
          <p:cNvPr id="332" name="Google Shape;332;p44"/>
          <p:cNvCxnSpPr/>
          <p:nvPr/>
        </p:nvCxnSpPr>
        <p:spPr>
          <a:xfrm rot="10800000">
            <a:off x="514350" y="2133600"/>
            <a:ext cx="0" cy="5334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33" name="Google Shape;333;p44"/>
          <p:cNvSpPr txBox="1"/>
          <p:nvPr/>
        </p:nvSpPr>
        <p:spPr>
          <a:xfrm>
            <a:off x="282575" y="2636837"/>
            <a:ext cx="619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endParaRPr/>
          </a:p>
        </p:txBody>
      </p:sp>
      <p:sp>
        <p:nvSpPr>
          <p:cNvPr id="334" name="Google Shape;334;p44"/>
          <p:cNvSpPr txBox="1"/>
          <p:nvPr/>
        </p:nvSpPr>
        <p:spPr>
          <a:xfrm>
            <a:off x="209550" y="4038600"/>
            <a:ext cx="757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</a:t>
            </a:r>
            <a:endParaRPr/>
          </a:p>
        </p:txBody>
      </p:sp>
      <p:cxnSp>
        <p:nvCxnSpPr>
          <p:cNvPr id="335" name="Google Shape;335;p44"/>
          <p:cNvCxnSpPr/>
          <p:nvPr/>
        </p:nvCxnSpPr>
        <p:spPr>
          <a:xfrm>
            <a:off x="514350" y="3200400"/>
            <a:ext cx="0" cy="2286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36" name="Google Shape;336;p44"/>
          <p:cNvCxnSpPr/>
          <p:nvPr/>
        </p:nvCxnSpPr>
        <p:spPr>
          <a:xfrm rot="10800000">
            <a:off x="514350" y="3657600"/>
            <a:ext cx="0" cy="4572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37" name="Google Shape;337;p44"/>
          <p:cNvCxnSpPr/>
          <p:nvPr/>
        </p:nvCxnSpPr>
        <p:spPr>
          <a:xfrm>
            <a:off x="514350" y="4495800"/>
            <a:ext cx="0" cy="2286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id="338" name="Google Shape;33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3550" y="2895600"/>
            <a:ext cx="1219201" cy="91122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4"/>
          <p:cNvSpPr/>
          <p:nvPr/>
        </p:nvSpPr>
        <p:spPr>
          <a:xfrm>
            <a:off x="5391150" y="28194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4"/>
          <p:cNvSpPr/>
          <p:nvPr/>
        </p:nvSpPr>
        <p:spPr>
          <a:xfrm flipH="1">
            <a:off x="6610350" y="28194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4"/>
          <p:cNvSpPr txBox="1"/>
          <p:nvPr/>
        </p:nvSpPr>
        <p:spPr>
          <a:xfrm>
            <a:off x="5010150" y="29718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pic>
        <p:nvPicPr>
          <p:cNvPr id="342" name="Google Shape;342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2150" y="4114800"/>
            <a:ext cx="3219448" cy="93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 txBox="1"/>
          <p:nvPr/>
        </p:nvSpPr>
        <p:spPr>
          <a:xfrm>
            <a:off x="7067550" y="29718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44" name="Google Shape;344;p44"/>
          <p:cNvSpPr/>
          <p:nvPr/>
        </p:nvSpPr>
        <p:spPr>
          <a:xfrm>
            <a:off x="5772150" y="41148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4"/>
          <p:cNvSpPr/>
          <p:nvPr/>
        </p:nvSpPr>
        <p:spPr>
          <a:xfrm flipH="1">
            <a:off x="8743950" y="41910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0" y="2133600"/>
            <a:ext cx="2065336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/>
          <p:nvPr/>
        </p:nvSpPr>
        <p:spPr>
          <a:xfrm>
            <a:off x="971550" y="20574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5"/>
          <p:cNvSpPr/>
          <p:nvPr/>
        </p:nvSpPr>
        <p:spPr>
          <a:xfrm flipH="1">
            <a:off x="2724150" y="20574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5"/>
          <p:cNvSpPr txBox="1"/>
          <p:nvPr/>
        </p:nvSpPr>
        <p:spPr>
          <a:xfrm>
            <a:off x="855662" y="1524000"/>
            <a:ext cx="6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354" name="Google Shape;354;p45"/>
          <p:cNvSpPr txBox="1"/>
          <p:nvPr/>
        </p:nvSpPr>
        <p:spPr>
          <a:xfrm>
            <a:off x="1352550" y="1219200"/>
            <a:ext cx="611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</a:t>
            </a: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1657350" y="990600"/>
            <a:ext cx="119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retrieval</a:t>
            </a:r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2038350" y="1447800"/>
            <a:ext cx="809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</a:t>
            </a:r>
            <a:endParaRPr/>
          </a:p>
        </p:txBody>
      </p:sp>
      <p:sp>
        <p:nvSpPr>
          <p:cNvPr id="357" name="Google Shape;357;p45"/>
          <p:cNvSpPr txBox="1"/>
          <p:nvPr/>
        </p:nvSpPr>
        <p:spPr>
          <a:xfrm>
            <a:off x="2724150" y="1295400"/>
            <a:ext cx="72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lung</a:t>
            </a:r>
            <a:endParaRPr/>
          </a:p>
        </p:txBody>
      </p:sp>
      <p:cxnSp>
        <p:nvCxnSpPr>
          <p:cNvPr id="358" name="Google Shape;358;p45"/>
          <p:cNvCxnSpPr/>
          <p:nvPr/>
        </p:nvCxnSpPr>
        <p:spPr>
          <a:xfrm>
            <a:off x="1885950" y="1524000"/>
            <a:ext cx="0" cy="3048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359" name="Google Shape;35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2350" y="2057400"/>
            <a:ext cx="1244599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5"/>
          <p:cNvSpPr/>
          <p:nvPr/>
        </p:nvSpPr>
        <p:spPr>
          <a:xfrm flipH="1">
            <a:off x="4705350" y="2057400"/>
            <a:ext cx="1524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5"/>
          <p:cNvSpPr/>
          <p:nvPr/>
        </p:nvSpPr>
        <p:spPr>
          <a:xfrm>
            <a:off x="3409950" y="20574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3028950" y="2971800"/>
            <a:ext cx="384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cxnSp>
        <p:nvCxnSpPr>
          <p:cNvPr id="363" name="Google Shape;363;p45"/>
          <p:cNvCxnSpPr/>
          <p:nvPr/>
        </p:nvCxnSpPr>
        <p:spPr>
          <a:xfrm rot="10800000">
            <a:off x="438150" y="2057400"/>
            <a:ext cx="0" cy="5334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64" name="Google Shape;364;p45"/>
          <p:cNvSpPr txBox="1"/>
          <p:nvPr/>
        </p:nvSpPr>
        <p:spPr>
          <a:xfrm>
            <a:off x="206375" y="2560637"/>
            <a:ext cx="619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endParaRPr/>
          </a:p>
        </p:txBody>
      </p:sp>
      <p:sp>
        <p:nvSpPr>
          <p:cNvPr id="365" name="Google Shape;365;p45"/>
          <p:cNvSpPr txBox="1"/>
          <p:nvPr/>
        </p:nvSpPr>
        <p:spPr>
          <a:xfrm>
            <a:off x="133350" y="3962400"/>
            <a:ext cx="757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</a:t>
            </a:r>
            <a:endParaRPr/>
          </a:p>
        </p:txBody>
      </p:sp>
      <p:cxnSp>
        <p:nvCxnSpPr>
          <p:cNvPr id="366" name="Google Shape;366;p45"/>
          <p:cNvCxnSpPr/>
          <p:nvPr/>
        </p:nvCxnSpPr>
        <p:spPr>
          <a:xfrm>
            <a:off x="438150" y="3124200"/>
            <a:ext cx="0" cy="2286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67" name="Google Shape;367;p45"/>
          <p:cNvCxnSpPr/>
          <p:nvPr/>
        </p:nvCxnSpPr>
        <p:spPr>
          <a:xfrm rot="10800000">
            <a:off x="438150" y="3581400"/>
            <a:ext cx="0" cy="4572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68" name="Google Shape;368;p45"/>
          <p:cNvCxnSpPr/>
          <p:nvPr/>
        </p:nvCxnSpPr>
        <p:spPr>
          <a:xfrm>
            <a:off x="438150" y="4419600"/>
            <a:ext cx="0" cy="2286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id="369" name="Google Shape;36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7350" y="2819400"/>
            <a:ext cx="1219201" cy="91122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/>
          <p:nvPr/>
        </p:nvSpPr>
        <p:spPr>
          <a:xfrm>
            <a:off x="5314950" y="27432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5"/>
          <p:cNvSpPr/>
          <p:nvPr/>
        </p:nvSpPr>
        <p:spPr>
          <a:xfrm flipH="1">
            <a:off x="6534150" y="27432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5"/>
          <p:cNvSpPr txBox="1"/>
          <p:nvPr/>
        </p:nvSpPr>
        <p:spPr>
          <a:xfrm>
            <a:off x="4933950" y="28956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pic>
        <p:nvPicPr>
          <p:cNvPr id="373" name="Google Shape;373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95950" y="4038600"/>
            <a:ext cx="3219448" cy="93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5"/>
          <p:cNvSpPr txBox="1"/>
          <p:nvPr/>
        </p:nvSpPr>
        <p:spPr>
          <a:xfrm>
            <a:off x="6991350" y="28956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75" name="Google Shape;375;p45"/>
          <p:cNvSpPr/>
          <p:nvPr/>
        </p:nvSpPr>
        <p:spPr>
          <a:xfrm>
            <a:off x="5695950" y="40386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5"/>
          <p:cNvSpPr/>
          <p:nvPr/>
        </p:nvSpPr>
        <p:spPr>
          <a:xfrm flipH="1">
            <a:off x="8667750" y="41148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105150" y="990600"/>
            <a:ext cx="1841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CS-concept</a:t>
            </a:r>
            <a:endParaRPr/>
          </a:p>
        </p:txBody>
      </p:sp>
      <p:sp>
        <p:nvSpPr>
          <p:cNvPr id="378" name="Google Shape;378;p45"/>
          <p:cNvSpPr txBox="1"/>
          <p:nvPr/>
        </p:nvSpPr>
        <p:spPr>
          <a:xfrm>
            <a:off x="4705350" y="1295400"/>
            <a:ext cx="1979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MD-concept</a:t>
            </a:r>
            <a:endParaRPr/>
          </a:p>
        </p:txBody>
      </p:sp>
      <p:cxnSp>
        <p:nvCxnSpPr>
          <p:cNvPr id="379" name="Google Shape;379;p45"/>
          <p:cNvCxnSpPr/>
          <p:nvPr/>
        </p:nvCxnSpPr>
        <p:spPr>
          <a:xfrm>
            <a:off x="3790950" y="1676400"/>
            <a:ext cx="0" cy="381000"/>
          </a:xfrm>
          <a:prstGeom prst="straightConnector1">
            <a:avLst/>
          </a:prstGeom>
          <a:noFill/>
          <a:ln cap="flat" cmpd="sng" w="15875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0" name="Google Shape;380;p45"/>
          <p:cNvCxnSpPr/>
          <p:nvPr/>
        </p:nvCxnSpPr>
        <p:spPr>
          <a:xfrm flipH="1">
            <a:off x="4400550" y="1828800"/>
            <a:ext cx="304800" cy="228600"/>
          </a:xfrm>
          <a:prstGeom prst="straightConnector1">
            <a:avLst/>
          </a:prstGeom>
          <a:noFill/>
          <a:ln cap="flat" cmpd="sng" w="15875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1" name="Google Shape;381;p45"/>
          <p:cNvSpPr/>
          <p:nvPr/>
        </p:nvSpPr>
        <p:spPr>
          <a:xfrm>
            <a:off x="3562350" y="1981200"/>
            <a:ext cx="685800" cy="4572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45"/>
          <p:cNvGrpSpPr/>
          <p:nvPr/>
        </p:nvGrpSpPr>
        <p:grpSpPr>
          <a:xfrm>
            <a:off x="6762750" y="1143000"/>
            <a:ext cx="2097300" cy="990600"/>
            <a:chOff x="4430725" y="1095150"/>
            <a:chExt cx="2097300" cy="990600"/>
          </a:xfrm>
        </p:grpSpPr>
        <p:sp>
          <p:nvSpPr>
            <p:cNvPr id="383" name="Google Shape;383;p45"/>
            <p:cNvSpPr/>
            <p:nvPr/>
          </p:nvSpPr>
          <p:spPr>
            <a:xfrm>
              <a:off x="4430725" y="1095150"/>
              <a:ext cx="2097300" cy="990600"/>
            </a:xfrm>
            <a:prstGeom prst="wedgeRectCallout">
              <a:avLst>
                <a:gd fmla="val -137895" name="adj1"/>
                <a:gd fmla="val 100727" name="adj2"/>
              </a:avLst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5"/>
            <p:cNvSpPr txBox="1"/>
            <p:nvPr/>
          </p:nvSpPr>
          <p:spPr>
            <a:xfrm>
              <a:off x="4530575" y="1136725"/>
              <a:ext cx="19464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Documentos x Conceptos</a:t>
              </a:r>
              <a:endParaRPr sz="2400"/>
            </a:p>
          </p:txBody>
        </p:sp>
      </p:grpSp>
      <p:sp>
        <p:nvSpPr>
          <p:cNvPr id="385" name="Google Shape;38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Latent Semantic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 un embedding (proyección)</a:t>
            </a:r>
            <a:endParaRPr/>
          </a:p>
        </p:txBody>
      </p:sp>
      <p:grpSp>
        <p:nvGrpSpPr>
          <p:cNvPr id="130" name="Google Shape;130;p28"/>
          <p:cNvGrpSpPr/>
          <p:nvPr/>
        </p:nvGrpSpPr>
        <p:grpSpPr>
          <a:xfrm>
            <a:off x="714707" y="1569797"/>
            <a:ext cx="4250224" cy="2999213"/>
            <a:chOff x="280775" y="1289075"/>
            <a:chExt cx="3769600" cy="2731275"/>
          </a:xfrm>
        </p:grpSpPr>
        <p:pic>
          <p:nvPicPr>
            <p:cNvPr id="131" name="Google Shape;131;p28"/>
            <p:cNvPicPr preferRelativeResize="0"/>
            <p:nvPr/>
          </p:nvPicPr>
          <p:blipFill rotWithShape="1">
            <a:blip r:embed="rId3">
              <a:alphaModFix/>
            </a:blip>
            <a:srcRect b="10060" l="3071" r="55701" t="14638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8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133600"/>
            <a:ext cx="2065336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6"/>
          <p:cNvSpPr/>
          <p:nvPr/>
        </p:nvSpPr>
        <p:spPr>
          <a:xfrm>
            <a:off x="990600" y="20574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6"/>
          <p:cNvSpPr/>
          <p:nvPr/>
        </p:nvSpPr>
        <p:spPr>
          <a:xfrm flipH="1">
            <a:off x="2743200" y="20574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6"/>
          <p:cNvSpPr txBox="1"/>
          <p:nvPr/>
        </p:nvSpPr>
        <p:spPr>
          <a:xfrm>
            <a:off x="874712" y="1524000"/>
            <a:ext cx="6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394" name="Google Shape;394;p46"/>
          <p:cNvSpPr txBox="1"/>
          <p:nvPr/>
        </p:nvSpPr>
        <p:spPr>
          <a:xfrm>
            <a:off x="1371600" y="1219200"/>
            <a:ext cx="611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</a:t>
            </a: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95" name="Google Shape;395;p46"/>
          <p:cNvSpPr txBox="1"/>
          <p:nvPr/>
        </p:nvSpPr>
        <p:spPr>
          <a:xfrm>
            <a:off x="1676400" y="990600"/>
            <a:ext cx="119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retrieval</a:t>
            </a:r>
            <a:endParaRPr/>
          </a:p>
        </p:txBody>
      </p:sp>
      <p:sp>
        <p:nvSpPr>
          <p:cNvPr id="396" name="Google Shape;396;p46"/>
          <p:cNvSpPr txBox="1"/>
          <p:nvPr/>
        </p:nvSpPr>
        <p:spPr>
          <a:xfrm>
            <a:off x="2057400" y="1447800"/>
            <a:ext cx="809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</a:t>
            </a:r>
            <a:endParaRPr/>
          </a:p>
        </p:txBody>
      </p:sp>
      <p:sp>
        <p:nvSpPr>
          <p:cNvPr id="397" name="Google Shape;397;p46"/>
          <p:cNvSpPr txBox="1"/>
          <p:nvPr/>
        </p:nvSpPr>
        <p:spPr>
          <a:xfrm>
            <a:off x="2743200" y="1295400"/>
            <a:ext cx="72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lung</a:t>
            </a:r>
            <a:endParaRPr/>
          </a:p>
        </p:txBody>
      </p:sp>
      <p:cxnSp>
        <p:nvCxnSpPr>
          <p:cNvPr id="398" name="Google Shape;398;p46"/>
          <p:cNvCxnSpPr/>
          <p:nvPr/>
        </p:nvCxnSpPr>
        <p:spPr>
          <a:xfrm>
            <a:off x="1905000" y="1524000"/>
            <a:ext cx="0" cy="3048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399" name="Google Shape;39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2057400"/>
            <a:ext cx="1244599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6"/>
          <p:cNvSpPr/>
          <p:nvPr/>
        </p:nvSpPr>
        <p:spPr>
          <a:xfrm flipH="1">
            <a:off x="4724400" y="2057400"/>
            <a:ext cx="1524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6"/>
          <p:cNvSpPr/>
          <p:nvPr/>
        </p:nvSpPr>
        <p:spPr>
          <a:xfrm>
            <a:off x="3429000" y="20574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6"/>
          <p:cNvSpPr txBox="1"/>
          <p:nvPr/>
        </p:nvSpPr>
        <p:spPr>
          <a:xfrm>
            <a:off x="3048000" y="2971800"/>
            <a:ext cx="384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cxnSp>
        <p:nvCxnSpPr>
          <p:cNvPr id="403" name="Google Shape;403;p46"/>
          <p:cNvCxnSpPr/>
          <p:nvPr/>
        </p:nvCxnSpPr>
        <p:spPr>
          <a:xfrm rot="10800000">
            <a:off x="457200" y="2057400"/>
            <a:ext cx="0" cy="5334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04" name="Google Shape;404;p46"/>
          <p:cNvSpPr txBox="1"/>
          <p:nvPr/>
        </p:nvSpPr>
        <p:spPr>
          <a:xfrm>
            <a:off x="225425" y="2560637"/>
            <a:ext cx="619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endParaRPr/>
          </a:p>
        </p:txBody>
      </p:sp>
      <p:sp>
        <p:nvSpPr>
          <p:cNvPr id="405" name="Google Shape;405;p46"/>
          <p:cNvSpPr txBox="1"/>
          <p:nvPr/>
        </p:nvSpPr>
        <p:spPr>
          <a:xfrm>
            <a:off x="152400" y="3962400"/>
            <a:ext cx="757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</a:t>
            </a:r>
            <a:endParaRPr/>
          </a:p>
        </p:txBody>
      </p:sp>
      <p:cxnSp>
        <p:nvCxnSpPr>
          <p:cNvPr id="406" name="Google Shape;406;p46"/>
          <p:cNvCxnSpPr/>
          <p:nvPr/>
        </p:nvCxnSpPr>
        <p:spPr>
          <a:xfrm>
            <a:off x="457200" y="3124200"/>
            <a:ext cx="0" cy="2286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07" name="Google Shape;407;p46"/>
          <p:cNvCxnSpPr/>
          <p:nvPr/>
        </p:nvCxnSpPr>
        <p:spPr>
          <a:xfrm rot="10800000">
            <a:off x="457200" y="3581400"/>
            <a:ext cx="0" cy="4572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08" name="Google Shape;408;p46"/>
          <p:cNvCxnSpPr/>
          <p:nvPr/>
        </p:nvCxnSpPr>
        <p:spPr>
          <a:xfrm>
            <a:off x="457200" y="4419600"/>
            <a:ext cx="0" cy="2286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id="409" name="Google Shape;40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2819400"/>
            <a:ext cx="1219201" cy="91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6"/>
          <p:cNvSpPr/>
          <p:nvPr/>
        </p:nvSpPr>
        <p:spPr>
          <a:xfrm>
            <a:off x="5334000" y="27432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6"/>
          <p:cNvSpPr/>
          <p:nvPr/>
        </p:nvSpPr>
        <p:spPr>
          <a:xfrm flipH="1">
            <a:off x="6553200" y="27432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4953000" y="28956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pic>
        <p:nvPicPr>
          <p:cNvPr id="413" name="Google Shape;413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0" y="4038600"/>
            <a:ext cx="3219448" cy="93662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6"/>
          <p:cNvSpPr txBox="1"/>
          <p:nvPr/>
        </p:nvSpPr>
        <p:spPr>
          <a:xfrm>
            <a:off x="7010400" y="28956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15" name="Google Shape;415;p46"/>
          <p:cNvSpPr/>
          <p:nvPr/>
        </p:nvSpPr>
        <p:spPr>
          <a:xfrm>
            <a:off x="5715000" y="40386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6"/>
          <p:cNvSpPr/>
          <p:nvPr/>
        </p:nvSpPr>
        <p:spPr>
          <a:xfrm flipH="1">
            <a:off x="8686800" y="41148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3886200" y="1143000"/>
            <a:ext cx="3699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‘strength’ of CS-concept</a:t>
            </a:r>
            <a:endParaRPr/>
          </a:p>
        </p:txBody>
      </p:sp>
      <p:cxnSp>
        <p:nvCxnSpPr>
          <p:cNvPr id="418" name="Google Shape;418;p46"/>
          <p:cNvCxnSpPr/>
          <p:nvPr/>
        </p:nvCxnSpPr>
        <p:spPr>
          <a:xfrm>
            <a:off x="5715000" y="1981200"/>
            <a:ext cx="0" cy="7620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9" name="Google Shape;419;p46"/>
          <p:cNvSpPr/>
          <p:nvPr/>
        </p:nvSpPr>
        <p:spPr>
          <a:xfrm>
            <a:off x="5486400" y="2667000"/>
            <a:ext cx="609600" cy="5334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Latent Semantic Analysis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133600"/>
            <a:ext cx="2065336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7"/>
          <p:cNvSpPr/>
          <p:nvPr/>
        </p:nvSpPr>
        <p:spPr>
          <a:xfrm>
            <a:off x="1066800" y="20574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7"/>
          <p:cNvSpPr/>
          <p:nvPr/>
        </p:nvSpPr>
        <p:spPr>
          <a:xfrm flipH="1">
            <a:off x="2819400" y="20574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7"/>
          <p:cNvSpPr txBox="1"/>
          <p:nvPr/>
        </p:nvSpPr>
        <p:spPr>
          <a:xfrm>
            <a:off x="950912" y="1524000"/>
            <a:ext cx="6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429" name="Google Shape;429;p47"/>
          <p:cNvSpPr txBox="1"/>
          <p:nvPr/>
        </p:nvSpPr>
        <p:spPr>
          <a:xfrm>
            <a:off x="1447800" y="1219200"/>
            <a:ext cx="611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</a:t>
            </a: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430" name="Google Shape;430;p47"/>
          <p:cNvSpPr txBox="1"/>
          <p:nvPr/>
        </p:nvSpPr>
        <p:spPr>
          <a:xfrm>
            <a:off x="1752600" y="990600"/>
            <a:ext cx="119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retrieval</a:t>
            </a:r>
            <a:endParaRPr/>
          </a:p>
        </p:txBody>
      </p:sp>
      <p:sp>
        <p:nvSpPr>
          <p:cNvPr id="431" name="Google Shape;431;p47"/>
          <p:cNvSpPr txBox="1"/>
          <p:nvPr/>
        </p:nvSpPr>
        <p:spPr>
          <a:xfrm>
            <a:off x="2133600" y="1447800"/>
            <a:ext cx="809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</a:t>
            </a:r>
            <a:endParaRPr/>
          </a:p>
        </p:txBody>
      </p:sp>
      <p:sp>
        <p:nvSpPr>
          <p:cNvPr id="432" name="Google Shape;432;p47"/>
          <p:cNvSpPr txBox="1"/>
          <p:nvPr/>
        </p:nvSpPr>
        <p:spPr>
          <a:xfrm>
            <a:off x="2819400" y="1295400"/>
            <a:ext cx="72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lung</a:t>
            </a:r>
            <a:endParaRPr/>
          </a:p>
        </p:txBody>
      </p:sp>
      <p:cxnSp>
        <p:nvCxnSpPr>
          <p:cNvPr id="433" name="Google Shape;433;p47"/>
          <p:cNvCxnSpPr/>
          <p:nvPr/>
        </p:nvCxnSpPr>
        <p:spPr>
          <a:xfrm>
            <a:off x="1981200" y="1524000"/>
            <a:ext cx="0" cy="3048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434" name="Google Shape;43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2057400"/>
            <a:ext cx="1244599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7"/>
          <p:cNvSpPr/>
          <p:nvPr/>
        </p:nvSpPr>
        <p:spPr>
          <a:xfrm flipH="1">
            <a:off x="4800600" y="2057400"/>
            <a:ext cx="1524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7"/>
          <p:cNvSpPr/>
          <p:nvPr/>
        </p:nvSpPr>
        <p:spPr>
          <a:xfrm>
            <a:off x="3505200" y="20574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7"/>
          <p:cNvSpPr txBox="1"/>
          <p:nvPr/>
        </p:nvSpPr>
        <p:spPr>
          <a:xfrm>
            <a:off x="3124200" y="2971800"/>
            <a:ext cx="384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cxnSp>
        <p:nvCxnSpPr>
          <p:cNvPr id="438" name="Google Shape;438;p47"/>
          <p:cNvCxnSpPr/>
          <p:nvPr/>
        </p:nvCxnSpPr>
        <p:spPr>
          <a:xfrm rot="10800000">
            <a:off x="533400" y="2057400"/>
            <a:ext cx="0" cy="5334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39" name="Google Shape;439;p47"/>
          <p:cNvSpPr txBox="1"/>
          <p:nvPr/>
        </p:nvSpPr>
        <p:spPr>
          <a:xfrm>
            <a:off x="301625" y="2560637"/>
            <a:ext cx="619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endParaRPr/>
          </a:p>
        </p:txBody>
      </p:sp>
      <p:sp>
        <p:nvSpPr>
          <p:cNvPr id="440" name="Google Shape;440;p47"/>
          <p:cNvSpPr txBox="1"/>
          <p:nvPr/>
        </p:nvSpPr>
        <p:spPr>
          <a:xfrm>
            <a:off x="228600" y="3962400"/>
            <a:ext cx="757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</a:t>
            </a:r>
            <a:endParaRPr/>
          </a:p>
        </p:txBody>
      </p:sp>
      <p:cxnSp>
        <p:nvCxnSpPr>
          <p:cNvPr id="441" name="Google Shape;441;p47"/>
          <p:cNvCxnSpPr/>
          <p:nvPr/>
        </p:nvCxnSpPr>
        <p:spPr>
          <a:xfrm>
            <a:off x="533400" y="3124200"/>
            <a:ext cx="0" cy="2286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42" name="Google Shape;442;p47"/>
          <p:cNvCxnSpPr/>
          <p:nvPr/>
        </p:nvCxnSpPr>
        <p:spPr>
          <a:xfrm rot="10800000">
            <a:off x="533400" y="3581400"/>
            <a:ext cx="0" cy="4572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43" name="Google Shape;443;p47"/>
          <p:cNvCxnSpPr/>
          <p:nvPr/>
        </p:nvCxnSpPr>
        <p:spPr>
          <a:xfrm>
            <a:off x="533400" y="4419600"/>
            <a:ext cx="0" cy="2286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id="444" name="Google Shape;44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2600" y="2819400"/>
            <a:ext cx="1219201" cy="91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7"/>
          <p:cNvSpPr/>
          <p:nvPr/>
        </p:nvSpPr>
        <p:spPr>
          <a:xfrm>
            <a:off x="5410200" y="27432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7"/>
          <p:cNvSpPr/>
          <p:nvPr/>
        </p:nvSpPr>
        <p:spPr>
          <a:xfrm flipH="1">
            <a:off x="6629400" y="27432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7"/>
          <p:cNvSpPr txBox="1"/>
          <p:nvPr/>
        </p:nvSpPr>
        <p:spPr>
          <a:xfrm>
            <a:off x="5029200" y="28956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pic>
        <p:nvPicPr>
          <p:cNvPr id="448" name="Google Shape;448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1200" y="4038600"/>
            <a:ext cx="3219448" cy="93662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7"/>
          <p:cNvSpPr txBox="1"/>
          <p:nvPr/>
        </p:nvSpPr>
        <p:spPr>
          <a:xfrm>
            <a:off x="7086600" y="28956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50" name="Google Shape;450;p47"/>
          <p:cNvSpPr/>
          <p:nvPr/>
        </p:nvSpPr>
        <p:spPr>
          <a:xfrm>
            <a:off x="5791200" y="40386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7"/>
          <p:cNvSpPr/>
          <p:nvPr/>
        </p:nvSpPr>
        <p:spPr>
          <a:xfrm flipH="1">
            <a:off x="8763000" y="41148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5029200" y="1981200"/>
            <a:ext cx="1841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CS-concept</a:t>
            </a:r>
            <a:endParaRPr/>
          </a:p>
        </p:txBody>
      </p:sp>
      <p:sp>
        <p:nvSpPr>
          <p:cNvPr id="453" name="Google Shape;453;p47"/>
          <p:cNvSpPr/>
          <p:nvPr/>
        </p:nvSpPr>
        <p:spPr>
          <a:xfrm>
            <a:off x="5029200" y="2514600"/>
            <a:ext cx="381000" cy="1676400"/>
          </a:xfrm>
          <a:custGeom>
            <a:rect b="b" l="l" r="r" t="t"/>
            <a:pathLst>
              <a:path extrusionOk="0" h="1056" w="240">
                <a:moveTo>
                  <a:pt x="0" y="0"/>
                </a:moveTo>
                <a:lnTo>
                  <a:pt x="0" y="1056"/>
                </a:lnTo>
                <a:lnTo>
                  <a:pt x="240" y="1056"/>
                </a:lnTo>
              </a:path>
            </a:pathLst>
          </a:custGeom>
          <a:noFill/>
          <a:ln cap="flat" cmpd="sng" w="15875">
            <a:solidFill>
              <a:srgbClr val="FF9900"/>
            </a:solidFill>
            <a:prstDash val="solid"/>
            <a:miter lim="524288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p47"/>
          <p:cNvCxnSpPr/>
          <p:nvPr/>
        </p:nvCxnSpPr>
        <p:spPr>
          <a:xfrm>
            <a:off x="1371600" y="1981200"/>
            <a:ext cx="4495800" cy="1981200"/>
          </a:xfrm>
          <a:prstGeom prst="straightConnector1">
            <a:avLst/>
          </a:prstGeom>
          <a:noFill/>
          <a:ln cap="flat" cmpd="sng" w="15875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55" name="Google Shape;455;p47"/>
          <p:cNvSpPr/>
          <p:nvPr/>
        </p:nvSpPr>
        <p:spPr>
          <a:xfrm>
            <a:off x="5867400" y="3886200"/>
            <a:ext cx="609600" cy="5334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47"/>
          <p:cNvGrpSpPr/>
          <p:nvPr/>
        </p:nvGrpSpPr>
        <p:grpSpPr>
          <a:xfrm>
            <a:off x="6870600" y="1028700"/>
            <a:ext cx="2097300" cy="990600"/>
            <a:chOff x="6781800" y="2583600"/>
            <a:chExt cx="2097300" cy="990600"/>
          </a:xfrm>
        </p:grpSpPr>
        <p:sp>
          <p:nvSpPr>
            <p:cNvPr id="457" name="Google Shape;457;p47"/>
            <p:cNvSpPr/>
            <p:nvPr/>
          </p:nvSpPr>
          <p:spPr>
            <a:xfrm>
              <a:off x="6781800" y="2583600"/>
              <a:ext cx="2097300" cy="990600"/>
            </a:xfrm>
            <a:prstGeom prst="wedgeRectCallout">
              <a:avLst>
                <a:gd fmla="val 34512" name="adj1"/>
                <a:gd fmla="val 249301" name="adj2"/>
              </a:avLst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7"/>
            <p:cNvSpPr txBox="1"/>
            <p:nvPr/>
          </p:nvSpPr>
          <p:spPr>
            <a:xfrm>
              <a:off x="6881650" y="2625175"/>
              <a:ext cx="19464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Términos x Conceptos</a:t>
              </a:r>
              <a:endParaRPr sz="2400"/>
            </a:p>
          </p:txBody>
        </p:sp>
      </p:grpSp>
      <p:sp>
        <p:nvSpPr>
          <p:cNvPr id="459" name="Google Shape;4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Latent Semantic Analysis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209800"/>
            <a:ext cx="2065336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8"/>
          <p:cNvSpPr/>
          <p:nvPr/>
        </p:nvSpPr>
        <p:spPr>
          <a:xfrm>
            <a:off x="990600" y="21336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8"/>
          <p:cNvSpPr/>
          <p:nvPr/>
        </p:nvSpPr>
        <p:spPr>
          <a:xfrm flipH="1">
            <a:off x="2743200" y="21336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2133600"/>
            <a:ext cx="1244599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8"/>
          <p:cNvSpPr/>
          <p:nvPr/>
        </p:nvSpPr>
        <p:spPr>
          <a:xfrm flipH="1">
            <a:off x="4724400" y="2133600"/>
            <a:ext cx="1524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8"/>
          <p:cNvSpPr/>
          <p:nvPr/>
        </p:nvSpPr>
        <p:spPr>
          <a:xfrm>
            <a:off x="3429000" y="21336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8"/>
          <p:cNvSpPr txBox="1"/>
          <p:nvPr/>
        </p:nvSpPr>
        <p:spPr>
          <a:xfrm>
            <a:off x="3048000" y="3048000"/>
            <a:ext cx="384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pic>
        <p:nvPicPr>
          <p:cNvPr id="471" name="Google Shape;471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2895600"/>
            <a:ext cx="1219201" cy="91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8"/>
          <p:cNvSpPr/>
          <p:nvPr/>
        </p:nvSpPr>
        <p:spPr>
          <a:xfrm>
            <a:off x="5334000" y="28194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8"/>
          <p:cNvSpPr/>
          <p:nvPr/>
        </p:nvSpPr>
        <p:spPr>
          <a:xfrm flipH="1">
            <a:off x="6553200" y="28194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8"/>
          <p:cNvSpPr txBox="1"/>
          <p:nvPr/>
        </p:nvSpPr>
        <p:spPr>
          <a:xfrm>
            <a:off x="4953000" y="29718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pic>
        <p:nvPicPr>
          <p:cNvPr id="475" name="Google Shape;475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0" y="4114800"/>
            <a:ext cx="3219448" cy="93662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8"/>
          <p:cNvSpPr txBox="1"/>
          <p:nvPr/>
        </p:nvSpPr>
        <p:spPr>
          <a:xfrm>
            <a:off x="7010400" y="29718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77" name="Google Shape;477;p48"/>
          <p:cNvSpPr/>
          <p:nvPr/>
        </p:nvSpPr>
        <p:spPr>
          <a:xfrm>
            <a:off x="5715000" y="41148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8"/>
          <p:cNvSpPr/>
          <p:nvPr/>
        </p:nvSpPr>
        <p:spPr>
          <a:xfrm flipH="1">
            <a:off x="8686800" y="41910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48"/>
          <p:cNvCxnSpPr/>
          <p:nvPr/>
        </p:nvCxnSpPr>
        <p:spPr>
          <a:xfrm flipH="1" rot="10800000">
            <a:off x="6248400" y="3124200"/>
            <a:ext cx="533400" cy="609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0" name="Google Shape;480;p48"/>
          <p:cNvCxnSpPr/>
          <p:nvPr/>
        </p:nvCxnSpPr>
        <p:spPr>
          <a:xfrm>
            <a:off x="6172200" y="3276600"/>
            <a:ext cx="609600" cy="457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1" name="Google Shape;481;p48"/>
          <p:cNvCxnSpPr/>
          <p:nvPr/>
        </p:nvCxnSpPr>
        <p:spPr>
          <a:xfrm>
            <a:off x="4343400" y="1905000"/>
            <a:ext cx="457200" cy="3124200"/>
          </a:xfrm>
          <a:prstGeom prst="straightConnector1">
            <a:avLst/>
          </a:prstGeom>
          <a:noFill/>
          <a:ln cap="flat" cmpd="sng" w="38100">
            <a:solidFill>
              <a:srgbClr val="9999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2" name="Google Shape;482;p48"/>
          <p:cNvCxnSpPr/>
          <p:nvPr/>
        </p:nvCxnSpPr>
        <p:spPr>
          <a:xfrm flipH="1">
            <a:off x="4343400" y="1981200"/>
            <a:ext cx="381000" cy="2971800"/>
          </a:xfrm>
          <a:prstGeom prst="straightConnector1">
            <a:avLst/>
          </a:prstGeom>
          <a:noFill/>
          <a:ln cap="flat" cmpd="sng" w="38100">
            <a:solidFill>
              <a:srgbClr val="9999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3" name="Google Shape;483;p48"/>
          <p:cNvCxnSpPr/>
          <p:nvPr/>
        </p:nvCxnSpPr>
        <p:spPr>
          <a:xfrm>
            <a:off x="5791200" y="4495800"/>
            <a:ext cx="3048000" cy="304800"/>
          </a:xfrm>
          <a:prstGeom prst="straightConnector1">
            <a:avLst/>
          </a:prstGeom>
          <a:noFill/>
          <a:ln cap="flat" cmpd="sng" w="38100">
            <a:solidFill>
              <a:srgbClr val="9999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4" name="Google Shape;484;p48"/>
          <p:cNvCxnSpPr/>
          <p:nvPr/>
        </p:nvCxnSpPr>
        <p:spPr>
          <a:xfrm flipH="1">
            <a:off x="5638800" y="4572000"/>
            <a:ext cx="3200400" cy="304800"/>
          </a:xfrm>
          <a:prstGeom prst="straightConnector1">
            <a:avLst/>
          </a:prstGeom>
          <a:noFill/>
          <a:ln cap="flat" cmpd="sng" w="38100">
            <a:solidFill>
              <a:srgbClr val="999966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5" name="Google Shape;48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Latent Semantic Analysis: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Reducción de dimensionalidad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133600"/>
            <a:ext cx="2065336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9"/>
          <p:cNvSpPr/>
          <p:nvPr/>
        </p:nvSpPr>
        <p:spPr>
          <a:xfrm>
            <a:off x="990600" y="20574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9"/>
          <p:cNvSpPr/>
          <p:nvPr/>
        </p:nvSpPr>
        <p:spPr>
          <a:xfrm flipH="1">
            <a:off x="2743200" y="20574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2057400"/>
            <a:ext cx="1244599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9"/>
          <p:cNvSpPr/>
          <p:nvPr/>
        </p:nvSpPr>
        <p:spPr>
          <a:xfrm flipH="1">
            <a:off x="4724400" y="2057400"/>
            <a:ext cx="1524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9"/>
          <p:cNvSpPr/>
          <p:nvPr/>
        </p:nvSpPr>
        <p:spPr>
          <a:xfrm>
            <a:off x="3429000" y="2057400"/>
            <a:ext cx="228600" cy="2590801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9"/>
          <p:cNvSpPr txBox="1"/>
          <p:nvPr/>
        </p:nvSpPr>
        <p:spPr>
          <a:xfrm>
            <a:off x="3051175" y="2971800"/>
            <a:ext cx="376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endParaRPr/>
          </a:p>
        </p:txBody>
      </p:sp>
      <p:pic>
        <p:nvPicPr>
          <p:cNvPr id="497" name="Google Shape;497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2819400"/>
            <a:ext cx="609601" cy="58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9"/>
          <p:cNvSpPr/>
          <p:nvPr/>
        </p:nvSpPr>
        <p:spPr>
          <a:xfrm>
            <a:off x="5334000" y="27432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9"/>
          <p:cNvSpPr/>
          <p:nvPr/>
        </p:nvSpPr>
        <p:spPr>
          <a:xfrm flipH="1">
            <a:off x="6553200" y="2743200"/>
            <a:ext cx="228600" cy="990597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9"/>
          <p:cNvSpPr txBox="1"/>
          <p:nvPr/>
        </p:nvSpPr>
        <p:spPr>
          <a:xfrm>
            <a:off x="4953000" y="28956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pic>
        <p:nvPicPr>
          <p:cNvPr id="501" name="Google Shape;501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0" y="4038600"/>
            <a:ext cx="3143248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9"/>
          <p:cNvSpPr txBox="1"/>
          <p:nvPr/>
        </p:nvSpPr>
        <p:spPr>
          <a:xfrm>
            <a:off x="7010400" y="2895600"/>
            <a:ext cx="36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GB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03" name="Google Shape;503;p49"/>
          <p:cNvSpPr/>
          <p:nvPr/>
        </p:nvSpPr>
        <p:spPr>
          <a:xfrm>
            <a:off x="5715000" y="40386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9"/>
          <p:cNvSpPr/>
          <p:nvPr/>
        </p:nvSpPr>
        <p:spPr>
          <a:xfrm flipH="1">
            <a:off x="8686800" y="4114800"/>
            <a:ext cx="152400" cy="761998"/>
          </a:xfrm>
          <a:custGeom>
            <a:rect b="b" l="l" r="r" t="t"/>
            <a:pathLst>
              <a:path extrusionOk="0" h="2220" w="264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Latent Semantic Analysis: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Reducción de dimensionalidad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Probabilistic </a:t>
            </a:r>
            <a:r>
              <a:rPr lang="en-GB"/>
              <a:t>Latent Semantic Analysis</a:t>
            </a:r>
            <a:endParaRPr/>
          </a:p>
        </p:txBody>
      </p:sp>
      <p:sp>
        <p:nvSpPr>
          <p:cNvPr id="511" name="Google Shape;51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Modela la distribución de cada co-ocurrencia como una mezcla de distribuciones multinomiales independientes o clases latentes o tópicos (el n de tópicos es un parámetro)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 es el documento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</a:t>
            </a:r>
            <a:r>
              <a:rPr lang="en-GB"/>
              <a:t> es un tópico obtenido de la distribución de tópicos del documento </a:t>
            </a:r>
            <a:r>
              <a:rPr lang="en-GB"/>
              <a:t>P(c|d)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</a:t>
            </a:r>
            <a:r>
              <a:rPr lang="en-GB"/>
              <a:t> es una palabra obtenida de la distribución de palabras de c</a:t>
            </a:r>
            <a:endParaRPr/>
          </a:p>
        </p:txBody>
      </p:sp>
      <p:pic>
        <p:nvPicPr>
          <p:cNvPr id="512" name="Google Shape;5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600" y="2252674"/>
            <a:ext cx="3811325" cy="164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Latent Dirichlet Allocation</a:t>
            </a:r>
            <a:endParaRPr/>
          </a:p>
        </p:txBody>
      </p:sp>
      <p:sp>
        <p:nvSpPr>
          <p:cNvPr id="518" name="Google Shape;51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Modela la distribución de cada co-ocurrencia como una mezcla de distribuciones multinomiales (clases latentes o tópicos)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 asume que las clases latentes están distribuidas según la distribución de Dirichlet, una distribución de probabilidad continua multivariada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9" name="Google Shape;5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25" y="2571750"/>
            <a:ext cx="4279363" cy="224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Latent Dirichlet Allocation</a:t>
            </a:r>
            <a:endParaRPr/>
          </a:p>
        </p:txBody>
      </p:sp>
      <p:sp>
        <p:nvSpPr>
          <p:cNvPr id="525" name="Google Shape;52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α es el parámetro de de Dirichlet en la distribución de tópicos</a:t>
            </a:r>
            <a:r>
              <a:rPr lang="en-GB"/>
              <a:t> por documentos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β </a:t>
            </a:r>
            <a:r>
              <a:rPr lang="en-GB"/>
              <a:t>es el parámetro de Dirichlet en la distribución de palabras por tópicos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Theta es la distribución de tópicos para el documento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Phi es la distribución de palabras para el tópico 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Z es el tópico para la j-ésima palabra del documento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 es la j-ésima palabra del documento i</a:t>
            </a:r>
            <a:endParaRPr/>
          </a:p>
        </p:txBody>
      </p:sp>
      <p:pic>
        <p:nvPicPr>
          <p:cNvPr id="526" name="Google Shape;5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150" y="963275"/>
            <a:ext cx="4279363" cy="224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t-SNE</a:t>
            </a:r>
            <a:endParaRPr/>
          </a:p>
        </p:txBody>
      </p:sp>
      <p:sp>
        <p:nvSpPr>
          <p:cNvPr id="532" name="Google Shape;53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t-distributed stochastic neighbor embedding (t-SNE)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reducción de dimensionalidad no lineal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 visualización en dos o tres dimensiones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los objetos semejantes quedan cercanos y los más diferentes quedan más distantes, con alta probabilidad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t-SNE</a:t>
            </a:r>
            <a:endParaRPr/>
          </a:p>
        </p:txBody>
      </p:sp>
      <p:pic>
        <p:nvPicPr>
          <p:cNvPr id="538" name="Google Shape;538;p54"/>
          <p:cNvPicPr preferRelativeResize="0"/>
          <p:nvPr/>
        </p:nvPicPr>
        <p:blipFill rotWithShape="1">
          <a:blip r:embed="rId3">
            <a:alphaModFix/>
          </a:blip>
          <a:srcRect b="0" l="0" r="7961" t="6498"/>
          <a:stretch/>
        </p:blipFill>
        <p:spPr>
          <a:xfrm>
            <a:off x="2004850" y="0"/>
            <a:ext cx="501359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linealidad: embeddings neuronales</a:t>
            </a:r>
            <a:endParaRPr/>
          </a:p>
        </p:txBody>
      </p:sp>
      <p:sp>
        <p:nvSpPr>
          <p:cNvPr id="544" name="Google Shape;544;p55"/>
          <p:cNvSpPr txBox="1"/>
          <p:nvPr>
            <p:ph idx="4294967295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AutoNum type="arabicPeriod"/>
            </a:pPr>
            <a:r>
              <a:rPr lang="en-GB" sz="2400">
                <a:solidFill>
                  <a:srgbClr val="666666"/>
                </a:solidFill>
              </a:rPr>
              <a:t>entrenar una red neuronal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AutoNum type="arabicPeriod"/>
            </a:pPr>
            <a:r>
              <a:rPr lang="en-GB" sz="2400">
                <a:solidFill>
                  <a:srgbClr val="666666"/>
                </a:solidFill>
              </a:rPr>
              <a:t>eliminar la capa de predicción 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AutoNum type="arabicPeriod"/>
            </a:pPr>
            <a:r>
              <a:rPr lang="en-GB" sz="2400">
                <a:solidFill>
                  <a:srgbClr val="666666"/>
                </a:solidFill>
              </a:rPr>
              <a:t>la capa anterior a la de predicción es el nuevo espacio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AutoNum type="arabicPeriod"/>
            </a:pPr>
            <a:r>
              <a:rPr lang="en-GB" sz="2400">
                <a:solidFill>
                  <a:srgbClr val="666666"/>
                </a:solidFill>
              </a:rPr>
              <a:t>el camino hasta esa capa es el mecanismo de proyección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 un embedding (proyección)</a:t>
            </a:r>
            <a:endParaRPr/>
          </a:p>
        </p:txBody>
      </p:sp>
      <p:grpSp>
        <p:nvGrpSpPr>
          <p:cNvPr id="139" name="Google Shape;139;p29"/>
          <p:cNvGrpSpPr/>
          <p:nvPr/>
        </p:nvGrpSpPr>
        <p:grpSpPr>
          <a:xfrm>
            <a:off x="714707" y="1569797"/>
            <a:ext cx="4250224" cy="2999213"/>
            <a:chOff x="280775" y="1289075"/>
            <a:chExt cx="3769600" cy="2731275"/>
          </a:xfrm>
        </p:grpSpPr>
        <p:pic>
          <p:nvPicPr>
            <p:cNvPr id="140" name="Google Shape;140;p29"/>
            <p:cNvPicPr preferRelativeResize="0"/>
            <p:nvPr/>
          </p:nvPicPr>
          <p:blipFill rotWithShape="1">
            <a:blip r:embed="rId3">
              <a:alphaModFix/>
            </a:blip>
            <a:srcRect b="10060" l="3071" r="55701" t="14638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9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3" name="Google Shape;143;p29"/>
          <p:cNvPicPr preferRelativeResize="0"/>
          <p:nvPr/>
        </p:nvPicPr>
        <p:blipFill rotWithShape="1">
          <a:blip r:embed="rId3">
            <a:alphaModFix/>
          </a:blip>
          <a:srcRect b="27281" l="58773" r="0" t="18178"/>
          <a:stretch/>
        </p:blipFill>
        <p:spPr>
          <a:xfrm>
            <a:off x="3631690" y="1454975"/>
            <a:ext cx="5325774" cy="27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950" y="969625"/>
            <a:ext cx="6682477" cy="41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6"/>
          <p:cNvSpPr txBox="1"/>
          <p:nvPr>
            <p:ph type="title"/>
          </p:nvPr>
        </p:nvSpPr>
        <p:spPr>
          <a:xfrm>
            <a:off x="379500" y="411575"/>
            <a:ext cx="8520600" cy="63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linealidad: embeddings neuronales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950" y="969625"/>
            <a:ext cx="6682477" cy="41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7"/>
          <p:cNvSpPr txBox="1"/>
          <p:nvPr>
            <p:ph type="title"/>
          </p:nvPr>
        </p:nvSpPr>
        <p:spPr>
          <a:xfrm>
            <a:off x="379500" y="411575"/>
            <a:ext cx="8520600" cy="63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linealidad: embeddings neuronales</a:t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207712" y="1730774"/>
            <a:ext cx="1215425" cy="2841225"/>
          </a:xfrm>
          <a:custGeom>
            <a:rect b="b" l="l" r="r" t="t"/>
            <a:pathLst>
              <a:path extrusionOk="0" h="113649" w="48617">
                <a:moveTo>
                  <a:pt x="39187" y="4028"/>
                </a:moveTo>
                <a:cubicBezTo>
                  <a:pt x="29684" y="-194"/>
                  <a:pt x="13624" y="-2990"/>
                  <a:pt x="8041" y="5783"/>
                </a:cubicBezTo>
                <a:cubicBezTo>
                  <a:pt x="-1640" y="20997"/>
                  <a:pt x="144" y="41269"/>
                  <a:pt x="144" y="59302"/>
                </a:cubicBezTo>
                <a:cubicBezTo>
                  <a:pt x="144" y="66619"/>
                  <a:pt x="1022" y="73919"/>
                  <a:pt x="1022" y="81236"/>
                </a:cubicBezTo>
                <a:cubicBezTo>
                  <a:pt x="1022" y="85924"/>
                  <a:pt x="-702" y="91372"/>
                  <a:pt x="1899" y="95273"/>
                </a:cubicBezTo>
                <a:cubicBezTo>
                  <a:pt x="3814" y="98144"/>
                  <a:pt x="6980" y="100266"/>
                  <a:pt x="10234" y="101415"/>
                </a:cubicBezTo>
                <a:cubicBezTo>
                  <a:pt x="17643" y="104030"/>
                  <a:pt x="15148" y="101240"/>
                  <a:pt x="15937" y="102292"/>
                </a:cubicBezTo>
                <a:cubicBezTo>
                  <a:pt x="18858" y="106188"/>
                  <a:pt x="20767" y="112570"/>
                  <a:pt x="25588" y="113259"/>
                </a:cubicBezTo>
                <a:cubicBezTo>
                  <a:pt x="32867" y="114300"/>
                  <a:pt x="43355" y="113256"/>
                  <a:pt x="46644" y="106679"/>
                </a:cubicBezTo>
                <a:cubicBezTo>
                  <a:pt x="49273" y="101421"/>
                  <a:pt x="48399" y="95010"/>
                  <a:pt x="48399" y="89132"/>
                </a:cubicBezTo>
                <a:cubicBezTo>
                  <a:pt x="48399" y="73823"/>
                  <a:pt x="44656" y="58742"/>
                  <a:pt x="43135" y="43509"/>
                </a:cubicBezTo>
                <a:cubicBezTo>
                  <a:pt x="42140" y="33547"/>
                  <a:pt x="41589" y="23496"/>
                  <a:pt x="39625" y="13679"/>
                </a:cubicBezTo>
                <a:cubicBezTo>
                  <a:pt x="38943" y="10271"/>
                  <a:pt x="40103" y="5141"/>
                  <a:pt x="36993" y="359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4" name="Google Shape;56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8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https://developers.google.com/machine-learning/crash-course/embeddings/obtaining-embeddings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2" name="Google Shape;5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9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https://developers.google.com/machine-learning/crash-course/embeddings/obtaining-embeddings</a:t>
            </a:r>
            <a:endParaRPr/>
          </a:p>
        </p:txBody>
      </p:sp>
      <p:sp>
        <p:nvSpPr>
          <p:cNvPr id="574" name="Google Shape;574;p59"/>
          <p:cNvSpPr/>
          <p:nvPr/>
        </p:nvSpPr>
        <p:spPr>
          <a:xfrm>
            <a:off x="2904113" y="3145705"/>
            <a:ext cx="1253825" cy="608450"/>
          </a:xfrm>
          <a:custGeom>
            <a:rect b="b" l="l" r="r" t="t"/>
            <a:pathLst>
              <a:path extrusionOk="0" h="24338" w="50153">
                <a:moveTo>
                  <a:pt x="49655" y="7530"/>
                </a:moveTo>
                <a:cubicBezTo>
                  <a:pt x="39317" y="3653"/>
                  <a:pt x="28234" y="950"/>
                  <a:pt x="17193" y="950"/>
                </a:cubicBezTo>
                <a:cubicBezTo>
                  <a:pt x="13537" y="950"/>
                  <a:pt x="9269" y="-1076"/>
                  <a:pt x="6226" y="950"/>
                </a:cubicBezTo>
                <a:cubicBezTo>
                  <a:pt x="1107" y="4359"/>
                  <a:pt x="-970" y="12531"/>
                  <a:pt x="523" y="18497"/>
                </a:cubicBezTo>
                <a:cubicBezTo>
                  <a:pt x="1749" y="23394"/>
                  <a:pt x="10540" y="19904"/>
                  <a:pt x="15438" y="21129"/>
                </a:cubicBezTo>
                <a:cubicBezTo>
                  <a:pt x="22864" y="22986"/>
                  <a:pt x="30596" y="23761"/>
                  <a:pt x="38250" y="23761"/>
                </a:cubicBezTo>
                <a:cubicBezTo>
                  <a:pt x="41470" y="23761"/>
                  <a:pt x="45325" y="25255"/>
                  <a:pt x="47901" y="23323"/>
                </a:cubicBezTo>
                <a:cubicBezTo>
                  <a:pt x="52236" y="20072"/>
                  <a:pt x="48778" y="12510"/>
                  <a:pt x="48778" y="7091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1" name="Google Shape;58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0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https://developers.google.com/machine-learning/crash-course/embeddings/obtaining-embeddings</a:t>
            </a:r>
            <a:endParaRPr/>
          </a:p>
        </p:txBody>
      </p:sp>
      <p:sp>
        <p:nvSpPr>
          <p:cNvPr id="583" name="Google Shape;583;p60"/>
          <p:cNvSpPr/>
          <p:nvPr/>
        </p:nvSpPr>
        <p:spPr>
          <a:xfrm>
            <a:off x="3282298" y="1874580"/>
            <a:ext cx="2293900" cy="428475"/>
          </a:xfrm>
          <a:custGeom>
            <a:rect b="b" l="l" r="r" t="t"/>
            <a:pathLst>
              <a:path extrusionOk="0" h="17139" w="91756">
                <a:moveTo>
                  <a:pt x="45934" y="1347"/>
                </a:moveTo>
                <a:cubicBezTo>
                  <a:pt x="36298" y="658"/>
                  <a:pt x="26642" y="31"/>
                  <a:pt x="16981" y="31"/>
                </a:cubicBezTo>
                <a:cubicBezTo>
                  <a:pt x="11939" y="31"/>
                  <a:pt x="4759" y="-92"/>
                  <a:pt x="2505" y="4418"/>
                </a:cubicBezTo>
                <a:cubicBezTo>
                  <a:pt x="924" y="7582"/>
                  <a:pt x="-1312" y="12445"/>
                  <a:pt x="1189" y="14946"/>
                </a:cubicBezTo>
                <a:cubicBezTo>
                  <a:pt x="3877" y="17634"/>
                  <a:pt x="8792" y="14946"/>
                  <a:pt x="12594" y="14946"/>
                </a:cubicBezTo>
                <a:cubicBezTo>
                  <a:pt x="23416" y="14946"/>
                  <a:pt x="34343" y="13857"/>
                  <a:pt x="45057" y="15385"/>
                </a:cubicBezTo>
                <a:cubicBezTo>
                  <a:pt x="54629" y="16750"/>
                  <a:pt x="64341" y="17139"/>
                  <a:pt x="74009" y="17139"/>
                </a:cubicBezTo>
                <a:cubicBezTo>
                  <a:pt x="80364" y="17139"/>
                  <a:pt x="90016" y="15848"/>
                  <a:pt x="91556" y="9682"/>
                </a:cubicBezTo>
                <a:cubicBezTo>
                  <a:pt x="92358" y="6472"/>
                  <a:pt x="87677" y="3709"/>
                  <a:pt x="84538" y="2663"/>
                </a:cubicBezTo>
                <a:cubicBezTo>
                  <a:pt x="71633" y="-1637"/>
                  <a:pt x="57343" y="1786"/>
                  <a:pt x="43741" y="178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Embeddings neuronales</a:t>
            </a:r>
            <a:endParaRPr/>
          </a:p>
        </p:txBody>
      </p:sp>
      <p:sp>
        <p:nvSpPr>
          <p:cNvPr id="589" name="Google Shape;589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Entrenar una red neuronal con una </a:t>
            </a:r>
            <a:r>
              <a:rPr b="1" lang="en-GB"/>
              <a:t>tarea de pretexto</a:t>
            </a:r>
            <a:r>
              <a:rPr lang="en-GB"/>
              <a:t> para la que tenemos muchos ejemplos naturalmente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Predecir una palabra dado su contexto, o un contexto dada una palabra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Reconstruir una imagen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Eliminar </a:t>
            </a:r>
            <a:r>
              <a:rPr lang="en-GB"/>
              <a:t>la capa de predicción de la red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 capa anterior a la de predicción es la nueva caracterización de los objetos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Menos características → acercándonos a las causas latentes!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 usa la red para convertir los objetos del espacio original al espacio de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 relativamente barato de obtener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Ahora podemos caracterizar datos supervisados con información poblacional de grandes cantidades de datos no supervisados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Tareas de pretexto</a:t>
            </a:r>
            <a:endParaRPr/>
          </a:p>
        </p:txBody>
      </p:sp>
      <p:pic>
        <p:nvPicPr>
          <p:cNvPr id="595" name="Google Shape;595;p62"/>
          <p:cNvPicPr preferRelativeResize="0"/>
          <p:nvPr/>
        </p:nvPicPr>
        <p:blipFill rotWithShape="1">
          <a:blip r:embed="rId3">
            <a:alphaModFix/>
          </a:blip>
          <a:srcRect b="16610" l="79508" r="0" t="6913"/>
          <a:stretch/>
        </p:blipFill>
        <p:spPr>
          <a:xfrm>
            <a:off x="3135225" y="1688475"/>
            <a:ext cx="768751" cy="271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Tareas de pretexto</a:t>
            </a:r>
            <a:endParaRPr/>
          </a:p>
        </p:txBody>
      </p:sp>
      <p:pic>
        <p:nvPicPr>
          <p:cNvPr id="601" name="Google Shape;601;p63"/>
          <p:cNvPicPr preferRelativeResize="0"/>
          <p:nvPr/>
        </p:nvPicPr>
        <p:blipFill rotWithShape="1">
          <a:blip r:embed="rId3">
            <a:alphaModFix/>
          </a:blip>
          <a:srcRect b="16610" l="0" r="0" t="6913"/>
          <a:stretch/>
        </p:blipFill>
        <p:spPr>
          <a:xfrm>
            <a:off x="152400" y="1688475"/>
            <a:ext cx="3751575" cy="271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Tareas de pretexto</a:t>
            </a:r>
            <a:endParaRPr/>
          </a:p>
        </p:txBody>
      </p:sp>
      <p:pic>
        <p:nvPicPr>
          <p:cNvPr id="607" name="Google Shape;607;p64"/>
          <p:cNvPicPr preferRelativeResize="0"/>
          <p:nvPr/>
        </p:nvPicPr>
        <p:blipFill rotWithShape="1">
          <a:blip r:embed="rId3">
            <a:alphaModFix/>
          </a:blip>
          <a:srcRect b="0" l="60339" r="0" t="0"/>
          <a:stretch/>
        </p:blipFill>
        <p:spPr>
          <a:xfrm>
            <a:off x="6732773" y="1224950"/>
            <a:ext cx="1568100" cy="15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64"/>
          <p:cNvPicPr preferRelativeResize="0"/>
          <p:nvPr/>
        </p:nvPicPr>
        <p:blipFill rotWithShape="1">
          <a:blip r:embed="rId4">
            <a:alphaModFix/>
          </a:blip>
          <a:srcRect b="16610" l="0" r="0" t="6913"/>
          <a:stretch/>
        </p:blipFill>
        <p:spPr>
          <a:xfrm>
            <a:off x="152400" y="1688475"/>
            <a:ext cx="3751575" cy="271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Tareas de pretexto</a:t>
            </a:r>
            <a:endParaRPr/>
          </a:p>
        </p:txBody>
      </p:sp>
      <p:pic>
        <p:nvPicPr>
          <p:cNvPr id="614" name="Google Shape;61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025" y="1224948"/>
            <a:ext cx="3953846" cy="15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65"/>
          <p:cNvPicPr preferRelativeResize="0"/>
          <p:nvPr/>
        </p:nvPicPr>
        <p:blipFill rotWithShape="1">
          <a:blip r:embed="rId4">
            <a:alphaModFix/>
          </a:blip>
          <a:srcRect b="16610" l="0" r="0" t="6913"/>
          <a:stretch/>
        </p:blipFill>
        <p:spPr>
          <a:xfrm>
            <a:off x="152400" y="1688475"/>
            <a:ext cx="3751575" cy="271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 un e</a:t>
            </a:r>
            <a:r>
              <a:rPr lang="en-GB"/>
              <a:t>mbedding (proyección)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8487"/>
            <a:ext cx="9143998" cy="42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Tareas de pretexto</a:t>
            </a:r>
            <a:endParaRPr/>
          </a:p>
        </p:txBody>
      </p:sp>
      <p:pic>
        <p:nvPicPr>
          <p:cNvPr id="621" name="Google Shape;62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025" y="1224948"/>
            <a:ext cx="3953846" cy="15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66"/>
          <p:cNvPicPr preferRelativeResize="0"/>
          <p:nvPr/>
        </p:nvPicPr>
        <p:blipFill rotWithShape="1">
          <a:blip r:embed="rId4">
            <a:alphaModFix/>
          </a:blip>
          <a:srcRect b="16610" l="0" r="0" t="6913"/>
          <a:stretch/>
        </p:blipFill>
        <p:spPr>
          <a:xfrm>
            <a:off x="152400" y="1688475"/>
            <a:ext cx="3751575" cy="2713276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66"/>
          <p:cNvSpPr txBox="1"/>
          <p:nvPr/>
        </p:nvSpPr>
        <p:spPr>
          <a:xfrm>
            <a:off x="4171525" y="2978875"/>
            <a:ext cx="4796700" cy="1946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el gato come pescado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Tareas de pretexto</a:t>
            </a:r>
            <a:endParaRPr/>
          </a:p>
        </p:txBody>
      </p:sp>
      <p:pic>
        <p:nvPicPr>
          <p:cNvPr id="629" name="Google Shape;62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025" y="1224948"/>
            <a:ext cx="3953846" cy="15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67"/>
          <p:cNvPicPr preferRelativeResize="0"/>
          <p:nvPr/>
        </p:nvPicPr>
        <p:blipFill rotWithShape="1">
          <a:blip r:embed="rId4">
            <a:alphaModFix/>
          </a:blip>
          <a:srcRect b="16610" l="0" r="0" t="6913"/>
          <a:stretch/>
        </p:blipFill>
        <p:spPr>
          <a:xfrm>
            <a:off x="152400" y="1688475"/>
            <a:ext cx="3751575" cy="2713276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67"/>
          <p:cNvSpPr txBox="1"/>
          <p:nvPr/>
        </p:nvSpPr>
        <p:spPr>
          <a:xfrm>
            <a:off x="4171525" y="2978875"/>
            <a:ext cx="4796700" cy="1946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el gato come pescado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__ gato come pescado		?	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el ____ come pescado		?	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el gato ____ pescado		?	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el gato come _______		?	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mejores representaciones</a:t>
            </a:r>
            <a:endParaRPr/>
          </a:p>
        </p:txBody>
      </p:sp>
      <p:pic>
        <p:nvPicPr>
          <p:cNvPr id="637" name="Google Shape;63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025" y="1224948"/>
            <a:ext cx="3953846" cy="15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68"/>
          <p:cNvPicPr preferRelativeResize="0"/>
          <p:nvPr/>
        </p:nvPicPr>
        <p:blipFill rotWithShape="1">
          <a:blip r:embed="rId4">
            <a:alphaModFix/>
          </a:blip>
          <a:srcRect b="16610" l="0" r="0" t="6913"/>
          <a:stretch/>
        </p:blipFill>
        <p:spPr>
          <a:xfrm>
            <a:off x="152400" y="1688475"/>
            <a:ext cx="3751575" cy="2713276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68"/>
          <p:cNvSpPr txBox="1"/>
          <p:nvPr/>
        </p:nvSpPr>
        <p:spPr>
          <a:xfrm>
            <a:off x="4171525" y="2978875"/>
            <a:ext cx="5089500" cy="1946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el gato come pescado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__ gato come pescado		?	el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el ____ come pescado		?	gato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el gato ____ pescado		?	come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el gato come _______		?	pescado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6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6" name="Google Shape;646;p69"/>
          <p:cNvPicPr preferRelativeResize="0"/>
          <p:nvPr/>
        </p:nvPicPr>
        <p:blipFill rotWithShape="1">
          <a:blip r:embed="rId3">
            <a:alphaModFix/>
          </a:blip>
          <a:srcRect b="0" l="0" r="20660" t="0"/>
          <a:stretch/>
        </p:blipFill>
        <p:spPr>
          <a:xfrm>
            <a:off x="3079782" y="1086450"/>
            <a:ext cx="5751969" cy="40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 acercamos a las causas latentes</a:t>
            </a:r>
            <a:endParaRPr/>
          </a:p>
        </p:txBody>
      </p:sp>
      <p:pic>
        <p:nvPicPr>
          <p:cNvPr id="652" name="Google Shape;65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713" y="1051175"/>
            <a:ext cx="7075764" cy="3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70"/>
          <p:cNvSpPr txBox="1"/>
          <p:nvPr/>
        </p:nvSpPr>
        <p:spPr>
          <a:xfrm>
            <a:off x="4213200" y="4731900"/>
            <a:ext cx="4930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http://jalammar.github.io/illustrated-word2vec/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Perdemos interpretabilidad</a:t>
            </a:r>
            <a:endParaRPr/>
          </a:p>
        </p:txBody>
      </p:sp>
      <p:pic>
        <p:nvPicPr>
          <p:cNvPr id="659" name="Google Shape;659;p71"/>
          <p:cNvPicPr preferRelativeResize="0"/>
          <p:nvPr/>
        </p:nvPicPr>
        <p:blipFill rotWithShape="1">
          <a:blip r:embed="rId3">
            <a:alphaModFix/>
          </a:blip>
          <a:srcRect b="4571" l="36536" r="0" t="0"/>
          <a:stretch/>
        </p:blipFill>
        <p:spPr>
          <a:xfrm>
            <a:off x="551938" y="1268475"/>
            <a:ext cx="3577434" cy="24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075" y="1816825"/>
            <a:ext cx="3870800" cy="283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Perdemos interpretabilidad</a:t>
            </a:r>
            <a:endParaRPr/>
          </a:p>
        </p:txBody>
      </p:sp>
      <p:pic>
        <p:nvPicPr>
          <p:cNvPr id="666" name="Google Shape;666;p72"/>
          <p:cNvPicPr preferRelativeResize="0"/>
          <p:nvPr/>
        </p:nvPicPr>
        <p:blipFill rotWithShape="1">
          <a:blip r:embed="rId3">
            <a:alphaModFix/>
          </a:blip>
          <a:srcRect b="4571" l="36536" r="0" t="0"/>
          <a:stretch/>
        </p:blipFill>
        <p:spPr>
          <a:xfrm>
            <a:off x="551938" y="1268475"/>
            <a:ext cx="3577434" cy="24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075" y="1816825"/>
            <a:ext cx="3870800" cy="283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Embeddings neuronales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Gensim </a:t>
            </a:r>
            <a:r>
              <a:rPr lang="en-GB"/>
              <a:t>(word2vec, doc2vec, y toda la familia)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Fastext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Bert, GPT-2, GPT-3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T-sne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https://distill.pub/2016/misread-tsne/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 un embedding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 un videíto sobre el kernel trick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https://www.youtube.com/watch?v=3liCbRZPrZA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Tipos de embeddings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Técnicas populares dentro de la familia de los embeddings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Selección de características → supervisado o no supervisado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Agrupamiento de características → supervisado o no supervisado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kernel trick → un espacio de mayor dimensionalidad!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Principal Component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Latent Dirichlet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</a:t>
            </a:r>
            <a:r>
              <a:rPr lang="en-GB"/>
              <a:t>-sne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Neural embeddings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Objetivos de los embeddings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 lugar de elegir un subconjunto de características, crear nuevas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Sin tener en cuenta etiquetas de clase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Proyectar a menos dimensiones preservando la mayor cantidad de información posible → minimizando el error cuadrado de reconstruir los datos originales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qué sirven?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Reducción de dimensionalidad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Reducir overfitting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Generalización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Acercamiento a las causas latentes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Reducir el tiempo en ingeniería de características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Reducir el sesgo del científico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perdemos?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Información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Interpretabilidad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