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4"/>
    <p:sldMasterId id="2147483685" r:id="rId5"/>
    <p:sldMasterId id="214748368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</p:sldIdLst>
  <p:sldSz cy="5143500" cx="9144000"/>
  <p:notesSz cx="6858000" cy="9144000"/>
  <p:embeddedFontLst>
    <p:embeddedFont>
      <p:font typeface="Proxima Nova"/>
      <p:regular r:id="rId66"/>
      <p:bold r:id="rId67"/>
      <p:italic r:id="rId68"/>
      <p:boldItalic r:id="rId69"/>
    </p:embeddedFont>
    <p:embeddedFont>
      <p:font typeface="Alfa Slab One"/>
      <p:regular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BD17D75-A745-42A6-A85B-4F18A7AF75E5}">
  <a:tblStyle styleId="{5BD17D75-A745-42A6-A85B-4F18A7AF75E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70" Type="http://schemas.openxmlformats.org/officeDocument/2006/relationships/font" Target="fonts/AlfaSlabOne-regular.fntdata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font" Target="fonts/ProximaNova-regular.fntdata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font" Target="fonts/ProximaNova-italic.fntdata"/><Relationship Id="rId23" Type="http://schemas.openxmlformats.org/officeDocument/2006/relationships/slide" Target="slides/slide16.xml"/><Relationship Id="rId67" Type="http://schemas.openxmlformats.org/officeDocument/2006/relationships/font" Target="fonts/ProximaNova-bold.fntdata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font" Target="fonts/ProximaNova-bold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9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0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1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1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4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4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4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5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5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5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6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6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6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7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7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8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8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8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8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9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9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9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9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9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9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4278240" y="2751120"/>
            <a:ext cx="58716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60" y="595800"/>
            <a:ext cx="8520120" cy="195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1080" y="-57960"/>
            <a:ext cx="1865160" cy="308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DiploDatos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20</a:t>
            </a:r>
            <a:r>
              <a:rPr lang="en-US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2</a:t>
            </a:r>
            <a:r>
              <a:rPr b="0" i="0" lang="en-US" sz="14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1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6280200" y="-57960"/>
            <a:ext cx="2900520" cy="308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72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4" name="Google Shape;114;p27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2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9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8.png"/><Relationship Id="rId10" Type="http://schemas.openxmlformats.org/officeDocument/2006/relationships/image" Target="../media/image11.png"/><Relationship Id="rId13" Type="http://schemas.openxmlformats.org/officeDocument/2006/relationships/image" Target="../media/image9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9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9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ijcai13.org/files/tutorial_slides/td3.pdf" TargetMode="External"/><Relationship Id="rId4" Type="http://schemas.openxmlformats.org/officeDocument/2006/relationships/hyperlink" Target="https://github.com/khanhnamle1994/movielens/blob/master/README.md" TargetMode="External"/><Relationship Id="rId5" Type="http://schemas.openxmlformats.org/officeDocument/2006/relationships/hyperlink" Target="http://en.wikipedia.org/wiki/Recommender_system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1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github.com/nakulcr7/recommender-system-instacar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0"/>
          <p:cNvSpPr txBox="1"/>
          <p:nvPr/>
        </p:nvSpPr>
        <p:spPr>
          <a:xfrm>
            <a:off x="311760" y="595800"/>
            <a:ext cx="8520120" cy="1957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Sistemas de Recomendación</a:t>
            </a:r>
            <a:endParaRPr b="0" i="0" sz="5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40"/>
          <p:cNvSpPr txBox="1"/>
          <p:nvPr/>
        </p:nvSpPr>
        <p:spPr>
          <a:xfrm>
            <a:off x="311760" y="3165840"/>
            <a:ext cx="8520120" cy="733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Diplomatura en Ciencia de Datos,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Aprendizaje Automático y sus Aplicaciones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FaMAF-UNC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septiembre</a:t>
            </a:r>
            <a:r>
              <a:rPr b="0" i="0" lang="en-US" sz="24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20</a:t>
            </a:r>
            <a:r>
              <a:rPr lang="en-US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21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Qué no tenemos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9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Una buena abstracción sobre los datos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Datos suficientes para items nuevos, raros, usuarios nuevos, perfiles únicos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Cómo lo solucionamos?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Embeddings!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 este área se llama… matrix factorization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Qué no tenemos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50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Una buena abstracción sobre los datos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Datos suficientes para items nuevos, raros, usuarios nuevos, perfiles únicos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Cómo lo solucionamos?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Embeddings!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 este área se llama… matrix factorization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Problema del túnel: hay que explorar o buscar serendipia: recomendar items fuera del espacio de interés conocido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5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7400" y="1905120"/>
            <a:ext cx="4960440" cy="266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Aproximaciones a recomendación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5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2" name="Google Shape;252;p52"/>
          <p:cNvGrpSpPr/>
          <p:nvPr/>
        </p:nvGrpSpPr>
        <p:grpSpPr>
          <a:xfrm>
            <a:off x="3844440" y="2854440"/>
            <a:ext cx="3982680" cy="1473840"/>
            <a:chOff x="3844440" y="2854440"/>
            <a:chExt cx="3982680" cy="1473840"/>
          </a:xfrm>
        </p:grpSpPr>
        <p:pic>
          <p:nvPicPr>
            <p:cNvPr id="253" name="Google Shape;253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844440" y="2990520"/>
              <a:ext cx="1564560" cy="1299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5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205600" y="3262680"/>
              <a:ext cx="1074960" cy="208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5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94240" y="2854440"/>
              <a:ext cx="1532880" cy="14738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6" name="Google Shape;256;p52"/>
          <p:cNvSpPr/>
          <p:nvPr/>
        </p:nvSpPr>
        <p:spPr>
          <a:xfrm>
            <a:off x="3736080" y="2328840"/>
            <a:ext cx="5121720" cy="101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Reducir la información estimando relevancia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Aproximaciones a recomendación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53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3" name="Google Shape;263;p53"/>
          <p:cNvGrpSpPr/>
          <p:nvPr/>
        </p:nvGrpSpPr>
        <p:grpSpPr>
          <a:xfrm>
            <a:off x="3844440" y="2854440"/>
            <a:ext cx="3982680" cy="1473840"/>
            <a:chOff x="3844440" y="2854440"/>
            <a:chExt cx="3982680" cy="1473840"/>
          </a:xfrm>
        </p:grpSpPr>
        <p:pic>
          <p:nvPicPr>
            <p:cNvPr id="264" name="Google Shape;264;p5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844440" y="2990520"/>
              <a:ext cx="1564560" cy="1299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5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205600" y="3262680"/>
              <a:ext cx="1074960" cy="208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5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94240" y="2854440"/>
              <a:ext cx="1532880" cy="14738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7" name="Google Shape;267;p53"/>
          <p:cNvGrpSpPr/>
          <p:nvPr/>
        </p:nvGrpSpPr>
        <p:grpSpPr>
          <a:xfrm>
            <a:off x="665280" y="1565280"/>
            <a:ext cx="3484080" cy="1235160"/>
            <a:chOff x="665280" y="1565280"/>
            <a:chExt cx="3484080" cy="1235160"/>
          </a:xfrm>
        </p:grpSpPr>
        <p:pic>
          <p:nvPicPr>
            <p:cNvPr id="268" name="Google Shape;268;p5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65280" y="1565280"/>
              <a:ext cx="1715040" cy="9208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p5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448720" y="1973520"/>
              <a:ext cx="1700640" cy="8269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0" name="Google Shape;270;p53"/>
          <p:cNvSpPr/>
          <p:nvPr/>
        </p:nvSpPr>
        <p:spPr>
          <a:xfrm>
            <a:off x="4286160" y="1500120"/>
            <a:ext cx="457164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Recomendaciones personalizadas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Filtrado colaborativo </a:t>
            </a:r>
            <a:r>
              <a:rPr b="0" i="1" lang="en-US" sz="24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(collaborative filtering)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54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7" name="Google Shape;277;p54"/>
          <p:cNvGrpSpPr/>
          <p:nvPr/>
        </p:nvGrpSpPr>
        <p:grpSpPr>
          <a:xfrm>
            <a:off x="3844440" y="2854440"/>
            <a:ext cx="3982680" cy="1473840"/>
            <a:chOff x="3844440" y="2854440"/>
            <a:chExt cx="3982680" cy="1473840"/>
          </a:xfrm>
        </p:grpSpPr>
        <p:pic>
          <p:nvPicPr>
            <p:cNvPr id="278" name="Google Shape;278;p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844440" y="2990520"/>
              <a:ext cx="1564560" cy="1299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" name="Google Shape;279;p5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205600" y="3262680"/>
              <a:ext cx="1074960" cy="208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0" name="Google Shape;280;p5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94240" y="2854440"/>
              <a:ext cx="1532880" cy="14738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1" name="Google Shape;281;p54"/>
          <p:cNvSpPr/>
          <p:nvPr/>
        </p:nvSpPr>
        <p:spPr>
          <a:xfrm>
            <a:off x="4357800" y="1571760"/>
            <a:ext cx="4571640" cy="70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Colaborativo: “Qué es popular entre mis pares”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2" name="Google Shape;282;p54"/>
          <p:cNvGrpSpPr/>
          <p:nvPr/>
        </p:nvGrpSpPr>
        <p:grpSpPr>
          <a:xfrm>
            <a:off x="665280" y="1565280"/>
            <a:ext cx="3484080" cy="1235160"/>
            <a:chOff x="665280" y="1565280"/>
            <a:chExt cx="3484080" cy="1235160"/>
          </a:xfrm>
        </p:grpSpPr>
        <p:pic>
          <p:nvPicPr>
            <p:cNvPr id="283" name="Google Shape;283;p5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65280" y="1565280"/>
              <a:ext cx="1715040" cy="9208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4" name="Google Shape;284;p5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448720" y="1973520"/>
              <a:ext cx="1700640" cy="826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5" name="Google Shape;285;p54"/>
          <p:cNvGrpSpPr/>
          <p:nvPr/>
        </p:nvGrpSpPr>
        <p:grpSpPr>
          <a:xfrm>
            <a:off x="745200" y="2594880"/>
            <a:ext cx="3097800" cy="877320"/>
            <a:chOff x="745200" y="2594880"/>
            <a:chExt cx="3097800" cy="877320"/>
          </a:xfrm>
        </p:grpSpPr>
        <p:pic>
          <p:nvPicPr>
            <p:cNvPr id="286" name="Google Shape;286;p5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969920" y="2996280"/>
              <a:ext cx="1873080" cy="475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" name="Google Shape;287;p5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45200" y="2594880"/>
              <a:ext cx="1360440" cy="80928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Basado en contenido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5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4" name="Google Shape;294;p55"/>
          <p:cNvGrpSpPr/>
          <p:nvPr/>
        </p:nvGrpSpPr>
        <p:grpSpPr>
          <a:xfrm>
            <a:off x="3844440" y="2854440"/>
            <a:ext cx="3982680" cy="1473840"/>
            <a:chOff x="3844440" y="2854440"/>
            <a:chExt cx="3982680" cy="1473840"/>
          </a:xfrm>
        </p:grpSpPr>
        <p:pic>
          <p:nvPicPr>
            <p:cNvPr id="295" name="Google Shape;295;p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844440" y="2990520"/>
              <a:ext cx="1564560" cy="1299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6" name="Google Shape;296;p5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205600" y="3262680"/>
              <a:ext cx="1074960" cy="208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" name="Google Shape;297;p5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94240" y="2854440"/>
              <a:ext cx="1532880" cy="14738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8" name="Google Shape;298;p55"/>
          <p:cNvGrpSpPr/>
          <p:nvPr/>
        </p:nvGrpSpPr>
        <p:grpSpPr>
          <a:xfrm>
            <a:off x="665280" y="1565280"/>
            <a:ext cx="3484080" cy="1235160"/>
            <a:chOff x="665280" y="1565280"/>
            <a:chExt cx="3484080" cy="1235160"/>
          </a:xfrm>
        </p:grpSpPr>
        <p:pic>
          <p:nvPicPr>
            <p:cNvPr id="299" name="Google Shape;299;p5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65280" y="1565280"/>
              <a:ext cx="1715040" cy="9208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5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448720" y="1973520"/>
              <a:ext cx="1700640" cy="8269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1" name="Google Shape;301;p55"/>
          <p:cNvSpPr/>
          <p:nvPr/>
        </p:nvSpPr>
        <p:spPr>
          <a:xfrm>
            <a:off x="4286160" y="1428840"/>
            <a:ext cx="4571640" cy="70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Basado en contenido: “mostrame más cosas parecidas a las que me gustan”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2" name="Google Shape;302;p55"/>
          <p:cNvGrpSpPr/>
          <p:nvPr/>
        </p:nvGrpSpPr>
        <p:grpSpPr>
          <a:xfrm>
            <a:off x="680400" y="3670560"/>
            <a:ext cx="2993400" cy="703440"/>
            <a:chOff x="680400" y="3670560"/>
            <a:chExt cx="2993400" cy="703440"/>
          </a:xfrm>
        </p:grpSpPr>
        <p:pic>
          <p:nvPicPr>
            <p:cNvPr id="303" name="Google Shape;303;p5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80400" y="3670560"/>
              <a:ext cx="1700640" cy="703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" name="Google Shape;304;p5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585520" y="3738600"/>
              <a:ext cx="1088280" cy="2718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Basado en conocimiento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0" name="Google Shape;310;p56"/>
          <p:cNvGrpSpPr/>
          <p:nvPr/>
        </p:nvGrpSpPr>
        <p:grpSpPr>
          <a:xfrm>
            <a:off x="4073040" y="2168640"/>
            <a:ext cx="3982680" cy="1473840"/>
            <a:chOff x="4073040" y="2168640"/>
            <a:chExt cx="3982680" cy="1473840"/>
          </a:xfrm>
        </p:grpSpPr>
        <p:pic>
          <p:nvPicPr>
            <p:cNvPr id="311" name="Google Shape;311;p5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073040" y="2304720"/>
              <a:ext cx="1564560" cy="1299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" name="Google Shape;312;p5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434200" y="2576880"/>
              <a:ext cx="1074960" cy="208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3" name="Google Shape;313;p5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522840" y="2168640"/>
              <a:ext cx="1532880" cy="14738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4" name="Google Shape;314;p56"/>
          <p:cNvGrpSpPr/>
          <p:nvPr/>
        </p:nvGrpSpPr>
        <p:grpSpPr>
          <a:xfrm>
            <a:off x="893880" y="1031760"/>
            <a:ext cx="3484080" cy="1235160"/>
            <a:chOff x="893880" y="1031760"/>
            <a:chExt cx="3484080" cy="1235160"/>
          </a:xfrm>
        </p:grpSpPr>
        <p:pic>
          <p:nvPicPr>
            <p:cNvPr id="315" name="Google Shape;315;p5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93880" y="1031760"/>
              <a:ext cx="1715040" cy="9208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6" name="Google Shape;316;p5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677320" y="1440000"/>
              <a:ext cx="1700640" cy="826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7" name="Google Shape;317;p56"/>
          <p:cNvGrpSpPr/>
          <p:nvPr/>
        </p:nvGrpSpPr>
        <p:grpSpPr>
          <a:xfrm>
            <a:off x="909000" y="2984760"/>
            <a:ext cx="2993400" cy="703440"/>
            <a:chOff x="909000" y="2984760"/>
            <a:chExt cx="2993400" cy="703440"/>
          </a:xfrm>
        </p:grpSpPr>
        <p:pic>
          <p:nvPicPr>
            <p:cNvPr id="318" name="Google Shape;318;p5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09000" y="2984760"/>
              <a:ext cx="1700640" cy="703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9" name="Google Shape;319;p5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814120" y="3052800"/>
              <a:ext cx="1088280" cy="271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0" name="Google Shape;320;p56"/>
          <p:cNvSpPr/>
          <p:nvPr/>
        </p:nvSpPr>
        <p:spPr>
          <a:xfrm>
            <a:off x="4657680" y="957240"/>
            <a:ext cx="4571640" cy="70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Basado en conocimiento: “qué se ajusta a mis necesidades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1" name="Google Shape;321;p56"/>
          <p:cNvGrpSpPr/>
          <p:nvPr/>
        </p:nvGrpSpPr>
        <p:grpSpPr>
          <a:xfrm>
            <a:off x="943560" y="3601080"/>
            <a:ext cx="3189240" cy="1292400"/>
            <a:chOff x="943560" y="3601080"/>
            <a:chExt cx="3189240" cy="1292400"/>
          </a:xfrm>
        </p:grpSpPr>
        <p:pic>
          <p:nvPicPr>
            <p:cNvPr id="322" name="Google Shape;322;p5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943560" y="4077360"/>
              <a:ext cx="1597320" cy="8161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" name="Google Shape;323;p5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541240" y="3601080"/>
              <a:ext cx="1591560" cy="9975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Híbrido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57"/>
          <p:cNvSpPr txBox="1"/>
          <p:nvPr/>
        </p:nvSpPr>
        <p:spPr>
          <a:xfrm>
            <a:off x="9975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0" name="Google Shape;330;p57"/>
          <p:cNvGrpSpPr/>
          <p:nvPr/>
        </p:nvGrpSpPr>
        <p:grpSpPr>
          <a:xfrm>
            <a:off x="4225680" y="2016360"/>
            <a:ext cx="3982320" cy="1473840"/>
            <a:chOff x="4225680" y="2016360"/>
            <a:chExt cx="3982320" cy="1473840"/>
          </a:xfrm>
        </p:grpSpPr>
        <p:pic>
          <p:nvPicPr>
            <p:cNvPr id="331" name="Google Shape;331;p5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25680" y="2152440"/>
              <a:ext cx="1564560" cy="1299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5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586480" y="2424600"/>
              <a:ext cx="1074960" cy="208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" name="Google Shape;333;p5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675120" y="2016360"/>
              <a:ext cx="1532880" cy="14738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4" name="Google Shape;334;p57"/>
          <p:cNvGrpSpPr/>
          <p:nvPr/>
        </p:nvGrpSpPr>
        <p:grpSpPr>
          <a:xfrm>
            <a:off x="1046160" y="1031760"/>
            <a:ext cx="3484440" cy="1235160"/>
            <a:chOff x="1046160" y="1031760"/>
            <a:chExt cx="3484440" cy="1235160"/>
          </a:xfrm>
        </p:grpSpPr>
        <p:pic>
          <p:nvPicPr>
            <p:cNvPr id="335" name="Google Shape;335;p5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46160" y="1031760"/>
              <a:ext cx="1715040" cy="9208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Google Shape;336;p5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29960" y="1440000"/>
              <a:ext cx="1700640" cy="826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7" name="Google Shape;337;p57"/>
          <p:cNvGrpSpPr/>
          <p:nvPr/>
        </p:nvGrpSpPr>
        <p:grpSpPr>
          <a:xfrm>
            <a:off x="1126080" y="2061360"/>
            <a:ext cx="3097800" cy="877320"/>
            <a:chOff x="1126080" y="2061360"/>
            <a:chExt cx="3097800" cy="877320"/>
          </a:xfrm>
        </p:grpSpPr>
        <p:pic>
          <p:nvPicPr>
            <p:cNvPr id="338" name="Google Shape;338;p5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350800" y="2462760"/>
              <a:ext cx="1873080" cy="475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Google Shape;339;p5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126080" y="2061360"/>
              <a:ext cx="1360440" cy="80928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0" name="Google Shape;340;p57"/>
          <p:cNvGrpSpPr/>
          <p:nvPr/>
        </p:nvGrpSpPr>
        <p:grpSpPr>
          <a:xfrm>
            <a:off x="1061280" y="3137040"/>
            <a:ext cx="2993760" cy="703440"/>
            <a:chOff x="1061280" y="3137040"/>
            <a:chExt cx="2993760" cy="703440"/>
          </a:xfrm>
        </p:grpSpPr>
        <p:pic>
          <p:nvPicPr>
            <p:cNvPr id="341" name="Google Shape;341;p5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061280" y="3137040"/>
              <a:ext cx="1700640" cy="703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2" name="Google Shape;342;p5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966760" y="3205080"/>
              <a:ext cx="1088280" cy="271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3" name="Google Shape;343;p57"/>
          <p:cNvGrpSpPr/>
          <p:nvPr/>
        </p:nvGrpSpPr>
        <p:grpSpPr>
          <a:xfrm>
            <a:off x="1095840" y="3448440"/>
            <a:ext cx="3189240" cy="1292760"/>
            <a:chOff x="1095840" y="3448440"/>
            <a:chExt cx="3189240" cy="1292760"/>
          </a:xfrm>
        </p:grpSpPr>
        <p:pic>
          <p:nvPicPr>
            <p:cNvPr id="344" name="Google Shape;344;p5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095840" y="3925080"/>
              <a:ext cx="1597320" cy="8161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5" name="Google Shape;345;p57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2693520" y="3448440"/>
              <a:ext cx="1591560" cy="9975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6" name="Google Shape;346;p57"/>
          <p:cNvSpPr/>
          <p:nvPr/>
        </p:nvSpPr>
        <p:spPr>
          <a:xfrm>
            <a:off x="5724360" y="905040"/>
            <a:ext cx="4333320" cy="101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Híbrido: compuesto de varios mecanismos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8"/>
          <p:cNvSpPr txBox="1"/>
          <p:nvPr/>
        </p:nvSpPr>
        <p:spPr>
          <a:xfrm>
            <a:off x="438840" y="21636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Filtrado Colaborativo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41"/>
          <p:cNvPicPr preferRelativeResize="0"/>
          <p:nvPr/>
        </p:nvPicPr>
        <p:blipFill rotWithShape="1">
          <a:blip r:embed="rId3">
            <a:alphaModFix/>
          </a:blip>
          <a:srcRect b="592" l="0" r="410" t="0"/>
          <a:stretch/>
        </p:blipFill>
        <p:spPr>
          <a:xfrm>
            <a:off x="1018800" y="215640"/>
            <a:ext cx="7343280" cy="5063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Filtrado colaborativo </a:t>
            </a:r>
            <a:r>
              <a:rPr b="0" i="1" lang="en-US" sz="24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(collaborative filtering)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59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8" name="Google Shape;358;p59"/>
          <p:cNvGrpSpPr/>
          <p:nvPr/>
        </p:nvGrpSpPr>
        <p:grpSpPr>
          <a:xfrm>
            <a:off x="3844440" y="2854440"/>
            <a:ext cx="3982680" cy="1473840"/>
            <a:chOff x="3844440" y="2854440"/>
            <a:chExt cx="3982680" cy="1473840"/>
          </a:xfrm>
        </p:grpSpPr>
        <p:pic>
          <p:nvPicPr>
            <p:cNvPr id="359" name="Google Shape;359;p5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844440" y="2990520"/>
              <a:ext cx="1564560" cy="1299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0" name="Google Shape;360;p5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205600" y="3262680"/>
              <a:ext cx="1074960" cy="208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1" name="Google Shape;361;p5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94240" y="2854440"/>
              <a:ext cx="1532880" cy="14738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2" name="Google Shape;362;p59"/>
          <p:cNvSpPr/>
          <p:nvPr/>
        </p:nvSpPr>
        <p:spPr>
          <a:xfrm>
            <a:off x="4357800" y="1571760"/>
            <a:ext cx="4571640" cy="70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Colaborativo: “Qué es popular entre mis pares”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3" name="Google Shape;363;p59"/>
          <p:cNvGrpSpPr/>
          <p:nvPr/>
        </p:nvGrpSpPr>
        <p:grpSpPr>
          <a:xfrm>
            <a:off x="665280" y="1565280"/>
            <a:ext cx="3484080" cy="1235160"/>
            <a:chOff x="665280" y="1565280"/>
            <a:chExt cx="3484080" cy="1235160"/>
          </a:xfrm>
        </p:grpSpPr>
        <p:pic>
          <p:nvPicPr>
            <p:cNvPr id="364" name="Google Shape;364;p5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65280" y="1565280"/>
              <a:ext cx="1715040" cy="9208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5" name="Google Shape;365;p5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448720" y="1973520"/>
              <a:ext cx="1700640" cy="826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6" name="Google Shape;366;p59"/>
          <p:cNvGrpSpPr/>
          <p:nvPr/>
        </p:nvGrpSpPr>
        <p:grpSpPr>
          <a:xfrm>
            <a:off x="745200" y="2594880"/>
            <a:ext cx="3097800" cy="877320"/>
            <a:chOff x="745200" y="2594880"/>
            <a:chExt cx="3097800" cy="877320"/>
          </a:xfrm>
        </p:grpSpPr>
        <p:pic>
          <p:nvPicPr>
            <p:cNvPr id="367" name="Google Shape;367;p5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969920" y="2996280"/>
              <a:ext cx="1873080" cy="475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Google Shape;368;p5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45200" y="2594880"/>
              <a:ext cx="1360440" cy="80928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Filtrado colaborativo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60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La aproximación más usada para generar recomendaciones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Bien conocida, con muchos algoritmos implementados y variantes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Aplicable a muchos dominios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 usa la “sabiduría de las masas” (</a:t>
            </a:r>
            <a:r>
              <a:rPr b="0" i="1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"wisdom of the crowd"</a:t>
            </a: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 asume que los usuarios con gustos parecidos en el pasado tendrán usos parecidos en el futuro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Entrada - Salida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6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Input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Una matriz de relaciones usuario - item (valoraciones, compras, usos…)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Output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Una predicción de cuánto le gustará un determinado item a un usuario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Una lista de los items más recomendados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Entrada - Salida: ejemplo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6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Le gustará el item 5 a Alice?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7" name="Google Shape;387;p62"/>
          <p:cNvGraphicFramePr/>
          <p:nvPr/>
        </p:nvGraphicFramePr>
        <p:xfrm>
          <a:off x="1789200" y="17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{5BD17D75-A745-42A6-A85B-4F18A7AF75E5}</a:tableStyleId>
              </a:tblPr>
              <a:tblGrid>
                <a:gridCol w="1015925"/>
                <a:gridCol w="1015925"/>
                <a:gridCol w="1015925"/>
                <a:gridCol w="1015925"/>
                <a:gridCol w="1015925"/>
                <a:gridCol w="1015925"/>
              </a:tblGrid>
              <a:tr h="37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Item5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6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Alice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37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6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7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7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3"/>
          <p:cNvSpPr txBox="1"/>
          <p:nvPr/>
        </p:nvSpPr>
        <p:spPr>
          <a:xfrm>
            <a:off x="311760" y="444960"/>
            <a:ext cx="87170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Recomendación por vecinos más cercanos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63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Dada una matriz usuarios - items, un usuario U y un item I que U no ha visto todavía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Encontrar los k usuarios más semejantes a U (</a:t>
            </a:r>
            <a:r>
              <a:rPr b="0" i="1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k-nearest-neighbors</a:t>
            </a: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Encontrar el valor que esos k usuarios han asignado a I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Darle a I un valor obtenido del valor asignado por los k usuarios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Parámetros: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¿Cómo determinar semejanza?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¿Qué número k de usuarios?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¿Cómo determinar el valor asignado a I? ¿Promedio? ¿Promedio pesado por distancia? ¿Heurística?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Semejanza es correlación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64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Correlación de Pearson para </a:t>
            </a:r>
            <a:r>
              <a:rPr b="0" i="1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collaborative filtering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r>
              <a:rPr b="0" i="1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a, b:</a:t>
            </a: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usuarios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r>
              <a:rPr b="0" i="1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r>
              <a:rPr b="0" baseline="-25000" i="1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a,p</a:t>
            </a:r>
            <a:r>
              <a:rPr b="0" i="1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: valoración del usuario </a:t>
            </a:r>
            <a:r>
              <a:rPr b="0" i="1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 </a:t>
            </a: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para el item </a:t>
            </a:r>
            <a:r>
              <a:rPr b="0" i="1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1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	P</a:t>
            </a: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  : conjunto de items valorados por </a:t>
            </a:r>
            <a:r>
              <a:rPr b="0" i="1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 </a:t>
            </a: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y por </a:t>
            </a:r>
            <a:r>
              <a:rPr b="0" i="1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64"/>
          <p:cNvSpPr/>
          <p:nvPr/>
        </p:nvSpPr>
        <p:spPr>
          <a:xfrm>
            <a:off x="817920" y="3494520"/>
            <a:ext cx="5436720" cy="993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Semejanza es correlación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6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7" name="Google Shape;407;p65"/>
          <p:cNvGraphicFramePr/>
          <p:nvPr/>
        </p:nvGraphicFramePr>
        <p:xfrm>
          <a:off x="571680" y="204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{5BD17D75-A745-42A6-A85B-4F18A7AF75E5}</a:tableStyleId>
              </a:tblPr>
              <a:tblGrid>
                <a:gridCol w="1015925"/>
                <a:gridCol w="1015925"/>
                <a:gridCol w="1015925"/>
                <a:gridCol w="1015925"/>
                <a:gridCol w="1015925"/>
                <a:gridCol w="1015925"/>
              </a:tblGrid>
              <a:tr h="37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Item5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6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Alice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37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6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7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7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grpSp>
        <p:nvGrpSpPr>
          <p:cNvPr id="408" name="Google Shape;408;p65"/>
          <p:cNvGrpSpPr/>
          <p:nvPr/>
        </p:nvGrpSpPr>
        <p:grpSpPr>
          <a:xfrm>
            <a:off x="6643080" y="2606040"/>
            <a:ext cx="2024641" cy="531360"/>
            <a:chOff x="6643080" y="2606040"/>
            <a:chExt cx="2024641" cy="531360"/>
          </a:xfrm>
        </p:grpSpPr>
        <p:sp>
          <p:nvSpPr>
            <p:cNvPr id="409" name="Google Shape;409;p65"/>
            <p:cNvSpPr/>
            <p:nvPr/>
          </p:nvSpPr>
          <p:spPr>
            <a:xfrm>
              <a:off x="7310520" y="2786040"/>
              <a:ext cx="1357200" cy="351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sim = 0,85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65"/>
            <p:cNvSpPr/>
            <p:nvPr/>
          </p:nvSpPr>
          <p:spPr>
            <a:xfrm>
              <a:off x="6643080" y="2606040"/>
              <a:ext cx="226440" cy="450000"/>
            </a:xfrm>
            <a:prstGeom prst="curvedLeftArrow">
              <a:avLst>
                <a:gd fmla="val 16156" name="adj1"/>
                <a:gd fmla="val 20239" name="adj2"/>
                <a:gd fmla="val 5400" name="adj3"/>
              </a:avLst>
            </a:prstGeom>
            <a:solidFill>
              <a:srgbClr val="BBE0E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Google Shape;411;p65"/>
          <p:cNvGrpSpPr/>
          <p:nvPr/>
        </p:nvGrpSpPr>
        <p:grpSpPr>
          <a:xfrm>
            <a:off x="6633360" y="2584800"/>
            <a:ext cx="2103480" cy="900000"/>
            <a:chOff x="6633360" y="2584800"/>
            <a:chExt cx="2103480" cy="900000"/>
          </a:xfrm>
        </p:grpSpPr>
        <p:sp>
          <p:nvSpPr>
            <p:cNvPr id="412" name="Google Shape;412;p65"/>
            <p:cNvSpPr/>
            <p:nvPr/>
          </p:nvSpPr>
          <p:spPr>
            <a:xfrm>
              <a:off x="6633360" y="2584800"/>
              <a:ext cx="365400" cy="822600"/>
            </a:xfrm>
            <a:prstGeom prst="curvedLeftArrow">
              <a:avLst>
                <a:gd fmla="val 18000" name="adj1"/>
                <a:gd fmla="val 20700" name="adj2"/>
                <a:gd fmla="val 5400" name="adj3"/>
              </a:avLst>
            </a:prstGeom>
            <a:solidFill>
              <a:srgbClr val="BBE0E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65"/>
            <p:cNvSpPr/>
            <p:nvPr/>
          </p:nvSpPr>
          <p:spPr>
            <a:xfrm>
              <a:off x="7287120" y="3133440"/>
              <a:ext cx="1449720" cy="351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sim = 0,00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4" name="Google Shape;414;p65"/>
          <p:cNvGrpSpPr/>
          <p:nvPr/>
        </p:nvGrpSpPr>
        <p:grpSpPr>
          <a:xfrm>
            <a:off x="6633360" y="2582640"/>
            <a:ext cx="2103480" cy="1243080"/>
            <a:chOff x="6633360" y="2582640"/>
            <a:chExt cx="2103480" cy="1243080"/>
          </a:xfrm>
        </p:grpSpPr>
        <p:sp>
          <p:nvSpPr>
            <p:cNvPr id="415" name="Google Shape;415;p65"/>
            <p:cNvSpPr/>
            <p:nvPr/>
          </p:nvSpPr>
          <p:spPr>
            <a:xfrm>
              <a:off x="7287120" y="3474360"/>
              <a:ext cx="1449720" cy="351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sim = 0,70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65"/>
            <p:cNvSpPr/>
            <p:nvPr/>
          </p:nvSpPr>
          <p:spPr>
            <a:xfrm>
              <a:off x="6633360" y="2582640"/>
              <a:ext cx="456840" cy="1135800"/>
            </a:xfrm>
            <a:prstGeom prst="curvedLeftArrow">
              <a:avLst>
                <a:gd fmla="val 18340" name="adj1"/>
                <a:gd fmla="val 20785" name="adj2"/>
                <a:gd fmla="val 5400" name="adj3"/>
              </a:avLst>
            </a:prstGeom>
            <a:solidFill>
              <a:srgbClr val="BBE0E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65"/>
          <p:cNvGrpSpPr/>
          <p:nvPr/>
        </p:nvGrpSpPr>
        <p:grpSpPr>
          <a:xfrm>
            <a:off x="6636240" y="2658240"/>
            <a:ext cx="2194560" cy="1577160"/>
            <a:chOff x="6636240" y="2658240"/>
            <a:chExt cx="2194560" cy="1577160"/>
          </a:xfrm>
        </p:grpSpPr>
        <p:sp>
          <p:nvSpPr>
            <p:cNvPr id="418" name="Google Shape;418;p65"/>
            <p:cNvSpPr/>
            <p:nvPr/>
          </p:nvSpPr>
          <p:spPr>
            <a:xfrm>
              <a:off x="7291800" y="3884040"/>
              <a:ext cx="1539000" cy="351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sim = -0,79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65"/>
            <p:cNvSpPr/>
            <p:nvPr/>
          </p:nvSpPr>
          <p:spPr>
            <a:xfrm>
              <a:off x="6636240" y="2658240"/>
              <a:ext cx="548280" cy="1547280"/>
            </a:xfrm>
            <a:prstGeom prst="curvedLeftArrow">
              <a:avLst>
                <a:gd fmla="val 18728" name="adj1"/>
                <a:gd fmla="val 20882" name="adj2"/>
                <a:gd fmla="val 5400" name="adj3"/>
              </a:avLst>
            </a:prstGeom>
            <a:solidFill>
              <a:srgbClr val="BBE0E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Semejanza es correlación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66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Funciona mejor que el coseno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Registra las diferencias en comportamiento de valoración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6" name="Google Shape;426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1920" y="1984320"/>
            <a:ext cx="5301720" cy="2998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Recomendar a partir de la semejanza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67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Una función de predicción común: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Calcula si la valoración de los vecinos para el item </a:t>
            </a:r>
            <a:r>
              <a:rPr b="0" i="1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son más altas o más bajas que su promedio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Combina las diferencias de valoración con el promedio, pesándolas por su semejanza </a:t>
            </a:r>
            <a:r>
              <a:rPr b="0" i="1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Sumar o restar el sesgo del vecino del promedio del usuario objetivo, y usar eso como una predicción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67"/>
          <p:cNvSpPr/>
          <p:nvPr/>
        </p:nvSpPr>
        <p:spPr>
          <a:xfrm>
            <a:off x="899280" y="1657080"/>
            <a:ext cx="5028840" cy="72504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Mejorar la recomendación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68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 todas las valoraciones valen lo mismo: estar de acuerdo en items controvertidos es más informativo que estar de acuerdo en items con acuerdo general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Solución: dar más peso a items con mayor varianza en sus valoraciones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Valorar el número de items co-valorados, usando "</a:t>
            </a:r>
            <a:r>
              <a:rPr b="0" i="1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significance weighting</a:t>
            </a: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", por ejemplo, reduciendo el peso cuando el número de items co-valorados es bajo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Aumentar el peso de los vecinos más cercanos (</a:t>
            </a:r>
            <a:r>
              <a:rPr b="0" i="1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case amplification</a:t>
            </a: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Seleccionar vecinos no por número sino por umbral de semejanza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Basado en el tutorial de Dietmar Jannach, Markus Zanker and Gerhard Friedrich en IJCAI 2013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u="sng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http://ijcai13.org/files/tutorial_slides/td3.pdf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El excelente notebook de James Le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u="sng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https://github.com/khanhnamle1994/movielens/blob/master/README.md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También para ver, el artículo de la Wikipedia sobre sistemas de recomendación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u="sng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http://en.wikipedia.org/wiki/Recommender_system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Memoria vs. Modelo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69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Collaborative filtering basado en usuarios es "</a:t>
            </a:r>
            <a:r>
              <a:rPr b="0" i="1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memory-based</a:t>
            </a: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"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 usa la matriz de valoraciones directamente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Entrenamiento poco costoso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Predicción muy costosa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 escala para la mayor parte de escenarios del mundo real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Aproximaciones basadas en modelos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 aprende un modelo off-line, se reentrena periódicamente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 tiempo de predicción se usa el modelo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Cómo podría entrar clustering aquí?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Modelo basado en items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70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Una aproximación basada en modelos, con la idea básica de usar la semejanza entre items (y no entre usuarios)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Buscar items semejantes a Item5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Extrapolar la valoración de Alice para esos items para predecir la valoración para Item5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2" name="Google Shape;452;p70"/>
          <p:cNvGraphicFramePr/>
          <p:nvPr/>
        </p:nvGraphicFramePr>
        <p:xfrm>
          <a:off x="2166840" y="27194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{5BD17D75-A745-42A6-A85B-4F18A7AF75E5}</a:tableStyleId>
              </a:tblPr>
              <a:tblGrid>
                <a:gridCol w="1015925"/>
                <a:gridCol w="1015925"/>
                <a:gridCol w="1015925"/>
                <a:gridCol w="1015925"/>
                <a:gridCol w="1015925"/>
                <a:gridCol w="1015925"/>
              </a:tblGrid>
              <a:tr h="37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Item5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6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Alice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37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6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37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7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sp>
        <p:nvSpPr>
          <p:cNvPr id="453" name="Google Shape;453;p70"/>
          <p:cNvSpPr/>
          <p:nvPr/>
        </p:nvSpPr>
        <p:spPr>
          <a:xfrm>
            <a:off x="7238880" y="3433680"/>
            <a:ext cx="1071360" cy="1571400"/>
          </a:xfrm>
          <a:prstGeom prst="roundRect">
            <a:avLst>
              <a:gd fmla="val 16667" name="adj"/>
            </a:avLst>
          </a:prstGeom>
          <a:solidFill>
            <a:srgbClr val="FFC000">
              <a:alpha val="28627"/>
            </a:srgbClr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4" name="Google Shape;454;p70"/>
          <p:cNvGrpSpPr/>
          <p:nvPr/>
        </p:nvGrpSpPr>
        <p:grpSpPr>
          <a:xfrm>
            <a:off x="3021120" y="3417840"/>
            <a:ext cx="3945960" cy="1564560"/>
            <a:chOff x="3021120" y="3417840"/>
            <a:chExt cx="3945960" cy="1564560"/>
          </a:xfrm>
        </p:grpSpPr>
        <p:sp>
          <p:nvSpPr>
            <p:cNvPr id="455" name="Google Shape;455;p70"/>
            <p:cNvSpPr/>
            <p:nvPr/>
          </p:nvSpPr>
          <p:spPr>
            <a:xfrm>
              <a:off x="3021120" y="3417840"/>
              <a:ext cx="1020240" cy="1564560"/>
            </a:xfrm>
            <a:prstGeom prst="roundRect">
              <a:avLst>
                <a:gd fmla="val 16667" name="adj"/>
              </a:avLst>
            </a:prstGeom>
            <a:solidFill>
              <a:srgbClr val="222268">
                <a:alpha val="28627"/>
              </a:srgbClr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70"/>
            <p:cNvSpPr/>
            <p:nvPr/>
          </p:nvSpPr>
          <p:spPr>
            <a:xfrm>
              <a:off x="5946840" y="3417840"/>
              <a:ext cx="1020240" cy="1564560"/>
            </a:xfrm>
            <a:prstGeom prst="roundRect">
              <a:avLst>
                <a:gd fmla="val 16667" name="adj"/>
              </a:avLst>
            </a:prstGeom>
            <a:solidFill>
              <a:srgbClr val="222268">
                <a:alpha val="28627"/>
              </a:srgbClr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70"/>
          <p:cNvGrpSpPr/>
          <p:nvPr/>
        </p:nvGrpSpPr>
        <p:grpSpPr>
          <a:xfrm>
            <a:off x="3492360" y="2954880"/>
            <a:ext cx="3391200" cy="486720"/>
            <a:chOff x="3492360" y="2954880"/>
            <a:chExt cx="3391200" cy="486720"/>
          </a:xfrm>
        </p:grpSpPr>
        <p:sp>
          <p:nvSpPr>
            <p:cNvPr id="458" name="Google Shape;458;p70"/>
            <p:cNvSpPr/>
            <p:nvPr/>
          </p:nvSpPr>
          <p:spPr>
            <a:xfrm>
              <a:off x="3492360" y="2965680"/>
              <a:ext cx="475920" cy="475920"/>
            </a:xfrm>
            <a:prstGeom prst="ellipse">
              <a:avLst/>
            </a:prstGeom>
            <a:noFill/>
            <a:ln cap="flat" cmpd="sng" w="34900">
              <a:solidFill>
                <a:srgbClr val="FFC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70"/>
            <p:cNvSpPr/>
            <p:nvPr/>
          </p:nvSpPr>
          <p:spPr>
            <a:xfrm>
              <a:off x="6407640" y="2954880"/>
              <a:ext cx="475920" cy="475920"/>
            </a:xfrm>
            <a:prstGeom prst="ellipse">
              <a:avLst/>
            </a:prstGeom>
            <a:noFill/>
            <a:ln cap="flat" cmpd="sng" w="34900">
              <a:solidFill>
                <a:srgbClr val="FFC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Semejanza para items: coseno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7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Mejores resultados para filtrado item-a-item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El coseno normalizado (</a:t>
            </a:r>
            <a:r>
              <a:rPr b="0" i="1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adjusted cosine similarity</a:t>
            </a: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Usa el promedio de valoraciones del usuario y transforma con eso las valoraciones originales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U: conjunto de usuarios que han valorado los items </a:t>
            </a:r>
            <a:r>
              <a:rPr b="0" i="1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y </a:t>
            </a:r>
            <a:r>
              <a:rPr b="0" i="1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71"/>
          <p:cNvSpPr/>
          <p:nvPr/>
        </p:nvSpPr>
        <p:spPr>
          <a:xfrm>
            <a:off x="984960" y="1679760"/>
            <a:ext cx="2347560" cy="7855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71"/>
          <p:cNvSpPr/>
          <p:nvPr/>
        </p:nvSpPr>
        <p:spPr>
          <a:xfrm>
            <a:off x="834840" y="4065840"/>
            <a:ext cx="5535360" cy="9745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Recomendar de semejanza entre items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7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Una función de predicción común: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72"/>
          <p:cNvSpPr/>
          <p:nvPr/>
        </p:nvSpPr>
        <p:spPr>
          <a:xfrm>
            <a:off x="768240" y="2050920"/>
            <a:ext cx="4632120" cy="7552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Cómo lo hacemos escalar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73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Basarse en items solamente no garantiza escalabilidad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Pre-procesar todas las semejanzas entre items off-line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Más estables que las semejanzas entre usuarios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Más densas, aunque sigue habiendo muchos items sin co-valoraciones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La vecindad activa en tiempo de predicción es bastante chica, porque sólo se usan items que el usuario haya valorado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 puede poner un umbral de número mínimo de co-valoraciones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Usar clustering?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Valoraciones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74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Muchos usuarios no quieren dejar valoraciones: cómo estimularlos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Obtener valoraciones implícitas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Compras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Clicks, vistas de página, tiempo de permanencia en la pantalla, descargas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Visitas al médico, siniestros, pulsaciones por minuto, interacciones en redes sociales…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Pero ¿estamos interpretando correctamente el comportamiento del usuario?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Compra no es lo mismo que satisfacción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Podemos comprar para otra persona (un regalo, un encargo)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7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Escasez de datos (data sparsity)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7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3" name="Google Shape;493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5200" y="1452960"/>
            <a:ext cx="5802480" cy="3115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7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Escasez de datos (data sparsity)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76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Cold start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¿Cómo recomendar items nuevos? ¿Cómo recomendar a usuarios nuevos?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Forzar a los usuarios a valorar un conjunto de items (con aprendizaje activo!)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Combinar con otro método en el principio: basado en contenido, demográfico, no personalizado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Aumentar la potencia de vecinos más cercanos, porque el conjunto de vecinos más cercanos puede ser demasiado chico: asumir transitividad de vecindades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7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Otros métodos basados en modelos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77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Factorización de matrices (PCA)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Reglas de Asociación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Métodos probabilísticos (bayesianos)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Clustering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 reduce el espacio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 hace más denso → menos escasez de datos (</a:t>
            </a:r>
            <a:r>
              <a:rPr b="0" i="1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cold start, long tail</a:t>
            </a: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Emergen las causas latentes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 pierde información → podemos sacrificar más información cuanto más redundante sea la información, depende del dominio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Factorización de matrices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11" name="Google Shape;511;p78"/>
          <p:cNvGraphicFramePr/>
          <p:nvPr/>
        </p:nvGraphicFramePr>
        <p:xfrm>
          <a:off x="4140360" y="17701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{5BD17D75-A745-42A6-A85B-4F18A7AF75E5}</a:tableStyleId>
              </a:tblPr>
              <a:tblGrid>
                <a:gridCol w="803150"/>
                <a:gridCol w="804600"/>
                <a:gridCol w="803150"/>
                <a:gridCol w="804600"/>
                <a:gridCol w="803150"/>
                <a:gridCol w="805325"/>
              </a:tblGrid>
              <a:tr h="396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r>
                        <a:rPr b="1" baseline="-2500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</a:t>
                      </a:r>
                      <a:r>
                        <a:rPr b="1" baseline="3000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E0E3"/>
                    </a:solidFill>
                  </a:tcPr>
                </a:tc>
              </a:tr>
              <a:tr h="498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Dim1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-0.44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-0.57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0.06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0.38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0.57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</a:tr>
              <a:tr h="49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Dim2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0.58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-0.66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0.26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0.18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-0.36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2" name="Google Shape;512;p78"/>
          <p:cNvGraphicFramePr/>
          <p:nvPr/>
        </p:nvGraphicFramePr>
        <p:xfrm>
          <a:off x="395280" y="16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{5BD17D75-A745-42A6-A85B-4F18A7AF75E5}</a:tableStyleId>
              </a:tblPr>
              <a:tblGrid>
                <a:gridCol w="804600"/>
                <a:gridCol w="850675"/>
                <a:gridCol w="792350"/>
              </a:tblGrid>
              <a:tr h="396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r>
                        <a:rPr b="1" baseline="-2500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Dim1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Dim2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E0E3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Alice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0.47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-0.30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Bob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-0.44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0.23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Mary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0.70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-0.06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</a:tr>
              <a:tr h="501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Sue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0.31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0.93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3" name="Google Shape;513;p78"/>
          <p:cNvGraphicFramePr/>
          <p:nvPr/>
        </p:nvGraphicFramePr>
        <p:xfrm>
          <a:off x="6588000" y="3594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{5BD17D75-A745-42A6-A85B-4F18A7AF75E5}</a:tableStyleId>
              </a:tblPr>
              <a:tblGrid>
                <a:gridCol w="804600"/>
                <a:gridCol w="803150"/>
                <a:gridCol w="804950"/>
              </a:tblGrid>
              <a:tr h="39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Dim1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Dim2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E0E3"/>
                    </a:solidFill>
                  </a:tcPr>
                </a:tc>
              </a:tr>
              <a:tr h="523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Dim1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5.63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</a:tr>
              <a:tr h="523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Dim2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3.23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  <p:pic>
        <p:nvPicPr>
          <p:cNvPr id="514" name="Google Shape;514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360" y="930240"/>
            <a:ext cx="2734920" cy="64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8160" y="3498840"/>
            <a:ext cx="591840" cy="53604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78"/>
          <p:cNvSpPr/>
          <p:nvPr/>
        </p:nvSpPr>
        <p:spPr>
          <a:xfrm>
            <a:off x="324000" y="1074600"/>
            <a:ext cx="4965120" cy="502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SVD: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78"/>
          <p:cNvSpPr/>
          <p:nvPr/>
        </p:nvSpPr>
        <p:spPr>
          <a:xfrm>
            <a:off x="452520" y="4269600"/>
            <a:ext cx="4730040" cy="109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Predicción: 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17146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= 3 + 0.84 = </a:t>
            </a:r>
            <a:r>
              <a:rPr b="1" lang="en-US" sz="180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3.84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78"/>
          <p:cNvSpPr/>
          <p:nvPr/>
        </p:nvSpPr>
        <p:spPr>
          <a:xfrm>
            <a:off x="452520" y="2143080"/>
            <a:ext cx="2331720" cy="411120"/>
          </a:xfrm>
          <a:prstGeom prst="rect">
            <a:avLst/>
          </a:prstGeom>
          <a:noFill/>
          <a:ln cap="flat" cmpd="sng" w="316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9" name="Google Shape;519;p7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72080" y="4181040"/>
            <a:ext cx="4302720" cy="45108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78"/>
          <p:cNvSpPr/>
          <p:nvPr/>
        </p:nvSpPr>
        <p:spPr>
          <a:xfrm rot="3539400">
            <a:off x="4453920" y="1323000"/>
            <a:ext cx="1215720" cy="255240"/>
          </a:xfrm>
          <a:prstGeom prst="rect">
            <a:avLst/>
          </a:prstGeom>
          <a:gradFill>
            <a:gsLst>
              <a:gs pos="0">
                <a:srgbClr val="F0EBD5"/>
              </a:gs>
              <a:gs pos="100000">
                <a:srgbClr val="F8EDD3"/>
              </a:gs>
            </a:gsLst>
            <a:lin ang="4560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Terminator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78"/>
          <p:cNvSpPr/>
          <p:nvPr/>
        </p:nvSpPr>
        <p:spPr>
          <a:xfrm rot="3540000">
            <a:off x="5316840" y="1320840"/>
            <a:ext cx="1217160" cy="255240"/>
          </a:xfrm>
          <a:prstGeom prst="rect">
            <a:avLst/>
          </a:prstGeom>
          <a:gradFill>
            <a:gsLst>
              <a:gs pos="0">
                <a:srgbClr val="F0EBD5"/>
              </a:gs>
              <a:gs pos="100000">
                <a:srgbClr val="F8EDD3"/>
              </a:gs>
            </a:gsLst>
            <a:lin ang="4554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Die Hard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78"/>
          <p:cNvSpPr/>
          <p:nvPr/>
        </p:nvSpPr>
        <p:spPr>
          <a:xfrm rot="3540000">
            <a:off x="6108840" y="1320840"/>
            <a:ext cx="1217160" cy="255240"/>
          </a:xfrm>
          <a:prstGeom prst="rect">
            <a:avLst/>
          </a:prstGeom>
          <a:gradFill>
            <a:gsLst>
              <a:gs pos="0">
                <a:srgbClr val="F0EBD5"/>
              </a:gs>
              <a:gs pos="100000">
                <a:srgbClr val="F8EDD3"/>
              </a:gs>
            </a:gsLst>
            <a:lin ang="4554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Twins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78"/>
          <p:cNvSpPr/>
          <p:nvPr/>
        </p:nvSpPr>
        <p:spPr>
          <a:xfrm rot="3540000">
            <a:off x="6901200" y="1320840"/>
            <a:ext cx="1217160" cy="255240"/>
          </a:xfrm>
          <a:prstGeom prst="rect">
            <a:avLst/>
          </a:prstGeom>
          <a:gradFill>
            <a:gsLst>
              <a:gs pos="0">
                <a:srgbClr val="F0EBD5"/>
              </a:gs>
              <a:gs pos="100000">
                <a:srgbClr val="F8EDD3"/>
              </a:gs>
            </a:gsLst>
            <a:lin ang="4554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Eat Pray Love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78"/>
          <p:cNvSpPr/>
          <p:nvPr/>
        </p:nvSpPr>
        <p:spPr>
          <a:xfrm rot="3540000">
            <a:off x="7721640" y="1320840"/>
            <a:ext cx="1217160" cy="255240"/>
          </a:xfrm>
          <a:prstGeom prst="rect">
            <a:avLst/>
          </a:prstGeom>
          <a:gradFill>
            <a:gsLst>
              <a:gs pos="0">
                <a:srgbClr val="F0EBD5"/>
              </a:gs>
              <a:gs pos="100000">
                <a:srgbClr val="F8EDD3"/>
              </a:gs>
            </a:gsLst>
            <a:lin ang="4554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Pretty Woman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La solución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3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/>
          <p:nvPr/>
        </p:nvSpPr>
        <p:spPr>
          <a:xfrm>
            <a:off x="762120" y="1295280"/>
            <a:ext cx="1752120" cy="1447560"/>
          </a:xfrm>
          <a:prstGeom prst="ellipse">
            <a:avLst/>
          </a:prstGeom>
          <a:solidFill>
            <a:srgbClr val="00CC99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43"/>
          <p:cNvSpPr/>
          <p:nvPr/>
        </p:nvSpPr>
        <p:spPr>
          <a:xfrm>
            <a:off x="5486400" y="1295280"/>
            <a:ext cx="2058120" cy="1447560"/>
          </a:xfrm>
          <a:prstGeom prst="ellipse">
            <a:avLst/>
          </a:prstGeom>
          <a:solidFill>
            <a:srgbClr val="00CC99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Conjunto de items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3"/>
          <p:cNvSpPr/>
          <p:nvPr/>
        </p:nvSpPr>
        <p:spPr>
          <a:xfrm>
            <a:off x="2743200" y="1905120"/>
            <a:ext cx="236196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38150">
            <a:solidFill>
              <a:srgbClr val="000000"/>
            </a:solidFill>
            <a:prstDash val="solid"/>
            <a:miter lim="8000"/>
            <a:headEnd len="med" w="med" type="stealth"/>
            <a:tailEnd len="med" w="med" type="stealth"/>
          </a:ln>
        </p:spPr>
      </p:sp>
      <p:sp>
        <p:nvSpPr>
          <p:cNvPr id="192" name="Google Shape;192;p43"/>
          <p:cNvSpPr/>
          <p:nvPr/>
        </p:nvSpPr>
        <p:spPr>
          <a:xfrm>
            <a:off x="3200400" y="1981080"/>
            <a:ext cx="1752120" cy="456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comparar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43"/>
          <p:cNvSpPr/>
          <p:nvPr/>
        </p:nvSpPr>
        <p:spPr>
          <a:xfrm>
            <a:off x="3733920" y="2590920"/>
            <a:ext cx="360" cy="1066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194" name="Google Shape;194;p43"/>
          <p:cNvSpPr/>
          <p:nvPr/>
        </p:nvSpPr>
        <p:spPr>
          <a:xfrm>
            <a:off x="2803680" y="3774960"/>
            <a:ext cx="2457000" cy="82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Recomendar items que le van a gustar al usuario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43"/>
          <p:cNvSpPr/>
          <p:nvPr/>
        </p:nvSpPr>
        <p:spPr>
          <a:xfrm>
            <a:off x="6080040" y="2708280"/>
            <a:ext cx="2722320" cy="118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Artículos de noticias, libros, remedios,...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43"/>
          <p:cNvSpPr/>
          <p:nvPr/>
        </p:nvSpPr>
        <p:spPr>
          <a:xfrm>
            <a:off x="457200" y="1523880"/>
            <a:ext cx="2437920" cy="1371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720" lvl="0" marL="34308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Perfil de 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usuario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Google Shape;529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480" y="490680"/>
            <a:ext cx="7668720" cy="4468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480" y="490680"/>
            <a:ext cx="7668720" cy="446832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79"/>
          <p:cNvSpPr/>
          <p:nvPr/>
        </p:nvSpPr>
        <p:spPr>
          <a:xfrm>
            <a:off x="2340000" y="2151000"/>
            <a:ext cx="60444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79"/>
          <p:cNvSpPr/>
          <p:nvPr/>
        </p:nvSpPr>
        <p:spPr>
          <a:xfrm>
            <a:off x="6659640" y="2278080"/>
            <a:ext cx="75672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Mary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79"/>
          <p:cNvSpPr/>
          <p:nvPr/>
        </p:nvSpPr>
        <p:spPr>
          <a:xfrm>
            <a:off x="5452920" y="3230640"/>
            <a:ext cx="82332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Alice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79"/>
          <p:cNvSpPr/>
          <p:nvPr/>
        </p:nvSpPr>
        <p:spPr>
          <a:xfrm>
            <a:off x="5003640" y="638280"/>
            <a:ext cx="57456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Sue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79"/>
          <p:cNvSpPr/>
          <p:nvPr/>
        </p:nvSpPr>
        <p:spPr>
          <a:xfrm>
            <a:off x="5494320" y="2143080"/>
            <a:ext cx="1215720" cy="255240"/>
          </a:xfrm>
          <a:prstGeom prst="rect">
            <a:avLst/>
          </a:prstGeom>
          <a:gradFill>
            <a:gsLst>
              <a:gs pos="0">
                <a:srgbClr val="F0EBD5"/>
              </a:gs>
              <a:gs pos="100000">
                <a:srgbClr val="F8EDD3"/>
              </a:gs>
            </a:gsLst>
            <a:lin ang="8100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Eat Pray Love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79"/>
          <p:cNvSpPr/>
          <p:nvPr/>
        </p:nvSpPr>
        <p:spPr>
          <a:xfrm>
            <a:off x="6149880" y="3406680"/>
            <a:ext cx="1217520" cy="255240"/>
          </a:xfrm>
          <a:prstGeom prst="rect">
            <a:avLst/>
          </a:prstGeom>
          <a:gradFill>
            <a:gsLst>
              <a:gs pos="0">
                <a:srgbClr val="F0EBD5"/>
              </a:gs>
              <a:gs pos="100000">
                <a:srgbClr val="F8EDD3"/>
              </a:gs>
            </a:gsLst>
            <a:lin ang="8100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Pretty Woman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79"/>
          <p:cNvSpPr/>
          <p:nvPr/>
        </p:nvSpPr>
        <p:spPr>
          <a:xfrm>
            <a:off x="4237200" y="1967040"/>
            <a:ext cx="1215720" cy="255240"/>
          </a:xfrm>
          <a:prstGeom prst="rect">
            <a:avLst/>
          </a:prstGeom>
          <a:gradFill>
            <a:gsLst>
              <a:gs pos="0">
                <a:srgbClr val="F0EBD5"/>
              </a:gs>
              <a:gs pos="100000">
                <a:srgbClr val="F8EDD3"/>
              </a:gs>
            </a:gsLst>
            <a:lin ang="8100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Twins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79"/>
          <p:cNvSpPr/>
          <p:nvPr/>
        </p:nvSpPr>
        <p:spPr>
          <a:xfrm>
            <a:off x="1765440" y="3807000"/>
            <a:ext cx="1217520" cy="255240"/>
          </a:xfrm>
          <a:prstGeom prst="rect">
            <a:avLst/>
          </a:prstGeom>
          <a:gradFill>
            <a:gsLst>
              <a:gs pos="0">
                <a:srgbClr val="F0EBD5"/>
              </a:gs>
              <a:gs pos="100000">
                <a:srgbClr val="F8EDD3"/>
              </a:gs>
            </a:gsLst>
            <a:lin ang="8100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Die Hard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79"/>
          <p:cNvSpPr/>
          <p:nvPr/>
        </p:nvSpPr>
        <p:spPr>
          <a:xfrm>
            <a:off x="2268360" y="1353960"/>
            <a:ext cx="1215720" cy="253800"/>
          </a:xfrm>
          <a:prstGeom prst="rect">
            <a:avLst/>
          </a:prstGeom>
          <a:gradFill>
            <a:gsLst>
              <a:gs pos="0">
                <a:srgbClr val="F0EBD5"/>
              </a:gs>
              <a:gs pos="100000">
                <a:srgbClr val="F8EDD3"/>
              </a:gs>
            </a:gsLst>
            <a:lin ang="8100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Terminator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0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Transformar valoraciones a binario (1 = por encima del promedio)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Minar reglas de la forma Item1 → Item5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Reglas relevantes para Alice: si Alice valoró el antecedente pero no el consecuente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Ordenar por confianza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8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Reglas de asociación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46" name="Google Shape;546;p80"/>
          <p:cNvGraphicFramePr/>
          <p:nvPr/>
        </p:nvGraphicFramePr>
        <p:xfrm>
          <a:off x="2424240" y="164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{5BD17D75-A745-42A6-A85B-4F18A7AF75E5}</a:tableStyleId>
              </a:tblPr>
              <a:tblGrid>
                <a:gridCol w="612725"/>
                <a:gridCol w="612725"/>
                <a:gridCol w="612725"/>
                <a:gridCol w="612725"/>
                <a:gridCol w="612725"/>
                <a:gridCol w="612725"/>
              </a:tblGrid>
              <a:tr h="25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Item5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275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Alice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251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251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251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252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8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Métodos probabilísticos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8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 partir de la matriz de valoraciones, determinar la probabilidad de que un usuario valore positivamente un item, usando el Teorema de Bayes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Naïve Bayes: asumimos que las valoraciones son independientes!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81"/>
          <p:cNvSpPr/>
          <p:nvPr/>
        </p:nvSpPr>
        <p:spPr>
          <a:xfrm>
            <a:off x="1085040" y="2599560"/>
            <a:ext cx="2792160" cy="6757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81"/>
          <p:cNvSpPr/>
          <p:nvPr/>
        </p:nvSpPr>
        <p:spPr>
          <a:xfrm>
            <a:off x="4163400" y="2561400"/>
            <a:ext cx="3371760" cy="71388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8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Métodos probabilísticos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8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61" name="Google Shape;561;p82"/>
          <p:cNvGraphicFramePr/>
          <p:nvPr/>
        </p:nvGraphicFramePr>
        <p:xfrm>
          <a:off x="571680" y="1268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{5BD17D75-A745-42A6-A85B-4F18A7AF75E5}</a:tableStyleId>
              </a:tblPr>
              <a:tblGrid>
                <a:gridCol w="761750"/>
                <a:gridCol w="761750"/>
                <a:gridCol w="761750"/>
                <a:gridCol w="761750"/>
                <a:gridCol w="761750"/>
                <a:gridCol w="762850"/>
              </a:tblGrid>
              <a:tr h="27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Item1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Item2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Item3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Item4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Item5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29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Alice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User1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User2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User3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27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User4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sp>
        <p:nvSpPr>
          <p:cNvPr id="562" name="Google Shape;562;p82"/>
          <p:cNvSpPr/>
          <p:nvPr/>
        </p:nvSpPr>
        <p:spPr>
          <a:xfrm>
            <a:off x="249120" y="2925720"/>
            <a:ext cx="6194160" cy="2377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82"/>
          <p:cNvSpPr/>
          <p:nvPr/>
        </p:nvSpPr>
        <p:spPr>
          <a:xfrm>
            <a:off x="4338720" y="2082960"/>
            <a:ext cx="4049280" cy="337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= (Item1 =1, Item2=3, Item3= … 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8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Slope One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83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Diferencial de popularidad entre items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p(Alice, Item5) = 2 + (2-1) = 3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Obtener el promedio de estas diferencias en co-valoraciones para hacer la predicción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70" name="Google Shape;570;p83"/>
          <p:cNvGraphicFramePr/>
          <p:nvPr/>
        </p:nvGraphicFramePr>
        <p:xfrm>
          <a:off x="865080" y="16765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{5BD17D75-A745-42A6-A85B-4F18A7AF75E5}</a:tableStyleId>
              </a:tblPr>
              <a:tblGrid>
                <a:gridCol w="761750"/>
                <a:gridCol w="761750"/>
                <a:gridCol w="762125"/>
              </a:tblGrid>
              <a:tr h="27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Item1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Item5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29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Alice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7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User1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571" name="Google Shape;571;p83"/>
          <p:cNvSpPr/>
          <p:nvPr/>
        </p:nvSpPr>
        <p:spPr>
          <a:xfrm>
            <a:off x="1692360" y="1943280"/>
            <a:ext cx="576000" cy="286920"/>
          </a:xfrm>
          <a:prstGeom prst="ellipse">
            <a:avLst/>
          </a:prstGeom>
          <a:noFill/>
          <a:ln cap="flat" cmpd="sng" w="25550">
            <a:solidFill>
              <a:srgbClr val="FFC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2" name="Google Shape;572;p83"/>
          <p:cNvGrpSpPr/>
          <p:nvPr/>
        </p:nvGrpSpPr>
        <p:grpSpPr>
          <a:xfrm>
            <a:off x="1689840" y="2236680"/>
            <a:ext cx="1302480" cy="754200"/>
            <a:chOff x="1689840" y="2236680"/>
            <a:chExt cx="1302480" cy="754200"/>
          </a:xfrm>
        </p:grpSpPr>
        <p:sp>
          <p:nvSpPr>
            <p:cNvPr id="573" name="Google Shape;573;p83"/>
            <p:cNvSpPr/>
            <p:nvPr/>
          </p:nvSpPr>
          <p:spPr>
            <a:xfrm>
              <a:off x="1689840" y="2236680"/>
              <a:ext cx="548280" cy="267120"/>
            </a:xfrm>
            <a:prstGeom prst="ellipse">
              <a:avLst/>
            </a:prstGeom>
            <a:noFill/>
            <a:ln cap="flat" cmpd="sng" w="25550">
              <a:solidFill>
                <a:srgbClr val="FFC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83"/>
            <p:cNvSpPr/>
            <p:nvPr/>
          </p:nvSpPr>
          <p:spPr>
            <a:xfrm>
              <a:off x="2444040" y="2241000"/>
              <a:ext cx="548280" cy="262800"/>
            </a:xfrm>
            <a:prstGeom prst="ellipse">
              <a:avLst/>
            </a:prstGeom>
            <a:noFill/>
            <a:ln cap="flat" cmpd="sng" w="25550">
              <a:solidFill>
                <a:srgbClr val="FFC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83"/>
            <p:cNvSpPr/>
            <p:nvPr/>
          </p:nvSpPr>
          <p:spPr>
            <a:xfrm>
              <a:off x="2132280" y="2648160"/>
              <a:ext cx="380160" cy="342720"/>
            </a:xfrm>
            <a:prstGeom prst="ellipse">
              <a:avLst/>
            </a:prstGeom>
            <a:solidFill>
              <a:srgbClr val="FFFFFF"/>
            </a:solidFill>
            <a:ln cap="flat" cmpd="sng" w="25550">
              <a:solidFill>
                <a:srgbClr val="FFC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-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83"/>
            <p:cNvSpPr/>
            <p:nvPr/>
          </p:nvSpPr>
          <p:spPr>
            <a:xfrm flipH="1">
              <a:off x="2132280" y="2370600"/>
              <a:ext cx="105840" cy="4489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rgbClr val="BBE0E3"/>
            </a:solidFill>
            <a:ln cap="flat" cmpd="sng" w="25550">
              <a:solidFill>
                <a:srgbClr val="FFC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577" name="Google Shape;577;p83"/>
            <p:cNvSpPr/>
            <p:nvPr/>
          </p:nvSpPr>
          <p:spPr>
            <a:xfrm rot="10800000">
              <a:off x="2444400" y="2373120"/>
              <a:ext cx="68400" cy="44676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rgbClr val="BBE0E3"/>
            </a:solidFill>
            <a:ln cap="flat" cmpd="sng" w="25550">
              <a:solidFill>
                <a:srgbClr val="FFC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8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Evaluación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84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Error cuadrado (RMSE)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8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Fortalezas y limitaciones de collaborative filtering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8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 supervisado, poco costoso: no requiere introducir información manualmente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Bien conocido, con buenos resultados en muchos dominios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pero...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Requiere valoraciones de los usuarios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Sufre en los puntos de escasez de datos → aplicar generalización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 integrado con otras fuentes de conocimiento, sin explicación de resultados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Es un fenómeno complejo que estamos reduciendo, hay que ver cómo incorporar otros factores como tiempo, costo, sorpresa, etc.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86"/>
          <p:cNvSpPr txBox="1"/>
          <p:nvPr/>
        </p:nvSpPr>
        <p:spPr>
          <a:xfrm>
            <a:off x="438840" y="21636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Basado en Contenido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8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Basado en contenido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87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1" name="Google Shape;601;p87"/>
          <p:cNvGrpSpPr/>
          <p:nvPr/>
        </p:nvGrpSpPr>
        <p:grpSpPr>
          <a:xfrm>
            <a:off x="3844440" y="2854440"/>
            <a:ext cx="3982680" cy="1473840"/>
            <a:chOff x="3844440" y="2854440"/>
            <a:chExt cx="3982680" cy="1473840"/>
          </a:xfrm>
        </p:grpSpPr>
        <p:pic>
          <p:nvPicPr>
            <p:cNvPr id="602" name="Google Shape;602;p8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844440" y="2990520"/>
              <a:ext cx="1564560" cy="1299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3" name="Google Shape;603;p8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205600" y="3262680"/>
              <a:ext cx="1074960" cy="208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4" name="Google Shape;604;p8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94240" y="2854440"/>
              <a:ext cx="1532880" cy="14738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5" name="Google Shape;605;p87"/>
          <p:cNvGrpSpPr/>
          <p:nvPr/>
        </p:nvGrpSpPr>
        <p:grpSpPr>
          <a:xfrm>
            <a:off x="665280" y="1565280"/>
            <a:ext cx="3484080" cy="1235160"/>
            <a:chOff x="665280" y="1565280"/>
            <a:chExt cx="3484080" cy="1235160"/>
          </a:xfrm>
        </p:grpSpPr>
        <p:pic>
          <p:nvPicPr>
            <p:cNvPr id="606" name="Google Shape;606;p8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65280" y="1565280"/>
              <a:ext cx="1715040" cy="9208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7" name="Google Shape;607;p8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448720" y="1973520"/>
              <a:ext cx="1700640" cy="8269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8" name="Google Shape;608;p87"/>
          <p:cNvSpPr/>
          <p:nvPr/>
        </p:nvSpPr>
        <p:spPr>
          <a:xfrm>
            <a:off x="4286160" y="1428840"/>
            <a:ext cx="4571640" cy="70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Basado en contenido: “mostrame más cosas parecidas a las que me gustan”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9" name="Google Shape;609;p87"/>
          <p:cNvGrpSpPr/>
          <p:nvPr/>
        </p:nvGrpSpPr>
        <p:grpSpPr>
          <a:xfrm>
            <a:off x="680400" y="3670560"/>
            <a:ext cx="2993400" cy="703440"/>
            <a:chOff x="680400" y="3670560"/>
            <a:chExt cx="2993400" cy="703440"/>
          </a:xfrm>
        </p:grpSpPr>
        <p:pic>
          <p:nvPicPr>
            <p:cNvPr id="610" name="Google Shape;610;p8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80400" y="3670560"/>
              <a:ext cx="1700640" cy="703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1" name="Google Shape;611;p8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585520" y="3738600"/>
              <a:ext cx="1088280" cy="2718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88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Items con pocas valoraciones, usuarios con pocas valoraciones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 buscan items / usuarios semejantes basándose en características, no en comportamiento (contenido, género, características demográficas)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Necesitamos información sobre los items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Categoría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Contenido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Proyectar el perfil del usuario en esa nueva información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8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Fortalezas de basado en contenido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La solución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44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Dado un usuario, recomendarle productos que pueden interesarle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Recomendar tratamientos de salud preventivos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Personalizar cursos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Recomendar películas, libros en la biblioteca, restaurantes, amigos, amores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8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Contenido de los items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89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documentos textuales son una buena metáfora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4" name="Google Shape;624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00" y="1976400"/>
            <a:ext cx="791640" cy="79164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25" name="Google Shape;625;p89"/>
          <p:cNvGraphicFramePr/>
          <p:nvPr/>
        </p:nvGraphicFramePr>
        <p:xfrm>
          <a:off x="1042920" y="197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{5BD17D75-A745-42A6-A85B-4F18A7AF75E5}</a:tableStyleId>
              </a:tblPr>
              <a:tblGrid>
                <a:gridCol w="1130050"/>
                <a:gridCol w="1130050"/>
                <a:gridCol w="1130050"/>
                <a:gridCol w="1130050"/>
                <a:gridCol w="1130050"/>
                <a:gridCol w="1982150"/>
              </a:tblGrid>
              <a:tr h="29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Title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12325" marL="11232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Genre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12325" marL="1123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Author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12325" marL="1123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Type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12325" marL="1123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Price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12325" marL="1123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Keywords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12325" marL="1123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611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Night of the Gun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12325" marL="11232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Memoir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12325" marL="1123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David Carr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12325" marL="1123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Paperback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12325" marL="1123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29.90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12325" marL="1123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Press and journalism, drug addiction, personal memoirs, New York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12325" marL="1123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  <a:tr h="609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Lace Reader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12325" marL="11232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Fiction, Mystery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12325" marL="1123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Brunonia Barry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12325" marL="1123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Hardcover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12325" marL="1123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49.90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12325" marL="1123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American contemporary fiction, detective, historical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12325" marL="1123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5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Into the Fire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12325" marL="11232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Romance, Suspense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12325" marL="1123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Suzanne Brockmann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12325" marL="1123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Hardcover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12325" marL="1123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45.90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12325" marL="1123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American fiction, murder, neo-Nazism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12325" marL="1123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9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Representación de contenido, semejanza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90"/>
          <p:cNvSpPr/>
          <p:nvPr/>
        </p:nvSpPr>
        <p:spPr>
          <a:xfrm>
            <a:off x="252360" y="1017720"/>
            <a:ext cx="8229240" cy="431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Representación de los items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2" name="Google Shape;632;p90"/>
          <p:cNvGraphicFramePr/>
          <p:nvPr/>
        </p:nvGraphicFramePr>
        <p:xfrm>
          <a:off x="811080" y="14954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{5BD17D75-A745-42A6-A85B-4F18A7AF75E5}</a:tableStyleId>
              </a:tblPr>
              <a:tblGrid>
                <a:gridCol w="896750"/>
                <a:gridCol w="830150"/>
                <a:gridCol w="965150"/>
                <a:gridCol w="896750"/>
                <a:gridCol w="587150"/>
                <a:gridCol w="1884600"/>
              </a:tblGrid>
              <a:tr h="22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u="none" cap="none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Title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u="none" cap="none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Genre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u="none" cap="none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Author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u="none" cap="none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Type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u="none" cap="none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Price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u="none" cap="none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Keywords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54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Night of the Gun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Memoir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David Carr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Paperback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29.90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Press and journalism, drug addiction, personal memoirs, New York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  <a:tr h="54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Lace Reader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Fiction, Mystery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Brunonia Barry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Hardcover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49.90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American contemporary fiction, detective, historical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9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Into the Fire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Romance, Suspense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Suzanne Brockmann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Hardcover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45.90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American fiction, murder, neo-Nazism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sp>
        <p:nvSpPr>
          <p:cNvPr id="633" name="Google Shape;633;p90"/>
          <p:cNvSpPr/>
          <p:nvPr/>
        </p:nvSpPr>
        <p:spPr>
          <a:xfrm>
            <a:off x="298440" y="3276720"/>
            <a:ext cx="8229240" cy="431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Perfil del usuario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4" name="Google Shape;634;p90"/>
          <p:cNvGraphicFramePr/>
          <p:nvPr/>
        </p:nvGraphicFramePr>
        <p:xfrm>
          <a:off x="811080" y="3708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{5BD17D75-A745-42A6-A85B-4F18A7AF75E5}</a:tableStyleId>
              </a:tblPr>
              <a:tblGrid>
                <a:gridCol w="896750"/>
                <a:gridCol w="830150"/>
                <a:gridCol w="965150"/>
                <a:gridCol w="896750"/>
                <a:gridCol w="587150"/>
                <a:gridCol w="1884600"/>
              </a:tblGrid>
              <a:tr h="25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Title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Genre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Author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Type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Price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Keywords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534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…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Fiction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Brunonia, Barry, Ken Follett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Paperback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25.65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Detective, murder, </a:t>
                      </a:r>
                      <a:br>
                        <a:rPr lang="en-US" sz="1800" u="none" cap="none" strike="noStrike"/>
                      </a:b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New York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9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Representación de contenido, semejanza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91"/>
          <p:cNvSpPr/>
          <p:nvPr/>
        </p:nvSpPr>
        <p:spPr>
          <a:xfrm>
            <a:off x="252360" y="1017720"/>
            <a:ext cx="8229240" cy="431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Representación de los items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41" name="Google Shape;641;p91"/>
          <p:cNvGraphicFramePr/>
          <p:nvPr/>
        </p:nvGraphicFramePr>
        <p:xfrm>
          <a:off x="811080" y="14954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{5BD17D75-A745-42A6-A85B-4F18A7AF75E5}</a:tableStyleId>
              </a:tblPr>
              <a:tblGrid>
                <a:gridCol w="896750"/>
                <a:gridCol w="830150"/>
                <a:gridCol w="965150"/>
                <a:gridCol w="896750"/>
                <a:gridCol w="587150"/>
                <a:gridCol w="1884600"/>
              </a:tblGrid>
              <a:tr h="22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u="none" cap="none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Title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u="none" cap="none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Genre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u="none" cap="none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Author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u="none" cap="none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Type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u="none" cap="none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Price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u="none" cap="none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Keywords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54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Night of the Gun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Memoir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David Carr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Paperback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29.90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Press and journalism, drug addiction, personal memoirs, New York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  <a:tr h="54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Lace Reader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Fiction, Mystery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Brunonia Barry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Hardcover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49.90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American contemporary fiction, detective, historical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9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Into the Fire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Romance, Suspense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Suzanne Brockmann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Hardcover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45.90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American fiction, murder, neo-Nazism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sp>
        <p:nvSpPr>
          <p:cNvPr id="642" name="Google Shape;642;p91"/>
          <p:cNvSpPr/>
          <p:nvPr/>
        </p:nvSpPr>
        <p:spPr>
          <a:xfrm>
            <a:off x="298440" y="3276720"/>
            <a:ext cx="8229240" cy="431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Perfil del usuario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43" name="Google Shape;643;p91"/>
          <p:cNvGraphicFramePr/>
          <p:nvPr/>
        </p:nvGraphicFramePr>
        <p:xfrm>
          <a:off x="811080" y="3708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{5BD17D75-A745-42A6-A85B-4F18A7AF75E5}</a:tableStyleId>
              </a:tblPr>
              <a:tblGrid>
                <a:gridCol w="896750"/>
                <a:gridCol w="830150"/>
                <a:gridCol w="965150"/>
                <a:gridCol w="896750"/>
                <a:gridCol w="587150"/>
                <a:gridCol w="1884600"/>
              </a:tblGrid>
              <a:tr h="25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Title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Genre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Author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Type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Price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Keywords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534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…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Fiction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Brunonia, Barry, Ken Follett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Paperback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25.65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Detective, murder, </a:t>
                      </a:r>
                      <a:br>
                        <a:rPr lang="en-US" sz="1800" u="none" cap="none" strike="noStrike"/>
                      </a:b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New York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89275" marL="8927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sp>
        <p:nvSpPr>
          <p:cNvPr id="644" name="Google Shape;644;p91"/>
          <p:cNvSpPr/>
          <p:nvPr/>
        </p:nvSpPr>
        <p:spPr>
          <a:xfrm>
            <a:off x="2366640" y="2571840"/>
            <a:ext cx="3686400" cy="97884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Semejanza item - usuario: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Solapamiento de palabras clave (Dice coefficient, coseno)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91"/>
          <p:cNvSpPr/>
          <p:nvPr/>
        </p:nvSpPr>
        <p:spPr>
          <a:xfrm>
            <a:off x="6012360" y="3168360"/>
            <a:ext cx="3169800" cy="6217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9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Recomendar items por semejanza entre items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9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Para un item </a:t>
            </a:r>
            <a:r>
              <a:rPr b="0" i="1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 </a:t>
            </a: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 valorado por el usuario </a:t>
            </a:r>
            <a:r>
              <a:rPr b="0" i="1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Encontrar items semejantes a </a:t>
            </a:r>
            <a:r>
              <a:rPr b="0" i="1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 </a:t>
            </a: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(por contenido, por categoría) ya valorados por el usuario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Usar las valoraciones de esos items para valorar </a:t>
            </a:r>
            <a:r>
              <a:rPr b="0" i="1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9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Recomendación explicativa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93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Tomar los items valorados como ejemplos etiquetados y aplicarles un algoritmo de aprendizaje automático interpretable (árbol de decisión, reglas de decisión (RIPPER))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Funciona bien para pocas características, bien generales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Las reglas que se infieren se pueden integrar con conocimiento del dominio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9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Fortalezas y limitaciones de basado en contenido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94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Útil para escasez de datos de comportamiento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 se requiere comunidad, sino solamente al propio usuario → privacidad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Necesita algunos datos de partida (no sirve en </a:t>
            </a:r>
            <a:r>
              <a:rPr b="0" i="1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cold start </a:t>
            </a: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absoluto)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Sobreajuste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Las características pueden no representar bien el problema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95"/>
          <p:cNvSpPr txBox="1"/>
          <p:nvPr/>
        </p:nvSpPr>
        <p:spPr>
          <a:xfrm>
            <a:off x="438840" y="21636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Sistemas Híbridos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9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Combinar estrategias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96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Atacar el </a:t>
            </a:r>
            <a:r>
              <a:rPr b="0" i="1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cold start </a:t>
            </a: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usando elicitación de restricciones → basado en active learning?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Usar recomendación basada en contenido cuando tenemos poca información de comportamiento (item nuevo, usuario nuevo), o cuando no se quiere compartir la información de comportamiento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¿en qué momento cambiar de estrategia?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Usar PCA para atacar la escasez de datos y evitar overfitting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Usar clustering para escalabilidad y alcanzar serendipia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9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Veamos algunos ejemplos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97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u="sng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https://github.com/nakulcr7/recommender-system-instacart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Qué tenemos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4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Muchos datos de comportamientos de las personas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Etiquetas</a:t>
            </a: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” asociadas a esos comportamientos: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Likes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Buenos resultados al final de una secuencia (reinforcement learning!)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Contenido (palabras, etiquetas)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Qué no tenemos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6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Una buena abstracción sobre los datos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Datos suficientes para items nuevos, raros, usuarios nuevos, perfiles únicos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Qué no tenemos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47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Una buena abstracción sobre los datos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Datos suficientes para items nuevos, raros, usuarios nuevos, perfiles únicos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Cómo lo solucionamos?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Qué no tenemos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48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Una buena abstracción sobre los datos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Datos suficientes para items nuevos, raros, usuarios nuevos, perfiles únicos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Cómo lo solucionamos?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Embeddings!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