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Master" Target="slideMasters/slideMaster2.xml"/><Relationship Id="rId19" Type="http://schemas.openxmlformats.org/officeDocument/2006/relationships/font" Target="fonts/OpenSans-bold.fntdata"/><Relationship Id="rId6" Type="http://schemas.openxmlformats.org/officeDocument/2006/relationships/notesMaster" Target="notesMasters/notesMaster1.xml"/><Relationship Id="rId18"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ryerson.ca/~aharley/vis/fc/"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ef84af21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ef84af21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c24928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cc24928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cc24928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cc24928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a:t>Este es un ejemplo de una </a:t>
            </a:r>
            <a:r>
              <a:rPr b="1" lang="es-419"/>
              <a:t>red neuronal feedforward multicapa</a:t>
            </a:r>
            <a:r>
              <a:rPr lang="es-419"/>
              <a:t>, el primer modelo ideado y a su vez el más simple. </a:t>
            </a:r>
            <a:endParaRPr/>
          </a:p>
          <a:p>
            <a:pPr indent="-298450" lvl="0" marL="457200" rtl="0" algn="just">
              <a:lnSpc>
                <a:spcPct val="115000"/>
              </a:lnSpc>
              <a:spcBef>
                <a:spcPts val="0"/>
              </a:spcBef>
              <a:spcAft>
                <a:spcPts val="0"/>
              </a:spcAft>
              <a:buSzPts val="1100"/>
              <a:buChar char="-"/>
            </a:pPr>
            <a:r>
              <a:rPr lang="es-419"/>
              <a:t>Contiene múltiples </a:t>
            </a:r>
            <a:r>
              <a:rPr b="1" lang="es-419"/>
              <a:t>nodos</a:t>
            </a:r>
            <a:r>
              <a:rPr lang="es-419"/>
              <a:t> dispuestas en </a:t>
            </a:r>
            <a:r>
              <a:rPr b="1" lang="es-419"/>
              <a:t>capas</a:t>
            </a:r>
            <a:endParaRPr b="1"/>
          </a:p>
          <a:p>
            <a:pPr indent="-298450" lvl="0" marL="457200" rtl="0" algn="just">
              <a:lnSpc>
                <a:spcPct val="115000"/>
              </a:lnSpc>
              <a:spcBef>
                <a:spcPts val="0"/>
              </a:spcBef>
              <a:spcAft>
                <a:spcPts val="0"/>
              </a:spcAft>
              <a:buSzPts val="1100"/>
              <a:buChar char="-"/>
            </a:pPr>
            <a:r>
              <a:rPr lang="es-419"/>
              <a:t>Los nodos de las </a:t>
            </a:r>
            <a:r>
              <a:rPr b="1" lang="es-419"/>
              <a:t>capas adyacentes</a:t>
            </a:r>
            <a:r>
              <a:rPr lang="es-419"/>
              <a:t> tienen </a:t>
            </a:r>
            <a:r>
              <a:rPr b="1" lang="es-419"/>
              <a:t>conexiones</a:t>
            </a:r>
            <a:r>
              <a:rPr lang="es-419"/>
              <a:t> entre ellos y todas estas conexiones tienen pesos asociados con ellas</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419"/>
              <a:t>En este modelo los tipos de capas pueden ser 3</a:t>
            </a:r>
            <a:endParaRPr/>
          </a:p>
          <a:p>
            <a:pPr indent="-298450" lvl="0" marL="457200" rtl="0" algn="just">
              <a:lnSpc>
                <a:spcPct val="115000"/>
              </a:lnSpc>
              <a:spcBef>
                <a:spcPts val="0"/>
              </a:spcBef>
              <a:spcAft>
                <a:spcPts val="0"/>
              </a:spcAft>
              <a:buSzPts val="1100"/>
              <a:buChar char="-"/>
            </a:pPr>
            <a:r>
              <a:rPr b="1" lang="es-419"/>
              <a:t>Capa de entrada</a:t>
            </a:r>
            <a:r>
              <a:rPr lang="es-419"/>
              <a:t>: los nodos proporciona información externa a la red. No se realiza ningún cálculo en estos nodo, simplemente transmiten la información a los nodos de la capa oculta. </a:t>
            </a:r>
            <a:endParaRPr/>
          </a:p>
          <a:p>
            <a:pPr indent="-298450" lvl="0" marL="457200" rtl="0" algn="just">
              <a:lnSpc>
                <a:spcPct val="115000"/>
              </a:lnSpc>
              <a:spcBef>
                <a:spcPts val="0"/>
              </a:spcBef>
              <a:spcAft>
                <a:spcPts val="0"/>
              </a:spcAft>
              <a:buSzPts val="1100"/>
              <a:buChar char="-"/>
            </a:pPr>
            <a:r>
              <a:rPr b="1" lang="es-419"/>
              <a:t>Capas ocultas</a:t>
            </a:r>
            <a:r>
              <a:rPr lang="es-419"/>
              <a:t>: los nodos realizan cálculos y transfieren información de los nodos de entrada a los nodos de salida. Una red feedforward puede tener cero o múltiples capas ocultas.</a:t>
            </a:r>
            <a:endParaRPr/>
          </a:p>
          <a:p>
            <a:pPr indent="-298450" lvl="0" marL="457200" rtl="0" algn="just">
              <a:lnSpc>
                <a:spcPct val="115000"/>
              </a:lnSpc>
              <a:spcBef>
                <a:spcPts val="0"/>
              </a:spcBef>
              <a:spcAft>
                <a:spcPts val="0"/>
              </a:spcAft>
              <a:buSzPts val="1100"/>
              <a:buChar char="-"/>
            </a:pPr>
            <a:r>
              <a:rPr b="1" lang="es-419"/>
              <a:t>Capa de salida</a:t>
            </a:r>
            <a:r>
              <a:rPr lang="es-419"/>
              <a:t>: los nodos de salida son responsables de los cálculos y la transferencia de información de la red al mundo exterior.</a:t>
            </a:r>
            <a:endParaRPr/>
          </a:p>
          <a:p>
            <a:pPr indent="0" lvl="0" marL="0" rtl="0" algn="just">
              <a:lnSpc>
                <a:spcPct val="115000"/>
              </a:lnSpc>
              <a:spcBef>
                <a:spcPts val="0"/>
              </a:spcBef>
              <a:spcAft>
                <a:spcPts val="0"/>
              </a:spcAft>
              <a:buClr>
                <a:schemeClr val="dk1"/>
              </a:buClr>
              <a:buSzPts val="1100"/>
              <a:buFont typeface="Arial"/>
              <a:buNone/>
            </a:pPr>
            <a:r>
              <a:rPr lang="es-419"/>
              <a:t>	</a:t>
            </a:r>
            <a:endParaRPr/>
          </a:p>
          <a:p>
            <a:pPr indent="0" lvl="0" marL="0" rtl="0" algn="just">
              <a:lnSpc>
                <a:spcPct val="115000"/>
              </a:lnSpc>
              <a:spcBef>
                <a:spcPts val="0"/>
              </a:spcBef>
              <a:spcAft>
                <a:spcPts val="0"/>
              </a:spcAft>
              <a:buNone/>
            </a:pPr>
            <a:r>
              <a:rPr lang="es-419"/>
              <a:t>En una red feedforward, la </a:t>
            </a:r>
            <a:r>
              <a:rPr b="1" lang="es-419"/>
              <a:t>información se mueve en una sola dirección, hacia adelante,</a:t>
            </a:r>
            <a:r>
              <a:rPr lang="es-419"/>
              <a:t> desde los nodos de entrada, a través de los nodos ocultos y hacia los nodos de salida. No hay ciclos ni bucles en la red (por eso las conexiones tienen dirección).</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s-419"/>
              <a:t>Ahora vamos a mirar más de cerca un nodo...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ef84af21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ef84af21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a:solidFill>
                  <a:schemeClr val="dk1"/>
                </a:solidFill>
              </a:rPr>
              <a:t>La unidad básica de cálculo en una red neuronal es la </a:t>
            </a:r>
            <a:r>
              <a:rPr b="1" lang="es-419">
                <a:solidFill>
                  <a:schemeClr val="dk1"/>
                </a:solidFill>
              </a:rPr>
              <a:t>neurona</a:t>
            </a:r>
            <a:r>
              <a:rPr lang="es-419">
                <a:solidFill>
                  <a:schemeClr val="dk1"/>
                </a:solidFill>
              </a:rPr>
              <a:t>, a menudo llamada </a:t>
            </a:r>
            <a:r>
              <a:rPr b="1" lang="es-419">
                <a:solidFill>
                  <a:schemeClr val="dk1"/>
                </a:solidFill>
              </a:rPr>
              <a:t>nodo</a:t>
            </a:r>
            <a:r>
              <a:rPr lang="es-419">
                <a:solidFill>
                  <a:schemeClr val="dk1"/>
                </a:solidFill>
              </a:rPr>
              <a:t> o </a:t>
            </a:r>
            <a:r>
              <a:rPr b="1" lang="es-419">
                <a:solidFill>
                  <a:schemeClr val="dk1"/>
                </a:solidFill>
              </a:rPr>
              <a:t>unidad</a:t>
            </a:r>
            <a:r>
              <a:rPr lang="es-419">
                <a:solidFill>
                  <a:schemeClr val="dk1"/>
                </a:solidFill>
              </a:rPr>
              <a:t>.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Recibe información de algunos otros nodos, o de una fuente externa y calcula una salida.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Cada entrada tiene un peso asociado </a:t>
            </a:r>
            <a:r>
              <a:rPr b="1" lang="es-419">
                <a:solidFill>
                  <a:schemeClr val="dk1"/>
                </a:solidFill>
              </a:rPr>
              <a:t>w</a:t>
            </a:r>
            <a:r>
              <a:rPr lang="es-419">
                <a:solidFill>
                  <a:schemeClr val="dk1"/>
                </a:solidFill>
              </a:rPr>
              <a:t>, que se asigna en función de su importancia relativa a otras entradas.</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El nodo aplica una </a:t>
            </a:r>
            <a:r>
              <a:rPr b="1" lang="es-419">
                <a:solidFill>
                  <a:schemeClr val="dk1"/>
                </a:solidFill>
              </a:rPr>
              <a:t>función de activación</a:t>
            </a:r>
            <a:r>
              <a:rPr lang="es-419">
                <a:solidFill>
                  <a:schemeClr val="dk1"/>
                </a:solidFill>
              </a:rPr>
              <a:t> </a:t>
            </a:r>
            <a:r>
              <a:rPr b="1" lang="es-419">
                <a:solidFill>
                  <a:schemeClr val="dk1"/>
                </a:solidFill>
              </a:rPr>
              <a:t>f</a:t>
            </a:r>
            <a:r>
              <a:rPr lang="es-419">
                <a:solidFill>
                  <a:schemeClr val="dk1"/>
                </a:solidFill>
              </a:rPr>
              <a:t> a la </a:t>
            </a:r>
            <a:r>
              <a:rPr b="1" lang="es-419">
                <a:solidFill>
                  <a:schemeClr val="dk1"/>
                </a:solidFill>
              </a:rPr>
              <a:t>suma ponderada de sus entradas</a:t>
            </a:r>
            <a:endParaRPr b="1">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s-419">
                <a:solidFill>
                  <a:schemeClr val="dk1"/>
                </a:solidFill>
              </a:rPr>
              <a:t>Este nodo tiene entradas numéricas </a:t>
            </a:r>
            <a:r>
              <a:rPr b="1" lang="es-419">
                <a:solidFill>
                  <a:schemeClr val="dk1"/>
                </a:solidFill>
              </a:rPr>
              <a:t>X1</a:t>
            </a:r>
            <a:r>
              <a:rPr lang="es-419">
                <a:solidFill>
                  <a:schemeClr val="dk1"/>
                </a:solidFill>
              </a:rPr>
              <a:t> y </a:t>
            </a:r>
            <a:r>
              <a:rPr b="1" lang="es-419">
                <a:solidFill>
                  <a:schemeClr val="dk1"/>
                </a:solidFill>
              </a:rPr>
              <a:t>X2</a:t>
            </a:r>
            <a:r>
              <a:rPr lang="es-419">
                <a:solidFill>
                  <a:schemeClr val="dk1"/>
                </a:solidFill>
              </a:rPr>
              <a:t> con pesos </a:t>
            </a:r>
            <a:r>
              <a:rPr b="1" lang="es-419">
                <a:solidFill>
                  <a:schemeClr val="dk1"/>
                </a:solidFill>
              </a:rPr>
              <a:t>w1</a:t>
            </a:r>
            <a:r>
              <a:rPr lang="es-419">
                <a:solidFill>
                  <a:schemeClr val="dk1"/>
                </a:solidFill>
              </a:rPr>
              <a:t> y </a:t>
            </a:r>
            <a:r>
              <a:rPr b="1" lang="es-419">
                <a:solidFill>
                  <a:schemeClr val="dk1"/>
                </a:solidFill>
              </a:rPr>
              <a:t>w2</a:t>
            </a:r>
            <a:r>
              <a:rPr lang="es-419">
                <a:solidFill>
                  <a:schemeClr val="dk1"/>
                </a:solidFill>
              </a:rPr>
              <a:t> correspondientes.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s-419">
                <a:solidFill>
                  <a:schemeClr val="dk1"/>
                </a:solidFill>
              </a:rPr>
              <a:t>Además, hay otra entrada con valor 1 y peso </a:t>
            </a:r>
            <a:r>
              <a:rPr b="1" lang="es-419">
                <a:solidFill>
                  <a:schemeClr val="dk1"/>
                </a:solidFill>
              </a:rPr>
              <a:t>b (llamado bias o sesgo)</a:t>
            </a:r>
            <a:r>
              <a:rPr lang="es-419">
                <a:solidFill>
                  <a:schemeClr val="dk1"/>
                </a:solidFill>
              </a:rPr>
              <a:t>. Un nodo de estas características </a:t>
            </a:r>
            <a:r>
              <a:rPr b="1" lang="es-419">
                <a:solidFill>
                  <a:schemeClr val="dk1"/>
                </a:solidFill>
              </a:rPr>
              <a:t>siempre está activo</a:t>
            </a:r>
            <a:r>
              <a:rPr lang="es-419">
                <a:solidFill>
                  <a:schemeClr val="dk1"/>
                </a:solidFill>
              </a:rPr>
              <a:t>, y cumple funciones específicas en las que no vamos a indagar demasiado. Básicamente el término de bias es útil porque sirve como otro parámetro del modelo que se puede ajustar externamente para que el rendimiento del modelo en los datos de entrenamiento sea lo mejor posible.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None/>
            </a:pPr>
            <a:r>
              <a:rPr lang="es-419">
                <a:solidFill>
                  <a:schemeClr val="dk1"/>
                </a:solidFill>
              </a:rPr>
              <a:t>La </a:t>
            </a:r>
            <a:r>
              <a:rPr b="1" lang="es-419">
                <a:solidFill>
                  <a:schemeClr val="dk1"/>
                </a:solidFill>
              </a:rPr>
              <a:t>función de activación</a:t>
            </a:r>
            <a:r>
              <a:rPr lang="es-419">
                <a:solidFill>
                  <a:schemeClr val="dk1"/>
                </a:solidFill>
              </a:rPr>
              <a:t> toma el resultado de la suma ponderada y realiza una operación matemática para determinar si esa neurona se activa o no. Hay varias funciones de activación que se pueden encontrar en la práctica</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cc24928c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cc24928c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pPr>
            <a:r>
              <a:rPr b="1" lang="es-419">
                <a:solidFill>
                  <a:schemeClr val="dk1"/>
                </a:solidFill>
              </a:rPr>
              <a:t>Sigmoide</a:t>
            </a:r>
            <a:r>
              <a:rPr lang="es-419">
                <a:solidFill>
                  <a:schemeClr val="dk1"/>
                </a:solidFill>
              </a:rPr>
              <a:t>: toma una entrada de valor real y la aplasta para que oscile entre 0 y 1</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b="1" lang="es-419">
                <a:solidFill>
                  <a:schemeClr val="dk1"/>
                </a:solidFill>
              </a:rPr>
              <a:t>ReLU</a:t>
            </a:r>
            <a:r>
              <a:rPr lang="es-419">
                <a:solidFill>
                  <a:schemeClr val="dk1"/>
                </a:solidFill>
              </a:rPr>
              <a:t>: ReLU significa unidad lineal rectificada. Toma una entrada de valor real y la umbraliza a cero (reemplaza los valores negativos con cero)</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s-419">
                <a:solidFill>
                  <a:schemeClr val="dk1"/>
                </a:solidFill>
              </a:rPr>
              <a:t>En este ejemplo </a:t>
            </a:r>
            <a:r>
              <a:rPr b="1" lang="es-419">
                <a:solidFill>
                  <a:schemeClr val="dk1"/>
                </a:solidFill>
              </a:rPr>
              <a:t>z</a:t>
            </a:r>
            <a:r>
              <a:rPr lang="es-419">
                <a:solidFill>
                  <a:schemeClr val="dk1"/>
                </a:solidFill>
              </a:rPr>
              <a:t> representa el resultado de la suma ponderada.</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s-419">
                <a:solidFill>
                  <a:schemeClr val="dk1"/>
                </a:solidFill>
              </a:rPr>
              <a:t>Bien, tenemos todo este modelo, como le enseñamos a realizar una tarea específica?</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cc24928c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cc24928c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419">
                <a:solidFill>
                  <a:schemeClr val="dk1"/>
                </a:solidFill>
              </a:rPr>
              <a:t>El proceso por el cual una ANN aprende se conoce como algoritmo de </a:t>
            </a:r>
            <a:r>
              <a:rPr b="1" lang="es-419">
                <a:solidFill>
                  <a:schemeClr val="dk1"/>
                </a:solidFill>
              </a:rPr>
              <a:t>backpropagation</a:t>
            </a:r>
            <a:r>
              <a:rPr lang="es-419">
                <a:solidFill>
                  <a:schemeClr val="dk1"/>
                </a:solidFill>
              </a:rPr>
              <a:t>, o retropropagación (abreviado como </a:t>
            </a:r>
            <a:r>
              <a:rPr b="1" lang="es-419">
                <a:solidFill>
                  <a:schemeClr val="dk1"/>
                </a:solidFill>
              </a:rPr>
              <a:t>BackProp</a:t>
            </a:r>
            <a:r>
              <a:rPr lang="es-419">
                <a:solidFill>
                  <a:schemeClr val="dk1"/>
                </a:solidFill>
              </a:rPr>
              <a:t>):</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Es un esquema de entrenamiento supervisado, lo que significa que aprende de datos de entrenamiento ya etiquetados.</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El objetivo del aprendizaje es asignar pesos correctos a las conexiones entre nodos de capas diferentes.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Dado un </a:t>
            </a:r>
            <a:r>
              <a:rPr b="1" lang="es-419">
                <a:solidFill>
                  <a:schemeClr val="dk1"/>
                </a:solidFill>
              </a:rPr>
              <a:t>vector de entrada</a:t>
            </a:r>
            <a:r>
              <a:rPr lang="es-419">
                <a:solidFill>
                  <a:schemeClr val="dk1"/>
                </a:solidFill>
              </a:rPr>
              <a:t>, estos pesos determinan cuál es el </a:t>
            </a:r>
            <a:r>
              <a:rPr b="1" lang="es-419">
                <a:solidFill>
                  <a:schemeClr val="dk1"/>
                </a:solidFill>
              </a:rPr>
              <a:t>vector de salida</a:t>
            </a:r>
            <a:r>
              <a:rPr lang="es-419">
                <a:solidFill>
                  <a:schemeClr val="dk1"/>
                </a:solidFill>
              </a:rPr>
              <a:t>.</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En términos simples, BackProp consiste en "aprender de los errores". El algoritmo corrige el ANN cada vez que comete errores.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cc24928c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cc24928c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419">
                <a:solidFill>
                  <a:schemeClr val="dk1"/>
                </a:solidFill>
              </a:rPr>
              <a:t>Ejemplo reconocimiento de dígitos escritos a mano</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En la figura, se ve una ANN que toma como entrada 784 valores numéricos, que corresponden a píxeles de una imagen de 28x28 de un dígito escrito a mano. La red tiene dos capas ocultas y 10 nodos en la capa de salida (correspondientes a los 10 dígitos).</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b="1" lang="es-419">
                <a:solidFill>
                  <a:schemeClr val="dk1"/>
                </a:solidFill>
              </a:rPr>
              <a:t>Algoritmo BackProp</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Inicialmente, todos los pesos de borde se asignan aleatoriamente.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Para cada entrada en el conjunto de datos de entrenamiento, el ANN se activa y se observa su salida.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Esta salida se compara con la salida deseada que ya conocemos, y el error se propaga de nuevo a la capa anterior.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Este error se observa y los pesos se ajustan en consecuencia.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419">
                <a:solidFill>
                  <a:schemeClr val="dk1"/>
                </a:solidFill>
              </a:rPr>
              <a:t>Este proceso se repite hasta que el error de salida esté por debajo de un umbral predeterminado.</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c24928c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c24928c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a:solidFill>
                  <a:schemeClr val="dk1"/>
                </a:solidFill>
              </a:rPr>
              <a:t>Una vez que termina el algoritmo BackProp, la ANN aprende a reconocer dígitos escritos a mano y está lista para trabajar con </a:t>
            </a:r>
            <a:r>
              <a:rPr b="1" lang="es-419">
                <a:solidFill>
                  <a:schemeClr val="dk1"/>
                </a:solidFill>
              </a:rPr>
              <a:t>nuevas entradas</a:t>
            </a:r>
            <a:r>
              <a:rPr lang="es-419">
                <a:solidFill>
                  <a:schemeClr val="dk1"/>
                </a:solidFill>
              </a:rPr>
              <a:t>.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s-419">
                <a:solidFill>
                  <a:schemeClr val="dk1"/>
                </a:solidFill>
              </a:rPr>
              <a:t>La siguiente animación muestra </a:t>
            </a:r>
            <a:r>
              <a:rPr lang="es-419">
                <a:solidFill>
                  <a:schemeClr val="dk1"/>
                </a:solidFill>
              </a:rPr>
              <a:t>cómo</a:t>
            </a:r>
            <a:r>
              <a:rPr lang="es-419">
                <a:solidFill>
                  <a:schemeClr val="dk1"/>
                </a:solidFill>
              </a:rPr>
              <a:t> fluye la información de una nueva entrada para una red que ya fue entrenada.</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cc24928c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cc24928c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a:solidFill>
                  <a:schemeClr val="dk1"/>
                </a:solidFill>
              </a:rPr>
              <a:t>Con el fin de mejorar el entendimiento de este proceso, se puede utilizar la web desarrollada por Adam Harley (</a:t>
            </a:r>
            <a:r>
              <a:rPr lang="es-419" u="sng">
                <a:solidFill>
                  <a:schemeClr val="hlink"/>
                </a:solidFill>
                <a:hlinkClick r:id="rId2"/>
              </a:rPr>
              <a:t>http://scs.ryerson.ca/~aharley/vis/fc/</a:t>
            </a:r>
            <a:r>
              <a:rPr lang="es-419">
                <a:solidFill>
                  <a:schemeClr val="dk1"/>
                </a:solidFill>
              </a:rPr>
              <a:t>) para visualizar en 3D una ANN que fue entrenada (usando Backpropagation) sobre el dataset MNIST para reconocer dígitos escrito a mano, y permite escribir tus propios dígitos (con el mouse)</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cxnSp>
        <p:nvCxnSpPr>
          <p:cNvPr id="67" name="Google Shape;67;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68" name="Google Shape;68;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69" name="Google Shape;69;p14"/>
          <p:cNvGrpSpPr/>
          <p:nvPr/>
        </p:nvGrpSpPr>
        <p:grpSpPr>
          <a:xfrm>
            <a:off x="1004144" y="1022025"/>
            <a:ext cx="7136668" cy="152400"/>
            <a:chOff x="1346429" y="1011300"/>
            <a:chExt cx="6452100" cy="152400"/>
          </a:xfrm>
        </p:grpSpPr>
        <p:cxnSp>
          <p:nvCxnSpPr>
            <p:cNvPr id="70" name="Google Shape;70;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1" name="Google Shape;71;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72" name="Google Shape;72;p14"/>
          <p:cNvGrpSpPr/>
          <p:nvPr/>
        </p:nvGrpSpPr>
        <p:grpSpPr>
          <a:xfrm>
            <a:off x="1004151" y="3969100"/>
            <a:ext cx="7136668" cy="152400"/>
            <a:chOff x="1346435" y="3969088"/>
            <a:chExt cx="6452100" cy="152400"/>
          </a:xfrm>
        </p:grpSpPr>
        <p:cxnSp>
          <p:nvCxnSpPr>
            <p:cNvPr id="73" name="Google Shape;73;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4" name="Google Shape;74;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75" name="Google Shape;75;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76" name="Google Shape;76;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77" name="Google Shape;7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0" name="Google Shape;90;p17"/>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sp>
        <p:nvSpPr>
          <p:cNvPr id="96" name="Google Shape;9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101" name="Google Shape;10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5" name="Google Shape;105;p2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 name="Google Shape;10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8" name="Google Shape;10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22"/>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11" name="Google Shape;1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15" name="Google Shape;115;p2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6" name="Google Shape;11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64" name="Google Shape;64;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s.ryerson.ca/~aharley/vis/fc/"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idx="1" type="subTitle"/>
          </p:nvPr>
        </p:nvSpPr>
        <p:spPr>
          <a:xfrm>
            <a:off x="2137225" y="2527343"/>
            <a:ext cx="4870500" cy="13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419" sz="3000"/>
              <a:t>Introducción a ANN</a:t>
            </a:r>
            <a:endParaRPr b="1" sz="3000"/>
          </a:p>
          <a:p>
            <a:pPr indent="0" lvl="0" marL="0" rtl="0" algn="ctr">
              <a:spcBef>
                <a:spcPts val="0"/>
              </a:spcBef>
              <a:spcAft>
                <a:spcPts val="0"/>
              </a:spcAft>
              <a:buNone/>
            </a:pPr>
            <a:r>
              <a:rPr b="1" lang="es-419" sz="3000"/>
              <a:t>(breve repaso)</a:t>
            </a:r>
            <a:endParaRPr b="1" sz="3000"/>
          </a:p>
        </p:txBody>
      </p:sp>
      <p:sp>
        <p:nvSpPr>
          <p:cNvPr id="124" name="Google Shape;124;p25"/>
          <p:cNvSpPr txBox="1"/>
          <p:nvPr>
            <p:ph type="ctrTitle"/>
          </p:nvPr>
        </p:nvSpPr>
        <p:spPr>
          <a:xfrm>
            <a:off x="1004150" y="1184400"/>
            <a:ext cx="7136700" cy="14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sz="6000"/>
              <a:t>Visión por Computadora</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Artificial Neural Networks</a:t>
            </a:r>
            <a:endParaRPr/>
          </a:p>
        </p:txBody>
      </p:sp>
      <p:sp>
        <p:nvSpPr>
          <p:cNvPr id="130" name="Google Shape;130;p26"/>
          <p:cNvSpPr txBox="1"/>
          <p:nvPr>
            <p:ph idx="1" type="body"/>
          </p:nvPr>
        </p:nvSpPr>
        <p:spPr>
          <a:xfrm>
            <a:off x="311700" y="1266325"/>
            <a:ext cx="85206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Una ANN es un modelo computacional inspirado en cómo procesan la información las </a:t>
            </a:r>
            <a:r>
              <a:rPr b="1" lang="es-419"/>
              <a:t>redes neuronales biológicas</a:t>
            </a:r>
            <a:r>
              <a:rPr lang="es-419"/>
              <a:t> del cerebro.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Artificial Neural Networks</a:t>
            </a:r>
            <a:endParaRPr/>
          </a:p>
        </p:txBody>
      </p:sp>
      <p:sp>
        <p:nvSpPr>
          <p:cNvPr id="136" name="Google Shape;136;p27"/>
          <p:cNvSpPr txBox="1"/>
          <p:nvPr>
            <p:ph idx="1" type="body"/>
          </p:nvPr>
        </p:nvSpPr>
        <p:spPr>
          <a:xfrm>
            <a:off x="311700" y="1266325"/>
            <a:ext cx="85206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Una ANN es un modelo computacional inspirado en cómo procesan la información las </a:t>
            </a:r>
            <a:r>
              <a:rPr b="1" lang="es-419"/>
              <a:t>redes neuronales biológicas</a:t>
            </a:r>
            <a:r>
              <a:rPr lang="es-419"/>
              <a:t> del cerebro.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7" name="Google Shape;137;p27"/>
          <p:cNvPicPr preferRelativeResize="0"/>
          <p:nvPr/>
        </p:nvPicPr>
        <p:blipFill>
          <a:blip r:embed="rId3">
            <a:alphaModFix/>
          </a:blip>
          <a:stretch>
            <a:fillRect/>
          </a:stretch>
        </p:blipFill>
        <p:spPr>
          <a:xfrm>
            <a:off x="256100" y="2061724"/>
            <a:ext cx="4433819" cy="2740100"/>
          </a:xfrm>
          <a:prstGeom prst="rect">
            <a:avLst/>
          </a:prstGeom>
          <a:noFill/>
          <a:ln>
            <a:noFill/>
          </a:ln>
        </p:spPr>
      </p:pic>
      <p:sp>
        <p:nvSpPr>
          <p:cNvPr id="138" name="Google Shape;138;p27"/>
          <p:cNvSpPr txBox="1"/>
          <p:nvPr/>
        </p:nvSpPr>
        <p:spPr>
          <a:xfrm>
            <a:off x="256100" y="4765525"/>
            <a:ext cx="4470000" cy="239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419" sz="1200">
                <a:solidFill>
                  <a:schemeClr val="dk2"/>
                </a:solidFill>
                <a:latin typeface="Open Sans"/>
                <a:ea typeface="Open Sans"/>
                <a:cs typeface="Open Sans"/>
                <a:sym typeface="Open Sans"/>
              </a:rPr>
              <a:t>Multilayer Perceptron (MLP)</a:t>
            </a:r>
            <a:endParaRPr sz="12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Artificial Neural Networks</a:t>
            </a:r>
            <a:endParaRPr/>
          </a:p>
        </p:txBody>
      </p:sp>
      <p:sp>
        <p:nvSpPr>
          <p:cNvPr id="144" name="Google Shape;144;p28"/>
          <p:cNvSpPr txBox="1"/>
          <p:nvPr>
            <p:ph idx="1" type="body"/>
          </p:nvPr>
        </p:nvSpPr>
        <p:spPr>
          <a:xfrm>
            <a:off x="311700" y="1266325"/>
            <a:ext cx="85206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a:t>
            </a:r>
            <a:r>
              <a:rPr lang="es-419"/>
              <a:t>na ANN es un modelo computacional inspirado en </a:t>
            </a:r>
            <a:r>
              <a:rPr lang="es-419"/>
              <a:t>cómo procesan la información</a:t>
            </a:r>
            <a:r>
              <a:rPr lang="es-419"/>
              <a:t> las </a:t>
            </a:r>
            <a:r>
              <a:rPr b="1" lang="es-419"/>
              <a:t>redes neuronales biológicas</a:t>
            </a:r>
            <a:r>
              <a:rPr lang="es-419"/>
              <a:t> del cerebro.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5" name="Google Shape;145;p28"/>
          <p:cNvPicPr preferRelativeResize="0"/>
          <p:nvPr/>
        </p:nvPicPr>
        <p:blipFill>
          <a:blip r:embed="rId3">
            <a:alphaModFix/>
          </a:blip>
          <a:stretch>
            <a:fillRect/>
          </a:stretch>
        </p:blipFill>
        <p:spPr>
          <a:xfrm>
            <a:off x="256100" y="2061724"/>
            <a:ext cx="4433819" cy="2740100"/>
          </a:xfrm>
          <a:prstGeom prst="rect">
            <a:avLst/>
          </a:prstGeom>
          <a:noFill/>
          <a:ln>
            <a:noFill/>
          </a:ln>
        </p:spPr>
      </p:pic>
      <p:grpSp>
        <p:nvGrpSpPr>
          <p:cNvPr id="146" name="Google Shape;146;p28"/>
          <p:cNvGrpSpPr/>
          <p:nvPr/>
        </p:nvGrpSpPr>
        <p:grpSpPr>
          <a:xfrm>
            <a:off x="4770837" y="2571747"/>
            <a:ext cx="4281785" cy="1882911"/>
            <a:chOff x="4888050" y="2136725"/>
            <a:chExt cx="4119874" cy="1802001"/>
          </a:xfrm>
        </p:grpSpPr>
        <p:pic>
          <p:nvPicPr>
            <p:cNvPr id="147" name="Google Shape;147;p28"/>
            <p:cNvPicPr preferRelativeResize="0"/>
            <p:nvPr/>
          </p:nvPicPr>
          <p:blipFill rotWithShape="1">
            <a:blip r:embed="rId4">
              <a:alphaModFix/>
            </a:blip>
            <a:srcRect b="30333" l="0" r="0" t="0"/>
            <a:stretch/>
          </p:blipFill>
          <p:spPr>
            <a:xfrm>
              <a:off x="4888050" y="2136725"/>
              <a:ext cx="4119874" cy="1531150"/>
            </a:xfrm>
            <a:prstGeom prst="rect">
              <a:avLst/>
            </a:prstGeom>
            <a:noFill/>
            <a:ln>
              <a:noFill/>
            </a:ln>
          </p:spPr>
        </p:pic>
        <p:pic>
          <p:nvPicPr>
            <p:cNvPr id="148" name="Google Shape;148;p28"/>
            <p:cNvPicPr preferRelativeResize="0"/>
            <p:nvPr/>
          </p:nvPicPr>
          <p:blipFill rotWithShape="1">
            <a:blip r:embed="rId4">
              <a:alphaModFix/>
            </a:blip>
            <a:srcRect b="0" l="0" r="0" t="87676"/>
            <a:stretch/>
          </p:blipFill>
          <p:spPr>
            <a:xfrm>
              <a:off x="4888050" y="3667876"/>
              <a:ext cx="4119874" cy="270850"/>
            </a:xfrm>
            <a:prstGeom prst="rect">
              <a:avLst/>
            </a:prstGeom>
            <a:noFill/>
            <a:ln>
              <a:noFill/>
            </a:ln>
          </p:spPr>
        </p:pic>
      </p:grpSp>
      <p:sp>
        <p:nvSpPr>
          <p:cNvPr id="149" name="Google Shape;149;p28"/>
          <p:cNvSpPr txBox="1"/>
          <p:nvPr/>
        </p:nvSpPr>
        <p:spPr>
          <a:xfrm>
            <a:off x="256100" y="4765525"/>
            <a:ext cx="4470000" cy="239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419" sz="1200">
                <a:solidFill>
                  <a:schemeClr val="dk2"/>
                </a:solidFill>
                <a:latin typeface="Open Sans"/>
                <a:ea typeface="Open Sans"/>
                <a:cs typeface="Open Sans"/>
                <a:sym typeface="Open Sans"/>
              </a:rPr>
              <a:t>Multilayer Perceptron (MLP)</a:t>
            </a:r>
            <a:endParaRPr sz="1200">
              <a:solidFill>
                <a:schemeClr val="dk2"/>
              </a:solidFill>
              <a:latin typeface="Open Sans"/>
              <a:ea typeface="Open Sans"/>
              <a:cs typeface="Open Sans"/>
              <a:sym typeface="Open Sans"/>
            </a:endParaRPr>
          </a:p>
        </p:txBody>
      </p:sp>
      <p:sp>
        <p:nvSpPr>
          <p:cNvPr id="150" name="Google Shape;150;p28"/>
          <p:cNvSpPr txBox="1"/>
          <p:nvPr/>
        </p:nvSpPr>
        <p:spPr>
          <a:xfrm>
            <a:off x="4676713" y="4765525"/>
            <a:ext cx="4470000" cy="239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419" sz="1200">
                <a:solidFill>
                  <a:schemeClr val="dk2"/>
                </a:solidFill>
                <a:latin typeface="Open Sans"/>
                <a:ea typeface="Open Sans"/>
                <a:cs typeface="Open Sans"/>
                <a:sym typeface="Open Sans"/>
              </a:rPr>
              <a:t>Perceptron (one neuron)</a:t>
            </a:r>
            <a:endParaRPr sz="1200">
              <a:solidFill>
                <a:schemeClr val="dk2"/>
              </a:solidFill>
              <a:latin typeface="Open Sans"/>
              <a:ea typeface="Open Sans"/>
              <a:cs typeface="Open Sans"/>
              <a:sym typeface="Open Sans"/>
            </a:endParaRPr>
          </a:p>
        </p:txBody>
      </p:sp>
      <p:sp>
        <p:nvSpPr>
          <p:cNvPr id="151" name="Google Shape;151;p28"/>
          <p:cNvSpPr/>
          <p:nvPr/>
        </p:nvSpPr>
        <p:spPr>
          <a:xfrm>
            <a:off x="5529965" y="3264760"/>
            <a:ext cx="335400" cy="335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6017356" y="2829825"/>
            <a:ext cx="84300" cy="92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5750900" y="2586625"/>
            <a:ext cx="335400" cy="335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p:nvPr/>
        </p:nvSpPr>
        <p:spPr>
          <a:xfrm>
            <a:off x="5986694" y="3881294"/>
            <a:ext cx="84300" cy="92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p:nvPr/>
        </p:nvSpPr>
        <p:spPr>
          <a:xfrm>
            <a:off x="5720692" y="3813490"/>
            <a:ext cx="335400" cy="335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Artificial Neural Networks</a:t>
            </a:r>
            <a:endParaRPr/>
          </a:p>
        </p:txBody>
      </p:sp>
      <p:sp>
        <p:nvSpPr>
          <p:cNvPr id="161" name="Google Shape;161;p29"/>
          <p:cNvSpPr txBox="1"/>
          <p:nvPr>
            <p:ph idx="1" type="body"/>
          </p:nvPr>
        </p:nvSpPr>
        <p:spPr>
          <a:xfrm>
            <a:off x="311700" y="1266325"/>
            <a:ext cx="85206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Una ANN es un modelo computacional inspirado en cómo procesan la información las </a:t>
            </a:r>
            <a:r>
              <a:rPr b="1" lang="es-419"/>
              <a:t>redes neuronales biológicas</a:t>
            </a:r>
            <a:r>
              <a:rPr lang="es-419"/>
              <a:t> del cerebro.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2" name="Google Shape;162;p29"/>
          <p:cNvPicPr preferRelativeResize="0"/>
          <p:nvPr/>
        </p:nvPicPr>
        <p:blipFill>
          <a:blip r:embed="rId3">
            <a:alphaModFix/>
          </a:blip>
          <a:stretch>
            <a:fillRect/>
          </a:stretch>
        </p:blipFill>
        <p:spPr>
          <a:xfrm>
            <a:off x="1249725" y="2129350"/>
            <a:ext cx="6644550" cy="267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Entrenando una ANN: Backpropagation</a:t>
            </a:r>
            <a:endParaRPr/>
          </a:p>
        </p:txBody>
      </p:sp>
      <p:sp>
        <p:nvSpPr>
          <p:cNvPr id="168" name="Google Shape;168;p30"/>
          <p:cNvSpPr txBox="1"/>
          <p:nvPr>
            <p:ph idx="1" type="body"/>
          </p:nvPr>
        </p:nvSpPr>
        <p:spPr>
          <a:xfrm>
            <a:off x="311700" y="1266325"/>
            <a:ext cx="85206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200"/>
              <a:t>U</a:t>
            </a:r>
            <a:r>
              <a:rPr lang="es-419" sz="2200"/>
              <a:t>na ANN </a:t>
            </a:r>
            <a:r>
              <a:rPr i="1" lang="es-419" sz="2200"/>
              <a:t>aprende </a:t>
            </a:r>
            <a:r>
              <a:rPr lang="es-419" sz="2200"/>
              <a:t>gracias al algoritmo de </a:t>
            </a:r>
            <a:r>
              <a:rPr b="1" lang="es-419" sz="2200"/>
              <a:t>Backpropagation</a:t>
            </a:r>
            <a:endParaRPr sz="2200"/>
          </a:p>
          <a:p>
            <a:pPr indent="-368300" lvl="0" marL="457200" rtl="0" algn="l">
              <a:spcBef>
                <a:spcPts val="1600"/>
              </a:spcBef>
              <a:spcAft>
                <a:spcPts val="0"/>
              </a:spcAft>
              <a:buSzPts val="2200"/>
              <a:buChar char="●"/>
            </a:pPr>
            <a:r>
              <a:rPr lang="es-419" sz="2200"/>
              <a:t>Esquema de entrenamiento supervisado</a:t>
            </a:r>
            <a:endParaRPr sz="2200"/>
          </a:p>
          <a:p>
            <a:pPr indent="-368300" lvl="0" marL="457200" rtl="0" algn="l">
              <a:spcBef>
                <a:spcPts val="0"/>
              </a:spcBef>
              <a:spcAft>
                <a:spcPts val="0"/>
              </a:spcAft>
              <a:buSzPts val="2200"/>
              <a:buChar char="●"/>
            </a:pPr>
            <a:r>
              <a:rPr lang="es-419" sz="2200"/>
              <a:t>Asigna pesos conexiones entre nodos de capas diferentes</a:t>
            </a:r>
            <a:endParaRPr sz="2200"/>
          </a:p>
          <a:p>
            <a:pPr indent="-368300" lvl="0" marL="457200" rtl="0" algn="l">
              <a:spcBef>
                <a:spcPts val="0"/>
              </a:spcBef>
              <a:spcAft>
                <a:spcPts val="0"/>
              </a:spcAft>
              <a:buSzPts val="2200"/>
              <a:buChar char="●"/>
            </a:pPr>
            <a:r>
              <a:rPr lang="es-419" sz="2200"/>
              <a:t>Los pesos determinan cuál es el vector de salida.</a:t>
            </a:r>
            <a:endParaRPr sz="2200"/>
          </a:p>
          <a:p>
            <a:pPr indent="-368300" lvl="0" marL="457200" rtl="0" algn="l">
              <a:spcBef>
                <a:spcPts val="0"/>
              </a:spcBef>
              <a:spcAft>
                <a:spcPts val="0"/>
              </a:spcAft>
              <a:buSzPts val="2200"/>
              <a:buChar char="●"/>
            </a:pPr>
            <a:r>
              <a:rPr lang="es-419" sz="2200"/>
              <a:t>BackProp </a:t>
            </a:r>
            <a:r>
              <a:rPr i="1" lang="es-419" sz="2200"/>
              <a:t>aprende de los errores</a:t>
            </a:r>
            <a:r>
              <a:rPr lang="es-419" sz="2200"/>
              <a:t>, i.e. corrige los pesos de la ANN cada vez que comete errores</a:t>
            </a:r>
            <a:endParaRPr sz="2200"/>
          </a:p>
          <a:p>
            <a:pPr indent="0" lvl="0" marL="0" rtl="0" algn="l">
              <a:spcBef>
                <a:spcPts val="1600"/>
              </a:spcBef>
              <a:spcAft>
                <a:spcPts val="160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Entrenando una ANN: Backpropagation</a:t>
            </a:r>
            <a:endParaRPr/>
          </a:p>
        </p:txBody>
      </p:sp>
      <p:sp>
        <p:nvSpPr>
          <p:cNvPr id="174" name="Google Shape;174;p31"/>
          <p:cNvSpPr txBox="1"/>
          <p:nvPr>
            <p:ph idx="1" type="body"/>
          </p:nvPr>
        </p:nvSpPr>
        <p:spPr>
          <a:xfrm>
            <a:off x="311700" y="1266325"/>
            <a:ext cx="85206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200"/>
              <a:t>Una ANN </a:t>
            </a:r>
            <a:r>
              <a:rPr i="1" lang="es-419" sz="2200"/>
              <a:t>aprende </a:t>
            </a:r>
            <a:r>
              <a:rPr lang="es-419" sz="2200"/>
              <a:t>gracias al algoritmo de </a:t>
            </a:r>
            <a:r>
              <a:rPr b="1" lang="es-419" sz="2200"/>
              <a:t>Backpropagation</a:t>
            </a:r>
            <a:endParaRPr sz="2200"/>
          </a:p>
          <a:p>
            <a:pPr indent="0" lvl="0" marL="0" rtl="0" algn="l">
              <a:spcBef>
                <a:spcPts val="1600"/>
              </a:spcBef>
              <a:spcAft>
                <a:spcPts val="1600"/>
              </a:spcAft>
              <a:buNone/>
            </a:pPr>
            <a:r>
              <a:t/>
            </a:r>
            <a:endParaRPr sz="2200"/>
          </a:p>
        </p:txBody>
      </p:sp>
      <p:pic>
        <p:nvPicPr>
          <p:cNvPr id="175" name="Google Shape;175;p31"/>
          <p:cNvPicPr preferRelativeResize="0"/>
          <p:nvPr/>
        </p:nvPicPr>
        <p:blipFill>
          <a:blip r:embed="rId3">
            <a:alphaModFix/>
          </a:blip>
          <a:stretch>
            <a:fillRect/>
          </a:stretch>
        </p:blipFill>
        <p:spPr>
          <a:xfrm>
            <a:off x="1778675" y="1817350"/>
            <a:ext cx="5586650" cy="315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Usando la</a:t>
            </a:r>
            <a:r>
              <a:rPr lang="es-419"/>
              <a:t> ANN: predicción de nuevas entradas</a:t>
            </a:r>
            <a:endParaRPr/>
          </a:p>
        </p:txBody>
      </p:sp>
      <p:sp>
        <p:nvSpPr>
          <p:cNvPr id="181" name="Google Shape;181;p32"/>
          <p:cNvSpPr txBox="1"/>
          <p:nvPr>
            <p:ph idx="1" type="body"/>
          </p:nvPr>
        </p:nvSpPr>
        <p:spPr>
          <a:xfrm>
            <a:off x="311700" y="1266325"/>
            <a:ext cx="85206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200"/>
          </a:p>
        </p:txBody>
      </p:sp>
      <p:pic>
        <p:nvPicPr>
          <p:cNvPr id="182" name="Google Shape;182;p32"/>
          <p:cNvPicPr preferRelativeResize="0"/>
          <p:nvPr/>
        </p:nvPicPr>
        <p:blipFill>
          <a:blip r:embed="rId3">
            <a:alphaModFix/>
          </a:blip>
          <a:stretch>
            <a:fillRect/>
          </a:stretch>
        </p:blipFill>
        <p:spPr>
          <a:xfrm>
            <a:off x="1283363" y="1179287"/>
            <a:ext cx="6577275" cy="370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Usando la ANN: predicción de nuevas entradas</a:t>
            </a:r>
            <a:endParaRPr/>
          </a:p>
        </p:txBody>
      </p:sp>
      <p:sp>
        <p:nvSpPr>
          <p:cNvPr id="188" name="Google Shape;188;p33"/>
          <p:cNvSpPr txBox="1"/>
          <p:nvPr>
            <p:ph idx="1" type="body"/>
          </p:nvPr>
        </p:nvSpPr>
        <p:spPr>
          <a:xfrm>
            <a:off x="311700" y="1266325"/>
            <a:ext cx="85206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000"/>
              <a:t>V</a:t>
            </a:r>
            <a:r>
              <a:rPr lang="es-419" sz="2000"/>
              <a:t>isualización 3D de una ANN (</a:t>
            </a:r>
            <a:r>
              <a:rPr lang="es-419" sz="2000" u="sng">
                <a:solidFill>
                  <a:schemeClr val="hlink"/>
                </a:solidFill>
                <a:hlinkClick r:id="rId3"/>
              </a:rPr>
              <a:t>http://scs.ryerson.ca/~aharley/vis/fc/</a:t>
            </a:r>
            <a:r>
              <a:rPr lang="es-419" sz="2200"/>
              <a:t>)</a:t>
            </a:r>
            <a:endParaRPr sz="2200"/>
          </a:p>
          <a:p>
            <a:pPr indent="0" lvl="0" marL="0" rtl="0" algn="l">
              <a:spcBef>
                <a:spcPts val="1600"/>
              </a:spcBef>
              <a:spcAft>
                <a:spcPts val="1600"/>
              </a:spcAft>
              <a:buNone/>
            </a:pPr>
            <a:r>
              <a:t/>
            </a:r>
            <a:endParaRPr sz="2200"/>
          </a:p>
        </p:txBody>
      </p:sp>
      <p:pic>
        <p:nvPicPr>
          <p:cNvPr id="189" name="Google Shape;189;p33"/>
          <p:cNvPicPr preferRelativeResize="0"/>
          <p:nvPr/>
        </p:nvPicPr>
        <p:blipFill rotWithShape="1">
          <a:blip r:embed="rId4">
            <a:alphaModFix/>
          </a:blip>
          <a:srcRect b="4274" l="0" r="0" t="9896"/>
          <a:stretch/>
        </p:blipFill>
        <p:spPr>
          <a:xfrm>
            <a:off x="1320512" y="1799650"/>
            <a:ext cx="6502973" cy="3139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