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5" r:id="rId1"/>
  </p:sldMasterIdLst>
  <p:notesMasterIdLst>
    <p:notesMasterId r:id="rId27"/>
  </p:notesMasterIdLst>
  <p:handoutMasterIdLst>
    <p:handoutMasterId r:id="rId28"/>
  </p:handoutMasterIdLst>
  <p:sldIdLst>
    <p:sldId id="1174" r:id="rId2"/>
    <p:sldId id="1189" r:id="rId3"/>
    <p:sldId id="1176" r:id="rId4"/>
    <p:sldId id="1177" r:id="rId5"/>
    <p:sldId id="1178" r:id="rId6"/>
    <p:sldId id="1179" r:id="rId7"/>
    <p:sldId id="1196" r:id="rId8"/>
    <p:sldId id="1180" r:id="rId9"/>
    <p:sldId id="1183" r:id="rId10"/>
    <p:sldId id="1184" r:id="rId11"/>
    <p:sldId id="1030" r:id="rId12"/>
    <p:sldId id="897" r:id="rId13"/>
    <p:sldId id="1195" r:id="rId14"/>
    <p:sldId id="1031" r:id="rId15"/>
    <p:sldId id="1191" r:id="rId16"/>
    <p:sldId id="954" r:id="rId17"/>
    <p:sldId id="1185" r:id="rId18"/>
    <p:sldId id="1186" r:id="rId19"/>
    <p:sldId id="1187" r:id="rId20"/>
    <p:sldId id="1193" r:id="rId21"/>
    <p:sldId id="955" r:id="rId22"/>
    <p:sldId id="1004" r:id="rId23"/>
    <p:sldId id="1194" r:id="rId24"/>
    <p:sldId id="1192" r:id="rId25"/>
    <p:sldId id="1190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 Vasiliadis" initials="" lastIdx="2" clrIdx="0"/>
  <p:cmAuthor id="2" name="Steve Tuecke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558ED5"/>
    <a:srgbClr val="9AF3FF"/>
    <a:srgbClr val="1F3F7A"/>
    <a:srgbClr val="29528C"/>
    <a:srgbClr val="629FC3"/>
    <a:srgbClr val="204078"/>
    <a:srgbClr val="9FC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2" autoAdjust="0"/>
    <p:restoredTop sz="94984" autoAdjust="0"/>
  </p:normalViewPr>
  <p:slideViewPr>
    <p:cSldViewPr snapToGrid="0" snapToObjects="1">
      <p:cViewPr varScale="1">
        <p:scale>
          <a:sx n="101" d="100"/>
          <a:sy n="101" d="100"/>
        </p:scale>
        <p:origin x="14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256"/>
    </p:cViewPr>
  </p:sorter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3726BA98-09A7-D845-B362-7ACA0D031074}" type="datetimeFigureOut">
              <a:rPr lang="en-US"/>
              <a:pPr>
                <a:defRPr/>
              </a:pPr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F7EBBC22-62A2-DA42-A7E1-5CA8AEF0CF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9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8D14DF8-0C36-4546-A1A8-1C89C0A9DD5A}" type="datetime1">
              <a:rPr lang="en-US"/>
              <a:pPr>
                <a:defRPr/>
              </a:pPr>
              <a:t>2/28/17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AF03E7-0DA5-084C-A73B-84F898909E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82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9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Docs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URL</a:t>
            </a:r>
          </a:p>
          <a:p>
            <a:r>
              <a:rPr lang="en-US" dirty="0" smtClean="0"/>
              <a:t>IT’s Open Source</a:t>
            </a:r>
          </a:p>
          <a:p>
            <a:r>
              <a:rPr lang="en-US" dirty="0" smtClean="0"/>
              <a:t>Show it in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88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baseline="0" dirty="0" smtClean="0"/>
              <a:t> notebook has examples that show many of the common API calls</a:t>
            </a:r>
          </a:p>
          <a:p>
            <a:r>
              <a:rPr lang="en-US" baseline="0" dirty="0" smtClean="0"/>
              <a:t>DO THE INSTALLATION on localhost</a:t>
            </a:r>
          </a:p>
          <a:p>
            <a:r>
              <a:rPr lang="en-US" baseline="0" dirty="0" smtClean="0"/>
              <a:t>Tell them they will do this in a little bit</a:t>
            </a:r>
          </a:p>
          <a:p>
            <a:r>
              <a:rPr lang="en-US" baseline="0" dirty="0" smtClean="0"/>
              <a:t>Talk about the first few steps in the notebook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Endpoints and their IDs + display names (tie them back to the web UI for reference)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Talk about the Globus Tutorial endpoints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Logging in and getting a TOKEN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65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1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59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6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X-ray imaging at Advanced Photon Source provides unprecedented resolution at </a:t>
            </a:r>
            <a:r>
              <a:rPr lang="en-US" dirty="0" err="1" smtClean="0"/>
              <a:t>nano</a:t>
            </a:r>
            <a:r>
              <a:rPr lang="en-US" dirty="0" smtClean="0"/>
              <a:t>-scale and beyond</a:t>
            </a:r>
          </a:p>
          <a:p>
            <a:r>
              <a:rPr lang="en-US" dirty="0" smtClean="0"/>
              <a:t>-- Dynamic imaging will generate </a:t>
            </a:r>
            <a:r>
              <a:rPr lang="en-US" b="1" dirty="0" smtClean="0"/>
              <a:t>&gt;200TB per dataset</a:t>
            </a:r>
          </a:p>
          <a:p>
            <a:r>
              <a:rPr lang="en-US" dirty="0" smtClean="0"/>
              <a:t>-- Time-bounded access to instrument and resulting data – move it or lose it!</a:t>
            </a:r>
          </a:p>
          <a:p>
            <a:r>
              <a:rPr lang="en-US" dirty="0" smtClean="0"/>
              <a:t>-- SaaS makes it possible to access and share data among collaborators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44B9-100B-0B42-BDC4-2345808F7C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3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10TB – 50TB datasets</a:t>
            </a:r>
          </a:p>
          <a:p>
            <a:r>
              <a:rPr lang="en-US" dirty="0" smtClean="0"/>
              <a:t>Do data slicing on these offline and share</a:t>
            </a:r>
            <a:r>
              <a:rPr lang="en-US" baseline="0" dirty="0" smtClean="0"/>
              <a:t> subsets of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43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50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docs.globus.org</a:t>
            </a:r>
            <a:r>
              <a:rPr lang="en-US" baseline="0" dirty="0" smtClean="0"/>
              <a:t> site</a:t>
            </a:r>
          </a:p>
          <a:p>
            <a:r>
              <a:rPr lang="en-US" baseline="0" dirty="0" smtClean="0"/>
              <a:t>GO TO “Task Management”</a:t>
            </a:r>
          </a:p>
          <a:p>
            <a:r>
              <a:rPr lang="en-US" baseline="0" dirty="0" smtClean="0"/>
              <a:t>Show “GET Task by ID”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9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9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9" y="532991"/>
            <a:ext cx="8442608" cy="2494850"/>
          </a:xfrm>
        </p:spPr>
        <p:txBody>
          <a:bodyPr anchor="t"/>
          <a:lstStyle>
            <a:lvl1pPr algn="l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10" y="3844336"/>
            <a:ext cx="4700527" cy="1678353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 descr="Globus_White_2013_squar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3260" y="4669227"/>
            <a:ext cx="1686098" cy="170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7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9A62DDD-3F5F-554E-8F55-F59D7AC7F5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globus-online-2013-large-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127" y="271433"/>
            <a:ext cx="804970" cy="5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886"/>
            <a:ext cx="8229600" cy="4178553"/>
          </a:xfrm>
        </p:spPr>
        <p:txBody>
          <a:bodyPr>
            <a:normAutofit/>
          </a:bodyPr>
          <a:lstStyle>
            <a:lvl1pPr marL="0" indent="0" algn="ctr">
              <a:buNone/>
              <a:defRPr sz="4800" b="0" i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9A62DDD-3F5F-554E-8F55-F59D7AC7F5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globus-online-2013-large-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127" y="271433"/>
            <a:ext cx="804970" cy="5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9A62DDD-3F5F-554E-8F55-F59D7AC7F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9A62DDD-3F5F-554E-8F55-F59D7AC7F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F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434" y="0"/>
            <a:ext cx="80275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2670"/>
            <a:ext cx="8229600" cy="476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338" y="6506404"/>
            <a:ext cx="441580" cy="26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Museo Sans 100"/>
                <a:cs typeface="Museo Sans 10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A62DDD-3F5F-554E-8F55-F59D7AC7F5D2}" type="slidenum">
              <a:rPr lang="en-US" smtClean="0"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ea typeface="+mn-ea"/>
            </a:endParaRPr>
          </a:p>
        </p:txBody>
      </p:sp>
      <p:pic>
        <p:nvPicPr>
          <p:cNvPr id="7" name="Picture 6" descr="globus-online-2013-large-white.png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127" y="271433"/>
            <a:ext cx="804970" cy="5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3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rgbClr val="D9D9D9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ts val="1400"/>
        </a:spcBef>
        <a:buFont typeface="Arial"/>
        <a:buChar char="•"/>
        <a:defRPr sz="3200" b="1" i="0" kern="1200">
          <a:solidFill>
            <a:srgbClr val="D9D9D9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D9D9D9"/>
          </a:solidFill>
          <a:latin typeface="Museo Sans 300"/>
          <a:ea typeface="+mn-ea"/>
          <a:cs typeface="Museo Sans 300"/>
        </a:defRPr>
      </a:lvl2pPr>
      <a:lvl3pPr marL="1143000" indent="-228600" algn="l" defTabSz="457200" rtl="0" eaLnBrk="1" latinLnBrk="0" hangingPunct="1">
        <a:spcBef>
          <a:spcPct val="20000"/>
        </a:spcBef>
        <a:buSzPct val="80000"/>
        <a:buFont typeface="Courier New"/>
        <a:buChar char="o"/>
        <a:defRPr sz="2400" b="0" i="0" kern="1200">
          <a:solidFill>
            <a:srgbClr val="D9D9D9"/>
          </a:solidFill>
          <a:latin typeface="Museo Sans 30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>
              <a:lumMod val="95000"/>
            </a:schemeClr>
          </a:solidFill>
          <a:latin typeface="Museo Sans 30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bg1">
              <a:lumMod val="95000"/>
            </a:schemeClr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jpeg"/><Relationship Id="rId13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jpeg"/><Relationship Id="rId13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jpeg"/><Relationship Id="rId13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39.jpeg"/><Relationship Id="rId13" Type="http://schemas.openxmlformats.org/officeDocument/2006/relationships/image" Target="../media/image40.png"/><Relationship Id="rId14" Type="http://schemas.openxmlformats.org/officeDocument/2006/relationships/image" Target="../media/image41.jpeg"/><Relationship Id="rId15" Type="http://schemas.openxmlformats.org/officeDocument/2006/relationships/image" Target="../media/image42.png"/><Relationship Id="rId16" Type="http://schemas.openxmlformats.org/officeDocument/2006/relationships/image" Target="../media/image43.gif"/><Relationship Id="rId17" Type="http://schemas.openxmlformats.org/officeDocument/2006/relationships/image" Target="../media/image44.wmf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33.png"/><Relationship Id="rId6" Type="http://schemas.microsoft.com/office/2007/relationships/hdphoto" Target="../media/hdphoto2.wdp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obus/globus-sample-data-portal.git" TargetMode="External"/><Relationship Id="rId4" Type="http://schemas.openxmlformats.org/officeDocument/2006/relationships/hyperlink" Target="https://globus.computationinstitut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lobusworld.org/workshop2016" TargetMode="Externa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jpeg"/><Relationship Id="rId13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rachana@globus.org" TargetMode="External"/><Relationship Id="rId4" Type="http://schemas.openxmlformats.org/officeDocument/2006/relationships/hyperlink" Target="mailto:greg@globus.org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mailto:support@globus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02309" y="877824"/>
            <a:ext cx="7641024" cy="183151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Globus for </a:t>
            </a:r>
            <a:r>
              <a:rPr lang="en-US" sz="3600" b="1" dirty="0" smtClean="0"/>
              <a:t>Data </a:t>
            </a:r>
            <a:r>
              <a:rPr lang="en-US" sz="3600" b="1" dirty="0" smtClean="0"/>
              <a:t>Management</a:t>
            </a:r>
            <a:endParaRPr lang="en-US" sz="36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02310" y="4473938"/>
            <a:ext cx="5189360" cy="2127735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b="0" dirty="0" smtClean="0"/>
              <a:t>Rachana Ananthakrishnan</a:t>
            </a:r>
          </a:p>
          <a:p>
            <a:pPr>
              <a:spcBef>
                <a:spcPts val="200"/>
              </a:spcBef>
            </a:pPr>
            <a:r>
              <a:rPr lang="en-US" b="0" dirty="0" err="1" smtClean="0"/>
              <a:t>ranantha@uchicago.edu</a:t>
            </a:r>
            <a:endParaRPr lang="en-US" b="0" dirty="0" smtClean="0"/>
          </a:p>
          <a:p>
            <a:pPr>
              <a:spcBef>
                <a:spcPts val="200"/>
              </a:spcBef>
            </a:pPr>
            <a:endParaRPr lang="en-US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February 28 2017</a:t>
            </a:r>
          </a:p>
        </p:txBody>
      </p:sp>
    </p:spTree>
    <p:extLst>
      <p:ext uri="{BB962C8B-B14F-4D97-AF65-F5344CB8AC3E}">
        <p14:creationId xmlns:p14="http://schemas.microsoft.com/office/powerpoint/2010/main" val="3828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670"/>
            <a:ext cx="8229600" cy="53043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Standard storage connectors (</a:t>
            </a:r>
            <a:r>
              <a:rPr lang="en-US" dirty="0" err="1" smtClean="0"/>
              <a:t>Posix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Linux, Windows, </a:t>
            </a:r>
            <a:r>
              <a:rPr lang="en-US" dirty="0" err="1" smtClean="0"/>
              <a:t>MacOS</a:t>
            </a:r>
            <a:endParaRPr lang="en-US" dirty="0"/>
          </a:p>
          <a:p>
            <a:pPr lvl="1"/>
            <a:r>
              <a:rPr lang="en-US" dirty="0" err="1" smtClean="0"/>
              <a:t>Lustre</a:t>
            </a:r>
            <a:r>
              <a:rPr lang="en-US" dirty="0" smtClean="0"/>
              <a:t>, GPFS, </a:t>
            </a:r>
            <a:r>
              <a:rPr lang="en-US" dirty="0" err="1" smtClean="0"/>
              <a:t>OrangeFS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Premium storage connectors</a:t>
            </a:r>
          </a:p>
          <a:p>
            <a:pPr lvl="1"/>
            <a:r>
              <a:rPr lang="en-US" dirty="0" smtClean="0"/>
              <a:t>HPSS</a:t>
            </a:r>
          </a:p>
          <a:p>
            <a:pPr lvl="1"/>
            <a:r>
              <a:rPr lang="en-US" dirty="0" smtClean="0"/>
              <a:t>S3</a:t>
            </a:r>
          </a:p>
          <a:p>
            <a:pPr lvl="1"/>
            <a:r>
              <a:rPr lang="en-US" dirty="0" err="1" smtClean="0"/>
              <a:t>Ceph</a:t>
            </a:r>
            <a:r>
              <a:rPr lang="en-US" dirty="0" smtClean="0"/>
              <a:t> </a:t>
            </a:r>
            <a:r>
              <a:rPr lang="en-US" dirty="0" err="1" smtClean="0"/>
              <a:t>RadosGW</a:t>
            </a:r>
            <a:r>
              <a:rPr lang="en-US" dirty="0" smtClean="0"/>
              <a:t> (S3 API)</a:t>
            </a:r>
          </a:p>
          <a:p>
            <a:pPr lvl="1"/>
            <a:r>
              <a:rPr lang="en-US" dirty="0" smtClean="0"/>
              <a:t>Spectra Logic </a:t>
            </a:r>
            <a:r>
              <a:rPr lang="en-US" dirty="0" err="1" smtClean="0"/>
              <a:t>BlackPearl</a:t>
            </a:r>
            <a:endParaRPr lang="en-US" dirty="0" smtClean="0"/>
          </a:p>
          <a:p>
            <a:pPr lvl="1"/>
            <a:r>
              <a:rPr lang="en-US" dirty="0"/>
              <a:t>Google </a:t>
            </a:r>
            <a:r>
              <a:rPr lang="en-US" dirty="0" smtClean="0"/>
              <a:t>Drive</a:t>
            </a:r>
          </a:p>
          <a:p>
            <a:r>
              <a:rPr lang="en-US" dirty="0" smtClean="0"/>
              <a:t>Planned</a:t>
            </a:r>
          </a:p>
          <a:p>
            <a:pPr lvl="1"/>
            <a:r>
              <a:rPr lang="en-US" dirty="0" smtClean="0"/>
              <a:t>HDFS</a:t>
            </a:r>
          </a:p>
          <a:p>
            <a:pPr lvl="1"/>
            <a:r>
              <a:rPr lang="en-US" dirty="0" err="1" smtClean="0"/>
              <a:t>iRODS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Platform Questions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you leverage Globus services in your own applications?</a:t>
            </a:r>
          </a:p>
          <a:p>
            <a:r>
              <a:rPr lang="en-US" dirty="0" smtClean="0"/>
              <a:t>How do you extend Globus with your own services?</a:t>
            </a:r>
          </a:p>
          <a:p>
            <a:endParaRPr lang="en-US" dirty="0" smtClean="0"/>
          </a:p>
          <a:p>
            <a:r>
              <a:rPr lang="en-US" dirty="0" smtClean="0"/>
              <a:t>How do we empower the research community to create an integrated ecosystem of services and applications?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 </a:t>
            </a:r>
            <a:r>
              <a:rPr lang="en-US" dirty="0" err="1" smtClean="0"/>
              <a:t>PaaS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0095" y="1614167"/>
            <a:ext cx="8799558" cy="4510672"/>
          </a:xfrm>
          <a:prstGeom prst="roundRect">
            <a:avLst>
              <a:gd name="adj" fmla="val 851"/>
            </a:avLst>
          </a:prstGeom>
          <a:solidFill>
            <a:schemeClr val="bg1"/>
          </a:solidFill>
          <a:ln w="38100" cmpd="sng">
            <a:solidFill>
              <a:srgbClr val="2B50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75" algn="ctr" defTabSz="230188">
              <a:tabLst>
                <a:tab pos="1655763" algn="l"/>
              </a:tabLst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73195" y="4415204"/>
            <a:ext cx="3995633" cy="827836"/>
          </a:xfrm>
          <a:prstGeom prst="roundRect">
            <a:avLst>
              <a:gd name="adj" fmla="val 9622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err="1">
                <a:solidFill>
                  <a:schemeClr val="bg1"/>
                </a:solidFill>
                <a:latin typeface="Arial"/>
                <a:cs typeface="Arial"/>
              </a:rPr>
              <a:t>Auth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&amp; Groups</a:t>
            </a:r>
          </a:p>
        </p:txBody>
      </p:sp>
      <p:sp>
        <p:nvSpPr>
          <p:cNvPr id="8" name="Rounded Rectangle 7"/>
          <p:cNvSpPr/>
          <p:nvPr/>
        </p:nvSpPr>
        <p:spPr>
          <a:xfrm flipV="1">
            <a:off x="2573195" y="1789234"/>
            <a:ext cx="3995633" cy="621271"/>
          </a:xfrm>
          <a:prstGeom prst="roundRect">
            <a:avLst>
              <a:gd name="adj" fmla="val 1595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4800"/>
              </a:lnSpc>
              <a:spcAft>
                <a:spcPts val="0"/>
              </a:spcAft>
            </a:pPr>
            <a:endParaRPr lang="en-US" sz="4000" b="1" dirty="0" smtClean="0">
              <a:solidFill>
                <a:srgbClr val="29528C"/>
              </a:solidFill>
              <a:latin typeface="Arial"/>
              <a:cs typeface="Arial"/>
            </a:endParaRPr>
          </a:p>
          <a:p>
            <a:pPr algn="ctr">
              <a:lnSpc>
                <a:spcPts val="4800"/>
              </a:lnSpc>
              <a:spcAft>
                <a:spcPts val="0"/>
              </a:spcAft>
            </a:pPr>
            <a:r>
              <a:rPr lang="en-US" sz="7200" dirty="0" smtClean="0">
                <a:solidFill>
                  <a:srgbClr val="29528C"/>
                </a:solidFill>
                <a:latin typeface="Arial"/>
                <a:cs typeface="Arial"/>
              </a:rPr>
              <a:t>…</a:t>
            </a:r>
            <a:endParaRPr lang="en-US" sz="7200" dirty="0">
              <a:solidFill>
                <a:srgbClr val="29528C"/>
              </a:solidFill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79421" y="5376465"/>
            <a:ext cx="5595424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  Globus Toolkit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globus-grid_whit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115" y="5514551"/>
            <a:ext cx="435917" cy="351998"/>
          </a:xfrm>
          <a:prstGeom prst="rect">
            <a:avLst/>
          </a:prstGeom>
          <a:effectLst>
            <a:innerShdw blurRad="50800" dist="25400" dir="13500000">
              <a:prstClr val="black">
                <a:alpha val="50000"/>
              </a:prstClr>
            </a:innerShdw>
          </a:effectLst>
        </p:spPr>
      </p:pic>
      <p:pic>
        <p:nvPicPr>
          <p:cNvPr id="19" name="Picture 18" descr="globus-online-2013-large-white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8747" y="3179155"/>
            <a:ext cx="455019" cy="338410"/>
          </a:xfrm>
          <a:prstGeom prst="rect">
            <a:avLst/>
          </a:prstGeom>
        </p:spPr>
      </p:pic>
      <p:pic>
        <p:nvPicPr>
          <p:cNvPr id="20" name="Picture 19" descr="globus-online-2013-large-white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0082" y="3794694"/>
            <a:ext cx="455019" cy="33841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779421" y="1789236"/>
            <a:ext cx="691718" cy="3453803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Globus  APIs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83127" y="1800497"/>
            <a:ext cx="691718" cy="3453803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Globus Connect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7" name="Picture 26" descr="logo_Exeter_Universit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627" y="4501286"/>
            <a:ext cx="1311957" cy="5393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296" y="5222812"/>
            <a:ext cx="651568" cy="651568"/>
          </a:xfrm>
          <a:prstGeom prst="rect">
            <a:avLst/>
          </a:prstGeom>
        </p:spPr>
      </p:pic>
      <p:pic>
        <p:nvPicPr>
          <p:cNvPr id="29" name="Picture 28" descr="globus_genomics_250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541" y="3441793"/>
            <a:ext cx="1317928" cy="843474"/>
          </a:xfrm>
          <a:prstGeom prst="rect">
            <a:avLst/>
          </a:prstGeom>
        </p:spPr>
      </p:pic>
      <p:pic>
        <p:nvPicPr>
          <p:cNvPr id="30" name="Picture 29" descr="logo_umich_logo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7122" y="2585088"/>
            <a:ext cx="1212566" cy="762447"/>
          </a:xfrm>
          <a:prstGeom prst="rect">
            <a:avLst/>
          </a:prstGeom>
        </p:spPr>
      </p:pic>
      <p:pic>
        <p:nvPicPr>
          <p:cNvPr id="31" name="Picture 30" descr="logo_NERSC.png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0006" y="1860873"/>
            <a:ext cx="1322232" cy="491887"/>
          </a:xfrm>
          <a:prstGeom prst="rect">
            <a:avLst/>
          </a:prstGeom>
        </p:spPr>
      </p:pic>
      <p:pic>
        <p:nvPicPr>
          <p:cNvPr id="2" name="Picture 1" descr="logo_CI_Connect.jp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541" y="2618068"/>
            <a:ext cx="1196568" cy="598284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2573195" y="2410506"/>
            <a:ext cx="3995633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Data Publication &amp; Discovery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73195" y="3034138"/>
            <a:ext cx="3995633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File Sharing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73195" y="3655408"/>
            <a:ext cx="3995633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File Transfer &amp; Replication    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 descr="xsede-full-color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627" y="1881629"/>
            <a:ext cx="1398140" cy="529393"/>
          </a:xfrm>
          <a:prstGeom prst="rect">
            <a:avLst/>
          </a:prstGeom>
        </p:spPr>
      </p:pic>
      <p:pic>
        <p:nvPicPr>
          <p:cNvPr id="37" name="Picture 36" descr="xsede-full-color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0006" y="4279040"/>
            <a:ext cx="1398140" cy="529393"/>
          </a:xfrm>
          <a:prstGeom prst="rect">
            <a:avLst/>
          </a:prstGeom>
        </p:spPr>
      </p:pic>
      <p:pic>
        <p:nvPicPr>
          <p:cNvPr id="4" name="Picture 3" descr="logo_Indiana_white.jp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092" y="5012519"/>
            <a:ext cx="1092595" cy="881360"/>
          </a:xfrm>
          <a:prstGeom prst="rect">
            <a:avLst/>
          </a:prstGeom>
        </p:spPr>
      </p:pic>
      <p:pic>
        <p:nvPicPr>
          <p:cNvPr id="9" name="Picture 8" descr="logo_NCAR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576" y="3557565"/>
            <a:ext cx="1333262" cy="3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8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APS Beamline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201" y="2017336"/>
            <a:ext cx="3683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</a:rPr>
              <a:t>DMagic</a:t>
            </a:r>
            <a:r>
              <a:rPr lang="en-US" sz="3200" b="1" dirty="0" smtClean="0">
                <a:solidFill>
                  <a:schemeClr val="bg1"/>
                </a:solidFill>
              </a:rPr>
              <a:t> @ APS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Automation of secure data management at the beamline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Integrated with APS accounts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 </a:t>
            </a:r>
            <a:r>
              <a:rPr lang="en-US" sz="2400" dirty="0" smtClean="0">
                <a:solidFill>
                  <a:schemeClr val="bg1"/>
                </a:solidFill>
              </a:rPr>
              <a:t>person, supports 100s of people and PBs data, 1000 LOC,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enabled by Globus </a:t>
            </a:r>
            <a:r>
              <a:rPr lang="en-US" sz="2400" dirty="0" smtClean="0">
                <a:solidFill>
                  <a:schemeClr val="bg1"/>
                </a:solidFill>
              </a:rPr>
              <a:t>SaaS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20" t="1543" r="5723" b="3670"/>
          <a:stretch/>
        </p:blipFill>
        <p:spPr>
          <a:xfrm>
            <a:off x="4579440" y="2250660"/>
            <a:ext cx="4164696" cy="2902227"/>
          </a:xfrm>
          <a:prstGeom prst="rect">
            <a:avLst/>
          </a:prstGeom>
          <a:ln w="2857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280111" y="6561119"/>
            <a:ext cx="3464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Francesco de Carlo, Advanced Photon Source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0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NCAR RDA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6267" y="1048845"/>
            <a:ext cx="8585861" cy="5551714"/>
            <a:chOff x="286267" y="1048845"/>
            <a:chExt cx="8585861" cy="5551714"/>
          </a:xfrm>
        </p:grpSpPr>
        <p:pic>
          <p:nvPicPr>
            <p:cNvPr id="5" name="Picture 4" descr="Screen Shot 2016-02-11 at 6.16.58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857" t="6130" r="3246"/>
            <a:stretch/>
          </p:blipFill>
          <p:spPr>
            <a:xfrm>
              <a:off x="286267" y="1048845"/>
              <a:ext cx="8585861" cy="5551714"/>
            </a:xfrm>
            <a:prstGeom prst="rect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</p:pic>
        <p:sp>
          <p:nvSpPr>
            <p:cNvPr id="3" name="Rounded Rectangle 2"/>
            <p:cNvSpPr/>
            <p:nvPr/>
          </p:nvSpPr>
          <p:spPr>
            <a:xfrm>
              <a:off x="4298534" y="4008311"/>
              <a:ext cx="999857" cy="1123480"/>
            </a:xfrm>
            <a:prstGeom prst="roundRect">
              <a:avLst>
                <a:gd name="adj" fmla="val 6927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4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 Platform-as-a-Service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0095" y="1614167"/>
            <a:ext cx="8799558" cy="4510672"/>
          </a:xfrm>
          <a:prstGeom prst="roundRect">
            <a:avLst>
              <a:gd name="adj" fmla="val 851"/>
            </a:avLst>
          </a:prstGeom>
          <a:solidFill>
            <a:schemeClr val="bg1"/>
          </a:solidFill>
          <a:ln w="38100" cmpd="sng">
            <a:solidFill>
              <a:srgbClr val="2B50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75" algn="ctr" defTabSz="230188">
              <a:tabLst>
                <a:tab pos="1655763" algn="l"/>
              </a:tabLst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73195" y="4415204"/>
            <a:ext cx="3995633" cy="827836"/>
          </a:xfrm>
          <a:prstGeom prst="roundRect">
            <a:avLst>
              <a:gd name="adj" fmla="val 9622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err="1">
                <a:solidFill>
                  <a:schemeClr val="bg1"/>
                </a:solidFill>
                <a:latin typeface="Arial"/>
                <a:cs typeface="Arial"/>
              </a:rPr>
              <a:t>Auth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&amp; Groups</a:t>
            </a:r>
          </a:p>
        </p:txBody>
      </p:sp>
      <p:sp>
        <p:nvSpPr>
          <p:cNvPr id="8" name="Rounded Rectangle 7"/>
          <p:cNvSpPr/>
          <p:nvPr/>
        </p:nvSpPr>
        <p:spPr>
          <a:xfrm flipV="1">
            <a:off x="2573195" y="1789234"/>
            <a:ext cx="3995633" cy="621271"/>
          </a:xfrm>
          <a:prstGeom prst="roundRect">
            <a:avLst>
              <a:gd name="adj" fmla="val 1595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4800"/>
              </a:lnSpc>
              <a:spcAft>
                <a:spcPts val="0"/>
              </a:spcAft>
            </a:pPr>
            <a:endParaRPr lang="en-US" sz="4000" b="1" dirty="0" smtClean="0">
              <a:solidFill>
                <a:srgbClr val="29528C"/>
              </a:solidFill>
              <a:latin typeface="Arial"/>
              <a:cs typeface="Arial"/>
            </a:endParaRPr>
          </a:p>
          <a:p>
            <a:pPr algn="ctr">
              <a:lnSpc>
                <a:spcPts val="4800"/>
              </a:lnSpc>
              <a:spcAft>
                <a:spcPts val="0"/>
              </a:spcAft>
            </a:pPr>
            <a:r>
              <a:rPr lang="en-US" sz="7200" dirty="0" smtClean="0">
                <a:solidFill>
                  <a:srgbClr val="29528C"/>
                </a:solidFill>
                <a:latin typeface="Arial"/>
                <a:cs typeface="Arial"/>
              </a:rPr>
              <a:t>…</a:t>
            </a:r>
            <a:endParaRPr lang="en-US" sz="7200" dirty="0">
              <a:solidFill>
                <a:srgbClr val="29528C"/>
              </a:solidFill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79421" y="5376465"/>
            <a:ext cx="5595424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  Globus Toolkit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globus-grid_whit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115" y="5514551"/>
            <a:ext cx="435917" cy="351998"/>
          </a:xfrm>
          <a:prstGeom prst="rect">
            <a:avLst/>
          </a:prstGeom>
          <a:effectLst>
            <a:innerShdw blurRad="50800" dist="25400" dir="13500000">
              <a:prstClr val="black">
                <a:alpha val="50000"/>
              </a:prstClr>
            </a:innerShdw>
          </a:effectLst>
        </p:spPr>
      </p:pic>
      <p:pic>
        <p:nvPicPr>
          <p:cNvPr id="19" name="Picture 18" descr="globus-online-2013-large-white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8747" y="3179155"/>
            <a:ext cx="455019" cy="338410"/>
          </a:xfrm>
          <a:prstGeom prst="rect">
            <a:avLst/>
          </a:prstGeom>
        </p:spPr>
      </p:pic>
      <p:pic>
        <p:nvPicPr>
          <p:cNvPr id="20" name="Picture 19" descr="globus-online-2013-large-white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0082" y="3794694"/>
            <a:ext cx="455019" cy="33841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779421" y="1789236"/>
            <a:ext cx="691718" cy="3453803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Globus  APIs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83127" y="1800497"/>
            <a:ext cx="691718" cy="3453803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Globus Connect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7" name="Picture 26" descr="logo_Exeter_Universit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627" y="4501286"/>
            <a:ext cx="1311957" cy="5393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296" y="5222812"/>
            <a:ext cx="651568" cy="651568"/>
          </a:xfrm>
          <a:prstGeom prst="rect">
            <a:avLst/>
          </a:prstGeom>
        </p:spPr>
      </p:pic>
      <p:pic>
        <p:nvPicPr>
          <p:cNvPr id="29" name="Picture 28" descr="globus_genomics_250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541" y="3441793"/>
            <a:ext cx="1317928" cy="843474"/>
          </a:xfrm>
          <a:prstGeom prst="rect">
            <a:avLst/>
          </a:prstGeom>
        </p:spPr>
      </p:pic>
      <p:pic>
        <p:nvPicPr>
          <p:cNvPr id="30" name="Picture 29" descr="logo_umich_logo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7122" y="2585088"/>
            <a:ext cx="1212566" cy="762447"/>
          </a:xfrm>
          <a:prstGeom prst="rect">
            <a:avLst/>
          </a:prstGeom>
        </p:spPr>
      </p:pic>
      <p:pic>
        <p:nvPicPr>
          <p:cNvPr id="31" name="Picture 30" descr="logo_NERSC.png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0006" y="1860873"/>
            <a:ext cx="1322232" cy="491887"/>
          </a:xfrm>
          <a:prstGeom prst="rect">
            <a:avLst/>
          </a:prstGeom>
        </p:spPr>
      </p:pic>
      <p:pic>
        <p:nvPicPr>
          <p:cNvPr id="2" name="Picture 1" descr="logo_CI_Connect.jp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541" y="2618068"/>
            <a:ext cx="1196568" cy="598284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2573195" y="2410506"/>
            <a:ext cx="3995633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Data Publication &amp; Discovery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73195" y="3034138"/>
            <a:ext cx="3995633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File Sharing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73195" y="3655408"/>
            <a:ext cx="3995633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File Transfer &amp; Replication    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 descr="xsede-full-color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627" y="1881629"/>
            <a:ext cx="1398140" cy="529393"/>
          </a:xfrm>
          <a:prstGeom prst="rect">
            <a:avLst/>
          </a:prstGeom>
        </p:spPr>
      </p:pic>
      <p:pic>
        <p:nvPicPr>
          <p:cNvPr id="37" name="Picture 36" descr="xsede-full-color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0006" y="4279040"/>
            <a:ext cx="1398140" cy="529393"/>
          </a:xfrm>
          <a:prstGeom prst="rect">
            <a:avLst/>
          </a:prstGeom>
        </p:spPr>
      </p:pic>
      <p:pic>
        <p:nvPicPr>
          <p:cNvPr id="4" name="Picture 3" descr="logo_Indiana_white.jp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092" y="5012519"/>
            <a:ext cx="1092595" cy="881360"/>
          </a:xfrm>
          <a:prstGeom prst="rect">
            <a:avLst/>
          </a:prstGeom>
        </p:spPr>
      </p:pic>
      <p:pic>
        <p:nvPicPr>
          <p:cNvPr id="9" name="Picture 8" descr="logo_NCAR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576" y="3557565"/>
            <a:ext cx="1333262" cy="3746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93554" y="3060492"/>
            <a:ext cx="4775273" cy="1229970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Globus Transfer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Nearly all </a:t>
            </a:r>
            <a:r>
              <a:rPr lang="en-US" dirty="0" err="1" smtClean="0"/>
              <a:t>Globus</a:t>
            </a:r>
            <a:r>
              <a:rPr lang="en-US" dirty="0" smtClean="0"/>
              <a:t> Web App functionality implemented via public Transfer API</a:t>
            </a:r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sz="3900" u="sng" dirty="0" err="1" smtClean="0">
                <a:solidFill>
                  <a:schemeClr val="accent6"/>
                </a:solidFill>
              </a:rPr>
              <a:t>docs.globus.org/api/transfer</a:t>
            </a:r>
            <a:endParaRPr lang="en-US" sz="3900" u="sng" dirty="0" smtClean="0">
              <a:solidFill>
                <a:schemeClr val="accent6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 Platform-as-a-Service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0095" y="1614167"/>
            <a:ext cx="8799558" cy="4510672"/>
          </a:xfrm>
          <a:prstGeom prst="roundRect">
            <a:avLst>
              <a:gd name="adj" fmla="val 851"/>
            </a:avLst>
          </a:prstGeom>
          <a:solidFill>
            <a:schemeClr val="bg1"/>
          </a:solidFill>
          <a:ln w="38100" cmpd="sng">
            <a:solidFill>
              <a:srgbClr val="2B50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75" algn="ctr" defTabSz="230188">
              <a:tabLst>
                <a:tab pos="1655763" algn="l"/>
              </a:tabLst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73195" y="4415204"/>
            <a:ext cx="3995633" cy="827836"/>
          </a:xfrm>
          <a:prstGeom prst="roundRect">
            <a:avLst>
              <a:gd name="adj" fmla="val 9622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err="1">
                <a:solidFill>
                  <a:schemeClr val="bg1"/>
                </a:solidFill>
                <a:latin typeface="Arial"/>
                <a:cs typeface="Arial"/>
              </a:rPr>
              <a:t>Auth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&amp; Groups</a:t>
            </a:r>
          </a:p>
        </p:txBody>
      </p:sp>
      <p:sp>
        <p:nvSpPr>
          <p:cNvPr id="8" name="Rounded Rectangle 7"/>
          <p:cNvSpPr/>
          <p:nvPr/>
        </p:nvSpPr>
        <p:spPr>
          <a:xfrm flipV="1">
            <a:off x="2573195" y="1789234"/>
            <a:ext cx="3995633" cy="621271"/>
          </a:xfrm>
          <a:prstGeom prst="roundRect">
            <a:avLst>
              <a:gd name="adj" fmla="val 1595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4800"/>
              </a:lnSpc>
              <a:spcAft>
                <a:spcPts val="0"/>
              </a:spcAft>
            </a:pPr>
            <a:endParaRPr lang="en-US" sz="4000" b="1" dirty="0" smtClean="0">
              <a:solidFill>
                <a:srgbClr val="29528C"/>
              </a:solidFill>
              <a:latin typeface="Arial"/>
              <a:cs typeface="Arial"/>
            </a:endParaRPr>
          </a:p>
          <a:p>
            <a:pPr algn="ctr">
              <a:lnSpc>
                <a:spcPts val="4800"/>
              </a:lnSpc>
              <a:spcAft>
                <a:spcPts val="0"/>
              </a:spcAft>
            </a:pPr>
            <a:r>
              <a:rPr lang="en-US" sz="7200" dirty="0" smtClean="0">
                <a:solidFill>
                  <a:srgbClr val="29528C"/>
                </a:solidFill>
                <a:latin typeface="Arial"/>
                <a:cs typeface="Arial"/>
              </a:rPr>
              <a:t>…</a:t>
            </a:r>
            <a:endParaRPr lang="en-US" sz="7200" dirty="0">
              <a:solidFill>
                <a:srgbClr val="29528C"/>
              </a:solidFill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79421" y="5376465"/>
            <a:ext cx="5595424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  Globus Toolkit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globus-grid_whit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115" y="5514551"/>
            <a:ext cx="435917" cy="351998"/>
          </a:xfrm>
          <a:prstGeom prst="rect">
            <a:avLst/>
          </a:prstGeom>
          <a:effectLst>
            <a:innerShdw blurRad="50800" dist="25400" dir="13500000">
              <a:prstClr val="black">
                <a:alpha val="50000"/>
              </a:prstClr>
            </a:innerShdw>
          </a:effectLst>
        </p:spPr>
      </p:pic>
      <p:pic>
        <p:nvPicPr>
          <p:cNvPr id="19" name="Picture 18" descr="globus-online-2013-large-white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8747" y="3179155"/>
            <a:ext cx="455019" cy="338410"/>
          </a:xfrm>
          <a:prstGeom prst="rect">
            <a:avLst/>
          </a:prstGeom>
        </p:spPr>
      </p:pic>
      <p:pic>
        <p:nvPicPr>
          <p:cNvPr id="20" name="Picture 19" descr="globus-online-2013-large-white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0082" y="3794694"/>
            <a:ext cx="455019" cy="33841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779421" y="1789236"/>
            <a:ext cx="691718" cy="3453803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Globus  APIs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83127" y="1800497"/>
            <a:ext cx="691718" cy="3453803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Globus Connect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7" name="Picture 26" descr="logo_Exeter_Universit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627" y="4501286"/>
            <a:ext cx="1311957" cy="5393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296" y="5222812"/>
            <a:ext cx="651568" cy="651568"/>
          </a:xfrm>
          <a:prstGeom prst="rect">
            <a:avLst/>
          </a:prstGeom>
        </p:spPr>
      </p:pic>
      <p:pic>
        <p:nvPicPr>
          <p:cNvPr id="29" name="Picture 28" descr="globus_genomics_250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541" y="3441793"/>
            <a:ext cx="1317928" cy="843474"/>
          </a:xfrm>
          <a:prstGeom prst="rect">
            <a:avLst/>
          </a:prstGeom>
        </p:spPr>
      </p:pic>
      <p:pic>
        <p:nvPicPr>
          <p:cNvPr id="30" name="Picture 29" descr="logo_umich_logo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7122" y="2585088"/>
            <a:ext cx="1212566" cy="762447"/>
          </a:xfrm>
          <a:prstGeom prst="rect">
            <a:avLst/>
          </a:prstGeom>
        </p:spPr>
      </p:pic>
      <p:pic>
        <p:nvPicPr>
          <p:cNvPr id="31" name="Picture 30" descr="logo_NERSC.png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0006" y="1860873"/>
            <a:ext cx="1322232" cy="491887"/>
          </a:xfrm>
          <a:prstGeom prst="rect">
            <a:avLst/>
          </a:prstGeom>
        </p:spPr>
      </p:pic>
      <p:pic>
        <p:nvPicPr>
          <p:cNvPr id="2" name="Picture 1" descr="logo_CI_Connect.jp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541" y="2618068"/>
            <a:ext cx="1196568" cy="598284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2573195" y="2410506"/>
            <a:ext cx="3995633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Data Publication &amp; Discovery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73195" y="3034138"/>
            <a:ext cx="3995633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File Sharing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73195" y="3655408"/>
            <a:ext cx="3995633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File Transfer &amp; Replication    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 descr="xsede-full-color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627" y="1881629"/>
            <a:ext cx="1398140" cy="529393"/>
          </a:xfrm>
          <a:prstGeom prst="rect">
            <a:avLst/>
          </a:prstGeom>
        </p:spPr>
      </p:pic>
      <p:pic>
        <p:nvPicPr>
          <p:cNvPr id="37" name="Picture 36" descr="xsede-full-color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0006" y="4279040"/>
            <a:ext cx="1398140" cy="529393"/>
          </a:xfrm>
          <a:prstGeom prst="rect">
            <a:avLst/>
          </a:prstGeom>
        </p:spPr>
      </p:pic>
      <p:pic>
        <p:nvPicPr>
          <p:cNvPr id="4" name="Picture 3" descr="logo_Indiana_white.jp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092" y="5012519"/>
            <a:ext cx="1092595" cy="881360"/>
          </a:xfrm>
          <a:prstGeom prst="rect">
            <a:avLst/>
          </a:prstGeom>
        </p:spPr>
      </p:pic>
      <p:pic>
        <p:nvPicPr>
          <p:cNvPr id="9" name="Picture 8" descr="logo_NCAR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576" y="3557565"/>
            <a:ext cx="1333262" cy="3746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18767" y="4356531"/>
            <a:ext cx="4279077" cy="853946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1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219200" y="6351588"/>
            <a:ext cx="12192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A8C7428-49D5-4D2F-BDBA-88E8D90B7681}" type="slidenum">
              <a:rPr lang="en-US" altLang="en-US" sz="1200">
                <a:solidFill>
                  <a:schemeClr val="bg1"/>
                </a:solidFill>
              </a:rPr>
              <a:pPr eaLnBrk="1" hangingPunct="1"/>
              <a:t>18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Globus </a:t>
            </a:r>
            <a:r>
              <a:rPr lang="en-US" altLang="en-US" dirty="0" err="1" smtClean="0">
                <a:latin typeface="Arial" pitchFamily="34" charset="0"/>
                <a:ea typeface="ＭＳ Ｐゴシック" pitchFamily="34" charset="-128"/>
              </a:rPr>
              <a:t>Auth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Foundational identity and access management (IAM) platform </a:t>
            </a:r>
            <a:r>
              <a:rPr lang="en-US" dirty="0" smtClean="0"/>
              <a:t>service based on web standards</a:t>
            </a:r>
          </a:p>
          <a:p>
            <a:pPr>
              <a:defRPr/>
            </a:pPr>
            <a:r>
              <a:rPr lang="en-US" dirty="0"/>
              <a:t>Users encounter intuitive interfaces with common look and feel across different </a:t>
            </a:r>
            <a:r>
              <a:rPr lang="en-US" dirty="0" smtClean="0"/>
              <a:t>services</a:t>
            </a:r>
          </a:p>
          <a:p>
            <a:pPr>
              <a:defRPr/>
            </a:pPr>
            <a:r>
              <a:rPr lang="en-US" dirty="0" smtClean="0"/>
              <a:t>Makes </a:t>
            </a:r>
            <a:r>
              <a:rPr lang="en-US" dirty="0"/>
              <a:t>it easy for individuals, teams, and institutions to create web applications for the science </a:t>
            </a:r>
            <a:r>
              <a:rPr lang="en-US" dirty="0" smtClean="0"/>
              <a:t>community</a:t>
            </a:r>
            <a:endParaRPr lang="en-US" dirty="0"/>
          </a:p>
          <a:p>
            <a:pPr lvl="1"/>
            <a:r>
              <a:rPr lang="en-US" dirty="0" smtClean="0"/>
              <a:t>Not deal with c</a:t>
            </a:r>
            <a:r>
              <a:rPr lang="x-none" dirty="0" smtClean="0"/>
              <a:t>omplexity </a:t>
            </a:r>
            <a:r>
              <a:rPr lang="x-none" dirty="0"/>
              <a:t>of the associated security protocols</a:t>
            </a:r>
            <a:endParaRPr lang="en-US" dirty="0"/>
          </a:p>
          <a:p>
            <a:pPr lvl="1"/>
            <a:r>
              <a:rPr lang="en-US" dirty="0" smtClean="0"/>
              <a:t>Use reliable, scalable, and highly-available system</a:t>
            </a:r>
          </a:p>
          <a:p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6644087" y="4071205"/>
            <a:ext cx="2093123" cy="8603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Dependent Services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(Resource Servers)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Globus </a:t>
            </a:r>
            <a:r>
              <a:rPr lang="en-US" dirty="0" err="1" smtClean="0"/>
              <a:t>Auth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113865" y="1260418"/>
            <a:ext cx="1714500" cy="11234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(Resource Server)</a:t>
            </a:r>
          </a:p>
        </p:txBody>
      </p:sp>
      <p:cxnSp>
        <p:nvCxnSpPr>
          <p:cNvPr id="20" name="Straight Arrow Connector 19"/>
          <p:cNvCxnSpPr>
            <a:stCxn id="21" idx="3"/>
            <a:endCxn id="25" idx="0"/>
          </p:cNvCxnSpPr>
          <p:nvPr/>
        </p:nvCxnSpPr>
        <p:spPr>
          <a:xfrm>
            <a:off x="2298048" y="3238408"/>
            <a:ext cx="518617" cy="1849887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arrow" w="sm" len="med"/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616515" y="1865495"/>
            <a:ext cx="1200150" cy="10670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(Client)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91785" y="1661321"/>
            <a:ext cx="1120918" cy="1039839"/>
            <a:chOff x="817859" y="2860947"/>
            <a:chExt cx="789107" cy="1034803"/>
          </a:xfrm>
        </p:grpSpPr>
        <p:pic>
          <p:nvPicPr>
            <p:cNvPr id="57" name="Picture 56" descr="femaleuser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6322" y="2860947"/>
              <a:ext cx="685259" cy="685261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17859" y="3464863"/>
              <a:ext cx="789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User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6073257" y="3511688"/>
            <a:ext cx="2382907" cy="8861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Dependent Services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(Resource Servers)</a:t>
            </a:r>
          </a:p>
        </p:txBody>
      </p:sp>
      <p:cxnSp>
        <p:nvCxnSpPr>
          <p:cNvPr id="24" name="Straight Arrow Connector 23"/>
          <p:cNvCxnSpPr>
            <a:stCxn id="22" idx="3"/>
            <a:endCxn id="6" idx="1"/>
          </p:cNvCxnSpPr>
          <p:nvPr/>
        </p:nvCxnSpPr>
        <p:spPr>
          <a:xfrm flipV="1">
            <a:off x="2816665" y="1822127"/>
            <a:ext cx="3297200" cy="57687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arrow" w="sm" len="med"/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1" idx="0"/>
          </p:cNvCxnSpPr>
          <p:nvPr/>
        </p:nvCxnSpPr>
        <p:spPr>
          <a:xfrm>
            <a:off x="6971115" y="2383835"/>
            <a:ext cx="293596" cy="112785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arrow" w="sm" len="med"/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947768" y="1747186"/>
            <a:ext cx="1010213" cy="1389205"/>
            <a:chOff x="1087149" y="2940490"/>
            <a:chExt cx="1346950" cy="1852274"/>
          </a:xfrm>
        </p:grpSpPr>
        <p:pic>
          <p:nvPicPr>
            <p:cNvPr id="34" name="Picture 33" descr="engineer_icon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265111" y="2940490"/>
              <a:ext cx="805833" cy="80583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087149" y="3746324"/>
              <a:ext cx="1346950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Resource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server </a:t>
              </a:r>
            </a:p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operator</a:t>
              </a:r>
            </a:p>
          </p:txBody>
        </p:sp>
      </p:grpSp>
      <p:pic>
        <p:nvPicPr>
          <p:cNvPr id="21" name="Picture 14" descr="Image result for web app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6383" y1="45000" x2="36915" y2="75000"/>
                        <a14:foregroundMark x1="35319" y1="17250" x2="62660" y2="55250"/>
                        <a14:foregroundMark x1="73085" y1="44250" x2="86915" y2="86000"/>
                        <a14:foregroundMark x1="35745" y1="85750" x2="17979" y2="8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27016" y="2701160"/>
            <a:ext cx="2525064" cy="107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788476" y="5088295"/>
            <a:ext cx="2056377" cy="1404349"/>
            <a:chOff x="1246156" y="3456368"/>
            <a:chExt cx="2741836" cy="1872465"/>
          </a:xfrm>
        </p:grpSpPr>
        <p:sp>
          <p:nvSpPr>
            <p:cNvPr id="25" name="Rectangle: Rounded Corners 49"/>
            <p:cNvSpPr/>
            <p:nvPr/>
          </p:nvSpPr>
          <p:spPr>
            <a:xfrm>
              <a:off x="1246156" y="3456368"/>
              <a:ext cx="2741836" cy="1872465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348800" y="3530473"/>
              <a:ext cx="2506299" cy="1579720"/>
              <a:chOff x="22011879" y="14290914"/>
              <a:chExt cx="7535697" cy="4749748"/>
            </a:xfrm>
          </p:grpSpPr>
          <p:pic>
            <p:nvPicPr>
              <p:cNvPr id="28" name="Picture 26" descr="xsede-black.p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98528" y="16926646"/>
                <a:ext cx="2820062" cy="1068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23850658" y="18202993"/>
                <a:ext cx="5302648" cy="837669"/>
                <a:chOff x="193569" y="3421554"/>
                <a:chExt cx="2239811" cy="353827"/>
              </a:xfrm>
            </p:grpSpPr>
            <p:pic>
              <p:nvPicPr>
                <p:cNvPr id="43" name="Picture 24" descr="logo_NERSC.png"/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08060" y="3421554"/>
                  <a:ext cx="925320" cy="344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" name="Picture 12" descr="NCSA home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3569" y="3421554"/>
                  <a:ext cx="523664" cy="3538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0" name="Group 29"/>
              <p:cNvGrpSpPr/>
              <p:nvPr/>
            </p:nvGrpSpPr>
            <p:grpSpPr>
              <a:xfrm>
                <a:off x="23024459" y="14290914"/>
                <a:ext cx="6523117" cy="2877510"/>
                <a:chOff x="1381878" y="5438182"/>
                <a:chExt cx="4101231" cy="1843952"/>
              </a:xfrm>
            </p:grpSpPr>
            <p:pic>
              <p:nvPicPr>
                <p:cNvPr id="38" name="Picture 37" descr="logo_Exeter_University.png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8066" y="6850429"/>
                  <a:ext cx="1051886" cy="431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" name="Picture 23" descr="logo_umich_logo.png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93304" y="6074018"/>
                  <a:ext cx="742676" cy="4666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Picture 26" descr="https://encrypted-tbn3.gstatic.com/images?q=tbn:ANd9GcQSonDVl44ujlqhipyOtcusHDpHLjcQ5P3oxUcLO8FPQqyj6msAxUMyHak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00283" y="6012493"/>
                  <a:ext cx="1282826" cy="5965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5" descr="logo_cornell_round.png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13527" y="5438182"/>
                  <a:ext cx="534228" cy="534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2" name="Picture 28" descr="https://encrypted-tbn3.gstatic.com/images?q=tbn:ANd9GcTGyisSt9ahSNMkgkXYa03xqSsz-yTWQiaQ58QOUmoOxqitfrg6bFw4WIs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1878" y="5499736"/>
                  <a:ext cx="1453701" cy="2910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6" name="Picture 32" descr="http://images.google.com/intl/en_ALL/images/srpr/logo6w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11879" y="15379643"/>
                <a:ext cx="3043206" cy="1074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Image result for compute canada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1467" y="16452611"/>
                <a:ext cx="2819015" cy="1885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5" name="TextBox 44"/>
          <p:cNvSpPr txBox="1"/>
          <p:nvPr/>
        </p:nvSpPr>
        <p:spPr>
          <a:xfrm>
            <a:off x="1990957" y="6471636"/>
            <a:ext cx="1651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solidFill>
                  <a:schemeClr val="bg1"/>
                </a:solidFill>
              </a:rPr>
              <a:t>Identity providers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1227" y="4910832"/>
            <a:ext cx="580846" cy="4257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5277" y="5367429"/>
            <a:ext cx="1101848" cy="384004"/>
          </a:xfrm>
          <a:prstGeom prst="rect">
            <a:avLst/>
          </a:prstGeom>
        </p:spPr>
      </p:pic>
      <p:pic>
        <p:nvPicPr>
          <p:cNvPr id="50" name="Picture 8" descr="Image result for Galaxy workflow"/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6325" y="5418992"/>
            <a:ext cx="1057423" cy="28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86894" y="5572207"/>
            <a:ext cx="1437595" cy="57888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Federated identities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64854" y="3635548"/>
            <a:ext cx="1437595" cy="105560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Native, mobile and web applications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321288" y="1470491"/>
            <a:ext cx="1946010" cy="57888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Least privilege model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844853" y="2224230"/>
            <a:ext cx="1946010" cy="57888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App identity and authentication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971115" y="2877388"/>
            <a:ext cx="1946010" cy="57888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Dependent service security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Cloud 66"/>
          <p:cNvSpPr/>
          <p:nvPr/>
        </p:nvSpPr>
        <p:spPr>
          <a:xfrm>
            <a:off x="3091055" y="3275211"/>
            <a:ext cx="2869975" cy="1149209"/>
          </a:xfrm>
          <a:prstGeom prst="cloud">
            <a:avLst/>
          </a:prstGeom>
          <a:solidFill>
            <a:srgbClr val="37619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Globus </a:t>
            </a:r>
            <a:r>
              <a:rPr lang="en-US" sz="2400" dirty="0" err="1">
                <a:solidFill>
                  <a:srgbClr val="FFFFFF"/>
                </a:solidFill>
                <a:latin typeface="Arial"/>
                <a:cs typeface="Arial"/>
              </a:rPr>
              <a:t>Auth</a:t>
            </a: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(Authorization Server)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4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879292" y="816069"/>
            <a:ext cx="7576423" cy="5382501"/>
            <a:chOff x="966876" y="750375"/>
            <a:chExt cx="7576423" cy="5382501"/>
          </a:xfrm>
        </p:grpSpPr>
        <p:grpSp>
          <p:nvGrpSpPr>
            <p:cNvPr id="75" name="Group 74"/>
            <p:cNvGrpSpPr/>
            <p:nvPr/>
          </p:nvGrpSpPr>
          <p:grpSpPr>
            <a:xfrm>
              <a:off x="966895" y="750375"/>
              <a:ext cx="7576404" cy="5382501"/>
              <a:chOff x="5797571" y="4181850"/>
              <a:chExt cx="1787443" cy="1344742"/>
            </a:xfrm>
          </p:grpSpPr>
          <p:sp>
            <p:nvSpPr>
              <p:cNvPr id="77" name="Cloud 76"/>
              <p:cNvSpPr/>
              <p:nvPr/>
            </p:nvSpPr>
            <p:spPr>
              <a:xfrm>
                <a:off x="5797571" y="4181850"/>
                <a:ext cx="1787443" cy="1344742"/>
              </a:xfrm>
              <a:prstGeom prst="cloud">
                <a:avLst/>
              </a:prstGeom>
              <a:solidFill>
                <a:schemeClr val="tx2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200">
                  <a:solidFill>
                    <a:prstClr val="white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78" name="Picture 77" descr="globus-online-2013-large-whit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553" y="4434412"/>
                <a:ext cx="1130740" cy="840962"/>
              </a:xfrm>
              <a:prstGeom prst="rect">
                <a:avLst/>
              </a:prstGeom>
            </p:spPr>
          </p:pic>
        </p:grpSp>
        <p:sp>
          <p:nvSpPr>
            <p:cNvPr id="76" name="Cloud 75"/>
            <p:cNvSpPr/>
            <p:nvPr/>
          </p:nvSpPr>
          <p:spPr>
            <a:xfrm>
              <a:off x="966876" y="750376"/>
              <a:ext cx="7576404" cy="5382500"/>
            </a:xfrm>
            <a:prstGeom prst="cloud">
              <a:avLst/>
            </a:prstGeom>
            <a:solidFill>
              <a:srgbClr val="264782">
                <a:alpha val="7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66" y="145952"/>
            <a:ext cx="8514534" cy="555036"/>
          </a:xfrm>
          <a:solidFill>
            <a:schemeClr val="bg1">
              <a:lumMod val="95000"/>
              <a:alpha val="0"/>
            </a:schemeClr>
          </a:solidFill>
        </p:spPr>
        <p:txBody>
          <a:bodyPr lIns="0" tIns="0" rIns="0" bIns="0">
            <a:noAutofit/>
          </a:bodyPr>
          <a:lstStyle/>
          <a:p>
            <a:pPr algn="ctr"/>
            <a:r>
              <a:rPr lang="en-US" sz="3600" dirty="0" smtClean="0">
                <a:solidFill>
                  <a:srgbClr val="E8E8E8"/>
                </a:solidFill>
              </a:rPr>
              <a:t>Globus </a:t>
            </a:r>
            <a:r>
              <a:rPr lang="en-US" sz="3600" dirty="0" smtClean="0">
                <a:solidFill>
                  <a:srgbClr val="E8E8E8"/>
                </a:solidFill>
              </a:rPr>
              <a:t>SaaS</a:t>
            </a:r>
            <a:endParaRPr lang="en-US" sz="3600" dirty="0">
              <a:solidFill>
                <a:srgbClr val="E8E8E8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879292" y="816069"/>
            <a:ext cx="7576423" cy="5382501"/>
            <a:chOff x="966876" y="750375"/>
            <a:chExt cx="7576423" cy="5382501"/>
          </a:xfrm>
        </p:grpSpPr>
        <p:grpSp>
          <p:nvGrpSpPr>
            <p:cNvPr id="62" name="Group 61"/>
            <p:cNvGrpSpPr/>
            <p:nvPr/>
          </p:nvGrpSpPr>
          <p:grpSpPr>
            <a:xfrm>
              <a:off x="966895" y="750375"/>
              <a:ext cx="7576404" cy="5382501"/>
              <a:chOff x="5797571" y="4181850"/>
              <a:chExt cx="1787443" cy="1344742"/>
            </a:xfrm>
          </p:grpSpPr>
          <p:sp>
            <p:nvSpPr>
              <p:cNvPr id="64" name="Cloud 63"/>
              <p:cNvSpPr/>
              <p:nvPr/>
            </p:nvSpPr>
            <p:spPr>
              <a:xfrm>
                <a:off x="5797571" y="4181850"/>
                <a:ext cx="1787443" cy="1344742"/>
              </a:xfrm>
              <a:prstGeom prst="cloud">
                <a:avLst/>
              </a:prstGeom>
              <a:solidFill>
                <a:schemeClr val="tx2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200">
                  <a:solidFill>
                    <a:prstClr val="white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65" name="Picture 64" descr="globus-online-2013-large-whit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553" y="4434412"/>
                <a:ext cx="1130740" cy="840962"/>
              </a:xfrm>
              <a:prstGeom prst="rect">
                <a:avLst/>
              </a:prstGeom>
            </p:spPr>
          </p:pic>
        </p:grpSp>
        <p:sp>
          <p:nvSpPr>
            <p:cNvPr id="63" name="Cloud 62"/>
            <p:cNvSpPr/>
            <p:nvPr/>
          </p:nvSpPr>
          <p:spPr>
            <a:xfrm>
              <a:off x="966876" y="750376"/>
              <a:ext cx="7576404" cy="5382500"/>
            </a:xfrm>
            <a:prstGeom prst="cloud">
              <a:avLst/>
            </a:prstGeom>
            <a:solidFill>
              <a:srgbClr val="264782">
                <a:alpha val="7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45547" y="1180844"/>
            <a:ext cx="718388" cy="1365908"/>
            <a:chOff x="5225323" y="2567252"/>
            <a:chExt cx="2386612" cy="2679238"/>
          </a:xfrm>
        </p:grpSpPr>
        <p:pic>
          <p:nvPicPr>
            <p:cNvPr id="67" name="Picture 66" descr="36_NL_FulRack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5323" y="2567252"/>
              <a:ext cx="2386612" cy="2679238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5225323" y="2567252"/>
              <a:ext cx="2386612" cy="2679238"/>
            </a:xfrm>
            <a:prstGeom prst="rect">
              <a:avLst/>
            </a:prstGeom>
            <a:noFill/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/>
                <a:cs typeface="Arial"/>
              </a:endParaRPr>
            </a:p>
          </p:txBody>
        </p:sp>
      </p:grpSp>
      <p:pic>
        <p:nvPicPr>
          <p:cNvPr id="72" name="Picture 71" descr="femaleuser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9926" y="3630920"/>
            <a:ext cx="685259" cy="685261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H="1" flipV="1">
            <a:off x="1382588" y="2973027"/>
            <a:ext cx="734080" cy="575418"/>
          </a:xfrm>
          <a:prstGeom prst="straightConnector1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0224" y="3353352"/>
            <a:ext cx="1831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F2F2F2"/>
                </a:solidFill>
                <a:latin typeface="Arial"/>
                <a:cs typeface="Arial"/>
              </a:rPr>
              <a:t>Researcher initiates transfer request; or requested automatically by script, science gateway</a:t>
            </a:r>
            <a:endParaRPr lang="en-US" sz="1200" dirty="0">
              <a:solidFill>
                <a:srgbClr val="F2F2F2"/>
              </a:solidFill>
              <a:latin typeface="Arial"/>
              <a:cs typeface="Arial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693907" y="3190172"/>
            <a:ext cx="261627" cy="261627"/>
          </a:xfrm>
          <a:prstGeom prst="ellipse">
            <a:avLst/>
          </a:prstGeom>
          <a:solidFill>
            <a:srgbClr val="265B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F2F2F2"/>
                </a:solidFill>
                <a:latin typeface="Arial"/>
                <a:cs typeface="Arial"/>
              </a:rPr>
              <a:t>1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93615" y="1326617"/>
            <a:ext cx="943872" cy="1247907"/>
            <a:chOff x="293615" y="1298845"/>
            <a:chExt cx="943872" cy="1247907"/>
          </a:xfrm>
        </p:grpSpPr>
        <p:pic>
          <p:nvPicPr>
            <p:cNvPr id="85" name="Picture 84" descr="ALS-beamline-10.0.1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615" y="1298845"/>
              <a:ext cx="943872" cy="1247907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>
              <a:off x="293615" y="1298845"/>
              <a:ext cx="943872" cy="1247907"/>
            </a:xfrm>
            <a:prstGeom prst="rect">
              <a:avLst/>
            </a:prstGeom>
            <a:noFill/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Arial"/>
                <a:cs typeface="Arial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320206" y="1037879"/>
            <a:ext cx="1437673" cy="975306"/>
            <a:chOff x="3320206" y="1037879"/>
            <a:chExt cx="1569682" cy="1064860"/>
          </a:xfrm>
        </p:grpSpPr>
        <p:pic>
          <p:nvPicPr>
            <p:cNvPr id="89" name="Picture 88" descr="NERSC_Hopper.jp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20206" y="1037879"/>
              <a:ext cx="1569682" cy="1064860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3324548" y="1052812"/>
              <a:ext cx="1565339" cy="1045994"/>
            </a:xfrm>
            <a:prstGeom prst="rect">
              <a:avLst/>
            </a:prstGeom>
            <a:noFill/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Arial"/>
                <a:cs typeface="Arial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20128" y="987267"/>
            <a:ext cx="1310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Instrument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49834" y="739574"/>
            <a:ext cx="1789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Compute Facility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1237487" y="1217523"/>
            <a:ext cx="2071111" cy="756851"/>
            <a:chOff x="1237487" y="1217523"/>
            <a:chExt cx="2071111" cy="756851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237487" y="1843561"/>
              <a:ext cx="2044096" cy="87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524372" y="1217523"/>
              <a:ext cx="1784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F2F2F2"/>
                  </a:solidFill>
                  <a:latin typeface="Arial"/>
                  <a:cs typeface="Arial"/>
                </a:rPr>
                <a:t>Globus transfers files reliably, securely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2089926" y="1712747"/>
              <a:ext cx="261627" cy="261627"/>
            </a:xfrm>
            <a:prstGeom prst="ellipse">
              <a:avLst/>
            </a:prstGeom>
            <a:solidFill>
              <a:srgbClr val="265B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auto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F2F2F2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98401" y="2383515"/>
            <a:ext cx="784186" cy="537528"/>
            <a:chOff x="598401" y="2383515"/>
            <a:chExt cx="784186" cy="537528"/>
          </a:xfrm>
        </p:grpSpPr>
        <p:sp>
          <p:nvSpPr>
            <p:cNvPr id="102" name="Rounded Rectangle 101"/>
            <p:cNvSpPr/>
            <p:nvPr/>
          </p:nvSpPr>
          <p:spPr>
            <a:xfrm>
              <a:off x="598401" y="2383515"/>
              <a:ext cx="784186" cy="537528"/>
            </a:xfrm>
            <a:prstGeom prst="roundRect">
              <a:avLst>
                <a:gd name="adj" fmla="val 6005"/>
              </a:avLst>
            </a:prstGeom>
            <a:solidFill>
              <a:srgbClr val="F2F2F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 descr="globus_connect_logo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9467" y="2410694"/>
              <a:ext cx="722054" cy="4831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  <p:grpSp>
        <p:nvGrpSpPr>
          <p:cNvPr id="105" name="Group 104"/>
          <p:cNvGrpSpPr/>
          <p:nvPr/>
        </p:nvGrpSpPr>
        <p:grpSpPr>
          <a:xfrm>
            <a:off x="5478538" y="1371785"/>
            <a:ext cx="1481873" cy="1200329"/>
            <a:chOff x="5478538" y="1371785"/>
            <a:chExt cx="1481873" cy="1200329"/>
          </a:xfrm>
        </p:grpSpPr>
        <p:sp>
          <p:nvSpPr>
            <p:cNvPr id="106" name="TextBox 105"/>
            <p:cNvSpPr txBox="1"/>
            <p:nvPr/>
          </p:nvSpPr>
          <p:spPr>
            <a:xfrm>
              <a:off x="5606139" y="1371785"/>
              <a:ext cx="1354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Globus controls access to shared files on existing storage; no need to move files to cloud storage!</a:t>
              </a:r>
              <a:endParaRPr lang="en-US" sz="1200" dirty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5478538" y="1388739"/>
              <a:ext cx="261627" cy="261627"/>
            </a:xfrm>
            <a:prstGeom prst="ellipse">
              <a:avLst/>
            </a:prstGeom>
            <a:solidFill>
              <a:srgbClr val="265B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auto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>
                  <a:solidFill>
                    <a:srgbClr val="F2F2F2"/>
                  </a:solidFill>
                  <a:latin typeface="Arial"/>
                  <a:cs typeface="Arial"/>
                </a:rPr>
                <a:t>4</a:t>
              </a:r>
              <a:endParaRPr lang="en-US" sz="1200" b="1" dirty="0">
                <a:solidFill>
                  <a:srgbClr val="F2F2F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246436" y="1396539"/>
            <a:ext cx="1789709" cy="1591185"/>
            <a:chOff x="7246436" y="1396539"/>
            <a:chExt cx="1789709" cy="1591185"/>
          </a:xfrm>
        </p:grpSpPr>
        <p:sp>
          <p:nvSpPr>
            <p:cNvPr id="109" name="TextBox 108"/>
            <p:cNvSpPr txBox="1"/>
            <p:nvPr/>
          </p:nvSpPr>
          <p:spPr>
            <a:xfrm>
              <a:off x="7372533" y="2154231"/>
              <a:ext cx="1663612" cy="833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Curator reviews</a:t>
              </a:r>
              <a:r>
                <a:rPr lang="en-US" sz="1200" dirty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 </a:t>
              </a:r>
              <a:r>
                <a:rPr lang="en-US" sz="1200" dirty="0" smtClean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and approves; data set published on campus or other system</a:t>
              </a:r>
              <a:endParaRPr lang="en-US" sz="1200" dirty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endParaRPr>
            </a:p>
          </p:txBody>
        </p:sp>
        <p:pic>
          <p:nvPicPr>
            <p:cNvPr id="110" name="Picture 109" descr="teacher_icon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93253" y="1396539"/>
              <a:ext cx="736537" cy="736537"/>
            </a:xfrm>
            <a:prstGeom prst="rect">
              <a:avLst/>
            </a:prstGeom>
          </p:spPr>
        </p:pic>
        <p:sp>
          <p:nvSpPr>
            <p:cNvPr id="111" name="Oval 110"/>
            <p:cNvSpPr/>
            <p:nvPr/>
          </p:nvSpPr>
          <p:spPr>
            <a:xfrm>
              <a:off x="7246436" y="2281226"/>
              <a:ext cx="261627" cy="261627"/>
            </a:xfrm>
            <a:prstGeom prst="ellipse">
              <a:avLst/>
            </a:prstGeom>
            <a:solidFill>
              <a:srgbClr val="265B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auto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>
                  <a:solidFill>
                    <a:srgbClr val="F2F2F2"/>
                  </a:solidFill>
                  <a:latin typeface="Arial"/>
                  <a:cs typeface="Arial"/>
                </a:rPr>
                <a:t>7</a:t>
              </a:r>
              <a:endParaRPr lang="en-US" sz="1200" b="1" dirty="0">
                <a:solidFill>
                  <a:srgbClr val="F2F2F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775522" y="2433779"/>
            <a:ext cx="1804426" cy="1958757"/>
            <a:chOff x="2775185" y="2405338"/>
            <a:chExt cx="1804426" cy="1958757"/>
          </a:xfrm>
        </p:grpSpPr>
        <p:sp>
          <p:nvSpPr>
            <p:cNvPr id="113" name="TextBox 112"/>
            <p:cNvSpPr txBox="1"/>
            <p:nvPr/>
          </p:nvSpPr>
          <p:spPr>
            <a:xfrm>
              <a:off x="3223935" y="3163766"/>
              <a:ext cx="13556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Researcher selects files to share, selects user or group, and sets access permissions </a:t>
              </a:r>
              <a:endParaRPr lang="en-US" sz="1200" dirty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V="1">
              <a:off x="2775185" y="2405338"/>
              <a:ext cx="1335510" cy="1155810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3335072" y="2828904"/>
              <a:ext cx="261627" cy="261627"/>
            </a:xfrm>
            <a:prstGeom prst="ellipse">
              <a:avLst/>
            </a:prstGeom>
            <a:solidFill>
              <a:srgbClr val="265B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auto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F2F2F2"/>
                  </a:solidFill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120972" y="2474148"/>
            <a:ext cx="1986785" cy="3026347"/>
            <a:chOff x="3120972" y="2474148"/>
            <a:chExt cx="1986785" cy="3026347"/>
          </a:xfrm>
        </p:grpSpPr>
        <p:sp>
          <p:nvSpPr>
            <p:cNvPr id="117" name="TextBox 116"/>
            <p:cNvSpPr txBox="1"/>
            <p:nvPr/>
          </p:nvSpPr>
          <p:spPr>
            <a:xfrm>
              <a:off x="3120972" y="4400057"/>
              <a:ext cx="17119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Collaborator logs in to Globus and accesses shared files; no local account required; 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download via Globus</a:t>
              </a:r>
              <a:endParaRPr lang="en-US" sz="1200" dirty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4361223" y="2474148"/>
              <a:ext cx="609607" cy="3026347"/>
            </a:xfrm>
            <a:custGeom>
              <a:avLst/>
              <a:gdLst>
                <a:gd name="connsiteX0" fmla="*/ 0 w 859294"/>
                <a:gd name="connsiteY0" fmla="*/ 0 h 2655640"/>
                <a:gd name="connsiteX1" fmla="*/ 808203 w 859294"/>
                <a:gd name="connsiteY1" fmla="*/ 1106517 h 2655640"/>
                <a:gd name="connsiteX2" fmla="*/ 779339 w 859294"/>
                <a:gd name="connsiteY2" fmla="*/ 2655640 h 2655640"/>
                <a:gd name="connsiteX3" fmla="*/ 779339 w 859294"/>
                <a:gd name="connsiteY3" fmla="*/ 2655640 h 265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9294" h="2655640">
                  <a:moveTo>
                    <a:pt x="0" y="0"/>
                  </a:moveTo>
                  <a:cubicBezTo>
                    <a:pt x="339156" y="331955"/>
                    <a:pt x="678313" y="663910"/>
                    <a:pt x="808203" y="1106517"/>
                  </a:cubicBezTo>
                  <a:cubicBezTo>
                    <a:pt x="938093" y="1549124"/>
                    <a:pt x="779339" y="2655640"/>
                    <a:pt x="779339" y="2655640"/>
                  </a:cubicBezTo>
                  <a:lnTo>
                    <a:pt x="779339" y="2655640"/>
                  </a:lnTo>
                </a:path>
              </a:pathLst>
            </a:custGeom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846130" y="4400057"/>
              <a:ext cx="261627" cy="261627"/>
            </a:xfrm>
            <a:prstGeom prst="ellipse">
              <a:avLst/>
            </a:prstGeom>
            <a:solidFill>
              <a:srgbClr val="265B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auto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>
                  <a:solidFill>
                    <a:srgbClr val="F2F2F2"/>
                  </a:solidFill>
                  <a:latin typeface="Arial"/>
                  <a:cs typeface="Arial"/>
                </a:rPr>
                <a:t>5</a:t>
              </a:r>
              <a:endParaRPr lang="en-US" sz="1200" b="1" dirty="0">
                <a:solidFill>
                  <a:srgbClr val="F2F2F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272563" y="2655641"/>
            <a:ext cx="2422697" cy="2844854"/>
            <a:chOff x="5272563" y="2655641"/>
            <a:chExt cx="2422697" cy="2844854"/>
          </a:xfrm>
        </p:grpSpPr>
        <p:sp>
          <p:nvSpPr>
            <p:cNvPr id="127" name="TextBox 126"/>
            <p:cNvSpPr txBox="1"/>
            <p:nvPr/>
          </p:nvSpPr>
          <p:spPr>
            <a:xfrm>
              <a:off x="5502392" y="3530704"/>
              <a:ext cx="15793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Researcher assembles data set; describes it using metadata (Dublin core and domain-specific)</a:t>
              </a:r>
              <a:endParaRPr lang="en-US" sz="1200" dirty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5272563" y="2655641"/>
              <a:ext cx="2164830" cy="858447"/>
            </a:xfrm>
            <a:custGeom>
              <a:avLst/>
              <a:gdLst>
                <a:gd name="connsiteX0" fmla="*/ 0 w 2164830"/>
                <a:gd name="connsiteY0" fmla="*/ 0 h 1241223"/>
                <a:gd name="connsiteX1" fmla="*/ 1058361 w 2164830"/>
                <a:gd name="connsiteY1" fmla="*/ 1000676 h 1241223"/>
                <a:gd name="connsiteX2" fmla="*/ 2164830 w 2164830"/>
                <a:gd name="connsiteY2" fmla="*/ 1241223 h 124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830" h="1241223">
                  <a:moveTo>
                    <a:pt x="0" y="0"/>
                  </a:moveTo>
                  <a:cubicBezTo>
                    <a:pt x="348778" y="396903"/>
                    <a:pt x="697556" y="793806"/>
                    <a:pt x="1058361" y="1000676"/>
                  </a:cubicBezTo>
                  <a:cubicBezTo>
                    <a:pt x="1419166" y="1207546"/>
                    <a:pt x="1970797" y="1199528"/>
                    <a:pt x="2164830" y="1241223"/>
                  </a:cubicBezTo>
                </a:path>
              </a:pathLst>
            </a:custGeom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5272564" y="4214519"/>
              <a:ext cx="2422696" cy="1285976"/>
            </a:xfrm>
            <a:custGeom>
              <a:avLst/>
              <a:gdLst>
                <a:gd name="connsiteX0" fmla="*/ 0 w 2482338"/>
                <a:gd name="connsiteY0" fmla="*/ 1202736 h 1202736"/>
                <a:gd name="connsiteX1" fmla="*/ 1818457 w 2482338"/>
                <a:gd name="connsiteY1" fmla="*/ 538825 h 1202736"/>
                <a:gd name="connsiteX2" fmla="*/ 2482338 w 2482338"/>
                <a:gd name="connsiteY2" fmla="*/ 0 h 1202736"/>
                <a:gd name="connsiteX3" fmla="*/ 2482338 w 2482338"/>
                <a:gd name="connsiteY3" fmla="*/ 0 h 120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2338" h="1202736">
                  <a:moveTo>
                    <a:pt x="0" y="1202736"/>
                  </a:moveTo>
                  <a:cubicBezTo>
                    <a:pt x="702367" y="971008"/>
                    <a:pt x="1404734" y="739281"/>
                    <a:pt x="1818457" y="538825"/>
                  </a:cubicBezTo>
                  <a:cubicBezTo>
                    <a:pt x="2232180" y="338369"/>
                    <a:pt x="2482338" y="0"/>
                    <a:pt x="2482338" y="0"/>
                  </a:cubicBezTo>
                  <a:lnTo>
                    <a:pt x="2482338" y="0"/>
                  </a:lnTo>
                </a:path>
              </a:pathLst>
            </a:custGeom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198861" y="3205990"/>
              <a:ext cx="261627" cy="261627"/>
            </a:xfrm>
            <a:prstGeom prst="ellipse">
              <a:avLst/>
            </a:prstGeom>
            <a:solidFill>
              <a:srgbClr val="265B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auto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F2F2F2"/>
                  </a:solidFill>
                  <a:latin typeface="Arial"/>
                  <a:cs typeface="Arial"/>
                </a:rPr>
                <a:t>6</a:t>
              </a:r>
              <a:endParaRPr lang="en-US" sz="1200" b="1" dirty="0" smtClean="0">
                <a:solidFill>
                  <a:srgbClr val="F2F2F2"/>
                </a:solidFill>
                <a:latin typeface="Arial"/>
                <a:cs typeface="Arial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6626437" y="4797667"/>
              <a:ext cx="261627" cy="261627"/>
            </a:xfrm>
            <a:prstGeom prst="ellipse">
              <a:avLst/>
            </a:prstGeom>
            <a:solidFill>
              <a:srgbClr val="265B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auto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F2F2F2"/>
                  </a:solidFill>
                  <a:latin typeface="Arial"/>
                  <a:cs typeface="Arial"/>
                </a:rPr>
                <a:t>6</a:t>
              </a:r>
              <a:endParaRPr lang="en-US" sz="1200" b="1" dirty="0" smtClean="0">
                <a:solidFill>
                  <a:srgbClr val="F2F2F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650639" y="4289778"/>
            <a:ext cx="2313183" cy="2229238"/>
            <a:chOff x="6650639" y="4289778"/>
            <a:chExt cx="2313183" cy="2229238"/>
          </a:xfrm>
        </p:grpSpPr>
        <p:sp>
          <p:nvSpPr>
            <p:cNvPr id="136" name="TextBox 135"/>
            <p:cNvSpPr txBox="1"/>
            <p:nvPr/>
          </p:nvSpPr>
          <p:spPr>
            <a:xfrm>
              <a:off x="6650639" y="5253987"/>
              <a:ext cx="17148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Peers, collaborators search and discover datasets; transfer and share using Globus</a:t>
              </a:r>
              <a:endParaRPr lang="en-US" sz="1200" dirty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endParaRPr>
            </a:p>
          </p:txBody>
        </p:sp>
        <p:pic>
          <p:nvPicPr>
            <p:cNvPr id="138" name="Content Placeholder 3" descr="three_user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8095758" y="5650952"/>
              <a:ext cx="868064" cy="868064"/>
            </a:xfrm>
            <a:prstGeom prst="rect">
              <a:avLst/>
            </a:prstGeom>
          </p:spPr>
        </p:pic>
        <p:sp>
          <p:nvSpPr>
            <p:cNvPr id="139" name="Freeform 138"/>
            <p:cNvSpPr/>
            <p:nvPr/>
          </p:nvSpPr>
          <p:spPr>
            <a:xfrm>
              <a:off x="7878498" y="4289778"/>
              <a:ext cx="512909" cy="1312912"/>
            </a:xfrm>
            <a:custGeom>
              <a:avLst/>
              <a:gdLst>
                <a:gd name="connsiteX0" fmla="*/ 0 w 322002"/>
                <a:gd name="connsiteY0" fmla="*/ 0 h 1222963"/>
                <a:gd name="connsiteX1" fmla="*/ 282222 w 322002"/>
                <a:gd name="connsiteY1" fmla="*/ 771407 h 1222963"/>
                <a:gd name="connsiteX2" fmla="*/ 319851 w 322002"/>
                <a:gd name="connsiteY2" fmla="*/ 1222963 h 1222963"/>
                <a:gd name="connsiteX3" fmla="*/ 319851 w 322002"/>
                <a:gd name="connsiteY3" fmla="*/ 1222963 h 122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002" h="1222963">
                  <a:moveTo>
                    <a:pt x="0" y="0"/>
                  </a:moveTo>
                  <a:cubicBezTo>
                    <a:pt x="114457" y="283790"/>
                    <a:pt x="228914" y="567580"/>
                    <a:pt x="282222" y="771407"/>
                  </a:cubicBezTo>
                  <a:cubicBezTo>
                    <a:pt x="335531" y="975234"/>
                    <a:pt x="319851" y="1222963"/>
                    <a:pt x="319851" y="1222963"/>
                  </a:cubicBezTo>
                  <a:lnTo>
                    <a:pt x="319851" y="1222963"/>
                  </a:lnTo>
                </a:path>
              </a:pathLst>
            </a:custGeom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8129780" y="4854901"/>
              <a:ext cx="261627" cy="261627"/>
            </a:xfrm>
            <a:prstGeom prst="ellipse">
              <a:avLst/>
            </a:prstGeom>
            <a:solidFill>
              <a:srgbClr val="265B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auto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>
                  <a:solidFill>
                    <a:srgbClr val="F2F2F2"/>
                  </a:solidFill>
                  <a:latin typeface="Arial"/>
                  <a:cs typeface="Arial"/>
                </a:rPr>
                <a:t>8</a:t>
              </a:r>
              <a:endParaRPr lang="en-US" sz="1200" b="1" dirty="0">
                <a:solidFill>
                  <a:srgbClr val="F2F2F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106404" y="1823858"/>
            <a:ext cx="784186" cy="537528"/>
            <a:chOff x="598401" y="2383515"/>
            <a:chExt cx="784186" cy="537528"/>
          </a:xfrm>
        </p:grpSpPr>
        <p:sp>
          <p:nvSpPr>
            <p:cNvPr id="142" name="Rounded Rectangle 141"/>
            <p:cNvSpPr/>
            <p:nvPr/>
          </p:nvSpPr>
          <p:spPr>
            <a:xfrm>
              <a:off x="598401" y="2383515"/>
              <a:ext cx="784186" cy="537528"/>
            </a:xfrm>
            <a:prstGeom prst="roundRect">
              <a:avLst>
                <a:gd name="adj" fmla="val 6005"/>
              </a:avLst>
            </a:prstGeom>
            <a:solidFill>
              <a:srgbClr val="F2F2F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 descr="globus_connect_logo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9467" y="2410694"/>
              <a:ext cx="722054" cy="4831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  <p:grpSp>
        <p:nvGrpSpPr>
          <p:cNvPr id="144" name="Group 143"/>
          <p:cNvGrpSpPr/>
          <p:nvPr/>
        </p:nvGrpSpPr>
        <p:grpSpPr>
          <a:xfrm>
            <a:off x="7125377" y="3043730"/>
            <a:ext cx="1965619" cy="1425283"/>
            <a:chOff x="7125377" y="3043730"/>
            <a:chExt cx="1965619" cy="1425283"/>
          </a:xfrm>
        </p:grpSpPr>
        <p:grpSp>
          <p:nvGrpSpPr>
            <p:cNvPr id="145" name="Group 144"/>
            <p:cNvGrpSpPr/>
            <p:nvPr/>
          </p:nvGrpSpPr>
          <p:grpSpPr>
            <a:xfrm>
              <a:off x="7583319" y="3043730"/>
              <a:ext cx="1376616" cy="919550"/>
              <a:chOff x="5781259" y="4053869"/>
              <a:chExt cx="2844628" cy="1900150"/>
            </a:xfrm>
          </p:grpSpPr>
          <p:pic>
            <p:nvPicPr>
              <p:cNvPr id="150" name="Picture 149" descr="thumb.jpg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81259" y="4053869"/>
                <a:ext cx="2843980" cy="1900150"/>
              </a:xfrm>
              <a:prstGeom prst="rect">
                <a:avLst/>
              </a:prstGeom>
            </p:spPr>
          </p:pic>
          <p:sp>
            <p:nvSpPr>
              <p:cNvPr id="151" name="Rectangle 150"/>
              <p:cNvSpPr/>
              <p:nvPr/>
            </p:nvSpPr>
            <p:spPr>
              <a:xfrm>
                <a:off x="5781259" y="4053869"/>
                <a:ext cx="2844628" cy="1900150"/>
              </a:xfrm>
              <a:prstGeom prst="rect">
                <a:avLst/>
              </a:prstGeom>
              <a:noFill/>
              <a:ln w="38100" cmpd="sng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125377" y="3629956"/>
              <a:ext cx="784186" cy="537528"/>
              <a:chOff x="598401" y="2383515"/>
              <a:chExt cx="784186" cy="537528"/>
            </a:xfrm>
          </p:grpSpPr>
          <p:sp>
            <p:nvSpPr>
              <p:cNvPr id="148" name="Rounded Rectangle 147"/>
              <p:cNvSpPr/>
              <p:nvPr/>
            </p:nvSpPr>
            <p:spPr>
              <a:xfrm>
                <a:off x="598401" y="2383515"/>
                <a:ext cx="784186" cy="537528"/>
              </a:xfrm>
              <a:prstGeom prst="roundRect">
                <a:avLst>
                  <a:gd name="adj" fmla="val 6005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9" name="Picture 148" descr="globus_connect_logo.pn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9467" y="2410694"/>
                <a:ext cx="722054" cy="4831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</p:pic>
        </p:grpSp>
        <p:sp>
          <p:nvSpPr>
            <p:cNvPr id="147" name="TextBox 146"/>
            <p:cNvSpPr txBox="1"/>
            <p:nvPr/>
          </p:nvSpPr>
          <p:spPr>
            <a:xfrm>
              <a:off x="8077232" y="4007348"/>
              <a:ext cx="1013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Publication Repository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3447961" y="5320921"/>
            <a:ext cx="2446524" cy="1277447"/>
            <a:chOff x="3447961" y="5320921"/>
            <a:chExt cx="2446524" cy="1277447"/>
          </a:xfrm>
        </p:grpSpPr>
        <p:grpSp>
          <p:nvGrpSpPr>
            <p:cNvPr id="153" name="Group 152"/>
            <p:cNvGrpSpPr/>
            <p:nvPr/>
          </p:nvGrpSpPr>
          <p:grpSpPr>
            <a:xfrm>
              <a:off x="4361223" y="5602690"/>
              <a:ext cx="1083272" cy="723767"/>
              <a:chOff x="3215682" y="3378768"/>
              <a:chExt cx="2843979" cy="1900149"/>
            </a:xfrm>
          </p:grpSpPr>
          <p:pic>
            <p:nvPicPr>
              <p:cNvPr id="159" name="Picture 158" descr="hp-z620-e5-2650-quadro-4000-8c.jpg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215682" y="3378768"/>
                <a:ext cx="2843979" cy="1900149"/>
              </a:xfrm>
              <a:prstGeom prst="rect">
                <a:avLst/>
              </a:prstGeom>
            </p:spPr>
          </p:pic>
          <p:sp>
            <p:nvSpPr>
              <p:cNvPr id="160" name="Rectangle 159"/>
              <p:cNvSpPr/>
              <p:nvPr/>
            </p:nvSpPr>
            <p:spPr>
              <a:xfrm>
                <a:off x="3215682" y="3378768"/>
                <a:ext cx="2843979" cy="1900149"/>
              </a:xfrm>
              <a:prstGeom prst="rect">
                <a:avLst/>
              </a:prstGeom>
              <a:noFill/>
              <a:ln w="38100" cmpd="sng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</p:grpSp>
        <p:pic>
          <p:nvPicPr>
            <p:cNvPr id="154" name="Picture 153" descr="engineer_icon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7961" y="5500495"/>
              <a:ext cx="805833" cy="805833"/>
            </a:xfrm>
            <a:prstGeom prst="rect">
              <a:avLst/>
            </a:prstGeom>
          </p:spPr>
        </p:pic>
        <p:grpSp>
          <p:nvGrpSpPr>
            <p:cNvPr id="155" name="Group 154"/>
            <p:cNvGrpSpPr/>
            <p:nvPr/>
          </p:nvGrpSpPr>
          <p:grpSpPr>
            <a:xfrm>
              <a:off x="5110299" y="5320921"/>
              <a:ext cx="784186" cy="537528"/>
              <a:chOff x="598401" y="2383515"/>
              <a:chExt cx="784186" cy="537528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598401" y="2383515"/>
                <a:ext cx="784186" cy="537528"/>
              </a:xfrm>
              <a:prstGeom prst="roundRect">
                <a:avLst>
                  <a:gd name="adj" fmla="val 6005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8" name="Picture 157" descr="globus_connect_logo.pn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9467" y="2410694"/>
                <a:ext cx="722054" cy="4831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</p:pic>
        </p:grpSp>
        <p:sp>
          <p:nvSpPr>
            <p:cNvPr id="156" name="TextBox 155"/>
            <p:cNvSpPr txBox="1"/>
            <p:nvPr/>
          </p:nvSpPr>
          <p:spPr>
            <a:xfrm>
              <a:off x="4021639" y="6321369"/>
              <a:ext cx="1789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Personal Computer</a:t>
              </a:r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1531230" y="2369867"/>
            <a:ext cx="1140035" cy="340519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Transfer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3984663" y="2768411"/>
            <a:ext cx="753120" cy="340519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Share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5502392" y="4799669"/>
            <a:ext cx="958096" cy="340519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Publish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6626437" y="6178497"/>
            <a:ext cx="1102722" cy="340519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Discover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1207" y="4481432"/>
            <a:ext cx="2775185" cy="2259771"/>
            <a:chOff x="171207" y="4481432"/>
            <a:chExt cx="2775185" cy="2259771"/>
          </a:xfrm>
        </p:grpSpPr>
        <p:sp>
          <p:nvSpPr>
            <p:cNvPr id="121" name="Rounded Rectangle 120"/>
            <p:cNvSpPr/>
            <p:nvPr/>
          </p:nvSpPr>
          <p:spPr>
            <a:xfrm>
              <a:off x="171207" y="4481432"/>
              <a:ext cx="2775185" cy="2203329"/>
            </a:xfrm>
            <a:prstGeom prst="roundRect">
              <a:avLst>
                <a:gd name="adj" fmla="val 300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9528C"/>
                </a:solidFill>
              </a:endParaRPr>
            </a:p>
          </p:txBody>
        </p:sp>
        <p:sp>
          <p:nvSpPr>
            <p:cNvPr id="120" name="Content Placeholder 3"/>
            <p:cNvSpPr txBox="1">
              <a:spLocks/>
            </p:cNvSpPr>
            <p:nvPr/>
          </p:nvSpPr>
          <p:spPr>
            <a:xfrm>
              <a:off x="246467" y="4574000"/>
              <a:ext cx="2671704" cy="21672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eaLnBrk="1" latinLnBrk="0" hangingPunct="1">
                <a:spcBef>
                  <a:spcPts val="1400"/>
                </a:spcBef>
                <a:buFont typeface="Arial"/>
                <a:buChar char="•"/>
                <a:defRPr sz="2800" b="1" i="0">
                  <a:solidFill>
                    <a:schemeClr val="bg1">
                      <a:lumMod val="9500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742950" indent="-285750" eaLnBrk="1" latinLnBrk="0" hangingPunct="1">
                <a:spcBef>
                  <a:spcPct val="20000"/>
                </a:spcBef>
                <a:buFont typeface="Arial"/>
                <a:buChar char="–"/>
                <a:defRPr sz="2800" b="0" i="0">
                  <a:solidFill>
                    <a:schemeClr val="bg1">
                      <a:lumMod val="95000"/>
                    </a:schemeClr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eaLnBrk="1" latinLnBrk="0" hangingPunct="1">
                <a:spcBef>
                  <a:spcPct val="20000"/>
                </a:spcBef>
                <a:buSzPct val="80000"/>
                <a:buFont typeface="Courier New"/>
                <a:buChar char="o"/>
                <a:defRPr sz="2400" b="0" i="0">
                  <a:solidFill>
                    <a:schemeClr val="bg1">
                      <a:lumMod val="95000"/>
                    </a:schemeClr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eaLnBrk="1" latinLnBrk="0" hangingPunct="1">
                <a:spcBef>
                  <a:spcPct val="20000"/>
                </a:spcBef>
                <a:buFont typeface="Arial"/>
                <a:buChar char="–"/>
                <a:defRPr sz="2000" b="0" i="0">
                  <a:solidFill>
                    <a:schemeClr val="bg1">
                      <a:lumMod val="95000"/>
                    </a:schemeClr>
                  </a:solidFill>
                  <a:latin typeface="Museo Sans 300"/>
                  <a:ea typeface="+mn-ea"/>
                  <a:cs typeface="Museo Sans 300"/>
                </a:defRPr>
              </a:lvl4pPr>
              <a:lvl5pPr marL="2057400" indent="-228600" eaLnBrk="1" latinLnBrk="0" hangingPunct="1">
                <a:spcBef>
                  <a:spcPct val="20000"/>
                </a:spcBef>
                <a:buFont typeface="Arial"/>
                <a:buChar char="»"/>
                <a:defRPr sz="2000" b="0" i="0">
                  <a:solidFill>
                    <a:schemeClr val="bg1">
                      <a:lumMod val="95000"/>
                    </a:schemeClr>
                  </a:solidFill>
                  <a:latin typeface="Museo Sans 300"/>
                  <a:ea typeface="+mn-ea"/>
                  <a:cs typeface="Museo Sans 300"/>
                </a:defRPr>
              </a:lvl5pPr>
              <a:lvl6pPr marL="2514600" indent="-228600">
                <a:spcBef>
                  <a:spcPct val="20000"/>
                </a:spcBef>
                <a:buFont typeface="Arial"/>
                <a:buChar char="•"/>
                <a:defRPr sz="2000">
                  <a:latin typeface="+mn-lt"/>
                  <a:ea typeface="+mn-ea"/>
                  <a:cs typeface="+mn-cs"/>
                </a:defRPr>
              </a:lvl6pPr>
              <a:lvl7pPr marL="2971800" indent="-228600">
                <a:spcBef>
                  <a:spcPct val="20000"/>
                </a:spcBef>
                <a:buFont typeface="Arial"/>
                <a:buChar char="•"/>
                <a:defRPr sz="2000">
                  <a:latin typeface="+mn-lt"/>
                  <a:ea typeface="+mn-ea"/>
                  <a:cs typeface="+mn-cs"/>
                </a:defRPr>
              </a:lvl7pPr>
              <a:lvl8pPr marL="3429000" indent="-228600">
                <a:spcBef>
                  <a:spcPct val="20000"/>
                </a:spcBef>
                <a:buFont typeface="Arial"/>
                <a:buChar char="•"/>
                <a:defRPr sz="2000">
                  <a:latin typeface="+mn-lt"/>
                  <a:ea typeface="+mn-ea"/>
                  <a:cs typeface="+mn-cs"/>
                </a:defRPr>
              </a:lvl8pPr>
              <a:lvl9pPr marL="3886200" indent="-228600">
                <a:spcBef>
                  <a:spcPct val="20000"/>
                </a:spcBef>
                <a:buFont typeface="Arial"/>
                <a:buChar char="•"/>
                <a:defRPr sz="2000">
                  <a:latin typeface="+mn-lt"/>
                  <a:ea typeface="+mn-ea"/>
                  <a:cs typeface="+mn-cs"/>
                </a:defRPr>
              </a:lvl9pPr>
            </a:lstStyle>
            <a:p>
              <a:pPr marL="169863" indent="-169863">
                <a:spcBef>
                  <a:spcPts val="800"/>
                </a:spcBef>
              </a:pPr>
              <a:r>
                <a:rPr lang="en-US" sz="1800" dirty="0" smtClean="0">
                  <a:solidFill>
                    <a:srgbClr val="29528C"/>
                  </a:solidFill>
                  <a:sym typeface="Wingdings"/>
                </a:rPr>
                <a:t>Only a Web browser required</a:t>
              </a:r>
            </a:p>
            <a:p>
              <a:pPr marL="169863" indent="-169863">
                <a:spcBef>
                  <a:spcPts val="800"/>
                </a:spcBef>
              </a:pPr>
              <a:r>
                <a:rPr lang="en-US" sz="1800" dirty="0" smtClean="0">
                  <a:solidFill>
                    <a:srgbClr val="29528C"/>
                  </a:solidFill>
                  <a:sym typeface="Wingdings"/>
                </a:rPr>
                <a:t>Use storage system of your choice</a:t>
              </a:r>
            </a:p>
            <a:p>
              <a:pPr marL="169863" indent="-169863">
                <a:spcBef>
                  <a:spcPts val="800"/>
                </a:spcBef>
              </a:pPr>
              <a:r>
                <a:rPr lang="en-US" sz="1800" dirty="0" smtClean="0">
                  <a:solidFill>
                    <a:srgbClr val="29528C"/>
                  </a:solidFill>
                  <a:sym typeface="Wingdings"/>
                </a:rPr>
                <a:t>Access using your campus credentials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6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2" grpId="0" animBg="1"/>
      <p:bldP spid="91" grpId="0"/>
      <p:bldP spid="94" grpId="0"/>
      <p:bldP spid="161" grpId="0" animBg="1"/>
      <p:bldP spid="162" grpId="0" animBg="1"/>
      <p:bldP spid="163" grpId="0" animBg="1"/>
      <p:bldP spid="1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Globus </a:t>
            </a:r>
            <a:r>
              <a:rPr lang="en-US" dirty="0" err="1" smtClean="0"/>
              <a:t>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Identity and access management </a:t>
            </a:r>
            <a:r>
              <a:rPr lang="en-US" dirty="0" err="1" smtClean="0"/>
              <a:t>PaaS</a:t>
            </a:r>
            <a:endParaRPr lang="en-US" dirty="0" smtClean="0"/>
          </a:p>
          <a:p>
            <a:pPr marL="0" indent="0" algn="ctr">
              <a:buNone/>
            </a:pPr>
            <a:endParaRPr lang="en-US" sz="2000" u="sng" dirty="0" smtClean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4000" u="sng" dirty="0" err="1" smtClean="0">
                <a:solidFill>
                  <a:schemeClr val="accent6"/>
                </a:solidFill>
              </a:rPr>
              <a:t>docs.globus.org</a:t>
            </a:r>
            <a:r>
              <a:rPr lang="en-US" sz="4000" u="sng" dirty="0" smtClean="0">
                <a:solidFill>
                  <a:schemeClr val="accent6"/>
                </a:solidFill>
              </a:rPr>
              <a:t>/</a:t>
            </a:r>
            <a:r>
              <a:rPr lang="en-US" sz="4000" u="sng" dirty="0" err="1" smtClean="0">
                <a:solidFill>
                  <a:schemeClr val="accent6"/>
                </a:solidFill>
              </a:rPr>
              <a:t>api</a:t>
            </a:r>
            <a:r>
              <a:rPr lang="en-US" sz="4000" u="sng" dirty="0" smtClean="0">
                <a:solidFill>
                  <a:schemeClr val="accent6"/>
                </a:solidFill>
              </a:rPr>
              <a:t>/</a:t>
            </a:r>
            <a:r>
              <a:rPr lang="en-US" sz="4000" u="sng" dirty="0" err="1" smtClean="0">
                <a:solidFill>
                  <a:schemeClr val="accent6"/>
                </a:solidFill>
              </a:rPr>
              <a:t>auth</a:t>
            </a:r>
            <a:r>
              <a:rPr lang="en-US" sz="4000" i="1" dirty="0" smtClean="0"/>
              <a:t> </a:t>
            </a:r>
            <a:endParaRPr lang="en-US" sz="4000" i="1" dirty="0"/>
          </a:p>
          <a:p>
            <a:endParaRPr lang="en-US" dirty="0" smtClean="0"/>
          </a:p>
          <a:p>
            <a:r>
              <a:rPr lang="en-US" dirty="0" smtClean="0"/>
              <a:t>Introduction</a:t>
            </a:r>
            <a:endParaRPr lang="is-IS" dirty="0" smtClean="0"/>
          </a:p>
          <a:p>
            <a:r>
              <a:rPr lang="is-IS" dirty="0" smtClean="0"/>
              <a:t>Reference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Globus Python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client library for the </a:t>
            </a:r>
            <a:r>
              <a:rPr lang="en-US" dirty="0" err="1" smtClean="0"/>
              <a:t>Globus</a:t>
            </a:r>
            <a:r>
              <a:rPr lang="en-US" dirty="0" smtClean="0"/>
              <a:t> Auth and Transfer REST APIs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3600" u="sng" dirty="0" err="1" smtClean="0">
                <a:solidFill>
                  <a:schemeClr val="accent6"/>
                </a:solidFill>
              </a:rPr>
              <a:t>globus.github.io/globus-sdk-python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Public beta, likely to change some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0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SDK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(</a:t>
            </a:r>
            <a:r>
              <a:rPr lang="en-US" dirty="0" err="1" smtClean="0"/>
              <a:t>iPython</a:t>
            </a:r>
            <a:r>
              <a:rPr lang="en-US" dirty="0" smtClean="0"/>
              <a:t>) notebook demonstrating use of Python SDK</a:t>
            </a:r>
          </a:p>
          <a:p>
            <a:pPr marL="0" indent="0" algn="ctr">
              <a:buNone/>
            </a:pPr>
            <a:endParaRPr lang="en-US" sz="2800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900" u="sng" dirty="0" err="1" smtClean="0">
                <a:solidFill>
                  <a:schemeClr val="accent6"/>
                </a:solidFill>
              </a:rPr>
              <a:t>github.com</a:t>
            </a:r>
            <a:r>
              <a:rPr lang="en-US" sz="2900" u="sng" dirty="0" smtClean="0">
                <a:solidFill>
                  <a:schemeClr val="accent6"/>
                </a:solidFill>
              </a:rPr>
              <a:t>/</a:t>
            </a:r>
            <a:r>
              <a:rPr lang="en-US" sz="2900" u="sng" dirty="0" err="1" smtClean="0">
                <a:solidFill>
                  <a:schemeClr val="accent6"/>
                </a:solidFill>
              </a:rPr>
              <a:t>globus</a:t>
            </a:r>
            <a:r>
              <a:rPr lang="en-US" sz="2900" u="sng" dirty="0" smtClean="0">
                <a:solidFill>
                  <a:schemeClr val="accent6"/>
                </a:solidFill>
              </a:rPr>
              <a:t>/</a:t>
            </a:r>
            <a:r>
              <a:rPr lang="en-US" sz="2900" u="sng" dirty="0" err="1" smtClean="0">
                <a:solidFill>
                  <a:schemeClr val="accent6"/>
                </a:solidFill>
              </a:rPr>
              <a:t>globus</a:t>
            </a:r>
            <a:r>
              <a:rPr lang="en-US" sz="2900" u="sng" dirty="0" smtClean="0">
                <a:solidFill>
                  <a:schemeClr val="accent6"/>
                </a:solidFill>
              </a:rPr>
              <a:t>-</a:t>
            </a:r>
            <a:r>
              <a:rPr lang="en-US" sz="2900" u="sng" dirty="0" err="1" smtClean="0">
                <a:solidFill>
                  <a:schemeClr val="accent6"/>
                </a:solidFill>
              </a:rPr>
              <a:t>jupyter</a:t>
            </a:r>
            <a:r>
              <a:rPr lang="en-US" sz="2900" u="sng" dirty="0" smtClean="0">
                <a:solidFill>
                  <a:schemeClr val="accent6"/>
                </a:solidFill>
              </a:rPr>
              <a:t>-notebooks</a:t>
            </a:r>
            <a:endParaRPr lang="en-US" sz="2900" dirty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Overview</a:t>
            </a:r>
            <a:endParaRPr lang="is-IS" dirty="0" smtClean="0"/>
          </a:p>
          <a:p>
            <a:r>
              <a:rPr lang="is-IS" dirty="0" smtClean="0"/>
              <a:t>Open source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0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 </a:t>
            </a:r>
            <a:r>
              <a:rPr lang="en-US" dirty="0" err="1" smtClean="0"/>
              <a:t>Auth</a:t>
            </a:r>
            <a:r>
              <a:rPr lang="en-US" dirty="0" smtClean="0"/>
              <a:t>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Tutorials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www.globusworld.org/workshop2016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Native applications</a:t>
            </a:r>
          </a:p>
          <a:p>
            <a:pPr lvl="1"/>
            <a:r>
              <a:rPr lang="en-US" u="sng" dirty="0">
                <a:solidFill>
                  <a:srgbClr val="FFFF00"/>
                </a:solidFill>
              </a:rPr>
              <a:t>https://</a:t>
            </a:r>
            <a:r>
              <a:rPr lang="en-US" u="sng" dirty="0" err="1">
                <a:solidFill>
                  <a:srgbClr val="FFFF00"/>
                </a:solidFill>
              </a:rPr>
              <a:t>github.com</a:t>
            </a:r>
            <a:r>
              <a:rPr lang="en-US" u="sng" dirty="0">
                <a:solidFill>
                  <a:srgbClr val="FFFF00"/>
                </a:solidFill>
              </a:rPr>
              <a:t>/</a:t>
            </a:r>
            <a:r>
              <a:rPr lang="en-US" u="sng" dirty="0" err="1">
                <a:solidFill>
                  <a:srgbClr val="FFFF00"/>
                </a:solidFill>
              </a:rPr>
              <a:t>globus</a:t>
            </a:r>
            <a:r>
              <a:rPr lang="en-US" u="sng" dirty="0">
                <a:solidFill>
                  <a:srgbClr val="FFFF00"/>
                </a:solidFill>
              </a:rPr>
              <a:t>/native-app-examples </a:t>
            </a:r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Modern Data Portal</a:t>
            </a:r>
          </a:p>
          <a:p>
            <a:pPr lvl="1"/>
            <a:r>
              <a:rPr lang="en-US" dirty="0" smtClean="0">
                <a:hlinkClick r:id="rId3"/>
              </a:rPr>
              <a:t>https://github.com/globus/globus-sample-data-portal.git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https://globus.computationinstitute.org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  <a:p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 Platform-as-a-Service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0095" y="1614167"/>
            <a:ext cx="8799558" cy="4510672"/>
          </a:xfrm>
          <a:prstGeom prst="roundRect">
            <a:avLst>
              <a:gd name="adj" fmla="val 851"/>
            </a:avLst>
          </a:prstGeom>
          <a:solidFill>
            <a:schemeClr val="bg1"/>
          </a:solidFill>
          <a:ln w="38100" cmpd="sng">
            <a:solidFill>
              <a:srgbClr val="2B50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75" algn="ctr" defTabSz="230188">
              <a:tabLst>
                <a:tab pos="1655763" algn="l"/>
              </a:tabLst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73195" y="4415204"/>
            <a:ext cx="3995633" cy="827836"/>
          </a:xfrm>
          <a:prstGeom prst="roundRect">
            <a:avLst>
              <a:gd name="adj" fmla="val 9622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err="1">
                <a:solidFill>
                  <a:schemeClr val="bg1"/>
                </a:solidFill>
                <a:latin typeface="Arial"/>
                <a:cs typeface="Arial"/>
              </a:rPr>
              <a:t>Auth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&amp; Groups</a:t>
            </a:r>
          </a:p>
        </p:txBody>
      </p:sp>
      <p:sp>
        <p:nvSpPr>
          <p:cNvPr id="8" name="Rounded Rectangle 7"/>
          <p:cNvSpPr/>
          <p:nvPr/>
        </p:nvSpPr>
        <p:spPr>
          <a:xfrm flipV="1">
            <a:off x="2573195" y="1789234"/>
            <a:ext cx="3995633" cy="621271"/>
          </a:xfrm>
          <a:prstGeom prst="roundRect">
            <a:avLst>
              <a:gd name="adj" fmla="val 1595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4800"/>
              </a:lnSpc>
              <a:spcAft>
                <a:spcPts val="0"/>
              </a:spcAft>
            </a:pPr>
            <a:endParaRPr lang="en-US" sz="4000" b="1" dirty="0" smtClean="0">
              <a:solidFill>
                <a:srgbClr val="29528C"/>
              </a:solidFill>
              <a:latin typeface="Arial"/>
              <a:cs typeface="Arial"/>
            </a:endParaRPr>
          </a:p>
          <a:p>
            <a:pPr algn="ctr">
              <a:lnSpc>
                <a:spcPts val="4800"/>
              </a:lnSpc>
              <a:spcAft>
                <a:spcPts val="0"/>
              </a:spcAft>
            </a:pPr>
            <a:r>
              <a:rPr lang="en-US" sz="7200" dirty="0" smtClean="0">
                <a:solidFill>
                  <a:srgbClr val="29528C"/>
                </a:solidFill>
                <a:latin typeface="Arial"/>
                <a:cs typeface="Arial"/>
              </a:rPr>
              <a:t>…</a:t>
            </a:r>
            <a:endParaRPr lang="en-US" sz="7200" dirty="0">
              <a:solidFill>
                <a:srgbClr val="29528C"/>
              </a:solidFill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79421" y="5376465"/>
            <a:ext cx="5595424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  Globus Toolkit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globus-grid_whit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115" y="5514551"/>
            <a:ext cx="435917" cy="351998"/>
          </a:xfrm>
          <a:prstGeom prst="rect">
            <a:avLst/>
          </a:prstGeom>
          <a:effectLst>
            <a:innerShdw blurRad="50800" dist="25400" dir="13500000">
              <a:prstClr val="black">
                <a:alpha val="50000"/>
              </a:prstClr>
            </a:innerShdw>
          </a:effectLst>
        </p:spPr>
      </p:pic>
      <p:pic>
        <p:nvPicPr>
          <p:cNvPr id="19" name="Picture 18" descr="globus-online-2013-large-white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8747" y="3179155"/>
            <a:ext cx="455019" cy="338410"/>
          </a:xfrm>
          <a:prstGeom prst="rect">
            <a:avLst/>
          </a:prstGeom>
        </p:spPr>
      </p:pic>
      <p:pic>
        <p:nvPicPr>
          <p:cNvPr id="20" name="Picture 19" descr="globus-online-2013-large-white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0082" y="3794694"/>
            <a:ext cx="455019" cy="33841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779421" y="1789236"/>
            <a:ext cx="691718" cy="3453803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Globus  APIs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83127" y="1800497"/>
            <a:ext cx="691718" cy="3453803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Globus Connect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7" name="Picture 26" descr="logo_Exeter_Universit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627" y="4501286"/>
            <a:ext cx="1311957" cy="5393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296" y="5222812"/>
            <a:ext cx="651568" cy="651568"/>
          </a:xfrm>
          <a:prstGeom prst="rect">
            <a:avLst/>
          </a:prstGeom>
        </p:spPr>
      </p:pic>
      <p:pic>
        <p:nvPicPr>
          <p:cNvPr id="29" name="Picture 28" descr="globus_genomics_250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541" y="3441793"/>
            <a:ext cx="1317928" cy="843474"/>
          </a:xfrm>
          <a:prstGeom prst="rect">
            <a:avLst/>
          </a:prstGeom>
        </p:spPr>
      </p:pic>
      <p:pic>
        <p:nvPicPr>
          <p:cNvPr id="30" name="Picture 29" descr="logo_umich_logo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7122" y="2585088"/>
            <a:ext cx="1212566" cy="762447"/>
          </a:xfrm>
          <a:prstGeom prst="rect">
            <a:avLst/>
          </a:prstGeom>
        </p:spPr>
      </p:pic>
      <p:pic>
        <p:nvPicPr>
          <p:cNvPr id="31" name="Picture 30" descr="logo_NERSC.png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0006" y="1860873"/>
            <a:ext cx="1322232" cy="491887"/>
          </a:xfrm>
          <a:prstGeom prst="rect">
            <a:avLst/>
          </a:prstGeom>
        </p:spPr>
      </p:pic>
      <p:pic>
        <p:nvPicPr>
          <p:cNvPr id="2" name="Picture 1" descr="logo_CI_Connect.jp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541" y="2618068"/>
            <a:ext cx="1196568" cy="598284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2573195" y="2410506"/>
            <a:ext cx="3995633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Data Publication &amp; Discovery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73195" y="3034138"/>
            <a:ext cx="3995633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File Sharing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73195" y="3655408"/>
            <a:ext cx="3995633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File Transfer &amp; Replication    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 descr="xsede-full-color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627" y="1881629"/>
            <a:ext cx="1398140" cy="529393"/>
          </a:xfrm>
          <a:prstGeom prst="rect">
            <a:avLst/>
          </a:prstGeom>
        </p:spPr>
      </p:pic>
      <p:pic>
        <p:nvPicPr>
          <p:cNvPr id="37" name="Picture 36" descr="xsede-full-color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0006" y="4279040"/>
            <a:ext cx="1398140" cy="529393"/>
          </a:xfrm>
          <a:prstGeom prst="rect">
            <a:avLst/>
          </a:prstGeom>
        </p:spPr>
      </p:pic>
      <p:pic>
        <p:nvPicPr>
          <p:cNvPr id="4" name="Picture 3" descr="logo_Indiana_white.jp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092" y="5012519"/>
            <a:ext cx="1092595" cy="881360"/>
          </a:xfrm>
          <a:prstGeom prst="rect">
            <a:avLst/>
          </a:prstGeom>
        </p:spPr>
      </p:pic>
      <p:pic>
        <p:nvPicPr>
          <p:cNvPr id="9" name="Picture 8" descr="logo_NCAR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576" y="3557565"/>
            <a:ext cx="1333262" cy="3746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3634" y="2353461"/>
            <a:ext cx="4279077" cy="853946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7294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400"/>
              </a:spcBef>
              <a:buFont typeface="Arial"/>
              <a:buChar char="•"/>
              <a:defRPr sz="3200" b="1" i="0" kern="1200">
                <a:solidFill>
                  <a:srgbClr val="D9D9D9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D9D9D9"/>
                </a:solidFill>
                <a:latin typeface="Museo Sans 300"/>
                <a:ea typeface="+mn-ea"/>
                <a:cs typeface="Museo Sans 30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Courier New"/>
              <a:buChar char="o"/>
              <a:defRPr sz="2400" b="0" i="0" kern="1200">
                <a:solidFill>
                  <a:srgbClr val="D9D9D9"/>
                </a:solidFill>
                <a:latin typeface="Museo Sans 300"/>
                <a:ea typeface="+mn-ea"/>
                <a:cs typeface="Museo Sans 30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bg1">
                    <a:lumMod val="95000"/>
                  </a:schemeClr>
                </a:solidFill>
                <a:latin typeface="Museo Sans 300"/>
                <a:ea typeface="+mn-ea"/>
                <a:cs typeface="Museo Sans 30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bg1">
                    <a:lumMod val="95000"/>
                  </a:schemeClr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More information</a:t>
            </a:r>
          </a:p>
          <a:p>
            <a:pPr lvl="1" fontAlgn="auto">
              <a:spcAft>
                <a:spcPts val="0"/>
              </a:spcAft>
            </a:pPr>
            <a:r>
              <a:rPr lang="en-US" dirty="0" err="1" smtClean="0"/>
              <a:t>Globus.org</a:t>
            </a:r>
            <a:endParaRPr lang="en-US" dirty="0" smtClean="0"/>
          </a:p>
          <a:p>
            <a:pPr lvl="1" fontAlgn="auto">
              <a:spcAft>
                <a:spcPts val="0"/>
              </a:spcAft>
            </a:pPr>
            <a:r>
              <a:rPr lang="en-US" dirty="0" err="1" smtClean="0"/>
              <a:t>Docs.globus.org</a:t>
            </a:r>
            <a:endParaRPr lang="en-US" dirty="0" smtClean="0"/>
          </a:p>
          <a:p>
            <a:pPr fontAlgn="auto">
              <a:spcAft>
                <a:spcPts val="0"/>
              </a:spcAft>
            </a:pPr>
            <a:r>
              <a:rPr lang="en-US" dirty="0" smtClean="0"/>
              <a:t>Contact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>
                <a:hlinkClick r:id="rId2"/>
              </a:rPr>
              <a:t>support@globus.org</a:t>
            </a:r>
            <a:r>
              <a:rPr lang="en-US" dirty="0" smtClean="0"/>
              <a:t> </a:t>
            </a:r>
            <a:endParaRPr lang="en-US" dirty="0"/>
          </a:p>
          <a:p>
            <a:pPr lvl="1" fontAlgn="auto">
              <a:spcAft>
                <a:spcPts val="0"/>
              </a:spcAft>
            </a:pPr>
            <a:r>
              <a:rPr lang="en-US" dirty="0" smtClean="0">
                <a:hlinkClick r:id="rId3"/>
              </a:rPr>
              <a:t>rachana@globus.org</a:t>
            </a:r>
            <a:endParaRPr lang="en-US" dirty="0" smtClean="0"/>
          </a:p>
          <a:p>
            <a:pPr lvl="1" fontAlgn="auto">
              <a:spcAft>
                <a:spcPts val="0"/>
              </a:spcAft>
            </a:pPr>
            <a:r>
              <a:rPr lang="en-US" dirty="0" smtClean="0">
                <a:hlinkClick r:id="rId4"/>
              </a:rPr>
              <a:t>greg@globus.org</a:t>
            </a:r>
            <a:r>
              <a:rPr lang="en-US" dirty="0" smtClean="0"/>
              <a:t> </a:t>
            </a:r>
            <a:endParaRPr lang="en-US" dirty="0" smtClean="0"/>
          </a:p>
          <a:p>
            <a:pPr fontAlgn="auto">
              <a:spcAft>
                <a:spcPts val="0"/>
              </a:spcAft>
            </a:pPr>
            <a:r>
              <a:rPr lang="en-US" dirty="0" smtClean="0"/>
              <a:t>Globus meeting at Oak Ridge</a:t>
            </a:r>
          </a:p>
          <a:p>
            <a:pPr lvl="1" fontAlgn="auto">
              <a:spcAft>
                <a:spcPts val="0"/>
              </a:spcAft>
            </a:pPr>
            <a:r>
              <a:rPr lang="en-US" smtClean="0"/>
              <a:t>March 14</a:t>
            </a:r>
            <a:r>
              <a:rPr lang="en-US" baseline="30000" smtClean="0"/>
              <a:t>th</a:t>
            </a:r>
            <a:r>
              <a:rPr lang="en-US" smtClean="0"/>
              <a:t> and 15th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57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ORCID Login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391"/>
            <a:ext cx="9144000" cy="48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Institutional Login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57262"/>
            <a:ext cx="9221253" cy="554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Login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" y="914399"/>
            <a:ext cx="9263703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identities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888"/>
            <a:ext cx="9144000" cy="52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3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identities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888"/>
            <a:ext cx="9144000" cy="52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8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with any identity or email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965200"/>
            <a:ext cx="8172450" cy="540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Globus CLI</a:t>
            </a:r>
            <a:r>
              <a:rPr lang="en-US" dirty="0"/>
              <a:t> </a:t>
            </a:r>
            <a:r>
              <a:rPr lang="en-US" dirty="0" smtClean="0"/>
              <a:t>(Beta)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165" y="1248962"/>
            <a:ext cx="8829674" cy="52802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65628"/>
      </p:ext>
    </p:extLst>
  </p:cSld>
  <p:clrMapOvr>
    <a:masterClrMapping/>
  </p:clrMapOvr>
</p:sld>
</file>

<file path=ppt/theme/theme1.xml><?xml version="1.0" encoding="utf-8"?>
<a:theme xmlns:a="http://schemas.openxmlformats.org/drawingml/2006/main" name="130414_Globus_blue_v1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51347</TotalTime>
  <Words>803</Words>
  <Application>Microsoft Macintosh PowerPoint</Application>
  <PresentationFormat>On-screen Show (4:3)</PresentationFormat>
  <Paragraphs>232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Courier New</vt:lpstr>
      <vt:lpstr>ＭＳ Ｐゴシック</vt:lpstr>
      <vt:lpstr>Museo Sans 100</vt:lpstr>
      <vt:lpstr>Museo Sans 300</vt:lpstr>
      <vt:lpstr>Wingdings</vt:lpstr>
      <vt:lpstr>Arial</vt:lpstr>
      <vt:lpstr>130414_Globus_blue_v1</vt:lpstr>
      <vt:lpstr>Globus for Data Management</vt:lpstr>
      <vt:lpstr>Globus SaaS</vt:lpstr>
      <vt:lpstr>ORCID Login</vt:lpstr>
      <vt:lpstr>Institutional Login</vt:lpstr>
      <vt:lpstr>University Login</vt:lpstr>
      <vt:lpstr>Linking identities</vt:lpstr>
      <vt:lpstr>Linking identities</vt:lpstr>
      <vt:lpstr>Sharing with any identity or email</vt:lpstr>
      <vt:lpstr>New Globus CLI (Beta)</vt:lpstr>
      <vt:lpstr>Storage connectors</vt:lpstr>
      <vt:lpstr>Platform Questions</vt:lpstr>
      <vt:lpstr>Globus PaaS</vt:lpstr>
      <vt:lpstr>APS Beamline</vt:lpstr>
      <vt:lpstr>Example: NCAR RDA</vt:lpstr>
      <vt:lpstr>Globus Platform-as-a-Service</vt:lpstr>
      <vt:lpstr>Globus Transfer API</vt:lpstr>
      <vt:lpstr>Globus Platform-as-a-Service</vt:lpstr>
      <vt:lpstr>Globus Auth</vt:lpstr>
      <vt:lpstr>Globus Auth Features</vt:lpstr>
      <vt:lpstr>Globus Auth</vt:lpstr>
      <vt:lpstr>Globus Python SDK</vt:lpstr>
      <vt:lpstr>Python SDK Jupyter notebook</vt:lpstr>
      <vt:lpstr>Globus Auth - Examples</vt:lpstr>
      <vt:lpstr>Globus Platform-as-a-Service</vt:lpstr>
      <vt:lpstr>Thank You</vt:lpstr>
    </vt:vector>
  </TitlesOfParts>
  <Company>Lawrence Berkeley National Laboratory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 Arial 32 pt</dc:title>
  <dc:creator>Wendy Tsabba</dc:creator>
  <cp:lastModifiedBy>Rachana Ananthakrishnan</cp:lastModifiedBy>
  <cp:revision>1430</cp:revision>
  <cp:lastPrinted>2016-09-13T23:28:41Z</cp:lastPrinted>
  <dcterms:created xsi:type="dcterms:W3CDTF">2016-10-25T14:12:36Z</dcterms:created>
  <dcterms:modified xsi:type="dcterms:W3CDTF">2017-02-28T15:20:05Z</dcterms:modified>
</cp:coreProperties>
</file>