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7" r:id="rId4"/>
    <p:sldId id="292" r:id="rId5"/>
    <p:sldId id="262" r:id="rId6"/>
    <p:sldId id="263" r:id="rId7"/>
    <p:sldId id="265" r:id="rId8"/>
    <p:sldId id="280" r:id="rId9"/>
    <p:sldId id="273" r:id="rId10"/>
    <p:sldId id="276" r:id="rId11"/>
    <p:sldId id="261" r:id="rId12"/>
    <p:sldId id="278" r:id="rId13"/>
    <p:sldId id="277" r:id="rId14"/>
    <p:sldId id="274" r:id="rId15"/>
    <p:sldId id="267" r:id="rId16"/>
    <p:sldId id="275" r:id="rId17"/>
    <p:sldId id="272" r:id="rId18"/>
    <p:sldId id="282" r:id="rId19"/>
    <p:sldId id="281" r:id="rId20"/>
    <p:sldId id="283" r:id="rId21"/>
    <p:sldId id="284" r:id="rId22"/>
    <p:sldId id="285" r:id="rId23"/>
    <p:sldId id="286" r:id="rId24"/>
    <p:sldId id="269" r:id="rId25"/>
    <p:sldId id="289" r:id="rId26"/>
    <p:sldId id="290" r:id="rId27"/>
    <p:sldId id="291" r:id="rId28"/>
    <p:sldId id="293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0"/>
    <p:restoredTop sz="94527"/>
  </p:normalViewPr>
  <p:slideViewPr>
    <p:cSldViewPr snapToGrid="0" snapToObjects="1">
      <p:cViewPr varScale="1">
        <p:scale>
          <a:sx n="93" d="100"/>
          <a:sy n="93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2B044-942C-4C42-B18B-AB5E4220F9A2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53E2-D15A-4648-85BF-A8B79B16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request/responses in JSON, but dataset read/write can be JSON or Binary.</a:t>
            </a:r>
          </a:p>
          <a:p>
            <a:r>
              <a:rPr lang="en-US" dirty="0" smtClean="0"/>
              <a:t>Point out use of POST verb, Basic </a:t>
            </a:r>
            <a:r>
              <a:rPr lang="en-US" dirty="0" err="1" smtClean="0"/>
              <a:t>Auth</a:t>
            </a:r>
            <a:r>
              <a:rPr lang="en-US" dirty="0" smtClean="0"/>
              <a:t>, JSON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53E2-D15A-4648-85BF-A8B79B16E8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AA05B-85B2-6042-ABED-1FFBD68634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1550-AC1A-144F-B37C-587EA50673C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3038-D6DC-C846-ACCD-457044B1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DFGroup/h5py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5serv.readthedocs.io/" TargetMode="External"/><Relationship Id="rId4" Type="http://schemas.openxmlformats.org/officeDocument/2006/relationships/hyperlink" Target="https://github.com/HDFGroup/h5pyd" TargetMode="External"/><Relationship Id="rId5" Type="http://schemas.openxmlformats.org/officeDocument/2006/relationships/hyperlink" Target="https://www.hdfgroup.org/pubs/papers/RESTful_HDF5.pdf" TargetMode="External"/><Relationship Id="rId6" Type="http://schemas.openxmlformats.org/officeDocument/2006/relationships/hyperlink" Target="https://nex.nasa.gov/nex/static/htdocs/site/extra/opennex/" TargetMode="External"/><Relationship Id="rId7" Type="http://schemas.openxmlformats.org/officeDocument/2006/relationships/hyperlink" Target="https://hdfgroup.org/wp/2015/04/hdf5-for-the-web-hdf-server/" TargetMode="External"/><Relationship Id="rId8" Type="http://schemas.openxmlformats.org/officeDocument/2006/relationships/hyperlink" Target="https://hdfgroup.org/wp/2015/12/serve-protect-web-security-hdf5/" TargetMode="External"/><Relationship Id="rId9" Type="http://schemas.openxmlformats.org/officeDocument/2006/relationships/image" Target="../media/image14.tiff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HDFGroup/h5ser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DFGroup/h5serv" TargetMode="External"/><Relationship Id="rId3" Type="http://schemas.openxmlformats.org/officeDocument/2006/relationships/hyperlink" Target="http://h5serv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8455"/>
          </a:xfrm>
        </p:spPr>
        <p:txBody>
          <a:bodyPr/>
          <a:lstStyle/>
          <a:p>
            <a:r>
              <a:rPr lang="en-US" dirty="0" smtClean="0"/>
              <a:t>Service-based HDF5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419" y="5143903"/>
            <a:ext cx="361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Readey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70" y="5016307"/>
            <a:ext cx="2678806" cy="901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419" y="5790234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jreadey@hdfgroup.org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H5serv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2663" y="2327237"/>
            <a:ext cx="1670304" cy="926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Request Handler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71063" y="2327237"/>
            <a:ext cx="1731264" cy="926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HDF5Db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447" y="3802469"/>
            <a:ext cx="1706880" cy="63398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5447" y="4985093"/>
            <a:ext cx="1706880" cy="5974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hdf5lib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7687415" y="4850981"/>
            <a:ext cx="1670304" cy="73152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Storage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102967" y="2790533"/>
            <a:ext cx="768096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736695" y="3253829"/>
            <a:ext cx="12192" cy="5486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748887" y="4436453"/>
            <a:ext cx="0" cy="54864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602327" y="5283797"/>
            <a:ext cx="1085088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1567031" y="2522309"/>
            <a:ext cx="865632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1567031" y="3083141"/>
            <a:ext cx="865632" cy="1219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/>
          </a:ln>
        </p:spPr>
      </p:cxnSp>
      <p:sp>
        <p:nvSpPr>
          <p:cNvPr id="14" name="TextBox 13"/>
          <p:cNvSpPr txBox="1"/>
          <p:nvPr/>
        </p:nvSpPr>
        <p:spPr>
          <a:xfrm>
            <a:off x="1652375" y="215213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2783" y="2802725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RSP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90710" y="1062093"/>
            <a:ext cx="2563090" cy="88669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Note: Requests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are handled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sequentially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  <a:sym typeface="Wingdings"/>
              </a:rPr>
              <a:t>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" name="Magnetic Disk 17"/>
          <p:cNvSpPr/>
          <p:nvPr/>
        </p:nvSpPr>
        <p:spPr>
          <a:xfrm>
            <a:off x="2432663" y="4436453"/>
            <a:ext cx="1670304" cy="73152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User/</a:t>
            </a:r>
            <a:r>
              <a:rPr lang="en-US" dirty="0" err="1" smtClean="0"/>
              <a:t>Passwd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3267815" y="3253829"/>
            <a:ext cx="0" cy="118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7737" y="3845141"/>
            <a:ext cx="14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Authenticate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H5serv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664"/>
            <a:ext cx="10941424" cy="508805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Written in Python using Tornado Framework (uses h5py &amp; hdf5lib)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REST-based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HTTP request/responses in JSON or binary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Full CRUD (create/read/update/delete) support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Most HDF5 features (Compound types, Compression, chunking, links)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Content </a:t>
            </a:r>
            <a:r>
              <a:rPr lang="en-US" dirty="0" smtClean="0"/>
              <a:t>directory (content is discoverable)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Self-contained web server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 Source (except web 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UUID identifiers for Groups/Datasets/Datatypes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Authentication and/or public </a:t>
            </a:r>
            <a:r>
              <a:rPr lang="en-US" dirty="0" smtClean="0"/>
              <a:t>access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Authorization via Access Control Lists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Object-level access control (read/write control per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Query support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0531" y="1597162"/>
            <a:ext cx="3883231" cy="50826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9542" y="6249894"/>
            <a:ext cx="21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</a:t>
            </a:r>
            <a:r>
              <a:rPr lang="en-US" smtClean="0"/>
              <a:t>Software Stack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21643" y="6252909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 Service (h5serv or </a:t>
            </a:r>
            <a:r>
              <a:rPr lang="is-IS" dirty="0" smtClean="0"/>
              <a:t>…)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58677" y="3449712"/>
            <a:ext cx="1120267" cy="4631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HDF5 Lib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4258" y="3464101"/>
            <a:ext cx="1105053" cy="4334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VOL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8675" y="2654065"/>
            <a:ext cx="1108147" cy="4631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NetCDF4 Lib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8676" y="1858419"/>
            <a:ext cx="1108147" cy="463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C/Fortran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8676" y="4333226"/>
            <a:ext cx="1120268" cy="463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h5pyd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4259" y="4333226"/>
            <a:ext cx="927298" cy="463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Backend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58675" y="5272575"/>
            <a:ext cx="1108147" cy="463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Python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1"/>
          </p:cNvCxnSpPr>
          <p:nvPr/>
        </p:nvCxnSpPr>
        <p:spPr>
          <a:xfrm flipV="1">
            <a:off x="2478944" y="3680826"/>
            <a:ext cx="535315" cy="4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2"/>
          </p:cNvCxnSpPr>
          <p:nvPr/>
        </p:nvCxnSpPr>
        <p:spPr>
          <a:xfrm flipH="1" flipV="1">
            <a:off x="1912749" y="3117203"/>
            <a:ext cx="6062" cy="3325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19" idx="2"/>
          </p:cNvCxnSpPr>
          <p:nvPr/>
        </p:nvCxnSpPr>
        <p:spPr>
          <a:xfrm flipV="1">
            <a:off x="1912749" y="2321557"/>
            <a:ext cx="1" cy="332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2478944" y="4564795"/>
            <a:ext cx="53531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1912749" y="4796364"/>
            <a:ext cx="6061" cy="4762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57269" y="2524058"/>
            <a:ext cx="600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(http)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753694" y="5274396"/>
            <a:ext cx="1108147" cy="463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CMD Line Tool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2290287" y="5034469"/>
            <a:ext cx="1017481" cy="2399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74042" y="4799632"/>
            <a:ext cx="0" cy="228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ectangle 458"/>
          <p:cNvSpPr/>
          <p:nvPr/>
        </p:nvSpPr>
        <p:spPr>
          <a:xfrm>
            <a:off x="6821325" y="1621960"/>
            <a:ext cx="3883231" cy="50826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1" name="Folded Corner 460"/>
          <p:cNvSpPr/>
          <p:nvPr/>
        </p:nvSpPr>
        <p:spPr>
          <a:xfrm rot="10800000">
            <a:off x="7358231" y="4538409"/>
            <a:ext cx="2667896" cy="148448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723991" y="4680488"/>
            <a:ext cx="230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Clients don’t need to know what’s going on inside this box!</a:t>
            </a:r>
            <a:endParaRPr lang="en-US" i="1" dirty="0"/>
          </a:p>
        </p:txBody>
      </p:sp>
      <p:sp>
        <p:nvSpPr>
          <p:cNvPr id="463" name="Rectangle 462"/>
          <p:cNvSpPr/>
          <p:nvPr/>
        </p:nvSpPr>
        <p:spPr>
          <a:xfrm>
            <a:off x="3014259" y="2649431"/>
            <a:ext cx="1120267" cy="46313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3011165" y="1860397"/>
            <a:ext cx="1108147" cy="4631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7" name="Straight Arrow Connector 466"/>
          <p:cNvCxnSpPr/>
          <p:nvPr/>
        </p:nvCxnSpPr>
        <p:spPr>
          <a:xfrm flipV="1">
            <a:off x="3565237" y="2333047"/>
            <a:ext cx="1" cy="3325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8" name="Picture 4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96" y="1749007"/>
            <a:ext cx="3739869" cy="26473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71" name="Straight Arrow Connector 470"/>
          <p:cNvCxnSpPr/>
          <p:nvPr/>
        </p:nvCxnSpPr>
        <p:spPr>
          <a:xfrm flipV="1">
            <a:off x="4138330" y="3680826"/>
            <a:ext cx="2682995" cy="4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/>
          <p:nvPr/>
        </p:nvCxnSpPr>
        <p:spPr>
          <a:xfrm flipV="1">
            <a:off x="4125262" y="2922725"/>
            <a:ext cx="2682995" cy="4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 flipV="1">
            <a:off x="3964508" y="4564795"/>
            <a:ext cx="2843749" cy="45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/>
          <p:cNvSpPr txBox="1"/>
          <p:nvPr/>
        </p:nvSpPr>
        <p:spPr>
          <a:xfrm>
            <a:off x="4880188" y="2132992"/>
            <a:ext cx="1783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HDF</a:t>
            </a:r>
            <a:r>
              <a:rPr lang="en-US" smtClean="0"/>
              <a:t> REST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82" y="125433"/>
            <a:ext cx="10515600" cy="1325563"/>
          </a:xfrm>
        </p:spPr>
        <p:txBody>
          <a:bodyPr/>
          <a:lstStyle/>
          <a:p>
            <a:r>
              <a:rPr lang="en-US" dirty="0" smtClean="0"/>
              <a:t>H5serv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067" y="4927002"/>
            <a:ext cx="716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 Intensive benchmark results – read </a:t>
            </a:r>
            <a:r>
              <a:rPr lang="en-US" dirty="0" err="1" smtClean="0"/>
              <a:t>n:n:n</a:t>
            </a:r>
            <a:r>
              <a:rPr lang="en-US" dirty="0" smtClean="0"/>
              <a:t> data cube as n:n:1 slices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Binary is 10x faster than JSON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Still 5x slower than NFS access of HDF5 file!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Haven’t spent too much effort on performance so far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Write results are comparable to read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67" y="1587500"/>
            <a:ext cx="6248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h5serv has limited scalability, there have been some interesting applications built using it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A couple of examples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The HDF Group is developing a AJAX-based HDF Viewer for the web </a:t>
            </a:r>
          </a:p>
          <a:p>
            <a:pPr lvl="1"/>
            <a:r>
              <a:rPr lang="is-IS" dirty="0" smtClean="0"/>
              <a:t>Anika Cartas at NASA Goddard  developed a ”Global Fire Emissions Database”</a:t>
            </a:r>
          </a:p>
          <a:p>
            <a:pPr lvl="2"/>
            <a:r>
              <a:rPr lang="en-US" dirty="0" smtClean="0"/>
              <a:t>T</a:t>
            </a:r>
            <a:r>
              <a:rPr lang="is-IS" dirty="0" smtClean="0"/>
              <a:t>his is a Web-based app as well</a:t>
            </a:r>
          </a:p>
          <a:p>
            <a:pPr lvl="1"/>
            <a:r>
              <a:rPr lang="is-IS" dirty="0" smtClean="0"/>
              <a:t>Ellen Johnson has created </a:t>
            </a:r>
            <a:r>
              <a:rPr lang="is-IS" smtClean="0"/>
              <a:t>sample MATLAB </a:t>
            </a:r>
            <a:r>
              <a:rPr lang="is-IS" dirty="0" smtClean="0"/>
              <a:t>scripts using the REST API</a:t>
            </a:r>
          </a:p>
          <a:p>
            <a:pPr lvl="2"/>
            <a:r>
              <a:rPr lang="is-IS" dirty="0" smtClean="0"/>
              <a:t>(stay tuned for her talk)</a:t>
            </a:r>
          </a:p>
          <a:p>
            <a:pPr lvl="1"/>
            <a:r>
              <a:rPr lang="en-US" dirty="0" smtClean="0"/>
              <a:t>H</a:t>
            </a:r>
            <a:r>
              <a:rPr lang="is-IS" dirty="0" smtClean="0"/>
              <a:t>5pyd – A h5py compatible Python SDK</a:t>
            </a:r>
          </a:p>
          <a:p>
            <a:pPr lvl="2"/>
            <a:r>
              <a:rPr lang="is-IS" dirty="0" smtClean="0"/>
              <a:t>See: </a:t>
            </a:r>
            <a:r>
              <a:rPr lang="en-US" dirty="0" smtClean="0">
                <a:hlinkClick r:id="rId2"/>
              </a:rPr>
              <a:t>https://github.com/HDFGroup/h5pyd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CMD Line tools – 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– Display HDF Content in a browser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690688"/>
            <a:ext cx="9892145" cy="4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Fire Emissions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6686"/>
            <a:ext cx="7780468" cy="49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H5pyd – Python Client for REST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158" y="1979407"/>
            <a:ext cx="7584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H5py-like client library for Python apps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HDF5 library not needed on client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Calls to HDF5 in h5py replaced by http requests to h5serv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Provide most of the functionality of h5py high-level library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Same code can work with local h5py (to files) or h5pyd (to REST API)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Extensions for HDF REST API-specific features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E.g.: query 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485939"/>
            <a:ext cx="823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Future Work: HDF5 Rest VOL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Library for C/Fortran clients that provides HDF5 API with REST backend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27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CMD Line Tools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2734" y="2216075"/>
            <a:ext cx="830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for common admin tasks: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List files </a:t>
            </a:r>
            <a:r>
              <a:rPr lang="en-US" dirty="0"/>
              <a:t>(‘domains’ in HDF REST API parlance</a:t>
            </a:r>
            <a:r>
              <a:rPr lang="en-US" dirty="0" smtClean="0"/>
              <a:t>) hosted by service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 permissions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Download content as local HDF5 files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Upload local HDF5 files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Output content of HDF5 domain (similar to h5dump or h5ls </a:t>
            </a:r>
            <a:r>
              <a:rPr lang="en-US" dirty="0" err="1" smtClean="0"/>
              <a:t>cmd</a:t>
            </a:r>
            <a:r>
              <a:rPr lang="en-US" dirty="0" smtClean="0"/>
              <a:t> tools)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461" y="0"/>
            <a:ext cx="1849120" cy="18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022" y="79039"/>
            <a:ext cx="2210473" cy="2210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05" y="4635500"/>
            <a:ext cx="3657600" cy="222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6" y="2200686"/>
            <a:ext cx="2434814" cy="2434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68649"/>
            <a:ext cx="6025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common </a:t>
            </a:r>
            <a:r>
              <a:rPr lang="en-US" smtClean="0"/>
              <a:t>storage technology </a:t>
            </a:r>
            <a:r>
              <a:rPr lang="en-US" dirty="0" smtClean="0"/>
              <a:t>used in the cloud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 </a:t>
            </a:r>
            <a:r>
              <a:rPr lang="en-US" dirty="0"/>
              <a:t>data as objects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Keys (a string) map to data </a:t>
            </a:r>
            <a:r>
              <a:rPr lang="en-US" dirty="0" smtClean="0"/>
              <a:t>blobs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sizes from 1 byte to 5 TB (</a:t>
            </a:r>
            <a:r>
              <a:rPr lang="en-US" dirty="0" smtClean="0"/>
              <a:t>AWS)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Cost effective compared with other cloud storage technologies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Built in redundancy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Potentially high throughput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Different </a:t>
            </a:r>
            <a:r>
              <a:rPr lang="en-US" dirty="0"/>
              <a:t>Implementations:</a:t>
            </a:r>
          </a:p>
          <a:p>
            <a:pPr lvl="1"/>
            <a:r>
              <a:rPr lang="en-US" dirty="0"/>
              <a:t>Public: AWS S3, Google Cloud Storage…</a:t>
            </a:r>
          </a:p>
          <a:p>
            <a:pPr lvl="1"/>
            <a:r>
              <a:rPr lang="en-US" dirty="0"/>
              <a:t>Private: Ceph, </a:t>
            </a:r>
            <a:r>
              <a:rPr lang="en-US" dirty="0" err="1" smtClean="0"/>
              <a:t>openstack</a:t>
            </a:r>
            <a:r>
              <a:rPr lang="en-US" dirty="0" smtClean="0"/>
              <a:t>/Swift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Mostly compatible…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609096"/>
            <a:ext cx="874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a_key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73253" y="2548401"/>
            <a:ext cx="1190065" cy="49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blob</a:t>
            </a:r>
            <a:endParaRPr lang="en-US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970058" y="2793762"/>
            <a:ext cx="9031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3379" y="1700954"/>
            <a:ext cx="16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Any string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6481494" y="2059836"/>
            <a:ext cx="540101" cy="437029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252" y="3467979"/>
            <a:ext cx="16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byte to 5 TB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7987553" y="3177931"/>
            <a:ext cx="480732" cy="480323"/>
          </a:xfrm>
          <a:prstGeom prst="curvedConnector3">
            <a:avLst>
              <a:gd name="adj1" fmla="val 103147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765" y="1602889"/>
            <a:ext cx="871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Motivation </a:t>
            </a:r>
            <a:r>
              <a:rPr lang="en-US" sz="2400" dirty="0" smtClean="0"/>
              <a:t>for HDF </a:t>
            </a:r>
            <a:r>
              <a:rPr lang="en-US" sz="2400" dirty="0" smtClean="0"/>
              <a:t>Server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HDF REST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H5serv – REST API reference implementation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HSDS – Scalable/Object Store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Costs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064" y="1592133"/>
            <a:ext cx="957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will it costs to store 1PB for one year on AWS?</a:t>
            </a:r>
          </a:p>
          <a:p>
            <a:r>
              <a:rPr lang="en-US" dirty="0" smtClean="0"/>
              <a:t>Answer depends on the technology and tradeoffs you are willing to accept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1882"/>
              </p:ext>
            </p:extLst>
          </p:nvPr>
        </p:nvGraphicFramePr>
        <p:xfrm>
          <a:off x="323924" y="2290283"/>
          <a:ext cx="11544152" cy="44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38"/>
                <a:gridCol w="2886038"/>
                <a:gridCol w="1966179"/>
                <a:gridCol w="3805897"/>
              </a:tblGrid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for 1PB/1yr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 Print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Glacier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(tape)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hour latency for first read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Additional costs for restore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S3 Infrequent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Nearline</a:t>
                      </a:r>
                      <a:r>
                        <a:rPr lang="en-US" dirty="0" smtClean="0"/>
                        <a:t> Object</a:t>
                      </a:r>
                      <a:r>
                        <a:rPr lang="en-US" baseline="0" dirty="0" smtClean="0"/>
                        <a:t>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$157K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$0.01/GB data retrieval charge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$10K</a:t>
                      </a:r>
                      <a:r>
                        <a:rPr lang="en-US" baseline="0" dirty="0" smtClean="0"/>
                        <a:t> to read entire PB!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Request pricing $0.01 per 10K </a:t>
                      </a:r>
                      <a:r>
                        <a:rPr lang="en-US" dirty="0" err="1" smtClean="0"/>
                        <a:t>req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Transfer out charge $0.01/GB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Attachable Disk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$629K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Extra charges for guaranteed IOPS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Need backups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 Network (NFS)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$3,774K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Not all NFSv4.1 features supported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E.g. File Locking</a:t>
                      </a:r>
                      <a:endParaRPr lang="en-US" dirty="0"/>
                    </a:p>
                  </a:txBody>
                  <a:tcPr/>
                </a:tc>
              </a:tr>
              <a:tr h="619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DynamoDB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</a:t>
                      </a:r>
                      <a:r>
                        <a:rPr lang="en-US" baseline="0" dirty="0" smtClean="0"/>
                        <a:t>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$3,145K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Extra charge for IOPS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 Challenges for HDF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1520" y="1807285"/>
            <a:ext cx="8412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Not </a:t>
            </a:r>
            <a:r>
              <a:rPr lang="en-US" dirty="0" smtClean="0"/>
              <a:t>POSIX!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latency (0.25s) per </a:t>
            </a:r>
            <a:r>
              <a:rPr lang="en-US" dirty="0" smtClean="0"/>
              <a:t>request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write/read </a:t>
            </a:r>
            <a:r>
              <a:rPr lang="en-US" dirty="0" smtClean="0"/>
              <a:t>consistent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throughput needs some </a:t>
            </a:r>
            <a:r>
              <a:rPr lang="en-US" dirty="0" smtClean="0"/>
              <a:t>tricks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(use </a:t>
            </a:r>
            <a:r>
              <a:rPr lang="en-US" dirty="0"/>
              <a:t>many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requests)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Request </a:t>
            </a:r>
            <a:r>
              <a:rPr lang="en-US" dirty="0"/>
              <a:t>charges can add up (public cloud)</a:t>
            </a:r>
          </a:p>
        </p:txBody>
      </p:sp>
      <p:sp>
        <p:nvSpPr>
          <p:cNvPr id="4" name="Folded Corner 3"/>
          <p:cNvSpPr/>
          <p:nvPr/>
        </p:nvSpPr>
        <p:spPr>
          <a:xfrm rot="10800000">
            <a:off x="2226833" y="4216998"/>
            <a:ext cx="4378362" cy="169970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7290" y="4356846"/>
            <a:ext cx="3603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HDF5, using the HDF5 library directly on an object storage system is a non-starter.  Will need an alternative solution</a:t>
            </a:r>
            <a:r>
              <a:rPr lang="is-I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4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store HDF5 data in an object store?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23" y="2900923"/>
            <a:ext cx="6444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Idea: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Store each HDF5 file as an object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Read on demand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Update locally – write back entire file to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But..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Slow – need to read entire file for each read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Consistency issues for updates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Limit to max file size (AWS = 5TB)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5319"/>
            <a:ext cx="593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each HDF5 file as an object store object?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Objects!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 rot="10800000">
            <a:off x="6067312" y="580387"/>
            <a:ext cx="4109422" cy="157607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6861" y="830076"/>
            <a:ext cx="3689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Idea: Map individual HDF5 objects (datasets, groups, chunks) as Object Storage Objects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2587"/>
            <a:ext cx="5379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Maximum storage object size is limited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can be accessed efficiently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Only data that is modified needs to be updated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(Potentially) Multiple clients can be reading/updating the same “file”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81" y="3662053"/>
            <a:ext cx="285750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2427" y="4006085"/>
            <a:ext cx="3496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Dataset is partitioned into chunks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Each chunk stored as an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Dataset meta data (type, shape, attributes, etc.) stored in a separate object</a:t>
            </a:r>
            <a:endParaRPr lang="en-US" i="1" dirty="0"/>
          </a:p>
        </p:txBody>
      </p:sp>
      <p:sp>
        <p:nvSpPr>
          <p:cNvPr id="20" name="Folded Corner 19"/>
          <p:cNvSpPr/>
          <p:nvPr/>
        </p:nvSpPr>
        <p:spPr>
          <a:xfrm rot="10800000">
            <a:off x="8069311" y="2802636"/>
            <a:ext cx="3925465" cy="111455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56493" y="3036747"/>
            <a:ext cx="360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chunk </a:t>
            </a:r>
            <a:r>
              <a:rPr lang="en-US" dirty="0"/>
              <a:t>(heavy outlines</a:t>
            </a:r>
            <a:r>
              <a:rPr lang="en-US"/>
              <a:t>) </a:t>
            </a:r>
            <a:r>
              <a:rPr lang="en-US" smtClean="0"/>
              <a:t>get </a:t>
            </a:r>
            <a:r>
              <a:rPr lang="en-US" dirty="0" smtClean="0"/>
              <a:t>persisted as </a:t>
            </a:r>
            <a:r>
              <a:rPr lang="en-US" dirty="0"/>
              <a:t>a separate object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02" y="3917190"/>
            <a:ext cx="2940810" cy="2940810"/>
          </a:xfrm>
          <a:prstGeom prst="rect">
            <a:avLst/>
          </a:prstGeom>
        </p:spPr>
      </p:pic>
      <p:cxnSp>
        <p:nvCxnSpPr>
          <p:cNvPr id="24" name="Curved Connector 23"/>
          <p:cNvCxnSpPr/>
          <p:nvPr/>
        </p:nvCxnSpPr>
        <p:spPr>
          <a:xfrm flipV="1">
            <a:off x="7395510" y="6037410"/>
            <a:ext cx="3469997" cy="180051"/>
          </a:xfrm>
          <a:prstGeom prst="curvedConnector3">
            <a:avLst>
              <a:gd name="adj1" fmla="val 9371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395510" y="4762458"/>
            <a:ext cx="3233045" cy="5109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7487322" y="5541292"/>
            <a:ext cx="2958352" cy="26783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54918" y="4529356"/>
            <a:ext cx="1402141" cy="1011936"/>
          </a:xfrm>
          <a:prstGeom prst="rect">
            <a:avLst/>
          </a:prstGeom>
          <a:solidFill>
            <a:srgbClr val="FFC000">
              <a:alpha val="4588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 Scalable Data Service (HSDS)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5324" y="2977576"/>
            <a:ext cx="5906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Support any sized repository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Any number of users/clients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Any request volume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Provide data as fast as the client can pull it 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Targeted for AWS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but portable to other public/private clouds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Cost effective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Use AWS S3 as primary storage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Decouple storage and compute costs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Elastically scale compute with usage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3292" y="1690688"/>
            <a:ext cx="56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 highly scalable implementation of the HDF REST API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515911"/>
            <a:ext cx="21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for HSDS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133"/>
            <a:ext cx="8782493" cy="3328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024" y="4815609"/>
            <a:ext cx="835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Client: Any user of the service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LB: Load balancer – distributes requests to Service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SN: Service Nodes – processes requests from clients (with help from Data Nodes)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DN: Data Nodes – responsible for partition of Object Store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Object Store: Base storage service (e.g. AWS S3)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HSDS Architecture Highlights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96035"/>
            <a:ext cx="100001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DN’s provide read/write consistent layer on top of AWS S3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DN’s also serve as data cache (improve performance and lower S3 request cost)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SN’s deterministically know which DN’s are needed to server a given request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Number of DN’s/SN’s  can grow or shrink depending on demand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Minimal operational costs would be 1 SN, 1 DN and data storage costs for S3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Query operations can run across all data nodes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1350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HSDS Timeline and next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896035"/>
            <a:ext cx="9520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Work just started July 1, 2016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work is being supported by NASA Cooperative Agreement </a:t>
            </a:r>
            <a:r>
              <a:rPr lang="en-US" sz="2400" dirty="0" smtClean="0"/>
              <a:t>NNX16AL91A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Working with NASA </a:t>
            </a:r>
            <a:r>
              <a:rPr lang="en-US" sz="2400" dirty="0" err="1" smtClean="0"/>
              <a:t>OpenNEX</a:t>
            </a:r>
            <a:r>
              <a:rPr lang="en-US" sz="2400" dirty="0" smtClean="0"/>
              <a:t> team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Also included client components: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HDF REST VOL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H5pyd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CMD line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Scope of project is for the next two years, but hoping to have prototype available sooner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Would love feedback on design, use cases, or additional features you’d like to see</a:t>
            </a:r>
          </a:p>
        </p:txBody>
      </p:sp>
    </p:spTree>
    <p:extLst>
      <p:ext uri="{BB962C8B-B14F-4D97-AF65-F5344CB8AC3E}">
        <p14:creationId xmlns:p14="http://schemas.microsoft.com/office/powerpoint/2010/main" val="3606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2294121" y="2293669"/>
            <a:ext cx="3351159" cy="10169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Dataset Metadata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17778" y="2293669"/>
            <a:ext cx="2536722" cy="3995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32526" y="2675715"/>
            <a:ext cx="2521974" cy="5526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Chunk 1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32526" y="3754504"/>
            <a:ext cx="2521974" cy="5526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Chunk 2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32526" y="5034440"/>
            <a:ext cx="2521974" cy="5526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Chunk 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9560978" y="2293669"/>
            <a:ext cx="280219" cy="38204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41197" y="2265585"/>
            <a:ext cx="14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Chunk offset</a:t>
            </a:r>
            <a:endParaRPr lang="en-US"/>
          </a:p>
        </p:txBody>
      </p:sp>
      <p:sp>
        <p:nvSpPr>
          <p:cNvPr id="72" name="Right Brace 71"/>
          <p:cNvSpPr/>
          <p:nvPr/>
        </p:nvSpPr>
        <p:spPr>
          <a:xfrm>
            <a:off x="9560977" y="3773490"/>
            <a:ext cx="280220" cy="533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959184" y="3890022"/>
            <a:ext cx="15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Chunk length</a:t>
            </a:r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8476"/>
              </p:ext>
            </p:extLst>
          </p:nvPr>
        </p:nvGraphicFramePr>
        <p:xfrm>
          <a:off x="2294122" y="3527834"/>
          <a:ext cx="33511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053"/>
                <a:gridCol w="1117053"/>
                <a:gridCol w="1117053"/>
              </a:tblGrid>
              <a:tr h="35102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510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6789</a:t>
                      </a:r>
                      <a:endParaRPr lang="en-US" dirty="0"/>
                    </a:p>
                  </a:txBody>
                  <a:tcPr/>
                </a:tc>
              </a:tr>
              <a:tr h="3510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5697</a:t>
                      </a:r>
                      <a:endParaRPr lang="en-US" dirty="0"/>
                    </a:p>
                  </a:txBody>
                  <a:tcPr/>
                </a:tc>
              </a:tr>
              <a:tr h="3510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345679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4545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Curved Connector 52"/>
          <p:cNvCxnSpPr/>
          <p:nvPr/>
        </p:nvCxnSpPr>
        <p:spPr>
          <a:xfrm flipV="1">
            <a:off x="5645280" y="2985431"/>
            <a:ext cx="1172498" cy="1091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5645280" y="4076812"/>
            <a:ext cx="1172497" cy="3392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>
            <a:off x="5645280" y="4799483"/>
            <a:ext cx="1172497" cy="48669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16182" y="249382"/>
            <a:ext cx="925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Providing read-only access to legacy HDF5 files stored as objects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4909" y="5694217"/>
            <a:ext cx="4114800" cy="8451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 is brought into new format, but dataset chunks can </a:t>
            </a:r>
            <a:r>
              <a:rPr lang="en-US" smtClean="0"/>
              <a:t>be accessed in place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0873" y="5286179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02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out More: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275" y="1892595"/>
            <a:ext cx="11628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H5serv: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://github.com/HDFGroup/h5serv</a:t>
            </a:r>
            <a:endParaRPr lang="en-US" sz="2800" dirty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/>
              <a:t>Documentation: </a:t>
            </a:r>
            <a:r>
              <a:rPr lang="en-US" sz="2800" dirty="0">
                <a:hlinkClick r:id="rId3"/>
              </a:rPr>
              <a:t>http://h5serv.readthedocs.io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/>
              <a:t>H5pyd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github.com/HDFGroup/h5pyd</a:t>
            </a:r>
            <a:endParaRPr lang="en-US" sz="2800" dirty="0" smtClean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 err="1" smtClean="0"/>
              <a:t>RESTful</a:t>
            </a:r>
            <a:r>
              <a:rPr lang="en-US" sz="2800" dirty="0" smtClean="0"/>
              <a:t> </a:t>
            </a:r>
            <a:r>
              <a:rPr lang="en-US" sz="2800" dirty="0"/>
              <a:t>HDF5 White Paper: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www.hdfgroup.org/pubs/papers/RESTful_HDF5.pdf</a:t>
            </a:r>
            <a:endParaRPr lang="en-US" sz="2800" dirty="0" smtClean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 err="1" smtClean="0"/>
              <a:t>OpenNex</a:t>
            </a:r>
            <a:r>
              <a:rPr lang="en-US" sz="2800" dirty="0"/>
              <a:t>: </a:t>
            </a:r>
            <a:r>
              <a:rPr lang="en-US" sz="2800" dirty="0">
                <a:hlinkClick r:id="rId6"/>
              </a:rPr>
              <a:t>https://nex.nasa.gov/nex/static/htdocs/site/extra/opennex</a:t>
            </a:r>
            <a:r>
              <a:rPr lang="en-US" sz="2800" dirty="0" smtClean="0">
                <a:hlinkClick r:id="rId6"/>
              </a:rPr>
              <a:t>/</a:t>
            </a:r>
            <a:r>
              <a:rPr lang="en-US" sz="2800" dirty="0" smtClean="0"/>
              <a:t>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/>
              <a:t>Blog articles: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hlinkClick r:id="rId7"/>
              </a:rPr>
              <a:t>https://hdfgroup.org/wp/2015/04/hdf5-for-the-web-hdf-server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hlinkClick r:id="rId8"/>
              </a:rPr>
              <a:t>https://hdfgroup.org/wp/2015/12/serve-protect-web-security-hdf5</a:t>
            </a:r>
            <a:r>
              <a:rPr lang="en-US" sz="2800" dirty="0" smtClean="0">
                <a:hlinkClick r:id="rId8"/>
              </a:rPr>
              <a:t>/</a:t>
            </a:r>
            <a:r>
              <a:rPr lang="en-US" sz="2800" dirty="0" smtClean="0"/>
              <a:t> </a:t>
            </a:r>
          </a:p>
          <a:p>
            <a:pPr marL="457200" lvl="0" indent="-45720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489" y="72958"/>
            <a:ext cx="2183564" cy="18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HDF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access to HDF Data remotely</a:t>
            </a:r>
            <a:endParaRPr lang="en-US" dirty="0" smtClean="0"/>
          </a:p>
          <a:p>
            <a:r>
              <a:rPr lang="en-US" dirty="0" smtClean="0"/>
              <a:t>Often it is more efficient to access </a:t>
            </a:r>
            <a:r>
              <a:rPr lang="en-US" dirty="0" err="1" smtClean="0"/>
              <a:t>specfic</a:t>
            </a:r>
            <a:r>
              <a:rPr lang="en-US" dirty="0" smtClean="0"/>
              <a:t> data on demand rather than download an entire file  </a:t>
            </a:r>
          </a:p>
          <a:p>
            <a:r>
              <a:rPr lang="en-US" dirty="0" smtClean="0"/>
              <a:t>Enables creation of web apps that utilize HDF data</a:t>
            </a:r>
          </a:p>
          <a:p>
            <a:r>
              <a:rPr lang="en-US" dirty="0" smtClean="0"/>
              <a:t>Potential to utilize various cloud based technologies:</a:t>
            </a:r>
          </a:p>
          <a:p>
            <a:pPr lvl="1"/>
            <a:r>
              <a:rPr lang="en-US" dirty="0" smtClean="0"/>
              <a:t>Object store</a:t>
            </a:r>
          </a:p>
          <a:p>
            <a:pPr lvl="1"/>
            <a:r>
              <a:rPr lang="en-US" dirty="0" smtClean="0"/>
              <a:t>On-demand compute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 – come up with a Web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RPC style emulation of HDF5 library</a:t>
            </a:r>
          </a:p>
          <a:p>
            <a:pPr lvl="1"/>
            <a:r>
              <a:rPr lang="en-US" dirty="0" smtClean="0"/>
              <a:t>REST API</a:t>
            </a:r>
          </a:p>
          <a:p>
            <a:r>
              <a:rPr lang="en-US" dirty="0" smtClean="0"/>
              <a:t>RPC is more straightforward, but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Doesn’t map well to HTTP Semantics (e.g. GET should be idempotent)</a:t>
            </a:r>
          </a:p>
          <a:p>
            <a:pPr lvl="1"/>
            <a:r>
              <a:rPr lang="is-IS" dirty="0" smtClean="0"/>
              <a:t>Less performant (more round trips)</a:t>
            </a:r>
          </a:p>
          <a:p>
            <a:pPr lvl="1"/>
            <a:r>
              <a:rPr lang="is-IS" dirty="0" smtClean="0"/>
              <a:t>Makes it harder to do things like multiple writer/multiple readers</a:t>
            </a:r>
          </a:p>
          <a:p>
            <a:pPr lvl="2"/>
            <a:r>
              <a:rPr lang="is-IS" dirty="0" smtClean="0"/>
              <a:t>Bringing along the same locking issues that exist in the HDF5 library</a:t>
            </a:r>
          </a:p>
          <a:p>
            <a:pPr lvl="1"/>
            <a:r>
              <a:rPr lang="is-IS" dirty="0" smtClean="0"/>
              <a:t>1-1 mapping of HDF5 api doesn’t provide some things you’ll need</a:t>
            </a:r>
          </a:p>
          <a:p>
            <a:pPr lvl="2"/>
            <a:r>
              <a:rPr lang="is-IS" dirty="0" smtClean="0"/>
              <a:t>E.g. </a:t>
            </a:r>
            <a:r>
              <a:rPr lang="en-US" dirty="0" smtClean="0"/>
              <a:t>A</a:t>
            </a:r>
            <a:r>
              <a:rPr lang="is-IS" dirty="0" smtClean="0"/>
              <a:t>uthentication, authorization, file discovery...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some thought arrived at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1" y="1610832"/>
            <a:ext cx="9144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/>
          <a:lstStyle/>
          <a:p>
            <a:r>
              <a:rPr lang="en-US" dirty="0" smtClean="0"/>
              <a:t>What makes it </a:t>
            </a:r>
            <a:r>
              <a:rPr lang="en-US" dirty="0" err="1" smtClean="0"/>
              <a:t>RESTful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27144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Client-server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Stateless – (no client context stored on server)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Cacheable – clients can cache responses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Resources identified by URIs (datasets, groups, attributes,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Standard HTTP methods and behaviors: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71475"/>
              </p:ext>
            </p:extLst>
          </p:nvPr>
        </p:nvGraphicFramePr>
        <p:xfrm>
          <a:off x="1255824" y="42530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135"/>
                <a:gridCol w="701749"/>
                <a:gridCol w="1339702"/>
                <a:gridCol w="49394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Idempotent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 description of a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named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resource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05" y="59801"/>
            <a:ext cx="6633001" cy="865232"/>
          </a:xfrm>
        </p:spPr>
        <p:txBody>
          <a:bodyPr/>
          <a:lstStyle/>
          <a:p>
            <a:r>
              <a:rPr lang="en-US" dirty="0" smtClean="0"/>
              <a:t>Example URI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76401"/>
            <a:ext cx="1463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://data.hdfgroup.org:7253/datasets/34…d5e/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value?select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=[0:4,0:4]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209801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scheme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1" y="2209801"/>
            <a:ext cx="503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host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77856" y="224641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1" y="2209801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1" y="2212254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</a:t>
            </a:r>
            <a:r>
              <a:rPr lang="en-US" sz="1400" dirty="0" err="1"/>
              <a:t>param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1676401"/>
            <a:ext cx="914400" cy="841177"/>
          </a:xfrm>
          <a:prstGeom prst="rect">
            <a:avLst/>
          </a:prstGeom>
          <a:solidFill>
            <a:srgbClr val="0000FF">
              <a:alpha val="2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96656" y="1678373"/>
            <a:ext cx="1825414" cy="841177"/>
          </a:xfrm>
          <a:prstGeom prst="rect">
            <a:avLst/>
          </a:prstGeom>
          <a:solidFill>
            <a:schemeClr val="accent2">
              <a:lumMod val="40000"/>
              <a:lumOff val="60000"/>
              <a:alpha val="2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24467" y="1671446"/>
            <a:ext cx="549406" cy="841177"/>
          </a:xfrm>
          <a:prstGeom prst="rect">
            <a:avLst/>
          </a:prstGeom>
          <a:solidFill>
            <a:schemeClr val="accent3">
              <a:lumMod val="40000"/>
              <a:lumOff val="60000"/>
              <a:alpha val="2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75108" y="1665788"/>
            <a:ext cx="2889498" cy="841177"/>
          </a:xfrm>
          <a:prstGeom prst="rect">
            <a:avLst/>
          </a:prstGeom>
          <a:solidFill>
            <a:schemeClr val="accent4">
              <a:lumMod val="40000"/>
              <a:lumOff val="60000"/>
              <a:alpha val="2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64606" y="1662549"/>
            <a:ext cx="1812794" cy="841177"/>
          </a:xfrm>
          <a:prstGeom prst="rect">
            <a:avLst/>
          </a:prstGeom>
          <a:solidFill>
            <a:schemeClr val="accent6">
              <a:lumMod val="40000"/>
              <a:lumOff val="60000"/>
              <a:alpha val="2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1" y="3124200"/>
            <a:ext cx="72160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Scheme: the connection protocol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Host: DNS name of server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Port: </a:t>
            </a:r>
            <a:r>
              <a:rPr lang="en-US" sz="2000" dirty="0" smtClean="0"/>
              <a:t>the </a:t>
            </a:r>
            <a:r>
              <a:rPr lang="en-US" sz="2000" dirty="0"/>
              <a:t>port the server is running 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Resource: identifier for the resource (dataset values in this case)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Select q</a:t>
            </a:r>
            <a:r>
              <a:rPr lang="en-US" sz="2000" dirty="0" smtClean="0"/>
              <a:t>uery </a:t>
            </a:r>
            <a:r>
              <a:rPr lang="en-US" sz="2000" dirty="0" err="1"/>
              <a:t>param</a:t>
            </a:r>
            <a:r>
              <a:rPr lang="en-US" sz="2000" dirty="0"/>
              <a:t>: Modify how the data will be returned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(e.g. hyperslab selection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Domain </a:t>
            </a:r>
            <a:r>
              <a:rPr lang="en-US" sz="2000" dirty="0" err="1" smtClean="0"/>
              <a:t>param</a:t>
            </a:r>
            <a:r>
              <a:rPr lang="en-US" sz="2000" dirty="0" smtClean="0"/>
              <a:t> (not shown): “File” the resource is a part of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(e.g. /home/</a:t>
            </a:r>
            <a:r>
              <a:rPr lang="en-US" sz="2000" dirty="0" err="1" smtClean="0"/>
              <a:t>joebob</a:t>
            </a:r>
            <a:r>
              <a:rPr lang="en-US" sz="2000" dirty="0" smtClean="0"/>
              <a:t>/myfile.h5)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802" y="963594"/>
            <a:ext cx="1142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 invalidUrl="http://tall.data.hdfgroup.org:7253/datasets/feef70e8-16a6-11e5-994e-06fc179afd5e/value?select=[0:4,0:4]"/>
              </a:rPr>
              <a:t>http</a:t>
            </a:r>
            <a:r>
              <a:rPr lang="en-US" sz="2000" dirty="0" smtClean="0">
                <a:hlinkClick r:id="rId3" invalidUrl="http://tall.data.hdfgroup.org:7253/datasets/feef70e8-16a6-11e5-994e-06fc179afd5e/value?select=[0:4,0:4]"/>
              </a:rPr>
              <a:t>://data.hdfgroup.org:7253/datasets/feef70e8-16a6-11e5-994e-06fc179afd5e/value?select</a:t>
            </a:r>
            <a:r>
              <a:rPr lang="en-US" sz="2000" dirty="0">
                <a:hlinkClick r:id="rId4" invalidUrl="http://tall.data.hdfgroup.org:7253/datasets/feef70e8-16a6-11e5-994e-06fc179afd5e/value?select=[0:4,0:4]"/>
              </a:rPr>
              <a:t>=[0:4,0:4]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99172" y="5955030"/>
            <a:ext cx="3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Note: no run time context!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3794" y="5955030"/>
            <a:ext cx="3749040" cy="708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POST Request – Create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311" y="1914861"/>
            <a:ext cx="8563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/datasets  </a:t>
            </a:r>
            <a:r>
              <a:rPr lang="en-US" b="1" dirty="0" smtClean="0"/>
              <a:t>HTTP/</a:t>
            </a:r>
            <a:r>
              <a:rPr lang="en-US" dirty="0" smtClean="0"/>
              <a:t>1.1 </a:t>
            </a:r>
          </a:p>
          <a:p>
            <a:r>
              <a:rPr lang="en-US" dirty="0" smtClean="0"/>
              <a:t>Content-Length</a:t>
            </a:r>
            <a:r>
              <a:rPr lang="en-US" b="1" dirty="0"/>
              <a:t>:</a:t>
            </a:r>
            <a:r>
              <a:rPr lang="en-US" dirty="0"/>
              <a:t> 39 </a:t>
            </a:r>
            <a:endParaRPr lang="en-US" dirty="0" smtClean="0"/>
          </a:p>
          <a:p>
            <a:r>
              <a:rPr lang="en-US" dirty="0" smtClean="0"/>
              <a:t>User-Agent</a:t>
            </a:r>
            <a:r>
              <a:rPr lang="en-US" b="1" dirty="0"/>
              <a:t>:</a:t>
            </a:r>
            <a:r>
              <a:rPr lang="en-US" dirty="0"/>
              <a:t> python-requests/2.3.0 </a:t>
            </a:r>
            <a:r>
              <a:rPr lang="en-US" dirty="0" err="1"/>
              <a:t>CPython</a:t>
            </a:r>
            <a:r>
              <a:rPr lang="en-US" dirty="0"/>
              <a:t>/2.7.8 Darwin/14.0.0 </a:t>
            </a:r>
            <a:endParaRPr lang="en-US" dirty="0" smtClean="0"/>
          </a:p>
          <a:p>
            <a:r>
              <a:rPr lang="en-US" dirty="0"/>
              <a:t>Authorization: Basic QWxhZGRpbjpvcGVuIHNlc2FtZQ==</a:t>
            </a:r>
            <a:endParaRPr lang="en-US" dirty="0" smtClean="0"/>
          </a:p>
          <a:p>
            <a:r>
              <a:rPr lang="en-US" dirty="0" smtClean="0"/>
              <a:t>domain</a:t>
            </a:r>
            <a:r>
              <a:rPr lang="en-US" b="1" dirty="0" smtClean="0"/>
              <a:t>:</a:t>
            </a:r>
            <a:r>
              <a:rPr lang="en-US" dirty="0" smtClean="0"/>
              <a:t> /home/john/</a:t>
            </a:r>
            <a:r>
              <a:rPr lang="en-US" dirty="0" err="1" smtClean="0"/>
              <a:t>datasettest</a:t>
            </a:r>
            <a:r>
              <a:rPr lang="en-US" dirty="0" smtClean="0"/>
              <a:t>/new_dataset.h5 </a:t>
            </a:r>
            <a:endParaRPr lang="en-US" dirty="0" smtClean="0"/>
          </a:p>
          <a:p>
            <a:r>
              <a:rPr lang="en-US" dirty="0" smtClean="0"/>
              <a:t>Accept</a:t>
            </a:r>
            <a:r>
              <a:rPr lang="en-US" b="1" dirty="0"/>
              <a:t>:</a:t>
            </a:r>
            <a:r>
              <a:rPr lang="en-US" dirty="0"/>
              <a:t> */* </a:t>
            </a:r>
            <a:endParaRPr lang="en-US" dirty="0" smtClean="0"/>
          </a:p>
          <a:p>
            <a:r>
              <a:rPr lang="en-US" dirty="0" smtClean="0"/>
              <a:t>Accept-Encoding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, deflate </a:t>
            </a:r>
          </a:p>
          <a:p>
            <a:r>
              <a:rPr lang="en-US" dirty="0"/>
              <a:t>{ "shape": 10, "type": "H5T_IEEE_F32LE" }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HTTP/</a:t>
            </a:r>
            <a:r>
              <a:rPr lang="en-US" dirty="0" smtClean="0"/>
              <a:t>1.1 </a:t>
            </a:r>
            <a:r>
              <a:rPr lang="en-US" dirty="0"/>
              <a:t>201 </a:t>
            </a:r>
            <a:r>
              <a:rPr lang="en-US" b="1" dirty="0"/>
              <a:t>Created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Date</a:t>
            </a:r>
            <a:r>
              <a:rPr lang="en-US" b="1" dirty="0"/>
              <a:t>:</a:t>
            </a:r>
            <a:r>
              <a:rPr lang="en-US" dirty="0"/>
              <a:t> Thu, 29 Jan 2015 06:14:02 GMT </a:t>
            </a:r>
            <a:endParaRPr lang="en-US" dirty="0" smtClean="0"/>
          </a:p>
          <a:p>
            <a:r>
              <a:rPr lang="en-US" dirty="0" smtClean="0"/>
              <a:t>Content-Length</a:t>
            </a:r>
            <a:r>
              <a:rPr lang="en-US" b="1" dirty="0"/>
              <a:t>:</a:t>
            </a:r>
            <a:r>
              <a:rPr lang="en-US" dirty="0"/>
              <a:t> 651 </a:t>
            </a:r>
            <a:endParaRPr lang="en-US" dirty="0" smtClean="0"/>
          </a:p>
          <a:p>
            <a:r>
              <a:rPr lang="en-US" dirty="0" smtClean="0"/>
              <a:t>Content-Type</a:t>
            </a:r>
            <a:r>
              <a:rPr lang="en-US" b="1" dirty="0"/>
              <a:t>:</a:t>
            </a:r>
            <a:r>
              <a:rPr lang="en-US" dirty="0"/>
              <a:t> application/</a:t>
            </a:r>
            <a:r>
              <a:rPr lang="en-US" dirty="0" err="1"/>
              <a:t>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Server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TornadoServer</a:t>
            </a:r>
            <a:r>
              <a:rPr lang="en-US" dirty="0"/>
              <a:t>/3.2.2 </a:t>
            </a:r>
          </a:p>
          <a:p>
            <a:r>
              <a:rPr lang="en-US" dirty="0"/>
              <a:t>{ "id": "0568d8c5-a77e-11e4-9f7a-3c15c2da029e", "</a:t>
            </a:r>
            <a:r>
              <a:rPr lang="en-US" dirty="0" err="1"/>
              <a:t>attributeCount</a:t>
            </a:r>
            <a:r>
              <a:rPr lang="en-US" dirty="0"/>
              <a:t>": 0, "created": "2015-01-29T06:14:02Z", "</a:t>
            </a:r>
            <a:r>
              <a:rPr lang="en-US" dirty="0" err="1"/>
              <a:t>lastModified</a:t>
            </a:r>
            <a:r>
              <a:rPr lang="en-US" dirty="0"/>
              <a:t>": "2015-01-29T06:14:02Z", </a:t>
            </a:r>
            <a:r>
              <a:rPr lang="en-US" dirty="0" smtClean="0"/>
              <a:t> </a:t>
            </a:r>
            <a:r>
              <a:rPr lang="is-IS" dirty="0" smtClean="0"/>
              <a:t>… </a:t>
            </a:r>
            <a:r>
              <a:rPr lang="en-US" dirty="0" smtClean="0"/>
              <a:t>]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4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– h5serv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implementation </a:t>
            </a:r>
            <a:r>
              <a:rPr lang="en-US" dirty="0" smtClean="0"/>
              <a:t>of the HDF REST API</a:t>
            </a:r>
          </a:p>
          <a:p>
            <a:pPr lvl="1"/>
            <a:r>
              <a:rPr lang="en-US" dirty="0" smtClean="0"/>
              <a:t>Get it at: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github.com/HDFGroup/h5serv</a:t>
            </a:r>
            <a:endParaRPr lang="en-US" dirty="0" smtClean="0"/>
          </a:p>
          <a:p>
            <a:pPr lvl="1"/>
            <a:r>
              <a:rPr lang="en-US" dirty="0"/>
              <a:t>Docs at: </a:t>
            </a:r>
            <a:r>
              <a:rPr lang="en-US" dirty="0">
                <a:hlinkClick r:id="rId3"/>
              </a:rPr>
              <a:t>http://h5serv.readthedocs.io/en/latest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First release in 2015 – many features added since then</a:t>
            </a:r>
          </a:p>
          <a:p>
            <a:r>
              <a:rPr lang="en-US" dirty="0" smtClean="0"/>
              <a:t>Easy to setup and configure</a:t>
            </a:r>
          </a:p>
          <a:p>
            <a:r>
              <a:rPr lang="en-US" dirty="0" smtClean="0"/>
              <a:t>Runs on Windows/Linux/Mac</a:t>
            </a:r>
          </a:p>
          <a:p>
            <a:r>
              <a:rPr lang="en-US" dirty="0" smtClean="0"/>
              <a:t>Not intended for heavy production use</a:t>
            </a:r>
          </a:p>
          <a:p>
            <a:pPr lvl="1"/>
            <a:r>
              <a:rPr lang="en-US" dirty="0" smtClean="0"/>
              <a:t>Implementation is single threaded</a:t>
            </a:r>
          </a:p>
          <a:p>
            <a:pPr lvl="1"/>
            <a:r>
              <a:rPr lang="en-US" dirty="0" smtClean="0"/>
              <a:t>Each request is completed before the next one is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1713</Words>
  <Application>Microsoft Macintosh PowerPoint</Application>
  <PresentationFormat>Widescreen</PresentationFormat>
  <Paragraphs>334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Comic Sans MS</vt:lpstr>
      <vt:lpstr>Courier</vt:lpstr>
      <vt:lpstr>Times New Roman</vt:lpstr>
      <vt:lpstr>Wingdings</vt:lpstr>
      <vt:lpstr>Arial</vt:lpstr>
      <vt:lpstr>Office Theme</vt:lpstr>
      <vt:lpstr>HDF Server</vt:lpstr>
      <vt:lpstr>Outline</vt:lpstr>
      <vt:lpstr>Why HDF Server</vt:lpstr>
      <vt:lpstr>First step – come up with a Web API </vt:lpstr>
      <vt:lpstr>After some thought arrived at…</vt:lpstr>
      <vt:lpstr>What makes it RESTful?</vt:lpstr>
      <vt:lpstr>Example URI</vt:lpstr>
      <vt:lpstr>Example POST Request – Create Dataset</vt:lpstr>
      <vt:lpstr>Reference Implementation – h5serv</vt:lpstr>
      <vt:lpstr>H5serv Architecture</vt:lpstr>
      <vt:lpstr>H5serv Highlights</vt:lpstr>
      <vt:lpstr>Client/Server Architecture</vt:lpstr>
      <vt:lpstr>H5serv Performance</vt:lpstr>
      <vt:lpstr>Sample Applications</vt:lpstr>
      <vt:lpstr>Web UI – Display HDF Content in a browser</vt:lpstr>
      <vt:lpstr>Global Fire Emissions Database</vt:lpstr>
      <vt:lpstr>H5pyd – Python Client for REST API</vt:lpstr>
      <vt:lpstr>CMD Line Tools</vt:lpstr>
      <vt:lpstr>Object Storage</vt:lpstr>
      <vt:lpstr>Storage Costs </vt:lpstr>
      <vt:lpstr>Object Storage Challenges for HDF</vt:lpstr>
      <vt:lpstr>How to store HDF5 data in an object store?</vt:lpstr>
      <vt:lpstr>Objects as Objects!</vt:lpstr>
      <vt:lpstr>HDF Scalable Data Service (HSDS)</vt:lpstr>
      <vt:lpstr>Architecture for HSDS</vt:lpstr>
      <vt:lpstr>HSDS Architecture Highlights</vt:lpstr>
      <vt:lpstr>HSDS Timeline and next steps</vt:lpstr>
      <vt:lpstr>PowerPoint Presentation</vt:lpstr>
      <vt:lpstr>To Find out More: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 Server</dc:title>
  <dc:creator>John Readey</dc:creator>
  <cp:lastModifiedBy>John Readey</cp:lastModifiedBy>
  <cp:revision>82</cp:revision>
  <cp:lastPrinted>2015-07-14T04:43:53Z</cp:lastPrinted>
  <dcterms:created xsi:type="dcterms:W3CDTF">2015-07-09T20:58:14Z</dcterms:created>
  <dcterms:modified xsi:type="dcterms:W3CDTF">2017-02-28T05:49:17Z</dcterms:modified>
</cp:coreProperties>
</file>