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73" r:id="rId2"/>
    <p:sldId id="259" r:id="rId3"/>
    <p:sldId id="269" r:id="rId4"/>
    <p:sldId id="295" r:id="rId5"/>
    <p:sldId id="290" r:id="rId6"/>
    <p:sldId id="343" r:id="rId7"/>
    <p:sldId id="296" r:id="rId8"/>
    <p:sldId id="318" r:id="rId9"/>
    <p:sldId id="334" r:id="rId10"/>
    <p:sldId id="342" r:id="rId11"/>
    <p:sldId id="341" r:id="rId12"/>
    <p:sldId id="327" r:id="rId13"/>
    <p:sldId id="328" r:id="rId14"/>
    <p:sldId id="336" r:id="rId15"/>
    <p:sldId id="298" r:id="rId16"/>
    <p:sldId id="299" r:id="rId17"/>
    <p:sldId id="330" r:id="rId18"/>
    <p:sldId id="331" r:id="rId19"/>
    <p:sldId id="344" r:id="rId20"/>
    <p:sldId id="332" r:id="rId21"/>
    <p:sldId id="345" r:id="rId22"/>
    <p:sldId id="346" r:id="rId23"/>
    <p:sldId id="301" r:id="rId24"/>
    <p:sldId id="302" r:id="rId25"/>
    <p:sldId id="282" r:id="rId26"/>
    <p:sldId id="303" r:id="rId27"/>
    <p:sldId id="304" r:id="rId28"/>
    <p:sldId id="347" r:id="rId29"/>
    <p:sldId id="305" r:id="rId30"/>
    <p:sldId id="306" r:id="rId31"/>
    <p:sldId id="293" r:id="rId32"/>
    <p:sldId id="287" r:id="rId33"/>
    <p:sldId id="324" r:id="rId34"/>
    <p:sldId id="339" r:id="rId35"/>
    <p:sldId id="261" r:id="rId36"/>
  </p:sldIdLst>
  <p:sldSz cx="12192000" cy="6858000"/>
  <p:notesSz cx="6858000" cy="9144000"/>
  <p:embeddedFontLst>
    <p:embeddedFont>
      <p:font typeface="Abadi" panose="020B0604020104020204" pitchFamily="34" charset="0"/>
      <p:regular r:id="rId39"/>
    </p:embeddedFont>
    <p:embeddedFont>
      <p:font typeface="Ericsson Hilda" panose="00000500000000000000" pitchFamily="2" charset="0"/>
      <p:regular r:id="rId40"/>
      <p:bold r:id="rId41"/>
    </p:embeddedFont>
    <p:embeddedFont>
      <p:font typeface="Ericsson Hilda Light" panose="00000400000000000000" pitchFamily="2" charset="0"/>
      <p:regular r:id="rId42"/>
    </p:embeddedFont>
    <p:embeddedFont>
      <p:font typeface="Ericsson Technical Icons" panose="00000500000000000000" pitchFamily="2" charset="0"/>
      <p:regular r:id="rId43"/>
    </p:embeddedFont>
    <p:embeddedFont>
      <p:font typeface="等线" panose="02010600030101010101" pitchFamily="2" charset="-122"/>
      <p:regular r:id="rId44"/>
      <p:bold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78125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4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multiThreading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2018-08-03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DD3F24-006B-4AF6-A2E2-D11CFA5F8F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1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72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2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23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dirty="0"/>
              <a:t>Lock</a:t>
            </a:r>
          </a:p>
          <a:p>
            <a:pPr lvl="2"/>
            <a:r>
              <a:rPr lang="en-US" dirty="0" err="1"/>
              <a:t>ReentrantLock</a:t>
            </a:r>
            <a:endParaRPr lang="en-US" dirty="0"/>
          </a:p>
          <a:p>
            <a:pPr lvl="3"/>
            <a:r>
              <a:rPr lang="en-US" sz="1400" dirty="0"/>
              <a:t>Non-fair(</a:t>
            </a:r>
            <a:r>
              <a:rPr lang="zh-CN" altLang="en-US" sz="1400" dirty="0"/>
              <a:t>非公平</a:t>
            </a:r>
            <a:r>
              <a:rPr lang="en-US" altLang="zh-CN" sz="1400" dirty="0"/>
              <a:t>) </a:t>
            </a:r>
            <a:r>
              <a:rPr lang="zh-CN" altLang="en-US" sz="1400" dirty="0"/>
              <a:t>或 </a:t>
            </a:r>
            <a:r>
              <a:rPr lang="en-US" altLang="zh-CN" sz="1400" dirty="0"/>
              <a:t>F</a:t>
            </a:r>
            <a:r>
              <a:rPr lang="en-US" sz="1400" dirty="0"/>
              <a:t>air(</a:t>
            </a:r>
            <a:r>
              <a:rPr lang="zh-CN" altLang="en-US" sz="1400" dirty="0"/>
              <a:t>公平</a:t>
            </a:r>
            <a:r>
              <a:rPr lang="en-US" altLang="zh-CN" sz="1400" dirty="0"/>
              <a:t>) schedule</a:t>
            </a:r>
          </a:p>
          <a:p>
            <a:pPr lvl="3"/>
            <a:r>
              <a:rPr lang="en-US" sz="1400" dirty="0"/>
              <a:t>Reentrant (</a:t>
            </a:r>
            <a:r>
              <a:rPr lang="zh-CN" altLang="en-US" sz="1400" dirty="0"/>
              <a:t>锁定区可重入</a:t>
            </a:r>
            <a:r>
              <a:rPr lang="en-US" sz="1400" dirty="0"/>
              <a:t>)           # Non-reentrant</a:t>
            </a:r>
            <a:r>
              <a:rPr lang="zh-CN" altLang="en-US" sz="1400" dirty="0"/>
              <a:t>不可重入</a:t>
            </a:r>
            <a:endParaRPr lang="en-US" sz="1400" dirty="0"/>
          </a:p>
          <a:p>
            <a:pPr lvl="3"/>
            <a:r>
              <a:rPr lang="en-US" sz="1400" dirty="0"/>
              <a:t>Exclusive (</a:t>
            </a:r>
            <a:r>
              <a:rPr lang="zh-CN" altLang="en-US" sz="1400" dirty="0"/>
              <a:t>排它锁</a:t>
            </a:r>
            <a:r>
              <a:rPr lang="en-US" altLang="zh-CN" sz="1400" dirty="0"/>
              <a:t>)                          # Share Lock(</a:t>
            </a:r>
            <a:r>
              <a:rPr lang="zh-CN" altLang="en-US" sz="1400" dirty="0"/>
              <a:t>共享锁</a:t>
            </a:r>
            <a:r>
              <a:rPr lang="en-US" altLang="zh-CN" sz="1400" dirty="0"/>
              <a:t>)</a:t>
            </a:r>
          </a:p>
          <a:p>
            <a:pPr lvl="3"/>
            <a:r>
              <a:rPr lang="en-US" sz="1400" dirty="0"/>
              <a:t>Mutex (</a:t>
            </a:r>
            <a:r>
              <a:rPr lang="zh-CN" altLang="en-US" sz="1400" dirty="0"/>
              <a:t>互斥锁）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r>
              <a:rPr lang="en-US" altLang="zh-CN" sz="1400" dirty="0"/>
              <a:t>(</a:t>
            </a:r>
            <a:r>
              <a:rPr lang="zh-CN" altLang="en-US" sz="1400" dirty="0"/>
              <a:t>读写锁</a:t>
            </a:r>
            <a:r>
              <a:rPr lang="en-US" altLang="zh-CN" sz="1400" dirty="0"/>
              <a:t>)</a:t>
            </a:r>
          </a:p>
          <a:p>
            <a:pPr lvl="3"/>
            <a:r>
              <a:rPr lang="en-US" altLang="zh-CN" sz="1400" dirty="0"/>
              <a:t>Pessimistic(</a:t>
            </a:r>
            <a:r>
              <a:rPr lang="zh-CN" altLang="en-US" sz="1400" dirty="0"/>
              <a:t>悲观锁</a:t>
            </a:r>
            <a:r>
              <a:rPr lang="en-US" altLang="zh-CN" sz="1400" dirty="0"/>
              <a:t>)                       # Optimistic(</a:t>
            </a:r>
            <a:r>
              <a:rPr lang="zh-CN" altLang="en-US" sz="1400" dirty="0"/>
              <a:t>乐观锁</a:t>
            </a:r>
            <a:r>
              <a:rPr lang="en-US" altLang="zh-CN" sz="1400" dirty="0"/>
              <a:t>)</a:t>
            </a:r>
          </a:p>
          <a:p>
            <a:pPr lvl="2"/>
            <a:r>
              <a:rPr lang="en-US" dirty="0"/>
              <a:t>Lock()/</a:t>
            </a:r>
            <a:r>
              <a:rPr lang="en-US" dirty="0" err="1"/>
              <a:t>tryLock</a:t>
            </a:r>
            <a:r>
              <a:rPr lang="en-US" dirty="0"/>
              <a:t>()/</a:t>
            </a:r>
            <a:r>
              <a:rPr lang="en-US" dirty="0" err="1"/>
              <a:t>tryLock</a:t>
            </a:r>
            <a:r>
              <a:rPr lang="en-US" dirty="0"/>
              <a:t>(timeout)</a:t>
            </a:r>
          </a:p>
          <a:p>
            <a:pPr lvl="1"/>
            <a:r>
              <a:rPr lang="en-US" dirty="0"/>
              <a:t>Condition </a:t>
            </a:r>
            <a:r>
              <a:rPr lang="zh-CN" altLang="en-US" dirty="0"/>
              <a:t>从</a:t>
            </a:r>
            <a:r>
              <a:rPr lang="en-US" altLang="zh-CN" dirty="0"/>
              <a:t>Lock</a:t>
            </a:r>
            <a:r>
              <a:rPr lang="zh-CN" altLang="en-US" dirty="0"/>
              <a:t>对象中创建出任意数目，只能和该锁配合使用</a:t>
            </a:r>
            <a:endParaRPr lang="en-US" altLang="zh-CN" dirty="0"/>
          </a:p>
          <a:p>
            <a:pPr lvl="2"/>
            <a:r>
              <a:rPr lang="en-US" altLang="zh-CN" dirty="0"/>
              <a:t>await()/await(timeout)</a:t>
            </a:r>
          </a:p>
          <a:p>
            <a:pPr lvl="2"/>
            <a:r>
              <a:rPr lang="en-US" altLang="zh-CN" dirty="0"/>
              <a:t>signal()/</a:t>
            </a:r>
            <a:r>
              <a:rPr lang="en-US" altLang="zh-CN" dirty="0" err="1"/>
              <a:t>signalAll</a:t>
            </a:r>
            <a:r>
              <a:rPr lang="en-US" altLang="zh-CN" dirty="0"/>
              <a:t>() </a:t>
            </a:r>
          </a:p>
          <a:p>
            <a:endParaRPr lang="en-US" dirty="0"/>
          </a:p>
          <a:p>
            <a:r>
              <a:rPr lang="en-US" dirty="0" err="1"/>
              <a:t>ReentrantLock.lockInterruptibly</a:t>
            </a:r>
            <a:r>
              <a:rPr lang="zh-CN" altLang="en-US" dirty="0"/>
              <a:t>允许在等待时由其它线程调用等待线程的</a:t>
            </a:r>
            <a:r>
              <a:rPr lang="en-US" dirty="0" err="1"/>
              <a:t>Thread.interrupt</a:t>
            </a:r>
            <a:r>
              <a:rPr lang="zh-CN" altLang="en-US" dirty="0"/>
              <a:t>方法来中断等待线程的等待而直接返回，这时不用获取锁，而会抛出一个</a:t>
            </a:r>
            <a:r>
              <a:rPr lang="en-US" dirty="0" err="1"/>
              <a:t>InterruptedException</a:t>
            </a:r>
            <a:r>
              <a:rPr lang="en-US" dirty="0"/>
              <a:t>。 </a:t>
            </a:r>
            <a:r>
              <a:rPr lang="en-US" dirty="0" err="1"/>
              <a:t>ReentrantLock.lock</a:t>
            </a:r>
            <a:r>
              <a:rPr lang="zh-CN" altLang="en-US" dirty="0"/>
              <a:t>方法不允许</a:t>
            </a:r>
            <a:r>
              <a:rPr lang="en-US" dirty="0" err="1"/>
              <a:t>Thread.interrupt</a:t>
            </a:r>
            <a:r>
              <a:rPr lang="zh-CN" altLang="en-US" dirty="0"/>
              <a:t>中断</a:t>
            </a:r>
            <a:r>
              <a:rPr lang="en-US" altLang="zh-CN" dirty="0"/>
              <a:t>,</a:t>
            </a:r>
            <a:r>
              <a:rPr lang="zh-CN" altLang="en-US" dirty="0"/>
              <a:t>即使检测到</a:t>
            </a:r>
            <a:r>
              <a:rPr lang="en-US" dirty="0" err="1"/>
              <a:t>Thread.isInterrupted</a:t>
            </a:r>
            <a:r>
              <a:rPr lang="en-US" dirty="0"/>
              <a:t>,</a:t>
            </a:r>
            <a:r>
              <a:rPr lang="zh-CN" altLang="en-US" dirty="0"/>
              <a:t>一样会继续尝试获取锁，失败则继续休眠。只是在最后获取锁成功后再把当前线程置为</a:t>
            </a:r>
            <a:r>
              <a:rPr lang="en-US" dirty="0"/>
              <a:t>interrupted</a:t>
            </a:r>
            <a:r>
              <a:rPr lang="zh-CN" altLang="en-US" dirty="0"/>
              <a:t>状态</a:t>
            </a:r>
            <a:r>
              <a:rPr lang="en-US" altLang="zh-CN" dirty="0"/>
              <a:t>,</a:t>
            </a:r>
            <a:r>
              <a:rPr lang="zh-CN" altLang="en-US" dirty="0"/>
              <a:t>然后再中断线程。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8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altLang="zh-CN" dirty="0"/>
              <a:t>Lock</a:t>
            </a:r>
            <a:r>
              <a:rPr lang="zh-CN" altLang="en-US" dirty="0"/>
              <a:t>对象进行锁定竞争</a:t>
            </a:r>
            <a:endParaRPr lang="en-US" altLang="zh-CN" dirty="0"/>
          </a:p>
          <a:p>
            <a:pPr lvl="2"/>
            <a:r>
              <a:rPr lang="en-US" dirty="0" err="1"/>
              <a:t>Lock.lock</a:t>
            </a:r>
            <a:r>
              <a:rPr lang="en-US" dirty="0"/>
              <a:t>() </a:t>
            </a:r>
            <a:r>
              <a:rPr lang="zh-CN" altLang="en-US" dirty="0"/>
              <a:t>锁定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F0"/>
                </a:solidFill>
              </a:rPr>
              <a:t>或超时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>
                <a:solidFill>
                  <a:srgbClr val="00B0F0"/>
                </a:solidFill>
              </a:rPr>
              <a:t>可使用</a:t>
            </a:r>
            <a:r>
              <a:rPr lang="en-US" dirty="0">
                <a:solidFill>
                  <a:srgbClr val="00B0F0"/>
                </a:solidFill>
              </a:rPr>
              <a:t>Multiple  Condition Objects</a:t>
            </a:r>
            <a:r>
              <a:rPr lang="zh-CN" altLang="en-US" dirty="0">
                <a:solidFill>
                  <a:srgbClr val="00B0F0"/>
                </a:solidFill>
              </a:rPr>
              <a:t>实现精确唤醒控制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/>
              <a:t>Condition.await</a:t>
            </a:r>
            <a:r>
              <a:rPr lang="en-US" dirty="0"/>
              <a:t>()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Signal(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Condition. signal()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>
                <a:solidFill>
                  <a:srgbClr val="00B0F0"/>
                </a:solidFill>
              </a:rPr>
              <a:t>Non-fair/Fair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6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68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74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5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57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11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dirty="0" err="1"/>
              <a:t>BlockingQueue</a:t>
            </a:r>
            <a:endParaRPr lang="en-US" dirty="0"/>
          </a:p>
          <a:p>
            <a:pPr lvl="2"/>
            <a:r>
              <a:rPr lang="en-US" altLang="zh-CN" dirty="0" err="1"/>
              <a:t>LinkedBlockingDeque</a:t>
            </a:r>
            <a:r>
              <a:rPr lang="en-US" altLang="zh-CN" dirty="0"/>
              <a:t>&lt;&gt;(capacity)</a:t>
            </a:r>
          </a:p>
          <a:p>
            <a:pPr lvl="3"/>
            <a:r>
              <a:rPr lang="en-US" altLang="zh-CN" dirty="0"/>
              <a:t>Default capacity = </a:t>
            </a:r>
            <a:r>
              <a:rPr lang="en-US" altLang="zh-CN" dirty="0" err="1"/>
              <a:t>Integer.MAX_VALUE</a:t>
            </a:r>
            <a:endParaRPr lang="en-US" altLang="zh-CN" dirty="0"/>
          </a:p>
          <a:p>
            <a:pPr lvl="2"/>
            <a:r>
              <a:rPr lang="en-US" altLang="zh-CN" dirty="0"/>
              <a:t>put()     </a:t>
            </a:r>
            <a:r>
              <a:rPr lang="zh-CN" altLang="en-US" dirty="0"/>
              <a:t>阻塞写入对象</a:t>
            </a:r>
            <a:endParaRPr lang="en-US" altLang="zh-CN" dirty="0"/>
          </a:p>
          <a:p>
            <a:pPr lvl="2"/>
            <a:r>
              <a:rPr lang="en-US" altLang="zh-CN" dirty="0"/>
              <a:t>take()   </a:t>
            </a:r>
            <a:r>
              <a:rPr lang="zh-CN" altLang="en-US" dirty="0"/>
              <a:t>阻塞取出对象</a:t>
            </a:r>
            <a:endParaRPr lang="en-US" altLang="zh-CN" dirty="0"/>
          </a:p>
          <a:p>
            <a:pPr marL="736600" lvl="2" indent="0">
              <a:buNone/>
            </a:pPr>
            <a:endParaRPr lang="en-US" altLang="zh-CN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阻塞队列会处理阻塞和唤醒，这样简化了设计。其内部相当于一个缓冲区，可以平衡生产者和消费者的处理能力。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75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68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05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95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NIO </a:t>
            </a:r>
            <a:r>
              <a:rPr lang="en-US" dirty="0" err="1"/>
              <a:t>FileChannel</a:t>
            </a:r>
            <a:r>
              <a:rPr lang="en-US" dirty="0"/>
              <a:t>(</a:t>
            </a:r>
            <a:r>
              <a:rPr lang="zh-CN" altLang="en-US" dirty="0"/>
              <a:t>类似</a:t>
            </a:r>
            <a:r>
              <a:rPr lang="en-US" altLang="zh-CN" dirty="0"/>
              <a:t>Unix-like OS</a:t>
            </a:r>
            <a:r>
              <a:rPr lang="zh-CN" altLang="en-US" dirty="0"/>
              <a:t>上的文件描述符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en-US" dirty="0" err="1"/>
              <a:t>MappedByteBuffer</a:t>
            </a:r>
            <a:endParaRPr lang="en-US" dirty="0"/>
          </a:p>
          <a:p>
            <a:pPr lvl="2"/>
            <a:r>
              <a:rPr lang="zh-CN" altLang="en-US" dirty="0"/>
              <a:t>使用底层操作系统的</a:t>
            </a:r>
            <a:r>
              <a:rPr lang="en-US" altLang="zh-CN" dirty="0"/>
              <a:t>Memory-mapped file</a:t>
            </a:r>
            <a:r>
              <a:rPr lang="zh-CN" altLang="en-US" dirty="0"/>
              <a:t>机制</a:t>
            </a:r>
            <a:endParaRPr lang="en-US" altLang="zh-CN" dirty="0"/>
          </a:p>
          <a:p>
            <a:pPr lvl="2"/>
            <a:r>
              <a:rPr lang="zh-CN" altLang="en-US" dirty="0"/>
              <a:t>和</a:t>
            </a:r>
            <a:r>
              <a:rPr lang="en-US" dirty="0"/>
              <a:t>Direct Byte Buffer</a:t>
            </a:r>
          </a:p>
          <a:p>
            <a:pPr marL="736600" lvl="2" indent="0">
              <a:buNone/>
            </a:pPr>
            <a:endParaRPr lang="en-US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跨</a:t>
            </a:r>
            <a:r>
              <a:rPr lang="en-US" altLang="zh-CN" dirty="0"/>
              <a:t>JVM</a:t>
            </a:r>
            <a:r>
              <a:rPr lang="zh-CN" altLang="en-US" dirty="0"/>
              <a:t>共享内存影射文件</a:t>
            </a:r>
            <a:endParaRPr lang="en-US" altLang="zh-CN" dirty="0"/>
          </a:p>
          <a:p>
            <a:pPr lvl="1"/>
            <a:r>
              <a:rPr lang="zh-CN" altLang="en-US" dirty="0"/>
              <a:t>使用直接内存</a:t>
            </a:r>
            <a:r>
              <a:rPr lang="en-US" altLang="zh-CN" dirty="0"/>
              <a:t>Buffer</a:t>
            </a:r>
            <a:r>
              <a:rPr lang="zh-CN" altLang="en-US" dirty="0"/>
              <a:t>做缓存区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FileChannel</a:t>
            </a:r>
            <a:r>
              <a:rPr lang="zh-CN" altLang="en-US" dirty="0"/>
              <a:t>的排它锁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86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4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System V IPC / Linux System Call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 key,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const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size_t</a:t>
            </a:r>
            <a:r>
              <a:rPr lang="en-US" dirty="0"/>
              <a:t> 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msgtyp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JNA</a:t>
            </a:r>
            <a:r>
              <a:rPr lang="zh-CN" altLang="en-US" dirty="0"/>
              <a:t>库</a:t>
            </a:r>
            <a:endParaRPr lang="en-US" altLang="zh-CN" dirty="0"/>
          </a:p>
          <a:p>
            <a:pPr lvl="2"/>
            <a:r>
              <a:rPr lang="zh-CN" altLang="en-US" kern="1200" dirty="0">
                <a:latin typeface="Ericsson Hilda Light" panose="00000400000000000000" pitchFamily="2" charset="0"/>
              </a:rPr>
              <a:t>源于</a:t>
            </a:r>
            <a:r>
              <a:rPr lang="en-US" altLang="zh-CN" kern="1200" dirty="0">
                <a:latin typeface="Ericsson Hilda Light" panose="00000400000000000000" pitchFamily="2" charset="0"/>
              </a:rPr>
              <a:t>Sun</a:t>
            </a:r>
            <a:r>
              <a:rPr lang="zh-CN" altLang="en-US" kern="1200" dirty="0">
                <a:latin typeface="Ericsson Hilda Light" panose="00000400000000000000" pitchFamily="2" charset="0"/>
              </a:rPr>
              <a:t>公司， 开源</a:t>
            </a:r>
            <a:r>
              <a:rPr lang="zh-CN" altLang="en-US" dirty="0"/>
              <a:t>基于</a:t>
            </a:r>
            <a:r>
              <a:rPr lang="en-US" altLang="zh-CN" dirty="0"/>
              <a:t>JNI</a:t>
            </a:r>
            <a:r>
              <a:rPr lang="zh-CN" altLang="en-US" dirty="0"/>
              <a:t>的库，用于</a:t>
            </a:r>
            <a:r>
              <a:rPr lang="en-US" altLang="zh-CN" dirty="0"/>
              <a:t>Java</a:t>
            </a:r>
            <a:r>
              <a:rPr lang="zh-CN" altLang="en-US" dirty="0"/>
              <a:t>侧。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使用操作系统的</a:t>
            </a:r>
            <a:r>
              <a:rPr lang="en-US" altLang="zh-CN" dirty="0" err="1"/>
              <a:t>SystemV</a:t>
            </a:r>
            <a:r>
              <a:rPr lang="en-US" altLang="zh-CN" dirty="0"/>
              <a:t>-IPC </a:t>
            </a:r>
            <a:r>
              <a:rPr lang="zh-CN" altLang="en-US" dirty="0"/>
              <a:t>消息队列</a:t>
            </a:r>
            <a:endParaRPr lang="en-US" altLang="zh-CN" dirty="0"/>
          </a:p>
          <a:p>
            <a:pPr lvl="1"/>
            <a:r>
              <a:rPr lang="zh-CN" altLang="en-US" dirty="0"/>
              <a:t>每个消息中的内存区</a:t>
            </a:r>
            <a:endParaRPr lang="en-US" altLang="zh-CN" dirty="0"/>
          </a:p>
          <a:p>
            <a:pPr lvl="1"/>
            <a:r>
              <a:rPr lang="zh-CN" altLang="en-US" dirty="0"/>
              <a:t>使用内核里的锁，对应用不可见</a:t>
            </a:r>
            <a:endParaRPr lang="en-US" altLang="zh-CN" dirty="0"/>
          </a:p>
          <a:p>
            <a:pPr lvl="1"/>
            <a:endParaRPr lang="en-US" altLang="zh-CN" sz="1200" kern="1200" dirty="0">
              <a:solidFill>
                <a:schemeClr val="tx1"/>
              </a:solidFill>
              <a:effectLst/>
              <a:latin typeface="Ericsson Hilda Light" panose="00000400000000000000" pitchFamily="2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JNA(Java Native Access)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是一个开源的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框架，是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Sun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公司推出的一种调用本地方法的技术，是建立在经典的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基础之上的一个框架。之所以说它是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的替 代者，是因为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大大简化了调用本地方法的过程，使用很方便，基本上不需要脱离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环境就可以完成。</a:t>
            </a:r>
            <a:endParaRPr lang="en-US" altLang="zh-CN" sz="1200" kern="1200" dirty="0">
              <a:solidFill>
                <a:schemeClr val="tx1"/>
              </a:solidFill>
              <a:effectLst/>
              <a:latin typeface="Ericsson Hilda Light" panose="00000400000000000000" pitchFamily="2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09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Java8:    https://github.com/keerath/openjdk-8-source/blob/master/hotspot/src/os/linux/vm/os_linux.cpp</a:t>
            </a:r>
          </a:p>
          <a:p>
            <a:r>
              <a:rPr lang="en-US" dirty="0"/>
              <a:t>Java11:  https://github.com/jiankunking/openjdk11/blob/master/src/hotspot/os/posix/os_posix.cpp</a:t>
            </a:r>
          </a:p>
          <a:p>
            <a:endParaRPr lang="en-US" dirty="0"/>
          </a:p>
          <a:p>
            <a:r>
              <a:rPr lang="en-US" dirty="0"/>
              <a:t>Spinning </a:t>
            </a:r>
            <a:r>
              <a:rPr lang="en-US" dirty="0" err="1"/>
              <a:t>pthread</a:t>
            </a:r>
            <a:r>
              <a:rPr lang="en-US" dirty="0"/>
              <a:t> mutex : https://stackoverflow.com/questions/23908711/linux-pthread-mutex-and-kernel-scheduler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2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* What is a  bounded-buffer?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94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5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23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基础设施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Synchronized</a:t>
            </a:r>
            <a:r>
              <a:rPr lang="zh-CN" altLang="en-US" dirty="0"/>
              <a:t>关键字和</a:t>
            </a:r>
            <a:r>
              <a:rPr lang="en-US" dirty="0"/>
              <a:t>Synchronized(Object)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3"/>
            <a:r>
              <a:rPr lang="en-US" sz="1400" dirty="0"/>
              <a:t>Non-fair(</a:t>
            </a:r>
            <a:r>
              <a:rPr lang="zh-CN" altLang="en-US" sz="1400" dirty="0"/>
              <a:t>非公平</a:t>
            </a:r>
            <a:r>
              <a:rPr lang="en-US" altLang="zh-CN" sz="1400" dirty="0"/>
              <a:t>) schedule only      # F</a:t>
            </a:r>
            <a:r>
              <a:rPr lang="en-US" sz="1400" dirty="0"/>
              <a:t>air(</a:t>
            </a:r>
            <a:r>
              <a:rPr lang="zh-CN" altLang="en-US" sz="1400" dirty="0"/>
              <a:t>公平</a:t>
            </a:r>
            <a:r>
              <a:rPr lang="en-US" altLang="zh-CN" sz="1400" dirty="0"/>
              <a:t>) schedule</a:t>
            </a:r>
          </a:p>
          <a:p>
            <a:pPr lvl="3"/>
            <a:r>
              <a:rPr lang="en-US" sz="1400" dirty="0"/>
              <a:t>Reentrant (</a:t>
            </a:r>
            <a:r>
              <a:rPr lang="zh-CN" altLang="en-US" sz="1400" dirty="0"/>
              <a:t>锁定区可重入</a:t>
            </a:r>
            <a:r>
              <a:rPr lang="en-US" sz="1400" dirty="0"/>
              <a:t>)               # Non-reentrant</a:t>
            </a:r>
            <a:r>
              <a:rPr lang="zh-CN" altLang="en-US" sz="1400" dirty="0"/>
              <a:t>不可重入</a:t>
            </a:r>
            <a:endParaRPr lang="en-US" sz="1400" dirty="0"/>
          </a:p>
          <a:p>
            <a:pPr lvl="3"/>
            <a:r>
              <a:rPr lang="en-US" sz="1400" dirty="0"/>
              <a:t>Exclusive (</a:t>
            </a:r>
            <a:r>
              <a:rPr lang="zh-CN" altLang="en-US" sz="1400" dirty="0"/>
              <a:t>排它锁</a:t>
            </a:r>
            <a:r>
              <a:rPr lang="en-US" altLang="zh-CN" sz="1400" dirty="0"/>
              <a:t>)                            # Share Lock(</a:t>
            </a:r>
            <a:r>
              <a:rPr lang="zh-CN" altLang="en-US" sz="1400" dirty="0"/>
              <a:t>共享锁</a:t>
            </a:r>
            <a:r>
              <a:rPr lang="en-US" altLang="zh-CN" sz="1400" dirty="0"/>
              <a:t>)</a:t>
            </a:r>
          </a:p>
          <a:p>
            <a:pPr lvl="3"/>
            <a:r>
              <a:rPr lang="en-US" sz="1400" dirty="0"/>
              <a:t>Mutex (</a:t>
            </a:r>
            <a:r>
              <a:rPr lang="zh-CN" altLang="en-US" sz="1400" dirty="0"/>
              <a:t>互斥锁）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r>
              <a:rPr lang="en-US" altLang="zh-CN" sz="1400" dirty="0"/>
              <a:t>(</a:t>
            </a:r>
            <a:r>
              <a:rPr lang="zh-CN" altLang="en-US" sz="1400" dirty="0"/>
              <a:t>读写锁</a:t>
            </a:r>
            <a:r>
              <a:rPr lang="en-US" altLang="zh-CN" sz="1400" dirty="0"/>
              <a:t>)</a:t>
            </a:r>
          </a:p>
          <a:p>
            <a:pPr lvl="3"/>
            <a:r>
              <a:rPr lang="en-US" altLang="zh-CN" sz="1400" dirty="0"/>
              <a:t>Pessimistic(</a:t>
            </a:r>
            <a:r>
              <a:rPr lang="zh-CN" altLang="en-US" sz="1400" dirty="0"/>
              <a:t>悲观锁</a:t>
            </a:r>
            <a:r>
              <a:rPr lang="en-US" altLang="zh-CN" sz="1400" dirty="0"/>
              <a:t>)                          # Optimistic(</a:t>
            </a:r>
            <a:r>
              <a:rPr lang="zh-CN" altLang="en-US" sz="1400" dirty="0"/>
              <a:t>乐观锁</a:t>
            </a:r>
            <a:r>
              <a:rPr lang="en-US" altLang="zh-CN" sz="1400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wait()/ wait(timeout)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公平锁：     </a:t>
            </a:r>
            <a:r>
              <a:rPr lang="en-US" dirty="0"/>
              <a:t>Threads acquire a fair lock in the order in which they requested it</a:t>
            </a:r>
            <a:br>
              <a:rPr lang="en-US" dirty="0"/>
            </a:br>
            <a:r>
              <a:rPr lang="zh-CN" altLang="en-US" dirty="0"/>
              <a:t>非公平锁：  </a:t>
            </a:r>
            <a:r>
              <a:rPr lang="en-US" altLang="zh-CN" dirty="0"/>
              <a:t>A</a:t>
            </a:r>
            <a:r>
              <a:rPr lang="en-US" dirty="0"/>
              <a:t> non-fair lock permits barging: threads requesting a lock can jump ahead of the queue of waiting threads if the lock happens to be available when it is requested.</a:t>
            </a:r>
          </a:p>
          <a:p>
            <a:endParaRPr lang="en-US" altLang="zh-CN" sz="1200" dirty="0"/>
          </a:p>
          <a:p>
            <a:r>
              <a:rPr lang="zh-CN" altLang="en-US" sz="1200" dirty="0"/>
              <a:t>锁定区可重入</a:t>
            </a:r>
            <a:r>
              <a:rPr lang="en-US" altLang="zh-CN" sz="1200" dirty="0"/>
              <a:t>: </a:t>
            </a:r>
            <a:r>
              <a:rPr lang="zh-CN" altLang="en-US" dirty="0"/>
              <a:t>线程可以进入任何一个它已经拥有的锁所同步着的代码块。</a:t>
            </a:r>
            <a:endParaRPr lang="en-US" altLang="zh-CN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共享锁：该锁可被多个线程共有，典型的就是</a:t>
            </a:r>
            <a:r>
              <a:rPr lang="en-US" altLang="zh-CN" dirty="0" err="1"/>
              <a:t>ReentrantReadWriteLock</a:t>
            </a:r>
            <a:r>
              <a:rPr lang="zh-CN" altLang="en-US" dirty="0"/>
              <a:t>里的读锁。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读锁是共享锁，写锁是</a:t>
            </a:r>
            <a:r>
              <a:rPr lang="zh-CN" altLang="en-US" dirty="0"/>
              <a:t>排它锁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r>
              <a:rPr lang="zh-CN" altLang="en-US" dirty="0">
                <a:effectLst/>
              </a:rPr>
              <a:t>悲观锁：总是假设最坏的情况，每次去拿数据的时候都认为别人会修改，所以每次在拿数据的时候都会上锁，这样别人想拿这个数据就会阻塞直到它拿到锁。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乐观锁：顾名思义，就是很乐观，每次去拿数据的时候都认为别人不会修改，所以不会上锁，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但是在更新的时候会判断一下在此期间别人有没有去更新这个数据</a:t>
            </a:r>
            <a:r>
              <a:rPr lang="zh-CN" altLang="en-US" dirty="0">
                <a:effectLst/>
              </a:rPr>
              <a:t>，可以使用版本号等机制。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62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6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dirty="0"/>
              <a:t>Object</a:t>
            </a:r>
            <a:r>
              <a:rPr lang="zh-CN" altLang="en-US" dirty="0"/>
              <a:t>对象的</a:t>
            </a:r>
            <a:r>
              <a:rPr lang="en-US" altLang="zh-CN" dirty="0">
                <a:solidFill>
                  <a:srgbClr val="00B0F0"/>
                </a:solidFill>
              </a:rPr>
              <a:t>monitor</a:t>
            </a:r>
            <a:r>
              <a:rPr lang="zh-CN" altLang="en-US" dirty="0">
                <a:solidFill>
                  <a:srgbClr val="00B0F0"/>
                </a:solidFill>
              </a:rPr>
              <a:t>线程互斥锁</a:t>
            </a:r>
            <a:r>
              <a:rPr lang="zh-CN" altLang="en-US" dirty="0"/>
              <a:t>的锁定竞争</a:t>
            </a:r>
            <a:endParaRPr lang="en-US" altLang="zh-CN" dirty="0"/>
          </a:p>
          <a:p>
            <a:pPr lvl="2"/>
            <a:r>
              <a:rPr lang="en-US" dirty="0"/>
              <a:t>Synchronized </a:t>
            </a:r>
            <a:r>
              <a:rPr lang="zh-CN" altLang="en-US" dirty="0"/>
              <a:t>锁定</a:t>
            </a:r>
            <a:endParaRPr lang="en-US" altLang="zh-CN" dirty="0"/>
          </a:p>
          <a:p>
            <a:pPr lvl="2"/>
            <a:r>
              <a:rPr lang="en-US" dirty="0"/>
              <a:t>wait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Notify(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notify 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/>
              <a:t>Non-fair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pPr lvl="2"/>
            <a:r>
              <a:rPr lang="zh-CN" altLang="en-US" dirty="0"/>
              <a:t>退出作用域释放锁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Synchronized</a:t>
            </a:r>
            <a:r>
              <a:rPr lang="zh-CN" altLang="en-US" dirty="0"/>
              <a:t>内部的锁升级过程</a:t>
            </a:r>
            <a:r>
              <a:rPr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Biased Lock -&gt; Lightweight Lock -&gt; Heavyweight lock(</a:t>
            </a:r>
            <a:r>
              <a:rPr lang="zh-CN" altLang="en-US" dirty="0"/>
              <a:t>偏向锁</a:t>
            </a:r>
            <a:r>
              <a:rPr lang="en-US" altLang="zh-CN" dirty="0"/>
              <a:t>/</a:t>
            </a:r>
            <a:r>
              <a:rPr lang="zh-CN" altLang="en-US" dirty="0"/>
              <a:t>轻量级锁</a:t>
            </a:r>
            <a:r>
              <a:rPr lang="en-US" altLang="zh-CN" dirty="0"/>
              <a:t>/</a:t>
            </a:r>
            <a:r>
              <a:rPr lang="zh-CN" altLang="en-US" dirty="0"/>
              <a:t>重量级锁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2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xiaoqu/ProducerConsumerProblemInJav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ebpoll.rnd.ericsson.se/poll.asp?ID=14284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hyperlink" Target="file:///\\bjg.cn.ao.ericsson.se\X$\DUIB_China\XI\XIT\XIT_All\XIT_Java_Instructor_Committee\20180803_Concurrent_Programming_By_Xiaohan_and_Ningn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iki.openjdk.java.net/display/HotSpot/Synchronization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1DC2-40E8-4904-BA8D-C7CC72F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7" y="636736"/>
            <a:ext cx="8353426" cy="1081088"/>
          </a:xfrm>
        </p:spPr>
        <p:txBody>
          <a:bodyPr/>
          <a:lstStyle/>
          <a:p>
            <a:pPr algn="ctr"/>
            <a:r>
              <a:rPr lang="en-US" altLang="zh-CN" dirty="0"/>
              <a:t>Multi-threaded Series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A749-343D-46B9-BD38-A286FDE784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5476" y="1582467"/>
            <a:ext cx="9985785" cy="4569758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Multithreading basic concept, thread pool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1. Thread  , Runnable , Future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	2.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ThreadPool</a:t>
            </a:r>
            <a:r>
              <a:rPr lang="en-US" sz="1600" dirty="0"/>
              <a:t>	</a:t>
            </a:r>
            <a:endParaRPr lang="en-US" altLang="zh-CN" sz="10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Lock related concepts and examples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                     1.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volatile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                     2.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synchronized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                 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lock in JUC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>
                <a:solidFill>
                  <a:srgbClr val="0070C0"/>
                </a:solidFill>
              </a:rPr>
              <a:t>Multi-threaded problem solving experience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         1. Producer and Consumer Problem in Java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Troubleshooting, Log Tools, JVM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args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System limits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3. Extension &amp; summarize, AKKA Framework</a:t>
            </a:r>
          </a:p>
        </p:txBody>
      </p:sp>
    </p:spTree>
    <p:extLst>
      <p:ext uri="{BB962C8B-B14F-4D97-AF65-F5344CB8AC3E}">
        <p14:creationId xmlns:p14="http://schemas.microsoft.com/office/powerpoint/2010/main" val="292593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DCF0FD-F7C1-4BD7-9C97-17A47538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109365"/>
            <a:ext cx="11229975" cy="4467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EF3EFE3-0F2E-4ABC-B41E-0145872BD7B6}"/>
              </a:ext>
            </a:extLst>
          </p:cNvPr>
          <p:cNvGrpSpPr/>
          <p:nvPr/>
        </p:nvGrpSpPr>
        <p:grpSpPr>
          <a:xfrm>
            <a:off x="481011" y="2109365"/>
            <a:ext cx="11229975" cy="4467225"/>
            <a:chOff x="481011" y="2109365"/>
            <a:chExt cx="11229975" cy="44672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9A6882-4688-441A-A6EF-E06247AC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11" y="2109365"/>
              <a:ext cx="11229975" cy="44672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0DFBF8-866A-40F7-9F39-58D9FBCF87D1}"/>
                </a:ext>
              </a:extLst>
            </p:cNvPr>
            <p:cNvSpPr txBox="1"/>
            <p:nvPr/>
          </p:nvSpPr>
          <p:spPr bwMode="auto">
            <a:xfrm>
              <a:off x="5416735" y="2285428"/>
              <a:ext cx="289884" cy="2774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400" dirty="0">
                  <a:solidFill>
                    <a:srgbClr val="FF0000"/>
                  </a:solidFill>
                  <a:latin typeface="Abadi" panose="020B0604020202020204" pitchFamily="34" charset="0"/>
                </a:rPr>
                <a:t>1)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FD916C-B978-4CBA-B95A-E08378E232DD}"/>
                </a:ext>
              </a:extLst>
            </p:cNvPr>
            <p:cNvSpPr txBox="1"/>
            <p:nvPr/>
          </p:nvSpPr>
          <p:spPr bwMode="auto">
            <a:xfrm>
              <a:off x="1788463" y="3326028"/>
              <a:ext cx="349444" cy="282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400" dirty="0">
                  <a:solidFill>
                    <a:srgbClr val="FF0000"/>
                  </a:solidFill>
                  <a:latin typeface="Abadi" panose="020B0604020202020204" pitchFamily="34" charset="0"/>
                </a:rPr>
                <a:t>2)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763795-74BC-4E83-8E4B-00C7A33763C7}"/>
                </a:ext>
              </a:extLst>
            </p:cNvPr>
            <p:cNvSpPr txBox="1"/>
            <p:nvPr/>
          </p:nvSpPr>
          <p:spPr bwMode="auto">
            <a:xfrm>
              <a:off x="2977812" y="3760571"/>
              <a:ext cx="349444" cy="282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400" dirty="0">
                  <a:solidFill>
                    <a:srgbClr val="FF0000"/>
                  </a:solidFill>
                  <a:latin typeface="Abadi" panose="020B0604020202020204" pitchFamily="34" charset="0"/>
                </a:rPr>
                <a:t>3)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309102"/>
            <a:ext cx="8755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Enter Synchronized Block(First Time, Object lock count 0 -&gt; 1)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(Compete the lock)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1) - Enter monitor block(hold the lock) directly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2) - Enter </a:t>
            </a:r>
            <a:r>
              <a:rPr lang="en-US" dirty="0">
                <a:solidFill>
                  <a:srgbClr val="FF0000"/>
                </a:solidFill>
              </a:rPr>
              <a:t>Blocked</a:t>
            </a:r>
            <a:r>
              <a:rPr lang="en-US" dirty="0">
                <a:solidFill>
                  <a:srgbClr val="242424"/>
                </a:solidFill>
              </a:rPr>
              <a:t> on the lock, </a:t>
            </a:r>
            <a:r>
              <a:rPr lang="en-US" dirty="0">
                <a:solidFill>
                  <a:srgbClr val="FF0000"/>
                </a:solidFill>
              </a:rPr>
              <a:t>non-interruptible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3) – Awaken by OS, until acquire the monitor 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0019E-96E9-488A-BA20-7377B07863C5}"/>
              </a:ext>
            </a:extLst>
          </p:cNvPr>
          <p:cNvSpPr/>
          <p:nvPr/>
        </p:nvSpPr>
        <p:spPr>
          <a:xfrm>
            <a:off x="6180597" y="4765451"/>
            <a:ext cx="5254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Question:  how can we properly terminated a thread if it is blocked  on a monitor lock which will never be released ?</a:t>
            </a:r>
          </a:p>
        </p:txBody>
      </p:sp>
    </p:spTree>
    <p:extLst>
      <p:ext uri="{BB962C8B-B14F-4D97-AF65-F5344CB8AC3E}">
        <p14:creationId xmlns:p14="http://schemas.microsoft.com/office/powerpoint/2010/main" val="240984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07E9B6-0DD3-4173-9445-E7613003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99" y="2217856"/>
            <a:ext cx="11229975" cy="4467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4467225" y="373255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5524500" y="3732549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5299172" y="420103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5577219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3B46B-5871-441C-A7A2-1C3D3A9505C9}"/>
              </a:ext>
            </a:extLst>
          </p:cNvPr>
          <p:cNvSpPr txBox="1"/>
          <p:nvPr/>
        </p:nvSpPr>
        <p:spPr bwMode="auto">
          <a:xfrm>
            <a:off x="2920450" y="5131954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101864"/>
            <a:ext cx="48591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Wait()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r>
              <a:rPr lang="en-US" dirty="0">
                <a:solidFill>
                  <a:srgbClr val="242424"/>
                </a:solidFill>
              </a:rPr>
              <a:t>1) –Release the lock, exit from monitor block</a:t>
            </a:r>
          </a:p>
          <a:p>
            <a:r>
              <a:rPr lang="en-US" dirty="0">
                <a:solidFill>
                  <a:srgbClr val="242424"/>
                </a:solidFill>
              </a:rPr>
              <a:t>2) - Enter Waiting, append to the lock waiting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5299172" y="416649"/>
            <a:ext cx="58480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Exit from Waiting, removed from lock waiting queue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242424"/>
                </a:solidFill>
              </a:rPr>
              <a:t>3) –Being notified</a:t>
            </a:r>
          </a:p>
          <a:p>
            <a:r>
              <a:rPr lang="en-US" dirty="0">
                <a:solidFill>
                  <a:srgbClr val="242424"/>
                </a:solidFill>
              </a:rPr>
              <a:t>4) - Being interrupted</a:t>
            </a:r>
          </a:p>
          <a:p>
            <a:endParaRPr lang="en-US" dirty="0">
              <a:solidFill>
                <a:srgbClr val="242424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7578903" y="3761195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73D40-DFA0-43FC-AE44-7E228F6B5DE8}"/>
              </a:ext>
            </a:extLst>
          </p:cNvPr>
          <p:cNvSpPr/>
          <p:nvPr/>
        </p:nvSpPr>
        <p:spPr>
          <a:xfrm>
            <a:off x="6859079" y="4745042"/>
            <a:ext cx="4917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Question: If a thread is staying in wait(), another thread hold the monitor lock and never release, Could the waiting thread be properly terminated?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A7FA5-64C3-4FE5-9E4C-664451F0D7CE}"/>
              </a:ext>
            </a:extLst>
          </p:cNvPr>
          <p:cNvSpPr/>
          <p:nvPr/>
        </p:nvSpPr>
        <p:spPr>
          <a:xfrm>
            <a:off x="5558118" y="1318660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 </a:t>
            </a:r>
            <a:r>
              <a:rPr lang="en-US" dirty="0"/>
              <a:t>*spurious waken 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D20C34-0285-4309-9B37-329FEECB572C}"/>
              </a:ext>
            </a:extLst>
          </p:cNvPr>
          <p:cNvSpPr/>
          <p:nvPr/>
        </p:nvSpPr>
        <p:spPr>
          <a:xfrm>
            <a:off x="7042432" y="1872658"/>
            <a:ext cx="4773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5) - Enter monitor block again, wait()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6) - Enter </a:t>
            </a:r>
            <a:r>
              <a:rPr lang="en-US" dirty="0">
                <a:solidFill>
                  <a:srgbClr val="FF0000"/>
                </a:solidFill>
              </a:rPr>
              <a:t>Blocked</a:t>
            </a:r>
            <a:r>
              <a:rPr lang="en-US" dirty="0">
                <a:solidFill>
                  <a:srgbClr val="242424"/>
                </a:solidFill>
              </a:rPr>
              <a:t> on the lock,  </a:t>
            </a:r>
            <a:r>
              <a:rPr lang="en-US" dirty="0">
                <a:solidFill>
                  <a:srgbClr val="FF0000"/>
                </a:solidFill>
              </a:rPr>
              <a:t>non- interruptible</a:t>
            </a:r>
            <a:r>
              <a:rPr lang="en-US" dirty="0">
                <a:solidFill>
                  <a:srgbClr val="24242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26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FB1656-CB81-49A7-96FB-CCED7FB5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74" y="2219965"/>
            <a:ext cx="11229975" cy="4467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158778" y="236956"/>
            <a:ext cx="67754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wait(timeout)/wait(timeout, </a:t>
            </a:r>
            <a:r>
              <a:rPr lang="en-US" altLang="zh-CN" dirty="0" err="1"/>
              <a:t>nanos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r>
              <a:rPr lang="en-US" dirty="0">
                <a:solidFill>
                  <a:srgbClr val="242424"/>
                </a:solidFill>
              </a:rPr>
              <a:t>1) – Release the lock, exit from monitor block</a:t>
            </a:r>
          </a:p>
          <a:p>
            <a:r>
              <a:rPr lang="en-US" dirty="0">
                <a:solidFill>
                  <a:srgbClr val="242424"/>
                </a:solidFill>
              </a:rPr>
              <a:t>2) - Enter Timed Waiting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3262C-E4FA-44FF-AFAD-0DCEAF9F18C6}"/>
              </a:ext>
            </a:extLst>
          </p:cNvPr>
          <p:cNvSpPr txBox="1"/>
          <p:nvPr/>
        </p:nvSpPr>
        <p:spPr bwMode="auto">
          <a:xfrm>
            <a:off x="7277100" y="367118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D7DD6-655E-4B11-8C02-DBF485579F50}"/>
              </a:ext>
            </a:extLst>
          </p:cNvPr>
          <p:cNvSpPr txBox="1"/>
          <p:nvPr/>
        </p:nvSpPr>
        <p:spPr bwMode="auto">
          <a:xfrm>
            <a:off x="8724900" y="3598271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AA2AD-9436-49C8-91AC-51079B1BE003}"/>
              </a:ext>
            </a:extLst>
          </p:cNvPr>
          <p:cNvSpPr txBox="1"/>
          <p:nvPr/>
        </p:nvSpPr>
        <p:spPr bwMode="auto">
          <a:xfrm>
            <a:off x="8509097" y="409805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9B70B-889C-491D-846F-798C3F53BDE7}"/>
              </a:ext>
            </a:extLst>
          </p:cNvPr>
          <p:cNvSpPr txBox="1"/>
          <p:nvPr/>
        </p:nvSpPr>
        <p:spPr bwMode="auto">
          <a:xfrm>
            <a:off x="5547824" y="238453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2852F-DD90-4400-9427-DBEE3579D65D}"/>
              </a:ext>
            </a:extLst>
          </p:cNvPr>
          <p:cNvSpPr txBox="1"/>
          <p:nvPr/>
        </p:nvSpPr>
        <p:spPr bwMode="auto">
          <a:xfrm>
            <a:off x="4734245" y="6179957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706406-4B4A-4221-B064-3AD6813F73D4}"/>
              </a:ext>
            </a:extLst>
          </p:cNvPr>
          <p:cNvSpPr/>
          <p:nvPr/>
        </p:nvSpPr>
        <p:spPr>
          <a:xfrm>
            <a:off x="5317009" y="1106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Exist from Timed Waiting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242424"/>
                </a:solidFill>
              </a:rPr>
              <a:t>3) –being notified</a:t>
            </a:r>
          </a:p>
          <a:p>
            <a:r>
              <a:rPr lang="en-US" dirty="0">
                <a:solidFill>
                  <a:srgbClr val="242424"/>
                </a:solidFill>
              </a:rPr>
              <a:t>4) - being interrupted</a:t>
            </a:r>
          </a:p>
          <a:p>
            <a:r>
              <a:rPr lang="en-US" dirty="0">
                <a:solidFill>
                  <a:srgbClr val="242424"/>
                </a:solidFill>
              </a:rPr>
              <a:t>7) - </a:t>
            </a:r>
            <a:r>
              <a:rPr lang="en-US" b="1" dirty="0">
                <a:solidFill>
                  <a:srgbClr val="242424"/>
                </a:solidFill>
              </a:rPr>
              <a:t>timeout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0399A0-F046-42E6-BE4C-D5220C5468CF}"/>
              </a:ext>
            </a:extLst>
          </p:cNvPr>
          <p:cNvSpPr/>
          <p:nvPr/>
        </p:nvSpPr>
        <p:spPr>
          <a:xfrm>
            <a:off x="7289423" y="1838619"/>
            <a:ext cx="4783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5) - enter monitor block again, wait()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6) - enter </a:t>
            </a:r>
            <a:r>
              <a:rPr lang="en-US" dirty="0">
                <a:solidFill>
                  <a:srgbClr val="FF0000"/>
                </a:solidFill>
              </a:rPr>
              <a:t>Blocked</a:t>
            </a:r>
            <a:r>
              <a:rPr lang="en-US" dirty="0">
                <a:solidFill>
                  <a:srgbClr val="242424"/>
                </a:solidFill>
              </a:rPr>
              <a:t> on the lock,  </a:t>
            </a:r>
            <a:r>
              <a:rPr lang="en-US" dirty="0">
                <a:solidFill>
                  <a:srgbClr val="FF0000"/>
                </a:solidFill>
              </a:rPr>
              <a:t>non- interruptible</a:t>
            </a:r>
            <a:r>
              <a:rPr lang="en-US" dirty="0">
                <a:solidFill>
                  <a:srgbClr val="242424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F6AE5-BCFF-408C-A8E3-9C5D70ACAD7D}"/>
              </a:ext>
            </a:extLst>
          </p:cNvPr>
          <p:cNvSpPr txBox="1"/>
          <p:nvPr/>
        </p:nvSpPr>
        <p:spPr bwMode="auto">
          <a:xfrm>
            <a:off x="8712685" y="342215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80550-58E7-4566-96B1-A6251BED02E7}"/>
              </a:ext>
            </a:extLst>
          </p:cNvPr>
          <p:cNvSpPr txBox="1"/>
          <p:nvPr/>
        </p:nvSpPr>
        <p:spPr bwMode="auto">
          <a:xfrm>
            <a:off x="5317009" y="238566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5BB6A1-3CE3-44AA-985D-B99213D8E4F9}"/>
              </a:ext>
            </a:extLst>
          </p:cNvPr>
          <p:cNvSpPr/>
          <p:nvPr/>
        </p:nvSpPr>
        <p:spPr>
          <a:xfrm>
            <a:off x="5601317" y="1218393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A5C13-1A4C-4266-A191-23102F436F66}"/>
              </a:ext>
            </a:extLst>
          </p:cNvPr>
          <p:cNvSpPr/>
          <p:nvPr/>
        </p:nvSpPr>
        <p:spPr>
          <a:xfrm>
            <a:off x="231792" y="3315799"/>
            <a:ext cx="4917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Question: If a thread is staying in wait(timeout), another thread hold the monitor lock and never release, Could the thread be properly terminated?</a:t>
            </a:r>
          </a:p>
        </p:txBody>
      </p:sp>
    </p:spTree>
    <p:extLst>
      <p:ext uri="{BB962C8B-B14F-4D97-AF65-F5344CB8AC3E}">
        <p14:creationId xmlns:p14="http://schemas.microsoft.com/office/powerpoint/2010/main" val="421833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1004319" y="705180"/>
            <a:ext cx="782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Notify()</a:t>
            </a:r>
          </a:p>
          <a:p>
            <a:r>
              <a:rPr lang="en-US" dirty="0">
                <a:solidFill>
                  <a:srgbClr val="242424"/>
                </a:solidFill>
              </a:rPr>
              <a:t>         – Wake up a </a:t>
            </a:r>
            <a:r>
              <a:rPr lang="en-US" dirty="0">
                <a:solidFill>
                  <a:srgbClr val="FF0000"/>
                </a:solidFill>
              </a:rPr>
              <a:t>“random-selected”</a:t>
            </a:r>
            <a:r>
              <a:rPr lang="en-US" dirty="0">
                <a:solidFill>
                  <a:srgbClr val="242424"/>
                </a:solidFill>
              </a:rPr>
              <a:t> Waiting/Timed-Waiting thread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1004319" y="2126939"/>
            <a:ext cx="562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42424"/>
                </a:solidFill>
              </a:rPr>
              <a:t>NotifyAll</a:t>
            </a:r>
            <a:r>
              <a:rPr lang="en-US" dirty="0">
                <a:solidFill>
                  <a:srgbClr val="242424"/>
                </a:solidFill>
              </a:rPr>
              <a:t>()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        – Wake up all Waiting/ Timed-Waiting threads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3C5CD2-62D3-4E95-9F85-D4BBC38AAA2E}"/>
              </a:ext>
            </a:extLst>
          </p:cNvPr>
          <p:cNvSpPr/>
          <p:nvPr/>
        </p:nvSpPr>
        <p:spPr>
          <a:xfrm>
            <a:off x="1095445" y="4619131"/>
            <a:ext cx="7247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Exit from the Synchronized Block(Last Time, Object lock count 1-&gt;0)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         - Release monitor lock</a:t>
            </a:r>
          </a:p>
        </p:txBody>
      </p:sp>
    </p:spTree>
    <p:extLst>
      <p:ext uri="{BB962C8B-B14F-4D97-AF65-F5344CB8AC3E}">
        <p14:creationId xmlns:p14="http://schemas.microsoft.com/office/powerpoint/2010/main" val="154562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1846175" y="1401661"/>
            <a:ext cx="869976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Question B1: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      </a:t>
            </a:r>
            <a:r>
              <a:rPr lang="en-US" dirty="0">
                <a:solidFill>
                  <a:srgbClr val="00B0F0"/>
                </a:solidFill>
              </a:rPr>
              <a:t>Thread B is staying in wait(), but another thread A notify() then Interrupt() it,  after thread A release the lock,  Would the Thread B </a:t>
            </a:r>
            <a:r>
              <a:rPr lang="en-US" sz="1600" dirty="0">
                <a:solidFill>
                  <a:srgbClr val="00B0F0"/>
                </a:solidFill>
              </a:rPr>
              <a:t> be </a:t>
            </a:r>
            <a:r>
              <a:rPr lang="en-US" dirty="0">
                <a:solidFill>
                  <a:srgbClr val="00B0F0"/>
                </a:solidFill>
              </a:rPr>
              <a:t>interrupted first or notified first?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50443B-F1A9-4125-BFFE-CFDA5B00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84" y="2882497"/>
            <a:ext cx="6315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54C022-84C5-4C8F-A9A7-9C3B5251A9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57338"/>
            <a:ext cx="8927334" cy="4392612"/>
          </a:xfrm>
        </p:spPr>
        <p:txBody>
          <a:bodyPr/>
          <a:lstStyle/>
          <a:p>
            <a:r>
              <a:rPr lang="en-US" dirty="0"/>
              <a:t>Facilities(Introduced in Java1.5)</a:t>
            </a:r>
          </a:p>
          <a:p>
            <a:pPr lvl="1"/>
            <a:r>
              <a:rPr lang="en-US" dirty="0" err="1"/>
              <a:t>ReentrantLock</a:t>
            </a:r>
            <a:r>
              <a:rPr lang="en-US" dirty="0"/>
              <a:t>(non-fair)</a:t>
            </a:r>
          </a:p>
          <a:p>
            <a:pPr lvl="3"/>
            <a:r>
              <a:rPr lang="en-US" sz="1400" dirty="0"/>
              <a:t>Default non-fair  or  </a:t>
            </a:r>
            <a:r>
              <a:rPr lang="en-US" altLang="zh-CN" sz="1400" dirty="0"/>
              <a:t>F</a:t>
            </a:r>
            <a:r>
              <a:rPr lang="en-US" sz="1400" dirty="0"/>
              <a:t>air               # </a:t>
            </a:r>
            <a:r>
              <a:rPr lang="en-US" sz="1400" dirty="0">
                <a:solidFill>
                  <a:srgbClr val="242424"/>
                </a:solidFill>
              </a:rPr>
              <a:t>Fair: it is only “favor granting access to the longest-waiting thread”. </a:t>
            </a:r>
            <a:endParaRPr lang="en-US" altLang="zh-CN" sz="1400" dirty="0">
              <a:solidFill>
                <a:srgbClr val="242424"/>
              </a:solidFill>
            </a:endParaRP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Reentrant                                           # Non-reentrant</a:t>
            </a: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Exclusive                                             </a:t>
            </a:r>
            <a:r>
              <a:rPr lang="en-US" altLang="zh-CN" sz="1400" dirty="0">
                <a:solidFill>
                  <a:srgbClr val="767676"/>
                </a:solidFill>
              </a:rPr>
              <a:t># Share Lock</a:t>
            </a: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Mutex                                                   </a:t>
            </a:r>
            <a:r>
              <a:rPr lang="en-US" altLang="zh-CN" sz="1400" dirty="0">
                <a:solidFill>
                  <a:srgbClr val="767676"/>
                </a:solidFill>
              </a:rPr>
              <a:t>#  </a:t>
            </a:r>
            <a:r>
              <a:rPr lang="en-US" altLang="zh-CN" sz="1400" dirty="0" err="1">
                <a:solidFill>
                  <a:srgbClr val="767676"/>
                </a:solidFill>
              </a:rPr>
              <a:t>ReadWriteLock</a:t>
            </a:r>
            <a:endParaRPr lang="en-US" altLang="zh-CN" sz="1400" dirty="0">
              <a:solidFill>
                <a:srgbClr val="767676"/>
              </a:solidFill>
            </a:endParaRPr>
          </a:p>
          <a:p>
            <a:pPr lvl="3"/>
            <a:r>
              <a:rPr lang="en-US" altLang="zh-CN" sz="1400" dirty="0">
                <a:solidFill>
                  <a:srgbClr val="767676"/>
                </a:solidFill>
              </a:rPr>
              <a:t>Pessimistic                                         #  Optimistic</a:t>
            </a:r>
          </a:p>
          <a:p>
            <a:pPr lvl="2"/>
            <a:r>
              <a:rPr lang="en-US" dirty="0">
                <a:solidFill>
                  <a:srgbClr val="242424"/>
                </a:solidFill>
              </a:rPr>
              <a:t>Lock()/</a:t>
            </a:r>
            <a:r>
              <a:rPr lang="en-US" dirty="0" err="1"/>
              <a:t>tryLock</a:t>
            </a:r>
            <a:r>
              <a:rPr lang="en-US" dirty="0"/>
              <a:t>()/</a:t>
            </a:r>
            <a:r>
              <a:rPr lang="en-US" dirty="0" err="1"/>
              <a:t>tryLock</a:t>
            </a:r>
            <a:r>
              <a:rPr lang="en-US" dirty="0"/>
              <a:t>(timeout)/</a:t>
            </a:r>
            <a:r>
              <a:rPr lang="en-US" dirty="0" err="1"/>
              <a:t>lockInterruptibly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Conditions</a:t>
            </a:r>
          </a:p>
          <a:p>
            <a:pPr lvl="2"/>
            <a:r>
              <a:rPr lang="en-US" dirty="0"/>
              <a:t>Create from the lock object and only work with it</a:t>
            </a:r>
          </a:p>
          <a:p>
            <a:pPr lvl="2"/>
            <a:r>
              <a:rPr lang="en-US" dirty="0"/>
              <a:t>Precisely wake-up control with different conditions</a:t>
            </a:r>
          </a:p>
          <a:p>
            <a:pPr lvl="2"/>
            <a:r>
              <a:rPr lang="en-US" altLang="zh-CN" dirty="0"/>
              <a:t>await()/</a:t>
            </a:r>
            <a:r>
              <a:rPr lang="en-US" altLang="zh-CN" dirty="0" err="1"/>
              <a:t>awaitUninterruptibly</a:t>
            </a:r>
            <a:r>
              <a:rPr lang="en-US" altLang="zh-CN" dirty="0"/>
              <a:t>()/</a:t>
            </a:r>
            <a:r>
              <a:rPr lang="en-US" altLang="en-US" dirty="0"/>
              <a:t>await(timeout), </a:t>
            </a:r>
            <a:r>
              <a:rPr lang="en-US" altLang="en-US" dirty="0" err="1"/>
              <a:t>awaitNanos</a:t>
            </a:r>
            <a:r>
              <a:rPr lang="en-US" altLang="en-US" dirty="0"/>
              <a:t>(timeout), </a:t>
            </a:r>
            <a:r>
              <a:rPr lang="en-US" altLang="en-US" dirty="0" err="1"/>
              <a:t>awaitUntil</a:t>
            </a:r>
            <a:r>
              <a:rPr lang="en-US" altLang="en-US" dirty="0"/>
              <a:t>(date)</a:t>
            </a:r>
            <a:endParaRPr lang="en-US" altLang="zh-CN" dirty="0"/>
          </a:p>
          <a:p>
            <a:pPr lvl="2"/>
            <a:r>
              <a:rPr lang="en-US" altLang="zh-CN" dirty="0"/>
              <a:t>signal()/</a:t>
            </a:r>
            <a:r>
              <a:rPr lang="en-US" altLang="zh-CN" dirty="0" err="1"/>
              <a:t>signalAll</a:t>
            </a:r>
            <a:r>
              <a:rPr lang="en-US" altLang="zh-CN" dirty="0"/>
              <a:t>()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751738-C425-403B-85CF-E270E49E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</p:spTree>
    <p:extLst>
      <p:ext uri="{BB962C8B-B14F-4D97-AF65-F5344CB8AC3E}">
        <p14:creationId xmlns:p14="http://schemas.microsoft.com/office/powerpoint/2010/main" val="139551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04F35D-3922-409D-9F17-8FEE48277C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763395"/>
            <a:ext cx="9507855" cy="4392612"/>
          </a:xfrm>
        </p:spPr>
        <p:txBody>
          <a:bodyPr/>
          <a:lstStyle/>
          <a:p>
            <a:r>
              <a:rPr lang="en-US" dirty="0"/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A1CBD-7D95-42A1-9F01-E5E7272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5103D-BAE4-4BC3-9568-2318841FD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05" y="1623582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7FC80D-9110-45DE-8110-92D477927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115639"/>
            <a:ext cx="11229975" cy="4467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184424" y="343479"/>
            <a:ext cx="62481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lock() - (First Time, Object lock count 0 -&gt; 1)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</a:t>
            </a:r>
            <a:r>
              <a:rPr lang="en-US" dirty="0">
                <a:solidFill>
                  <a:srgbClr val="242424"/>
                </a:solidFill>
              </a:rPr>
              <a:t>- hold the lock, lock()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–Waiting on the lock, </a:t>
            </a:r>
            <a:r>
              <a:rPr lang="en-US" dirty="0">
                <a:solidFill>
                  <a:srgbClr val="FF0000"/>
                </a:solidFill>
              </a:rPr>
              <a:t>non-interruptible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DFBF8-866A-40F7-9F39-58D9FBCF87D1}"/>
              </a:ext>
            </a:extLst>
          </p:cNvPr>
          <p:cNvSpPr txBox="1"/>
          <p:nvPr/>
        </p:nvSpPr>
        <p:spPr bwMode="auto">
          <a:xfrm>
            <a:off x="5397881" y="2308516"/>
            <a:ext cx="289884" cy="2774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D916C-B978-4CBA-B95A-E08378E232DD}"/>
              </a:ext>
            </a:extLst>
          </p:cNvPr>
          <p:cNvSpPr txBox="1"/>
          <p:nvPr/>
        </p:nvSpPr>
        <p:spPr bwMode="auto">
          <a:xfrm>
            <a:off x="4082485" y="397619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4DE819-96DB-40B3-9514-1F6CE83E69DA}"/>
              </a:ext>
            </a:extLst>
          </p:cNvPr>
          <p:cNvSpPr/>
          <p:nvPr/>
        </p:nvSpPr>
        <p:spPr>
          <a:xfrm>
            <a:off x="200034" y="15841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lockInterruptibly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</a:t>
            </a:r>
            <a:r>
              <a:rPr lang="en-US" dirty="0">
                <a:solidFill>
                  <a:srgbClr val="242424"/>
                </a:solidFill>
              </a:rPr>
              <a:t>– hold the lock, lock()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–Waiting on the lock,  interruptible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B6232-93C8-405E-99B2-DE7C20403B82}"/>
              </a:ext>
            </a:extLst>
          </p:cNvPr>
          <p:cNvSpPr/>
          <p:nvPr/>
        </p:nvSpPr>
        <p:spPr>
          <a:xfrm>
            <a:off x="184424" y="3254942"/>
            <a:ext cx="4194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tryLock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1)</a:t>
            </a:r>
            <a:r>
              <a:rPr lang="en-US" dirty="0"/>
              <a:t> - Always in Runnable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either hold the lock, return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return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EAC3B1-12A0-4B7B-B9D3-1D05E6459FFC}"/>
              </a:ext>
            </a:extLst>
          </p:cNvPr>
          <p:cNvSpPr/>
          <p:nvPr/>
        </p:nvSpPr>
        <p:spPr>
          <a:xfrm>
            <a:off x="156605" y="5176519"/>
            <a:ext cx="4897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trylock</a:t>
            </a:r>
            <a:r>
              <a:rPr lang="en-US" dirty="0"/>
              <a:t>(timeout)</a:t>
            </a:r>
          </a:p>
          <a:p>
            <a:r>
              <a:rPr lang="en-US" dirty="0">
                <a:solidFill>
                  <a:srgbClr val="FF0000"/>
                </a:solidFill>
              </a:rPr>
              <a:t>1) </a:t>
            </a:r>
            <a:r>
              <a:rPr lang="en-US" dirty="0">
                <a:solidFill>
                  <a:srgbClr val="242424"/>
                </a:solidFill>
              </a:rPr>
              <a:t>– hold the lock, </a:t>
            </a:r>
            <a:r>
              <a:rPr lang="en-US" dirty="0" err="1">
                <a:solidFill>
                  <a:srgbClr val="242424"/>
                </a:solidFill>
              </a:rPr>
              <a:t>trylock</a:t>
            </a:r>
            <a:r>
              <a:rPr lang="en-US" dirty="0">
                <a:solidFill>
                  <a:srgbClr val="242424"/>
                </a:solidFill>
              </a:rPr>
              <a:t>(timeout) return true</a:t>
            </a:r>
          </a:p>
          <a:p>
            <a:r>
              <a:rPr lang="en-US" dirty="0">
                <a:solidFill>
                  <a:srgbClr val="00B0F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- Timed Waiting on the lock, timeout return false,  interruptible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2BBB5-0522-4592-BF97-0DE066D88E2C}"/>
              </a:ext>
            </a:extLst>
          </p:cNvPr>
          <p:cNvSpPr txBox="1"/>
          <p:nvPr/>
        </p:nvSpPr>
        <p:spPr bwMode="auto">
          <a:xfrm>
            <a:off x="6874391" y="401575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7898B4-D043-4FEB-8B4E-1949AF2A2270}"/>
              </a:ext>
            </a:extLst>
          </p:cNvPr>
          <p:cNvSpPr/>
          <p:nvPr/>
        </p:nvSpPr>
        <p:spPr>
          <a:xfrm>
            <a:off x="5196936" y="620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Question:  how can we properly terminated a thread if it lock() on a  lock which will never be released ?</a:t>
            </a:r>
          </a:p>
        </p:txBody>
      </p:sp>
    </p:spTree>
    <p:extLst>
      <p:ext uri="{BB962C8B-B14F-4D97-AF65-F5344CB8AC3E}">
        <p14:creationId xmlns:p14="http://schemas.microsoft.com/office/powerpoint/2010/main" val="323378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75C1A-9919-47A2-A812-76EBA40A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310" y="1850603"/>
            <a:ext cx="3495675" cy="4457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544925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await()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1)</a:t>
            </a:r>
            <a:r>
              <a:rPr lang="en-US" dirty="0">
                <a:solidFill>
                  <a:srgbClr val="242424"/>
                </a:solidFill>
              </a:rPr>
              <a:t> – Release lock</a:t>
            </a:r>
          </a:p>
          <a:p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-  Waiting on the condition, 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2462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Wake 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3) </a:t>
            </a:r>
            <a:r>
              <a:rPr lang="en-US" dirty="0">
                <a:solidFill>
                  <a:srgbClr val="242424"/>
                </a:solidFill>
              </a:rPr>
              <a:t>–Being signaled</a:t>
            </a:r>
          </a:p>
          <a:p>
            <a:r>
              <a:rPr lang="en-US" dirty="0">
                <a:solidFill>
                  <a:srgbClr val="FF0000"/>
                </a:solidFill>
              </a:rPr>
              <a:t>4) </a:t>
            </a:r>
            <a:r>
              <a:rPr lang="en-US" dirty="0">
                <a:solidFill>
                  <a:srgbClr val="242424"/>
                </a:solidFill>
              </a:rPr>
              <a:t>- being interrupted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163115" y="4437667"/>
            <a:ext cx="5455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Compete the lock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5) </a:t>
            </a:r>
            <a:r>
              <a:rPr lang="en-US" dirty="0">
                <a:solidFill>
                  <a:srgbClr val="242424"/>
                </a:solidFill>
              </a:rPr>
              <a:t>– Exit from Waiting, hold the lock, await()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6) </a:t>
            </a:r>
            <a:r>
              <a:rPr lang="en-US" dirty="0">
                <a:solidFill>
                  <a:srgbClr val="242424"/>
                </a:solidFill>
              </a:rPr>
              <a:t>–Waiting on the lock, non-interruptible,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5456387" y="3692662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6507544" y="456860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6796356" y="456817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6782211" y="367662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7098226" y="4567459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490439" y="3366996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6782211" y="206089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9B7BC4-2E5F-4C9B-8A55-216F3EADE507}"/>
              </a:ext>
            </a:extLst>
          </p:cNvPr>
          <p:cNvSpPr/>
          <p:nvPr/>
        </p:nvSpPr>
        <p:spPr>
          <a:xfrm>
            <a:off x="5258424" y="77964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Question: If a thread is staying in await(), another thread hold the lock and never release, Could the waiting thread be killed?</a:t>
            </a:r>
          </a:p>
        </p:txBody>
      </p:sp>
    </p:spTree>
    <p:extLst>
      <p:ext uri="{BB962C8B-B14F-4D97-AF65-F5344CB8AC3E}">
        <p14:creationId xmlns:p14="http://schemas.microsoft.com/office/powerpoint/2010/main" val="2737767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75C1A-9919-47A2-A812-76EBA40A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310" y="1850603"/>
            <a:ext cx="3495675" cy="4457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21894" y="228429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awaitUninterruptibly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1)</a:t>
            </a:r>
            <a:r>
              <a:rPr lang="en-US" dirty="0">
                <a:solidFill>
                  <a:srgbClr val="242424"/>
                </a:solidFill>
              </a:rPr>
              <a:t> – Release lock</a:t>
            </a:r>
          </a:p>
          <a:p>
            <a:r>
              <a:rPr lang="en-US" dirty="0">
                <a:solidFill>
                  <a:srgbClr val="FF000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-  Waiting on the condition, non-interruptible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21894" y="22647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Wake 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3) </a:t>
            </a:r>
            <a:r>
              <a:rPr lang="en-US" dirty="0">
                <a:solidFill>
                  <a:srgbClr val="242424"/>
                </a:solidFill>
              </a:rPr>
              <a:t>–Being signaled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163114" y="4437667"/>
            <a:ext cx="56427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Compete the lock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5) </a:t>
            </a:r>
            <a:r>
              <a:rPr lang="en-US" dirty="0">
                <a:solidFill>
                  <a:srgbClr val="242424"/>
                </a:solidFill>
              </a:rPr>
              <a:t>– Exit from Waiting, hold the lock, </a:t>
            </a:r>
            <a:r>
              <a:rPr lang="en-US" dirty="0" err="1"/>
              <a:t>awaitUninterruptibly</a:t>
            </a:r>
            <a:r>
              <a:rPr lang="en-US" dirty="0">
                <a:solidFill>
                  <a:srgbClr val="242424"/>
                </a:solidFill>
              </a:rPr>
              <a:t>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6) </a:t>
            </a:r>
            <a:r>
              <a:rPr lang="en-US" dirty="0">
                <a:solidFill>
                  <a:srgbClr val="242424"/>
                </a:solidFill>
              </a:rPr>
              <a:t>–Waiting on the lock, non-interruptible, wake up and compete the lock.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5456387" y="3692662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6507544" y="456860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6782211" y="367662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7098226" y="4567459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417577" y="2895599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6782211" y="206089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70673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Producer and Consumer Problem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Instructor Committee(JIC)</a:t>
            </a:r>
          </a:p>
          <a:p>
            <a:endParaRPr lang="en-US" dirty="0"/>
          </a:p>
          <a:p>
            <a:r>
              <a:rPr lang="en-US" dirty="0"/>
              <a:t>Concurrent Programming in Java</a:t>
            </a:r>
          </a:p>
          <a:p>
            <a:endParaRPr lang="en-US" dirty="0"/>
          </a:p>
          <a:p>
            <a:r>
              <a:rPr lang="en-US" dirty="0"/>
              <a:t>Xiaoyu Qu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exiaoqu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BID CBC Compass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2018-06-22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E390D-03AD-4330-9271-A0343BCC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10" y="5313483"/>
            <a:ext cx="571500" cy="514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1E2532-B049-45A8-A9FC-FCBE383C851F}"/>
              </a:ext>
            </a:extLst>
          </p:cNvPr>
          <p:cNvSpPr/>
          <p:nvPr/>
        </p:nvSpPr>
        <p:spPr>
          <a:xfrm>
            <a:off x="479425" y="2813328"/>
            <a:ext cx="6531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https://github.com/exiaoqu/ProducerConsumerProblemInJava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4A795-E566-4AD6-9EEE-0C0E8510A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811" y="1894766"/>
            <a:ext cx="5610225" cy="396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65719" y="515831"/>
            <a:ext cx="6233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await(timeout), </a:t>
            </a:r>
            <a:r>
              <a:rPr lang="en-US" dirty="0" err="1">
                <a:solidFill>
                  <a:srgbClr val="242424"/>
                </a:solidFill>
              </a:rPr>
              <a:t>awaitNanos</a:t>
            </a:r>
            <a:r>
              <a:rPr lang="en-US" dirty="0">
                <a:solidFill>
                  <a:srgbClr val="242424"/>
                </a:solidFill>
              </a:rPr>
              <a:t>(), </a:t>
            </a:r>
            <a:r>
              <a:rPr lang="en-US" dirty="0" err="1">
                <a:solidFill>
                  <a:srgbClr val="242424"/>
                </a:solidFill>
              </a:rPr>
              <a:t>awaitUntil</a:t>
            </a:r>
            <a:r>
              <a:rPr lang="en-US" dirty="0">
                <a:solidFill>
                  <a:srgbClr val="242424"/>
                </a:solidFill>
              </a:rPr>
              <a:t>(date)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Enter Waiting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1) </a:t>
            </a:r>
            <a:r>
              <a:rPr lang="en-US" dirty="0">
                <a:solidFill>
                  <a:srgbClr val="242424"/>
                </a:solidFill>
              </a:rPr>
              <a:t>– Release lock</a:t>
            </a:r>
          </a:p>
          <a:p>
            <a:r>
              <a:rPr lang="en-US" dirty="0">
                <a:solidFill>
                  <a:srgbClr val="00B0F0"/>
                </a:solidFill>
              </a:rPr>
              <a:t>2) </a:t>
            </a:r>
            <a:r>
              <a:rPr lang="en-US" dirty="0">
                <a:solidFill>
                  <a:srgbClr val="242424"/>
                </a:solidFill>
              </a:rPr>
              <a:t>-  Timed Waiting on the condition, interruptible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265719" y="2148504"/>
            <a:ext cx="6233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Wake up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3) </a:t>
            </a:r>
            <a:r>
              <a:rPr lang="en-US" dirty="0">
                <a:solidFill>
                  <a:srgbClr val="242424"/>
                </a:solidFill>
              </a:rPr>
              <a:t>–Being signaled</a:t>
            </a:r>
          </a:p>
          <a:p>
            <a:r>
              <a:rPr lang="en-US" dirty="0">
                <a:solidFill>
                  <a:srgbClr val="00B0F0"/>
                </a:solidFill>
              </a:rPr>
              <a:t>4) </a:t>
            </a:r>
            <a:r>
              <a:rPr lang="en-US" dirty="0">
                <a:solidFill>
                  <a:srgbClr val="242424"/>
                </a:solidFill>
              </a:rPr>
              <a:t>- Being interrupted</a:t>
            </a:r>
          </a:p>
          <a:p>
            <a:r>
              <a:rPr lang="en-US" dirty="0">
                <a:solidFill>
                  <a:srgbClr val="00B0F0"/>
                </a:solidFill>
              </a:rPr>
              <a:t>7) </a:t>
            </a:r>
            <a:r>
              <a:rPr lang="en-US" dirty="0">
                <a:solidFill>
                  <a:srgbClr val="242424"/>
                </a:solidFill>
              </a:rPr>
              <a:t>- Timeout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C084E-5348-4F8E-A17F-F0D6F8653976}"/>
              </a:ext>
            </a:extLst>
          </p:cNvPr>
          <p:cNvSpPr/>
          <p:nvPr/>
        </p:nvSpPr>
        <p:spPr>
          <a:xfrm>
            <a:off x="242550" y="4381341"/>
            <a:ext cx="61770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</a:rPr>
              <a:t>Compete the lock</a:t>
            </a:r>
            <a:endParaRPr lang="en-US" dirty="0">
              <a:solidFill>
                <a:srgbClr val="00B0F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5) </a:t>
            </a:r>
            <a:r>
              <a:rPr lang="en-US" dirty="0">
                <a:solidFill>
                  <a:srgbClr val="242424"/>
                </a:solidFill>
              </a:rPr>
              <a:t>– Exit from Timed Waiting, hold the lock, await() returns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F0"/>
                </a:solidFill>
              </a:rPr>
              <a:t>6) </a:t>
            </a:r>
            <a:r>
              <a:rPr lang="en-US" dirty="0">
                <a:solidFill>
                  <a:srgbClr val="242424"/>
                </a:solidFill>
              </a:rPr>
              <a:t>–Timed Waiting on the lock, non-interruptible, wake up and compete the lock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4712C-5DC3-4FEB-A505-EB11E216CBD3}"/>
              </a:ext>
            </a:extLst>
          </p:cNvPr>
          <p:cNvSpPr txBox="1"/>
          <p:nvPr/>
        </p:nvSpPr>
        <p:spPr bwMode="auto">
          <a:xfrm>
            <a:off x="7694346" y="374465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B972C-D571-4AE6-A05B-19F2903B10D0}"/>
              </a:ext>
            </a:extLst>
          </p:cNvPr>
          <p:cNvSpPr txBox="1"/>
          <p:nvPr/>
        </p:nvSpPr>
        <p:spPr bwMode="auto">
          <a:xfrm>
            <a:off x="9042611" y="4543367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5FE4A-EAD9-4D0A-B5AD-4F26059033A4}"/>
              </a:ext>
            </a:extLst>
          </p:cNvPr>
          <p:cNvSpPr txBox="1"/>
          <p:nvPr/>
        </p:nvSpPr>
        <p:spPr bwMode="auto">
          <a:xfrm>
            <a:off x="9331423" y="4542931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51F58-AC38-479D-B40E-423047DB6D14}"/>
              </a:ext>
            </a:extLst>
          </p:cNvPr>
          <p:cNvSpPr txBox="1"/>
          <p:nvPr/>
        </p:nvSpPr>
        <p:spPr bwMode="auto">
          <a:xfrm>
            <a:off x="9458571" y="360358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E9A5F-103F-4162-8C1C-6933B2915C20}"/>
              </a:ext>
            </a:extLst>
          </p:cNvPr>
          <p:cNvSpPr txBox="1"/>
          <p:nvPr/>
        </p:nvSpPr>
        <p:spPr bwMode="auto">
          <a:xfrm>
            <a:off x="9633293" y="4542220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6)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8462D-F1DC-46F2-9369-8C554232013D}"/>
              </a:ext>
            </a:extLst>
          </p:cNvPr>
          <p:cNvSpPr/>
          <p:nvPr/>
        </p:nvSpPr>
        <p:spPr>
          <a:xfrm>
            <a:off x="502372" y="3324502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*spurious waken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00F0-990E-416C-B2CD-3A53818AD277}"/>
              </a:ext>
            </a:extLst>
          </p:cNvPr>
          <p:cNvSpPr txBox="1"/>
          <p:nvPr/>
        </p:nvSpPr>
        <p:spPr bwMode="auto">
          <a:xfrm>
            <a:off x="6244885" y="211289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2E66D-0320-429B-B071-AF7F993B1A41}"/>
              </a:ext>
            </a:extLst>
          </p:cNvPr>
          <p:cNvSpPr txBox="1"/>
          <p:nvPr/>
        </p:nvSpPr>
        <p:spPr bwMode="auto">
          <a:xfrm>
            <a:off x="9312569" y="5232589"/>
            <a:ext cx="292003" cy="266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7)</a:t>
            </a:r>
          </a:p>
        </p:txBody>
      </p:sp>
    </p:spTree>
    <p:extLst>
      <p:ext uri="{BB962C8B-B14F-4D97-AF65-F5344CB8AC3E}">
        <p14:creationId xmlns:p14="http://schemas.microsoft.com/office/powerpoint/2010/main" val="835331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1004318" y="705180"/>
            <a:ext cx="9713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Signal()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1) –move the first(*) wait on condition thread to wait on the lock, stay in Waiting state</a:t>
            </a:r>
            <a:endParaRPr lang="en-US" dirty="0">
              <a:solidFill>
                <a:srgbClr val="242424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2) –move the first(*) wait on condition thread to wait on the lock, stay in Timed Waiting state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E1AC4E-2E0C-4823-9A53-71174F37199C}"/>
              </a:ext>
            </a:extLst>
          </p:cNvPr>
          <p:cNvSpPr/>
          <p:nvPr/>
        </p:nvSpPr>
        <p:spPr>
          <a:xfrm>
            <a:off x="1004318" y="2126939"/>
            <a:ext cx="9921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SignalAll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3) – all threads waiting on condition move to waiting on the lock,  all stay in Waiting state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4) – all threads waiting on condition move to waiting on the lock,  all stay in Timed Waiting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3C5CD2-62D3-4E95-9F85-D4BBC38AAA2E}"/>
              </a:ext>
            </a:extLst>
          </p:cNvPr>
          <p:cNvSpPr/>
          <p:nvPr/>
        </p:nvSpPr>
        <p:spPr>
          <a:xfrm>
            <a:off x="1004318" y="4611597"/>
            <a:ext cx="6078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Unlock()  - (Last Time, Object lock count 1-&gt;0)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1) – release the 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448B0-2CD8-4C3D-B4B8-6076E54C1576}"/>
              </a:ext>
            </a:extLst>
          </p:cNvPr>
          <p:cNvSpPr txBox="1"/>
          <p:nvPr/>
        </p:nvSpPr>
        <p:spPr bwMode="auto">
          <a:xfrm>
            <a:off x="8540684" y="214460"/>
            <a:ext cx="3016577" cy="3511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2000" dirty="0"/>
              <a:t>*Random-selected detail?</a:t>
            </a:r>
          </a:p>
        </p:txBody>
      </p:sp>
    </p:spTree>
    <p:extLst>
      <p:ext uri="{BB962C8B-B14F-4D97-AF65-F5344CB8AC3E}">
        <p14:creationId xmlns:p14="http://schemas.microsoft.com/office/powerpoint/2010/main" val="857097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1846175" y="1401661"/>
            <a:ext cx="86997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Question B2: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      </a:t>
            </a:r>
            <a:r>
              <a:rPr lang="en-US" dirty="0">
                <a:solidFill>
                  <a:srgbClr val="00B0F0"/>
                </a:solidFill>
              </a:rPr>
              <a:t>Thread B is staying in await(), but another thread A signal() then Interrupt() it,  after thread A release the lock,  Is the Thread B 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interrupted first or notified first?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7A96D-08E3-4E9B-93C8-38FE8B49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825" y="2689160"/>
            <a:ext cx="6315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6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42E5F7-B671-457D-8E0F-3B99DFC28A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Facilites</a:t>
            </a:r>
            <a:endParaRPr lang="en-US" altLang="zh-CN" dirty="0"/>
          </a:p>
          <a:p>
            <a:pPr lvl="1"/>
            <a:r>
              <a:rPr lang="en-US" dirty="0" err="1"/>
              <a:t>BlockingQueue</a:t>
            </a:r>
            <a:endParaRPr lang="en-US" dirty="0"/>
          </a:p>
          <a:p>
            <a:pPr lvl="2"/>
            <a:r>
              <a:rPr lang="en-US" altLang="zh-CN" dirty="0" err="1"/>
              <a:t>LinkedBlockingDeque</a:t>
            </a:r>
            <a:r>
              <a:rPr lang="en-US" altLang="zh-CN" dirty="0"/>
              <a:t>&lt;&gt;(capacity) used</a:t>
            </a:r>
          </a:p>
          <a:p>
            <a:pPr lvl="3"/>
            <a:r>
              <a:rPr lang="en-US" altLang="zh-CN" dirty="0"/>
              <a:t>Default capacity = </a:t>
            </a:r>
            <a:r>
              <a:rPr lang="en-US" altLang="zh-CN" dirty="0" err="1"/>
              <a:t>Integer.MAX_VALUE</a:t>
            </a:r>
            <a:endParaRPr lang="en-US" altLang="zh-CN" dirty="0"/>
          </a:p>
          <a:p>
            <a:pPr lvl="2"/>
            <a:r>
              <a:rPr lang="en-US" altLang="zh-CN" dirty="0"/>
              <a:t>put()     blocking write</a:t>
            </a:r>
          </a:p>
          <a:p>
            <a:pPr lvl="2"/>
            <a:r>
              <a:rPr lang="en-US" altLang="zh-CN" dirty="0"/>
              <a:t>take()   blocking read</a:t>
            </a:r>
          </a:p>
          <a:p>
            <a:pPr marL="736600" lvl="2" indent="0">
              <a:buNone/>
            </a:pPr>
            <a:endParaRPr lang="en-US" altLang="zh-CN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The blocking queue internally handles blocking and wakeup, which simplifies the design. Internal of it is a buffer that balances the processing power of producers and consumers.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E70466-28B2-47E9-8B3D-134BCBD6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D5BDB-5DCE-4E94-8E5B-725E8974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496" y="1974056"/>
            <a:ext cx="4743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2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528FE-37FB-4198-9171-27F231E38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971" y="1989138"/>
            <a:ext cx="8341526" cy="439261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EEE5E-915B-4C33-A43F-585F67FDBA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844675"/>
            <a:ext cx="6811391" cy="4392612"/>
          </a:xfrm>
        </p:spPr>
        <p:txBody>
          <a:bodyPr/>
          <a:lstStyle/>
          <a:p>
            <a:r>
              <a:rPr lang="en-US" altLang="zh-CN" dirty="0"/>
              <a:t>Java producer-consumer pattern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2E16E-9105-468E-906E-0E3560DF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sp>
        <p:nvSpPr>
          <p:cNvPr id="4" name="AutoShape 2" descr="https://img-blog.csdn.net/20170905112413891?watermark/2/text/aHR0cDovL2Jsb2cuY3Nkbi5uZXQvdTAxMTQ4NjQ5MQ==/font/5a6L5L2T/fontsize/400/fill/I0JBQkFCMA==/dissolve/70/gravity/Center">
            <a:extLst>
              <a:ext uri="{FF2B5EF4-FFF2-40B4-BE49-F238E27FC236}">
                <a16:creationId xmlns:a16="http://schemas.microsoft.com/office/drawing/2014/main" id="{93FFBAA8-E40B-4256-B97F-B11FE1F56F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0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34FD0-124E-4F51-B580-4F99238EA3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Separated lock and  condition for producer and consumer</a:t>
            </a:r>
          </a:p>
          <a:p>
            <a:pPr lvl="1"/>
            <a:r>
              <a:rPr lang="en-US" dirty="0"/>
              <a:t>Half lock-free queue</a:t>
            </a:r>
          </a:p>
          <a:p>
            <a:pPr lvl="1"/>
            <a:r>
              <a:rPr lang="en-US" dirty="0" err="1"/>
              <a:t>lockInterruptibly</a:t>
            </a:r>
            <a:r>
              <a:rPr lang="en-US" dirty="0"/>
              <a:t>() and await() internally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Alternative non-blocking solution</a:t>
            </a:r>
          </a:p>
          <a:p>
            <a:pPr lvl="2"/>
            <a:r>
              <a:rPr lang="en-US" dirty="0"/>
              <a:t>Lock-free queue: </a:t>
            </a:r>
            <a:r>
              <a:rPr lang="en-US" dirty="0" err="1"/>
              <a:t>ConcurrentLinkedQueue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602282-EF39-4DA2-8602-64AC35F6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33AFA-AC72-4F36-B7BC-F5C58CFC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689" y="2820923"/>
            <a:ext cx="4906935" cy="29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9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6333F9-7F99-42A4-9937-CD70789F94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Facilities</a:t>
            </a:r>
          </a:p>
          <a:p>
            <a:pPr lvl="1"/>
            <a:r>
              <a:rPr lang="en-US" altLang="zh-CN" dirty="0" err="1"/>
              <a:t>PipedInputStream</a:t>
            </a:r>
            <a:r>
              <a:rPr lang="en-US" altLang="zh-CN" dirty="0"/>
              <a:t>:  receive byte stream</a:t>
            </a:r>
          </a:p>
          <a:p>
            <a:pPr lvl="1"/>
            <a:r>
              <a:rPr lang="en-US" altLang="zh-CN" dirty="0" err="1"/>
              <a:t>PipedOutputStream</a:t>
            </a:r>
            <a:r>
              <a:rPr lang="en-US" altLang="zh-CN" dirty="0"/>
              <a:t>: send byte stream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Associate output stream with input stream</a:t>
            </a:r>
          </a:p>
          <a:p>
            <a:pPr lvl="1"/>
            <a:r>
              <a:rPr lang="en-US" altLang="zh-CN" dirty="0"/>
              <a:t>Use the internal buffer of </a:t>
            </a:r>
            <a:r>
              <a:rPr lang="en-US" altLang="zh-CN" dirty="0" err="1"/>
              <a:t>PipedInputStream</a:t>
            </a:r>
            <a:r>
              <a:rPr lang="en-US" altLang="zh-CN" dirty="0"/>
              <a:t>(Default 1024 bytes)</a:t>
            </a:r>
          </a:p>
          <a:p>
            <a:pPr lvl="1"/>
            <a:r>
              <a:rPr lang="en-US" altLang="zh-CN" dirty="0"/>
              <a:t>Use internal locks in </a:t>
            </a:r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altLang="zh-CN" dirty="0"/>
          </a:p>
          <a:p>
            <a:pPr lvl="1"/>
            <a:r>
              <a:rPr lang="en-US" altLang="zh-CN" dirty="0"/>
              <a:t>Based on byte stream, exists delimitation problem</a:t>
            </a:r>
          </a:p>
          <a:p>
            <a:pPr lvl="1"/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E7D24-D754-4542-B859-A71F29B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9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CF31B8-F180-4E4A-9D39-1CCC909E3F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 err="1"/>
              <a:t>Synhcronized</a:t>
            </a:r>
            <a:r>
              <a:rPr lang="en-US" dirty="0"/>
              <a:t> and wait()/notify() internally used.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D81A0-8A81-441C-B6FF-AA25D3E8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60C16-5027-4C40-B5AF-2A95BF57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60" y="2883802"/>
            <a:ext cx="6154581" cy="37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53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782F52-229D-4D4E-ADD4-6A7CADBD08A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Tight Coupling</a:t>
            </a:r>
          </a:p>
          <a:p>
            <a:r>
              <a:rPr lang="en-US" dirty="0"/>
              <a:t>Thread can not be properly terminated</a:t>
            </a:r>
          </a:p>
          <a:p>
            <a:r>
              <a:rPr lang="en-US" dirty="0" err="1"/>
              <a:t>BlockingQueue</a:t>
            </a:r>
            <a:r>
              <a:rPr lang="en-US" dirty="0"/>
              <a:t> is simplest, and do not neglect the lock-free </a:t>
            </a:r>
            <a:r>
              <a:rPr lang="en-US" dirty="0" err="1"/>
              <a:t>ConcurrentLinkedQueue</a:t>
            </a:r>
            <a:r>
              <a:rPr lang="en-US" dirty="0"/>
              <a:t>. </a:t>
            </a:r>
          </a:p>
          <a:p>
            <a:r>
              <a:rPr lang="en-US" dirty="0"/>
              <a:t>Monitor has a special bias lock, adaptive </a:t>
            </a:r>
            <a:r>
              <a:rPr lang="en-US" dirty="0" err="1"/>
              <a:t>spining</a:t>
            </a:r>
            <a:r>
              <a:rPr lang="en-US" dirty="0"/>
              <a:t> mechanism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E9E67-20BB-4F49-8C21-0439892A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Cross-thread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09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5E26C-ED7F-449A-BEDD-6AE7C6E73C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NIO and</a:t>
            </a:r>
            <a:r>
              <a:rPr lang="en-US" dirty="0"/>
              <a:t> </a:t>
            </a:r>
            <a:r>
              <a:rPr lang="en-US" dirty="0" err="1"/>
              <a:t>MappedByteBuffer</a:t>
            </a:r>
            <a:r>
              <a:rPr lang="en-US" dirty="0"/>
              <a:t>(Java SHM solution)</a:t>
            </a:r>
          </a:p>
          <a:p>
            <a:r>
              <a:rPr lang="en-US" altLang="zh-CN" dirty="0"/>
              <a:t>Using Linux</a:t>
            </a:r>
            <a:r>
              <a:rPr lang="zh-CN" altLang="en-US" dirty="0"/>
              <a:t> </a:t>
            </a:r>
            <a:r>
              <a:rPr lang="en-US" altLang="zh-CN" dirty="0" err="1"/>
              <a:t>SystemV</a:t>
            </a:r>
            <a:r>
              <a:rPr lang="en-US" altLang="zh-CN" dirty="0"/>
              <a:t>-IPC MQ </a:t>
            </a:r>
            <a:r>
              <a:rPr lang="en-US" dirty="0"/>
              <a:t>through JNA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C4B75-6080-47DF-AF36-567EED2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Cross-process(JVM) Solutions</a:t>
            </a:r>
          </a:p>
        </p:txBody>
      </p:sp>
    </p:spTree>
    <p:extLst>
      <p:ext uri="{BB962C8B-B14F-4D97-AF65-F5344CB8AC3E}">
        <p14:creationId xmlns:p14="http://schemas.microsoft.com/office/powerpoint/2010/main" val="385468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Producer-consumer problem</a:t>
            </a:r>
          </a:p>
          <a:p>
            <a:r>
              <a:rPr lang="en-US" altLang="zh-CN" dirty="0"/>
              <a:t>Java Cross-thread Solutions</a:t>
            </a:r>
          </a:p>
          <a:p>
            <a:r>
              <a:rPr lang="en-US" altLang="zh-CN" dirty="0"/>
              <a:t>Java Cross-process(JVM) Solutions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97411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E79B6-1340-4C5B-9D75-18B64A6362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Facilites</a:t>
            </a:r>
            <a:endParaRPr lang="en-US" dirty="0"/>
          </a:p>
          <a:p>
            <a:pPr lvl="1"/>
            <a:r>
              <a:rPr lang="en-US" dirty="0"/>
              <a:t>NIO </a:t>
            </a:r>
            <a:r>
              <a:rPr lang="en-US" dirty="0" err="1"/>
              <a:t>FileChannel</a:t>
            </a:r>
            <a:endParaRPr lang="en-US" dirty="0"/>
          </a:p>
          <a:p>
            <a:pPr lvl="1"/>
            <a:r>
              <a:rPr lang="en-US" dirty="0" err="1"/>
              <a:t>MappedByteBuffer</a:t>
            </a:r>
            <a:endParaRPr lang="en-US" dirty="0"/>
          </a:p>
          <a:p>
            <a:pPr lvl="2"/>
            <a:r>
              <a:rPr lang="en-US" altLang="zh-CN" dirty="0"/>
              <a:t>Using OS memory-mapped file mechanism(max 2G Bytes, </a:t>
            </a:r>
            <a:r>
              <a:rPr lang="en-US" altLang="zh-CN" dirty="0" err="1"/>
              <a:t>Integer.MAX_VALUE</a:t>
            </a:r>
            <a:r>
              <a:rPr lang="en-US" altLang="zh-CN" dirty="0"/>
              <a:t>)</a:t>
            </a:r>
          </a:p>
          <a:p>
            <a:pPr lvl="2"/>
            <a:r>
              <a:rPr lang="en-US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irect byte buffer</a:t>
            </a:r>
          </a:p>
          <a:p>
            <a:pPr marL="736600" lvl="2" indent="0">
              <a:buNone/>
            </a:pPr>
            <a:endParaRPr lang="en-US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Share memory-mapped file among processes</a:t>
            </a:r>
          </a:p>
          <a:p>
            <a:pPr lvl="1"/>
            <a:r>
              <a:rPr lang="en-US" altLang="zh-CN" dirty="0"/>
              <a:t>Mapped as d</a:t>
            </a:r>
            <a:r>
              <a:rPr lang="en-US" dirty="0"/>
              <a:t>irect byte buffer</a:t>
            </a:r>
            <a:endParaRPr lang="en-US" altLang="zh-CN" dirty="0"/>
          </a:p>
          <a:p>
            <a:pPr lvl="1"/>
            <a:r>
              <a:rPr lang="en-US" altLang="zh-CN" dirty="0"/>
              <a:t>Using the exclusive lock in </a:t>
            </a:r>
            <a:r>
              <a:rPr lang="en-US" altLang="zh-CN" dirty="0" err="1"/>
              <a:t>FileChannel</a:t>
            </a:r>
            <a:r>
              <a:rPr lang="en-US" altLang="zh-CN" dirty="0"/>
              <a:t>(File system lock)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4C9BB5-1BD1-438B-B1EB-96DCA08D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 and </a:t>
            </a:r>
            <a:r>
              <a:rPr lang="en-US" dirty="0" err="1"/>
              <a:t>MappedByteBuffer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09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DF0FC-D4AF-4D14-A09E-CF31D0CC17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CB2870-5791-4190-9CF7-50D6D0D7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 and </a:t>
            </a:r>
            <a:r>
              <a:rPr lang="en-US" dirty="0" err="1"/>
              <a:t>MappedByteBuffer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FF260-8F26-4352-A1EE-B08A9750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211" y="1688896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7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61956C-BAED-4331-BE85-FD7B1DE04A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Facilites</a:t>
            </a:r>
            <a:endParaRPr lang="en-US" dirty="0"/>
          </a:p>
          <a:p>
            <a:pPr lvl="1"/>
            <a:r>
              <a:rPr lang="en-US" dirty="0"/>
              <a:t>System V IPC MQ(Linux System Call)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 key,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const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size_t</a:t>
            </a:r>
            <a:r>
              <a:rPr lang="en-US" dirty="0"/>
              <a:t> 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msgtyp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JNA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</a:p>
          <a:p>
            <a:pPr lvl="2"/>
            <a:r>
              <a:rPr lang="en-US" altLang="zh-CN" dirty="0"/>
              <a:t>Origin from</a:t>
            </a:r>
            <a:r>
              <a:rPr lang="zh-CN" altLang="en-US" dirty="0"/>
              <a:t> </a:t>
            </a:r>
            <a:r>
              <a:rPr lang="en-US" altLang="zh-CN" dirty="0"/>
              <a:t>Sun,</a:t>
            </a:r>
            <a:r>
              <a:rPr lang="zh-CN" altLang="en-US" dirty="0"/>
              <a:t> </a:t>
            </a:r>
            <a:r>
              <a:rPr lang="en-US" altLang="zh-CN" dirty="0"/>
              <a:t>open source on top of JNI,</a:t>
            </a:r>
            <a:r>
              <a:rPr lang="zh-CN" altLang="en-US" dirty="0"/>
              <a:t> </a:t>
            </a:r>
            <a:r>
              <a:rPr lang="en-US" altLang="zh-CN" dirty="0"/>
              <a:t>using in Java side</a:t>
            </a:r>
            <a:r>
              <a:rPr lang="zh-CN" altLang="en-US" dirty="0"/>
              <a:t>。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SystemV</a:t>
            </a:r>
            <a:r>
              <a:rPr lang="en-US" altLang="zh-CN" dirty="0"/>
              <a:t>-IPC Message Queue in Unix/Linux OS</a:t>
            </a:r>
          </a:p>
          <a:p>
            <a:pPr lvl="1"/>
            <a:r>
              <a:rPr lang="en-US" altLang="zh-CN" dirty="0"/>
              <a:t>Data contained in each message buffer</a:t>
            </a:r>
          </a:p>
          <a:p>
            <a:pPr lvl="1"/>
            <a:r>
              <a:rPr lang="en-US" altLang="zh-CN" dirty="0"/>
              <a:t>Using internal mechanism in kernel, invisible to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E912D8-589D-4A82-AD97-B783CB56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SystemV</a:t>
            </a:r>
            <a:r>
              <a:rPr lang="en-US" altLang="zh-CN" dirty="0"/>
              <a:t>-IPC MQ </a:t>
            </a:r>
            <a:r>
              <a:rPr lang="en-US" dirty="0"/>
              <a:t>through JNA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39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235710-7CC0-4F9A-B813-01E41A7B881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9888" lvl="1" indent="0" algn="ctr">
              <a:buNone/>
            </a:pPr>
            <a:r>
              <a:rPr lang="en-US" sz="4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92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04F35D-3922-409D-9F17-8FEE48277C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763395"/>
            <a:ext cx="9507855" cy="439261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Question C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Does the </a:t>
            </a:r>
            <a:r>
              <a:rPr lang="en-US" dirty="0" err="1">
                <a:solidFill>
                  <a:srgbClr val="00B0F0"/>
                </a:solidFill>
              </a:rPr>
              <a:t>ReentrantLock</a:t>
            </a:r>
            <a:r>
              <a:rPr lang="en-US" dirty="0">
                <a:solidFill>
                  <a:srgbClr val="00B0F0"/>
                </a:solidFill>
              </a:rPr>
              <a:t> has lock upgrade?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A. Has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B. Has not</a:t>
            </a: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Webpoll</a:t>
            </a:r>
            <a:endParaRPr lang="en-US" dirty="0"/>
          </a:p>
          <a:p>
            <a:pPr lvl="1"/>
            <a:r>
              <a:rPr lang="en-US" u="sng" dirty="0">
                <a:hlinkClick r:id="rId3"/>
              </a:rPr>
              <a:t>http://webpoll.rnd.ericsson.se/poll.asp?ID=142841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6D7FDE-7BD2-4121-8CD9-7350E0C6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30" y="5350497"/>
            <a:ext cx="4602163" cy="1217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7E86F-8912-42F5-9DF6-62C596DA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64" y="1688600"/>
            <a:ext cx="5424436" cy="329652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8878E-CB42-49B7-BADC-86889EF1325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825" y="1550353"/>
            <a:ext cx="6510739" cy="4392612"/>
          </a:xfrm>
        </p:spPr>
        <p:txBody>
          <a:bodyPr/>
          <a:lstStyle/>
          <a:p>
            <a:r>
              <a:rPr lang="en-US" dirty="0"/>
              <a:t>One classic, concurrent multi-thread synchronization problem</a:t>
            </a:r>
          </a:p>
          <a:p>
            <a:pPr lvl="1"/>
            <a:r>
              <a:rPr lang="en-US" dirty="0"/>
              <a:t>Producers write data to buffer</a:t>
            </a:r>
          </a:p>
          <a:p>
            <a:pPr lvl="1"/>
            <a:r>
              <a:rPr lang="en-US" dirty="0"/>
              <a:t>Consumers read data from buffer</a:t>
            </a:r>
          </a:p>
          <a:p>
            <a:pPr lvl="1"/>
            <a:r>
              <a:rPr lang="en-US" dirty="0"/>
              <a:t>Shared buffer holds the produced data which is not yet consumed</a:t>
            </a:r>
          </a:p>
          <a:p>
            <a:endParaRPr lang="en-US" dirty="0"/>
          </a:p>
          <a:p>
            <a:r>
              <a:rPr lang="en-US" dirty="0"/>
              <a:t>Also called the bounded-buffer problem</a:t>
            </a:r>
          </a:p>
          <a:p>
            <a:pPr lvl="1"/>
            <a:r>
              <a:rPr lang="en-US" dirty="0"/>
              <a:t>bounded-buffer : size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Buffer is circular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E73497-CA72-420E-AA3D-F426BB77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Producer-consumer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5E26C-ED7F-449A-BEDD-6AE7C6E73C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  <a:p>
            <a:r>
              <a:rPr lang="en-US" dirty="0"/>
              <a:t>Lock and Condition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PipedInputStream</a:t>
            </a:r>
            <a:r>
              <a:rPr lang="en-US" dirty="0"/>
              <a:t> and </a:t>
            </a:r>
            <a:r>
              <a:rPr lang="en-US" dirty="0" err="1"/>
              <a:t>PipedOutStream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C4B75-6080-47DF-AF36-567EED2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Cross-thread Solutions</a:t>
            </a:r>
          </a:p>
        </p:txBody>
      </p:sp>
    </p:spTree>
    <p:extLst>
      <p:ext uri="{BB962C8B-B14F-4D97-AF65-F5344CB8AC3E}">
        <p14:creationId xmlns:p14="http://schemas.microsoft.com/office/powerpoint/2010/main" val="162144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DCF0FD-F7C1-4BD7-9C97-17A47538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24" y="1195387"/>
            <a:ext cx="11229975" cy="4467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548365" y="658904"/>
            <a:ext cx="3740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424"/>
                </a:solidFill>
              </a:rPr>
              <a:t>Java Thread State Figure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D2FFB-26FA-4481-A8AA-4D40B1BD377D}"/>
              </a:ext>
            </a:extLst>
          </p:cNvPr>
          <p:cNvSpPr/>
          <p:nvPr/>
        </p:nvSpPr>
        <p:spPr>
          <a:xfrm>
            <a:off x="548365" y="6066697"/>
            <a:ext cx="11805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 action="ppaction://hlinkfile"/>
              </a:rPr>
              <a:t>\\bjg.cn.ao.ericsson.se\X$\DUIB_China\XI\XIT\XIT_All\XIT_Java_Instructor_Committee\20180803_Concurrent_Programming_By_Xiaohan_and_Ningning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942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C4D1C7-86AA-45CE-97FF-4469AC9F658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54742"/>
            <a:ext cx="8353426" cy="4392612"/>
          </a:xfrm>
        </p:spPr>
        <p:txBody>
          <a:bodyPr/>
          <a:lstStyle/>
          <a:p>
            <a:r>
              <a:rPr lang="en-US" dirty="0"/>
              <a:t>Facilities</a:t>
            </a:r>
          </a:p>
          <a:p>
            <a:pPr lvl="1"/>
            <a:r>
              <a:rPr lang="en-US" dirty="0"/>
              <a:t>Synchronized and Synchronized(Object)</a:t>
            </a:r>
          </a:p>
          <a:p>
            <a:pPr lvl="3"/>
            <a:r>
              <a:rPr lang="en-US" sz="1400" dirty="0"/>
              <a:t>Non-fair                                                </a:t>
            </a:r>
            <a:r>
              <a:rPr lang="en-US" altLang="zh-CN" sz="1400" dirty="0"/>
              <a:t># F</a:t>
            </a:r>
            <a:r>
              <a:rPr lang="en-US" sz="1400" dirty="0"/>
              <a:t>air</a:t>
            </a:r>
            <a:endParaRPr lang="en-US" altLang="zh-CN" sz="1400" dirty="0"/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Reentrant                                             # Non-reentrant</a:t>
            </a: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Exclusive                                              </a:t>
            </a:r>
            <a:r>
              <a:rPr lang="en-US" altLang="zh-CN" sz="1400" dirty="0">
                <a:solidFill>
                  <a:srgbClr val="767676"/>
                </a:solidFill>
              </a:rPr>
              <a:t># Share Lock</a:t>
            </a:r>
          </a:p>
          <a:p>
            <a:pPr lvl="3"/>
            <a:r>
              <a:rPr lang="en-US" sz="1400" dirty="0">
                <a:solidFill>
                  <a:srgbClr val="767676"/>
                </a:solidFill>
              </a:rPr>
              <a:t>Mutex </a:t>
            </a:r>
            <a:r>
              <a:rPr lang="zh-CN" altLang="en-US" sz="1400" dirty="0">
                <a:solidFill>
                  <a:srgbClr val="767676"/>
                </a:solidFill>
              </a:rPr>
              <a:t>                                                   </a:t>
            </a:r>
            <a:r>
              <a:rPr lang="en-US" altLang="zh-CN" sz="1400" dirty="0">
                <a:solidFill>
                  <a:srgbClr val="767676"/>
                </a:solidFill>
              </a:rPr>
              <a:t>#  </a:t>
            </a:r>
            <a:r>
              <a:rPr lang="en-US" altLang="zh-CN" sz="1400" dirty="0" err="1">
                <a:solidFill>
                  <a:srgbClr val="767676"/>
                </a:solidFill>
              </a:rPr>
              <a:t>ReadWriteLock</a:t>
            </a:r>
            <a:endParaRPr lang="en-US" altLang="zh-CN" sz="1400" dirty="0">
              <a:solidFill>
                <a:srgbClr val="767676"/>
              </a:solidFill>
            </a:endParaRPr>
          </a:p>
          <a:p>
            <a:pPr lvl="3"/>
            <a:r>
              <a:rPr lang="en-US" altLang="zh-CN" sz="1400" dirty="0">
                <a:solidFill>
                  <a:srgbClr val="767676"/>
                </a:solidFill>
              </a:rPr>
              <a:t>Pessimistic                                           # Optimistic</a:t>
            </a:r>
            <a:endParaRPr lang="en-US" altLang="zh-CN" dirty="0">
              <a:solidFill>
                <a:srgbClr val="767676"/>
              </a:solidFill>
            </a:endParaRPr>
          </a:p>
          <a:p>
            <a:pPr marL="736600" lvl="2" indent="0">
              <a:buNone/>
            </a:pPr>
            <a:endParaRPr lang="en-US" dirty="0"/>
          </a:p>
          <a:p>
            <a:pPr lvl="1"/>
            <a:r>
              <a:rPr lang="en-US" altLang="zh-CN" dirty="0"/>
              <a:t>wait()/wait(timeout)/wait(timeout, </a:t>
            </a:r>
            <a:r>
              <a:rPr lang="en-US" altLang="zh-CN" dirty="0" err="1"/>
              <a:t>nanos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674CD-9164-46B4-A188-0A024065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</p:spTree>
    <p:extLst>
      <p:ext uri="{BB962C8B-B14F-4D97-AF65-F5344CB8AC3E}">
        <p14:creationId xmlns:p14="http://schemas.microsoft.com/office/powerpoint/2010/main" val="223724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993B2-5F3E-41AB-9C79-3696FDDFDF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273174"/>
            <a:ext cx="10365038" cy="4973493"/>
          </a:xfrm>
        </p:spPr>
        <p:txBody>
          <a:bodyPr/>
          <a:lstStyle/>
          <a:p>
            <a:r>
              <a:rPr lang="en-US" dirty="0"/>
              <a:t>Demo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CF12D-8657-446A-BC47-9AD04F17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D0E35-6A56-447A-B182-E432A1711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05" y="1623582"/>
            <a:ext cx="6754335" cy="41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9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993B2-5F3E-41AB-9C79-3696FDDFDF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273174"/>
            <a:ext cx="10365038" cy="497349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Question A: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When does the monitor lock upgrade happen? </a:t>
            </a:r>
          </a:p>
          <a:p>
            <a:pPr marL="369888" lvl="1" indent="0">
              <a:buNone/>
            </a:pPr>
            <a:r>
              <a:rPr lang="en-US" dirty="0">
                <a:solidFill>
                  <a:srgbClr val="00B0F0"/>
                </a:solidFill>
              </a:rPr>
              <a:t>Can you describe the procedure of it?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CF12D-8657-446A-BC47-9AD04F17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368A6-3BA9-45D4-8006-978C91B5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57" y="2213230"/>
            <a:ext cx="5553075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DA8E1-6F4A-4A81-92C8-FFBCA1034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82" y="3222593"/>
            <a:ext cx="6315075" cy="2095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8E7993-372C-46FF-929C-EF65347224BE}"/>
              </a:ext>
            </a:extLst>
          </p:cNvPr>
          <p:cNvSpPr/>
          <p:nvPr/>
        </p:nvSpPr>
        <p:spPr>
          <a:xfrm>
            <a:off x="606457" y="6123704"/>
            <a:ext cx="6906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https://wiki.openjdk.java.net/display/HotSpot/Synchronization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091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F394490D-1954-44FE-B8ED-56040734EC47}" vid="{6EB75BB7-B825-43F3-83B5-9802AE7E79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21082</TotalTime>
  <Words>2345</Words>
  <Application>Microsoft Office PowerPoint</Application>
  <PresentationFormat>Widescreen</PresentationFormat>
  <Paragraphs>521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Ericsson Hilda</vt:lpstr>
      <vt:lpstr>Ericsson Technical Icons</vt:lpstr>
      <vt:lpstr>Ericsson Hilda Light</vt:lpstr>
      <vt:lpstr>Arial</vt:lpstr>
      <vt:lpstr>Abadi</vt:lpstr>
      <vt:lpstr>等线</vt:lpstr>
      <vt:lpstr>PresentationTemplate2017</vt:lpstr>
      <vt:lpstr>Multi-threaded Series</vt:lpstr>
      <vt:lpstr>Producer and Consumer Problem in Java</vt:lpstr>
      <vt:lpstr>AGENDA</vt:lpstr>
      <vt:lpstr>Producer-consumer problem</vt:lpstr>
      <vt:lpstr>Java Cross-thread Solutions</vt:lpstr>
      <vt:lpstr>PowerPoint Presentation</vt:lpstr>
      <vt:lpstr>Wait and Notify</vt:lpstr>
      <vt:lpstr>Wait and Notify</vt:lpstr>
      <vt:lpstr>Wait and Notify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Lock and Condition</vt:lpstr>
      <vt:lpstr>Lock and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BlockingQueue</vt:lpstr>
      <vt:lpstr>BlockingQueue</vt:lpstr>
      <vt:lpstr>BlockingQueue</vt:lpstr>
      <vt:lpstr>PipedInputStream/PipedOutputStream</vt:lpstr>
      <vt:lpstr>PipedInputStream/PipedOutputStream</vt:lpstr>
      <vt:lpstr>Java Cross-thread Summary</vt:lpstr>
      <vt:lpstr>Java Cross-process(JVM) Solutions</vt:lpstr>
      <vt:lpstr>NIO and MappedByteBuffer</vt:lpstr>
      <vt:lpstr>NIO and MappedByteBuffer</vt:lpstr>
      <vt:lpstr>Using SystemV-IPC MQ through JNA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</dc:title>
  <dc:creator>Xiaoyu Qu</dc:creator>
  <cp:keywords/>
  <dc:description/>
  <cp:lastModifiedBy>Xiaoyu Qu</cp:lastModifiedBy>
  <cp:revision>1041</cp:revision>
  <dcterms:created xsi:type="dcterms:W3CDTF">2018-06-13T07:30:53Z</dcterms:created>
  <dcterms:modified xsi:type="dcterms:W3CDTF">2018-12-13T11:30:49Z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R6A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</Properties>
</file>