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9" r:id="rId2"/>
    <p:sldId id="322" r:id="rId3"/>
    <p:sldId id="277" r:id="rId4"/>
    <p:sldId id="321" r:id="rId5"/>
    <p:sldId id="323" r:id="rId6"/>
    <p:sldId id="271" r:id="rId7"/>
    <p:sldId id="307" r:id="rId8"/>
    <p:sldId id="308" r:id="rId9"/>
    <p:sldId id="261" r:id="rId10"/>
    <p:sldId id="281" r:id="rId11"/>
  </p:sldIdLst>
  <p:sldSz cx="12192000" cy="6858000"/>
  <p:notesSz cx="6858000" cy="9144000"/>
  <p:embeddedFontLst>
    <p:embeddedFont>
      <p:font typeface="Ericsson Hilda" panose="00000500000000000000" pitchFamily="2" charset="0"/>
      <p:regular r:id="rId14"/>
      <p:bold r:id="rId15"/>
    </p:embeddedFont>
    <p:embeddedFont>
      <p:font typeface="Ericsson Hilda Light" panose="00000400000000000000" pitchFamily="2" charset="0"/>
      <p:regular r:id="rId16"/>
    </p:embeddedFont>
    <p:embeddedFont>
      <p:font typeface="Ericsson Technical Icons" panose="00000500000000000000" pitchFamily="2" charset="0"/>
      <p:regular r:id="rId17"/>
    </p:embeddedFont>
    <p:embeddedFont>
      <p:font typeface="等线" panose="02010600030101010101" pitchFamily="2" charset="-122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82750" autoAdjust="0"/>
  </p:normalViewPr>
  <p:slideViewPr>
    <p:cSldViewPr snapToGrid="0" snapToObjects="1" showGuides="1">
      <p:cViewPr varScale="1">
        <p:scale>
          <a:sx n="71" d="100"/>
          <a:sy n="71" d="100"/>
        </p:scale>
        <p:origin x="136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2018-02-21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9DD1CB-DD7E-47C0-8C73-DFDF434617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3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35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95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57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并发模式：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 Actor</a:t>
            </a:r>
            <a:r>
              <a:rPr lang="zh-CN" altLang="en-US" sz="1200" dirty="0"/>
              <a:t>模型</a:t>
            </a:r>
            <a:r>
              <a:rPr lang="en-US" sz="1200" dirty="0"/>
              <a:t> Erlang, Scala, Java </a:t>
            </a:r>
            <a:r>
              <a:rPr lang="en-US" sz="1200" dirty="0" err="1"/>
              <a:t>Akka</a:t>
            </a:r>
            <a:endParaRPr lang="en-US" sz="1200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- CSP(Communicating Sequential Process)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模型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：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golang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6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2AC96B-4D67-4510-9E86-C4D3070C128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22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并发模式：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 Actor</a:t>
            </a:r>
            <a:r>
              <a:rPr lang="zh-CN" altLang="en-US" sz="1200" dirty="0"/>
              <a:t>模型</a:t>
            </a:r>
            <a:r>
              <a:rPr lang="en-US" sz="1200" dirty="0"/>
              <a:t> Erlang, Scala, Java </a:t>
            </a:r>
            <a:r>
              <a:rPr lang="en-US" sz="1200" dirty="0" err="1"/>
              <a:t>Akka</a:t>
            </a:r>
            <a:endParaRPr lang="en-US" sz="1200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- CSP(Communicating Sequential Process)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模型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：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golang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6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Chapter/section, </a:t>
            </a:r>
            <a:br>
              <a:rPr lang="en-US" dirty="0"/>
            </a:br>
            <a:r>
              <a:rPr lang="en-US" dirty="0"/>
              <a:t>Ericsson Hilda Light 60pt, 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A763E3F-D546-48DC-86FC-898851FBC7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E03516D-EC68-4282-84F4-9729304A51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D47211-FF10-4DFA-A5AF-8E0A63463B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0E57E58D-AC34-4A4B-A5B1-CE1B53ABBDA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4CC6AB0-560E-4AE0-A93D-9C1C64F0544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3999758604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</p:spPr>
        <p:txBody>
          <a:bodyPr/>
          <a:lstStyle>
            <a:lvl1pPr>
              <a:defRPr sz="2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</a:t>
            </a:r>
            <a:r>
              <a:rPr lang="en-US" dirty="0" err="1"/>
              <a:t>Eri</a:t>
            </a:r>
            <a:r>
              <a:rPr lang="en-US" dirty="0"/>
              <a:t>. Black,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AD780AD-21B6-4312-96C4-9E36B16488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   Click icon to add a dark 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White,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4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4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184575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32000" y="1844673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9425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2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2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4149725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3" y="415099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79424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3" y="1844675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4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359151" y="4149724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359151" y="1844675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9120188" y="4149725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1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0F7625D-2507-407E-B5D2-5964ED88BA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55427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Click icon to add a dark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cage,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844675"/>
            <a:ext cx="112331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Fifths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2" name="txtfooterCopy">
            <a:extLst>
              <a:ext uri="{FF2B5EF4-FFF2-40B4-BE49-F238E27FC236}">
                <a16:creationId xmlns:a16="http://schemas.microsoft.com/office/drawing/2014/main" id="{B5D66844-3D70-468C-AC9F-76DF3D537153}"/>
              </a:ext>
            </a:extLst>
          </p:cNvPr>
          <p:cNvSpPr txBox="1"/>
          <p:nvPr userDrawn="1"/>
        </p:nvSpPr>
        <p:spPr>
          <a:xfrm>
            <a:off x="527050" y="6524625"/>
            <a:ext cx="9865783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r>
              <a:rPr lang="en-US" sz="800" b="0" i="0" u="none" dirty="0">
                <a:solidFill>
                  <a:schemeClr val="bg1"/>
                </a:solidFill>
                <a:latin typeface="+mn-lt"/>
              </a:rPr>
              <a:t>Ericsson Internal  |  2018-02-21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5" r:id="rId2"/>
    <p:sldLayoutId id="214748369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91" r:id="rId15"/>
    <p:sldLayoutId id="2147483673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674" r:id="rId24"/>
    <p:sldLayoutId id="2147483694" r:id="rId25"/>
    <p:sldLayoutId id="2147483682" r:id="rId26"/>
    <p:sldLayoutId id="2147483683" r:id="rId27"/>
    <p:sldLayoutId id="2147483684" r:id="rId28"/>
    <p:sldLayoutId id="2147483685" r:id="rId29"/>
    <p:sldLayoutId id="2147483675" r:id="rId30"/>
    <p:sldLayoutId id="2147483676" r:id="rId31"/>
    <p:sldLayoutId id="2147483686" r:id="rId32"/>
    <p:sldLayoutId id="2147483687" r:id="rId33"/>
    <p:sldLayoutId id="2147483688" r:id="rId34"/>
    <p:sldLayoutId id="2147483689" r:id="rId35"/>
    <p:sldLayoutId id="2147483696" r:id="rId36"/>
    <p:sldLayoutId id="2147483677" r:id="rId37"/>
    <p:sldLayoutId id="2147483678" r:id="rId38"/>
    <p:sldLayoutId id="2147483679" r:id="rId39"/>
    <p:sldLayoutId id="2147483680" r:id="rId40"/>
    <p:sldLayoutId id="2147483690" r:id="rId41"/>
    <p:sldLayoutId id="2147483681" r:id="rId42"/>
    <p:sldLayoutId id="2147483692" r:id="rId43"/>
    <p:sldLayoutId id="2147483704" r:id="rId44"/>
    <p:sldLayoutId id="2147483705" r:id="rId45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2pPr>
      <a:lvl3pPr marL="10795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3pPr>
      <a:lvl4pPr marL="14351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4pPr>
      <a:lvl5pPr marL="1770063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u010983881/article/details/78554671" TargetMode="External"/><Relationship Id="rId2" Type="http://schemas.openxmlformats.org/officeDocument/2006/relationships/hyperlink" Target="https://en.wikipedia.org/wiki/Producer%E2%80%93consumer_problem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ww.cnblogs.com/paddix/p/5405678.html" TargetMode="External"/><Relationship Id="rId4" Type="http://schemas.openxmlformats.org/officeDocument/2006/relationships/hyperlink" Target="http://www.cnblogs.com/paddix/p/5367116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u011486491/article/details/77849326" TargetMode="External"/><Relationship Id="rId2" Type="http://schemas.openxmlformats.org/officeDocument/2006/relationships/hyperlink" Target="http://wsmajunfeng.iteye.com/blog/1629354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blog.csdn.net/cloudeagle_bupt/article/details/52136085" TargetMode="External"/><Relationship Id="rId4" Type="http://schemas.openxmlformats.org/officeDocument/2006/relationships/hyperlink" Target="https://blog.csdn.net/huzhigenlaohu/article/details/5248894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bizzard4/producer-consumer-the-whole-story-e0b4034406f1" TargetMode="External"/><Relationship Id="rId2" Type="http://schemas.openxmlformats.org/officeDocument/2006/relationships/hyperlink" Target="https://www.cnblogs.com/lanxuezaipiao/p/3635556.html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blog.csdn.net/sanyuesan0000/article/details/52996586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5DB9-990D-42FA-8A96-AE9E2B1A3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Producer and Consumer Problem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DC945-4710-4796-AC34-0832F26E3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Instructor Committee</a:t>
            </a:r>
          </a:p>
          <a:p>
            <a:endParaRPr lang="en-US" dirty="0"/>
          </a:p>
          <a:p>
            <a:r>
              <a:rPr lang="en-US" dirty="0"/>
              <a:t>Concurrent Programming Team</a:t>
            </a:r>
          </a:p>
          <a:p>
            <a:endParaRPr lang="en-US" dirty="0"/>
          </a:p>
          <a:p>
            <a:r>
              <a:rPr lang="en-US" dirty="0"/>
              <a:t>Xiaoyu Qu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7152E-1193-42D5-AAAE-792423D857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exiaoqu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86FD49-9B2F-4208-8540-5F97918FA12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BID CBC Compass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FD6E6-EB04-48C7-AAF4-64C6EAFFEBA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2018-06-22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AE390D-03AD-4330-9271-A0343BCC0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410" y="5313483"/>
            <a:ext cx="5715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75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8B9594-0057-417B-8E78-4CC916B3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生产者</a:t>
            </a:r>
            <a:r>
              <a:rPr lang="en-US" altLang="zh-CN" dirty="0"/>
              <a:t>/</a:t>
            </a:r>
            <a:r>
              <a:rPr lang="zh-CN" altLang="en-US" dirty="0"/>
              <a:t>消费者问题</a:t>
            </a:r>
            <a:br>
              <a:rPr lang="en-US" altLang="zh-CN" dirty="0"/>
            </a:br>
            <a:r>
              <a:rPr lang="zh-CN" altLang="en-US" dirty="0"/>
              <a:t>更高级话题</a:t>
            </a:r>
            <a:br>
              <a:rPr lang="en-US" altLang="zh-CN" dirty="0"/>
            </a:b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C99860-9EA6-4AC9-8523-6ECDD061B6F1}"/>
              </a:ext>
            </a:extLst>
          </p:cNvPr>
          <p:cNvCxnSpPr>
            <a:cxnSpLocks/>
            <a:stCxn id="14" idx="7"/>
          </p:cNvCxnSpPr>
          <p:nvPr/>
        </p:nvCxnSpPr>
        <p:spPr bwMode="auto">
          <a:xfrm flipV="1">
            <a:off x="5482594" y="1684617"/>
            <a:ext cx="2293812" cy="193379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ADCF07-9938-4F50-AECF-9740FBE0CFAC}"/>
              </a:ext>
            </a:extLst>
          </p:cNvPr>
          <p:cNvCxnSpPr>
            <a:cxnSpLocks/>
            <a:stCxn id="14" idx="6"/>
            <a:endCxn id="71" idx="1"/>
          </p:cNvCxnSpPr>
          <p:nvPr/>
        </p:nvCxnSpPr>
        <p:spPr bwMode="auto">
          <a:xfrm>
            <a:off x="5535315" y="3745689"/>
            <a:ext cx="4311143" cy="9352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5613FF1-4509-42E2-B2DB-0811B1C1FA01}"/>
              </a:ext>
            </a:extLst>
          </p:cNvPr>
          <p:cNvSpPr/>
          <p:nvPr/>
        </p:nvSpPr>
        <p:spPr bwMode="auto">
          <a:xfrm>
            <a:off x="5175315" y="3565689"/>
            <a:ext cx="360000" cy="3600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BD2717-CD1F-4DD0-83D5-FFA7F583E749}"/>
              </a:ext>
            </a:extLst>
          </p:cNvPr>
          <p:cNvCxnSpPr>
            <a:cxnSpLocks/>
            <a:stCxn id="14" idx="5"/>
            <a:endCxn id="75" idx="0"/>
          </p:cNvCxnSpPr>
          <p:nvPr/>
        </p:nvCxnSpPr>
        <p:spPr bwMode="auto">
          <a:xfrm>
            <a:off x="5482594" y="3872968"/>
            <a:ext cx="1595903" cy="24038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894FA6-94C9-4C1E-96D0-59F4CBDD08A2}"/>
              </a:ext>
            </a:extLst>
          </p:cNvPr>
          <p:cNvCxnSpPr>
            <a:cxnSpLocks/>
            <a:stCxn id="14" idx="1"/>
          </p:cNvCxnSpPr>
          <p:nvPr/>
        </p:nvCxnSpPr>
        <p:spPr bwMode="auto">
          <a:xfrm flipH="1" flipV="1">
            <a:off x="4091540" y="1764457"/>
            <a:ext cx="1136496" cy="185395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68742DC-436B-4819-8D2B-32EFD6B9EAF0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 flipH="1" flipV="1">
            <a:off x="2169268" y="3327753"/>
            <a:ext cx="3006047" cy="4179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682734A-403B-4805-8500-D3D4EF93350D}"/>
              </a:ext>
            </a:extLst>
          </p:cNvPr>
          <p:cNvCxnSpPr>
            <a:cxnSpLocks/>
            <a:stCxn id="14" idx="3"/>
          </p:cNvCxnSpPr>
          <p:nvPr/>
        </p:nvCxnSpPr>
        <p:spPr bwMode="auto">
          <a:xfrm flipH="1">
            <a:off x="2934224" y="3872968"/>
            <a:ext cx="2293812" cy="188107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CA58F70-0287-4E40-8FA5-57169669C38F}"/>
              </a:ext>
            </a:extLst>
          </p:cNvPr>
          <p:cNvSpPr txBox="1"/>
          <p:nvPr/>
        </p:nvSpPr>
        <p:spPr bwMode="auto">
          <a:xfrm>
            <a:off x="5933873" y="3180944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单线程</a:t>
            </a:r>
            <a:endParaRPr lang="en-US" sz="1000" dirty="0" err="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ABE795-9407-43DC-93A0-9E677500353B}"/>
              </a:ext>
            </a:extLst>
          </p:cNvPr>
          <p:cNvSpPr txBox="1"/>
          <p:nvPr/>
        </p:nvSpPr>
        <p:spPr bwMode="auto">
          <a:xfrm>
            <a:off x="6489133" y="2749818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多线程</a:t>
            </a:r>
            <a:endParaRPr lang="en-US" sz="1000" dirty="0" err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F665FB-10F4-4A71-B5EC-A9BD2CF523F4}"/>
              </a:ext>
            </a:extLst>
          </p:cNvPr>
          <p:cNvSpPr txBox="1"/>
          <p:nvPr/>
        </p:nvSpPr>
        <p:spPr bwMode="auto">
          <a:xfrm>
            <a:off x="7024155" y="2326399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多进程</a:t>
            </a:r>
            <a:endParaRPr lang="en-US" sz="1000" dirty="0" err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3A44D2-468B-4CB0-95A9-D61D6391E054}"/>
              </a:ext>
            </a:extLst>
          </p:cNvPr>
          <p:cNvSpPr txBox="1"/>
          <p:nvPr/>
        </p:nvSpPr>
        <p:spPr bwMode="auto">
          <a:xfrm>
            <a:off x="7525495" y="1927780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分布式</a:t>
            </a:r>
            <a:endParaRPr lang="en-US" sz="1000" dirty="0" err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1C037D-7F3B-4DA0-AAB4-415735C5A615}"/>
              </a:ext>
            </a:extLst>
          </p:cNvPr>
          <p:cNvSpPr txBox="1"/>
          <p:nvPr/>
        </p:nvSpPr>
        <p:spPr bwMode="auto">
          <a:xfrm>
            <a:off x="5809483" y="3913986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双缓冲区</a:t>
            </a:r>
            <a:endParaRPr lang="en-US" sz="1000" dirty="0" err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119178C-C78B-468A-B962-85CF526CB129}"/>
              </a:ext>
            </a:extLst>
          </p:cNvPr>
          <p:cNvSpPr txBox="1"/>
          <p:nvPr/>
        </p:nvSpPr>
        <p:spPr bwMode="auto">
          <a:xfrm>
            <a:off x="6391065" y="4089746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队列缓冲区</a:t>
            </a:r>
            <a:endParaRPr lang="en-US" sz="1000" dirty="0" err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FE9574-E129-4B92-B14F-D2DDFB0455D6}"/>
              </a:ext>
            </a:extLst>
          </p:cNvPr>
          <p:cNvSpPr txBox="1"/>
          <p:nvPr/>
        </p:nvSpPr>
        <p:spPr bwMode="auto">
          <a:xfrm>
            <a:off x="7273157" y="4242142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环形数组</a:t>
            </a:r>
            <a:endParaRPr lang="en-US" sz="1000" dirty="0" err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FAEDE37-B06F-4CD6-BDC0-A50CE8282108}"/>
              </a:ext>
            </a:extLst>
          </p:cNvPr>
          <p:cNvSpPr txBox="1"/>
          <p:nvPr/>
        </p:nvSpPr>
        <p:spPr bwMode="auto">
          <a:xfrm>
            <a:off x="7609168" y="4389710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环形链表</a:t>
            </a:r>
            <a:endParaRPr lang="en-US" sz="1000" dirty="0" err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724BA7-32E2-4D23-9401-C8C42A5B5673}"/>
              </a:ext>
            </a:extLst>
          </p:cNvPr>
          <p:cNvSpPr txBox="1"/>
          <p:nvPr/>
        </p:nvSpPr>
        <p:spPr bwMode="auto">
          <a:xfrm>
            <a:off x="5113388" y="4426344"/>
            <a:ext cx="718790" cy="359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单个生产者</a:t>
            </a:r>
            <a:endParaRPr lang="en-US" altLang="zh-CN" sz="1000" dirty="0"/>
          </a:p>
          <a:p>
            <a:pPr algn="l">
              <a:buClr>
                <a:schemeClr val="tx1"/>
              </a:buClr>
            </a:pPr>
            <a:r>
              <a:rPr lang="zh-CN" altLang="en-US" sz="1000" dirty="0"/>
              <a:t>单个消费者</a:t>
            </a:r>
            <a:endParaRPr lang="en-US" sz="1000" dirty="0" err="1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A5E47BF-B403-44CC-AF34-8B790CB25957}"/>
              </a:ext>
            </a:extLst>
          </p:cNvPr>
          <p:cNvSpPr txBox="1"/>
          <p:nvPr/>
        </p:nvSpPr>
        <p:spPr bwMode="auto">
          <a:xfrm>
            <a:off x="5372487" y="4907784"/>
            <a:ext cx="718790" cy="359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多个生产者</a:t>
            </a:r>
            <a:endParaRPr lang="en-US" altLang="zh-CN" sz="1000" dirty="0"/>
          </a:p>
          <a:p>
            <a:pPr algn="l">
              <a:buClr>
                <a:schemeClr val="tx1"/>
              </a:buClr>
            </a:pPr>
            <a:r>
              <a:rPr lang="zh-CN" altLang="en-US" sz="1000" dirty="0"/>
              <a:t>单个消费者</a:t>
            </a:r>
            <a:endParaRPr lang="en-US" sz="1000" dirty="0" err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64B5D6-F0F4-4D6D-8F61-FD55A8C5C507}"/>
              </a:ext>
            </a:extLst>
          </p:cNvPr>
          <p:cNvSpPr txBox="1"/>
          <p:nvPr/>
        </p:nvSpPr>
        <p:spPr bwMode="auto">
          <a:xfrm>
            <a:off x="5683476" y="5350522"/>
            <a:ext cx="718790" cy="359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单个生产者</a:t>
            </a:r>
            <a:endParaRPr lang="en-US" altLang="zh-CN" sz="1000" dirty="0"/>
          </a:p>
          <a:p>
            <a:pPr algn="l">
              <a:buClr>
                <a:schemeClr val="tx1"/>
              </a:buClr>
            </a:pPr>
            <a:r>
              <a:rPr lang="zh-CN" altLang="en-US" sz="1000" dirty="0"/>
              <a:t>多个消费者</a:t>
            </a:r>
            <a:endParaRPr lang="en-US" sz="1000" dirty="0" err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85C08FC-5E88-4010-9596-3F4CF4F66364}"/>
              </a:ext>
            </a:extLst>
          </p:cNvPr>
          <p:cNvSpPr txBox="1"/>
          <p:nvPr/>
        </p:nvSpPr>
        <p:spPr bwMode="auto">
          <a:xfrm>
            <a:off x="6057306" y="5818190"/>
            <a:ext cx="718790" cy="359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多个生产者</a:t>
            </a:r>
            <a:endParaRPr lang="en-US" altLang="zh-CN" sz="1000" dirty="0"/>
          </a:p>
          <a:p>
            <a:pPr algn="l">
              <a:buClr>
                <a:schemeClr val="tx1"/>
              </a:buClr>
            </a:pPr>
            <a:r>
              <a:rPr lang="zh-CN" altLang="en-US" sz="1000" dirty="0"/>
              <a:t>多个消费者</a:t>
            </a:r>
            <a:endParaRPr lang="en-US" sz="1000" dirty="0" err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736515-1844-4107-94FA-CD1E1294BFEA}"/>
              </a:ext>
            </a:extLst>
          </p:cNvPr>
          <p:cNvSpPr txBox="1"/>
          <p:nvPr/>
        </p:nvSpPr>
        <p:spPr bwMode="auto">
          <a:xfrm>
            <a:off x="4411445" y="4139389"/>
            <a:ext cx="290763" cy="2450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低</a:t>
            </a:r>
            <a:endParaRPr lang="en-US" sz="1000" dirty="0" err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5AB139-2157-4680-A71D-FE8E60728B31}"/>
              </a:ext>
            </a:extLst>
          </p:cNvPr>
          <p:cNvSpPr txBox="1"/>
          <p:nvPr/>
        </p:nvSpPr>
        <p:spPr bwMode="auto">
          <a:xfrm>
            <a:off x="3074033" y="5204121"/>
            <a:ext cx="363453" cy="262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高</a:t>
            </a:r>
            <a:endParaRPr lang="en-US" sz="1000" dirty="0" err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85AB938-3D4D-4EA3-B3B3-7DFF9882A2DE}"/>
              </a:ext>
            </a:extLst>
          </p:cNvPr>
          <p:cNvSpPr txBox="1"/>
          <p:nvPr/>
        </p:nvSpPr>
        <p:spPr bwMode="auto">
          <a:xfrm>
            <a:off x="3943510" y="3335791"/>
            <a:ext cx="443053" cy="2439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死锁</a:t>
            </a:r>
            <a:endParaRPr lang="en-US" sz="1000" dirty="0" err="1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025002-5BD7-4710-873B-CE742C53AD34}"/>
              </a:ext>
            </a:extLst>
          </p:cNvPr>
          <p:cNvSpPr txBox="1"/>
          <p:nvPr/>
        </p:nvSpPr>
        <p:spPr bwMode="auto">
          <a:xfrm>
            <a:off x="4785909" y="2773826"/>
            <a:ext cx="609474" cy="262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主动丢弃数据</a:t>
            </a:r>
            <a:endParaRPr lang="en-US" sz="1000" dirty="0" err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151236-1A00-4FCD-AFBD-B8350F96D55B}"/>
              </a:ext>
            </a:extLst>
          </p:cNvPr>
          <p:cNvSpPr txBox="1"/>
          <p:nvPr/>
        </p:nvSpPr>
        <p:spPr bwMode="auto">
          <a:xfrm>
            <a:off x="4370856" y="1990110"/>
            <a:ext cx="805893" cy="2343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不丢弃数据</a:t>
            </a:r>
            <a:endParaRPr lang="en-US" sz="1000" dirty="0" err="1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885275-9493-4604-8D0A-F7D4C3A2FD8E}"/>
              </a:ext>
            </a:extLst>
          </p:cNvPr>
          <p:cNvSpPr txBox="1"/>
          <p:nvPr/>
        </p:nvSpPr>
        <p:spPr bwMode="auto">
          <a:xfrm>
            <a:off x="7697733" y="1404029"/>
            <a:ext cx="725568" cy="210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200" dirty="0"/>
              <a:t>部署方式</a:t>
            </a:r>
            <a:endParaRPr lang="en-US" sz="1200" dirty="0" err="1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2A8D6C-BCC8-47DE-99D5-727AB40CB4F5}"/>
              </a:ext>
            </a:extLst>
          </p:cNvPr>
          <p:cNvSpPr txBox="1"/>
          <p:nvPr/>
        </p:nvSpPr>
        <p:spPr bwMode="auto">
          <a:xfrm>
            <a:off x="9846458" y="4575584"/>
            <a:ext cx="762672" cy="210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200" dirty="0"/>
              <a:t>耦合类型</a:t>
            </a:r>
            <a:endParaRPr lang="en-US" sz="1200" dirty="0" err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7E8A39-EF22-4405-B7F3-FC0749480720}"/>
              </a:ext>
            </a:extLst>
          </p:cNvPr>
          <p:cNvSpPr txBox="1"/>
          <p:nvPr/>
        </p:nvSpPr>
        <p:spPr bwMode="auto">
          <a:xfrm>
            <a:off x="8996405" y="4597381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Broker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F97BBD-BE83-424C-B5B6-BD462EE1A830}"/>
              </a:ext>
            </a:extLst>
          </p:cNvPr>
          <p:cNvSpPr txBox="1"/>
          <p:nvPr/>
        </p:nvSpPr>
        <p:spPr bwMode="auto">
          <a:xfrm>
            <a:off x="6489133" y="6276800"/>
            <a:ext cx="1178727" cy="207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200" dirty="0"/>
              <a:t>生产者消费者模式</a:t>
            </a:r>
            <a:endParaRPr lang="en-US" sz="1200" dirty="0" err="1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B50C1C-9DFC-4102-AB03-4231F8AC7933}"/>
              </a:ext>
            </a:extLst>
          </p:cNvPr>
          <p:cNvSpPr txBox="1"/>
          <p:nvPr/>
        </p:nvSpPr>
        <p:spPr bwMode="auto">
          <a:xfrm>
            <a:off x="2487186" y="5757150"/>
            <a:ext cx="493803" cy="262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200" dirty="0"/>
              <a:t>性能</a:t>
            </a:r>
            <a:endParaRPr lang="en-US" sz="1200" dirty="0" err="1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CA1C759-4942-463D-9660-A676C6CE8FEE}"/>
              </a:ext>
            </a:extLst>
          </p:cNvPr>
          <p:cNvSpPr txBox="1"/>
          <p:nvPr/>
        </p:nvSpPr>
        <p:spPr bwMode="auto">
          <a:xfrm>
            <a:off x="2734088" y="3182833"/>
            <a:ext cx="443053" cy="2439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恢复</a:t>
            </a:r>
            <a:endParaRPr lang="en-US" sz="1000" dirty="0" err="1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7D8921-A469-4B97-921A-A8B6401105F3}"/>
              </a:ext>
            </a:extLst>
          </p:cNvPr>
          <p:cNvSpPr txBox="1"/>
          <p:nvPr/>
        </p:nvSpPr>
        <p:spPr bwMode="auto">
          <a:xfrm>
            <a:off x="3608734" y="5179841"/>
            <a:ext cx="975241" cy="243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消费者负载均衡</a:t>
            </a:r>
            <a:endParaRPr lang="en-US" sz="1000" dirty="0" err="1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3D8B18D-C30F-486E-B302-BD8353E97E66}"/>
              </a:ext>
            </a:extLst>
          </p:cNvPr>
          <p:cNvSpPr txBox="1"/>
          <p:nvPr/>
        </p:nvSpPr>
        <p:spPr bwMode="auto">
          <a:xfrm>
            <a:off x="1572787" y="3195052"/>
            <a:ext cx="493803" cy="262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200" dirty="0"/>
              <a:t>可靠性</a:t>
            </a:r>
            <a:endParaRPr lang="en-US" sz="1200" dirty="0" err="1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488D278-DA1D-44FF-AFF0-DBBB7AE2925A}"/>
              </a:ext>
            </a:extLst>
          </p:cNvPr>
          <p:cNvSpPr txBox="1"/>
          <p:nvPr/>
        </p:nvSpPr>
        <p:spPr bwMode="auto">
          <a:xfrm>
            <a:off x="3634978" y="1509408"/>
            <a:ext cx="725568" cy="283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200" dirty="0"/>
              <a:t>数据安全</a:t>
            </a:r>
            <a:endParaRPr lang="en-US" sz="1200" dirty="0" err="1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AD1CFCF-EF50-412D-87C1-9E024A844FDC}"/>
              </a:ext>
            </a:extLst>
          </p:cNvPr>
          <p:cNvSpPr txBox="1"/>
          <p:nvPr/>
        </p:nvSpPr>
        <p:spPr bwMode="auto">
          <a:xfrm>
            <a:off x="4115405" y="4746036"/>
            <a:ext cx="975241" cy="2058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锁</a:t>
            </a:r>
            <a:r>
              <a:rPr lang="en-US" altLang="zh-CN" sz="1000" dirty="0"/>
              <a:t>(</a:t>
            </a:r>
            <a:r>
              <a:rPr lang="zh-CN" altLang="en-US" sz="1000" dirty="0"/>
              <a:t>临界区</a:t>
            </a:r>
            <a:r>
              <a:rPr lang="en-US" altLang="zh-CN" sz="1000" dirty="0"/>
              <a:t>)</a:t>
            </a:r>
            <a:r>
              <a:rPr lang="zh-CN" altLang="en-US" sz="1000" dirty="0"/>
              <a:t>竞争</a:t>
            </a:r>
            <a:endParaRPr lang="en-US" sz="1000" dirty="0" err="1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F04CFF9-8D6C-4F3F-85F7-FB6770E6CADB}"/>
              </a:ext>
            </a:extLst>
          </p:cNvPr>
          <p:cNvSpPr txBox="1"/>
          <p:nvPr/>
        </p:nvSpPr>
        <p:spPr bwMode="auto">
          <a:xfrm>
            <a:off x="6140377" y="2343103"/>
            <a:ext cx="542085" cy="243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并发模式</a:t>
            </a:r>
            <a:endParaRPr lang="en-US" sz="1000" dirty="0" err="1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9408553-3D7E-486B-BC14-EE0A35BEF2A0}"/>
              </a:ext>
            </a:extLst>
          </p:cNvPr>
          <p:cNvSpPr txBox="1"/>
          <p:nvPr/>
        </p:nvSpPr>
        <p:spPr bwMode="auto">
          <a:xfrm>
            <a:off x="8291065" y="4470964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IPC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B20C11E-E80C-4A89-AF5B-47B26A04BDED}"/>
              </a:ext>
            </a:extLst>
          </p:cNvPr>
          <p:cNvSpPr txBox="1"/>
          <p:nvPr/>
        </p:nvSpPr>
        <p:spPr bwMode="auto">
          <a:xfrm>
            <a:off x="8646114" y="4535049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MQ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F0C50B-9CB2-4487-9BCA-1E29616D24ED}"/>
              </a:ext>
            </a:extLst>
          </p:cNvPr>
          <p:cNvSpPr txBox="1"/>
          <p:nvPr/>
        </p:nvSpPr>
        <p:spPr bwMode="auto">
          <a:xfrm>
            <a:off x="9476759" y="4686687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310439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A82A74-1F89-4B73-ADDD-49EC00E6DA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Message-Queue based distributed solution</a:t>
            </a:r>
          </a:p>
          <a:p>
            <a:r>
              <a:rPr lang="en-US" altLang="zh-CN" dirty="0"/>
              <a:t>In-Memory(NoSQL) DB based distributed solution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30702D-DBA6-4351-B1E4-F777BF16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Cross-host Solution</a:t>
            </a:r>
            <a:br>
              <a:rPr lang="en-US" altLang="zh-C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6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cdn-images-1.medium.com/max/1600/1*iOmn6cy3FAviLVUl47mEJA.jpeg">
            <a:extLst>
              <a:ext uri="{FF2B5EF4-FFF2-40B4-BE49-F238E27FC236}">
                <a16:creationId xmlns:a16="http://schemas.microsoft.com/office/drawing/2014/main" id="{F25B395C-7E18-4031-B5D8-952E604D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399" y="2370137"/>
            <a:ext cx="64008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A82A74-1F89-4B73-ADDD-49EC00E6DA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Message-Queue based distributed solution</a:t>
            </a:r>
          </a:p>
          <a:p>
            <a:pPr lvl="1"/>
            <a:r>
              <a:rPr lang="en-US" altLang="zh-CN" dirty="0" err="1"/>
              <a:t>Netty</a:t>
            </a:r>
            <a:endParaRPr lang="en-US" altLang="zh-CN" dirty="0"/>
          </a:p>
          <a:p>
            <a:pPr lvl="1"/>
            <a:r>
              <a:rPr lang="en-US" altLang="zh-CN" dirty="0"/>
              <a:t>NIO Non-blocking socket</a:t>
            </a:r>
          </a:p>
          <a:p>
            <a:pPr lvl="1"/>
            <a:r>
              <a:rPr lang="en-US" altLang="zh-CN" dirty="0"/>
              <a:t>Message Queue</a:t>
            </a:r>
          </a:p>
          <a:p>
            <a:pPr lvl="2"/>
            <a:r>
              <a:rPr lang="en-US" altLang="zh-CN" dirty="0"/>
              <a:t>Kafka Topics</a:t>
            </a:r>
          </a:p>
          <a:p>
            <a:pPr lvl="2"/>
            <a:r>
              <a:rPr lang="en-US" altLang="zh-CN" dirty="0"/>
              <a:t>Others, RabbitMQ, </a:t>
            </a:r>
            <a:r>
              <a:rPr lang="en-US" altLang="zh-CN" dirty="0" err="1"/>
              <a:t>ZeroMQ</a:t>
            </a:r>
            <a:r>
              <a:rPr lang="en-US" altLang="zh-CN" dirty="0"/>
              <a:t>, </a:t>
            </a:r>
            <a:r>
              <a:rPr lang="en-US" altLang="zh-CN" dirty="0" err="1"/>
              <a:t>etc</a:t>
            </a:r>
            <a:endParaRPr lang="en-US" altLang="zh-CN" dirty="0"/>
          </a:p>
          <a:p>
            <a:pPr lvl="2"/>
            <a:endParaRPr lang="en-US" altLang="zh-CN" dirty="0"/>
          </a:p>
          <a:p>
            <a:pPr marL="369888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30702D-DBA6-4351-B1E4-F777BF16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Cross-host Solution</a:t>
            </a:r>
            <a:br>
              <a:rPr lang="en-US" altLang="zh-C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1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A82A74-1F89-4B73-ADDD-49EC00E6DA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In-Memory(NoSQL) DB based distributed solution</a:t>
            </a:r>
          </a:p>
          <a:p>
            <a:pPr lvl="1"/>
            <a:r>
              <a:rPr lang="en-US" dirty="0"/>
              <a:t>Redis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Nosql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30702D-DBA6-4351-B1E4-F777BF16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Cross-host Solution</a:t>
            </a:r>
            <a:br>
              <a:rPr lang="en-US" altLang="zh-C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5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8B9594-0057-417B-8E78-4CC916B3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advanced topics</a:t>
            </a:r>
            <a:br>
              <a:rPr lang="en-US" altLang="zh-CN" dirty="0"/>
            </a:b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C99860-9EA6-4AC9-8523-6ECDD061B6F1}"/>
              </a:ext>
            </a:extLst>
          </p:cNvPr>
          <p:cNvCxnSpPr>
            <a:cxnSpLocks/>
            <a:stCxn id="14" idx="7"/>
          </p:cNvCxnSpPr>
          <p:nvPr/>
        </p:nvCxnSpPr>
        <p:spPr bwMode="auto">
          <a:xfrm flipV="1">
            <a:off x="5482594" y="1684617"/>
            <a:ext cx="2293812" cy="193379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ADCF07-9938-4F50-AECF-9740FBE0CFAC}"/>
              </a:ext>
            </a:extLst>
          </p:cNvPr>
          <p:cNvCxnSpPr>
            <a:cxnSpLocks/>
            <a:stCxn id="14" idx="6"/>
            <a:endCxn id="71" idx="1"/>
          </p:cNvCxnSpPr>
          <p:nvPr/>
        </p:nvCxnSpPr>
        <p:spPr bwMode="auto">
          <a:xfrm>
            <a:off x="5535315" y="3745689"/>
            <a:ext cx="4311143" cy="9352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5613FF1-4509-42E2-B2DB-0811B1C1FA01}"/>
              </a:ext>
            </a:extLst>
          </p:cNvPr>
          <p:cNvSpPr/>
          <p:nvPr/>
        </p:nvSpPr>
        <p:spPr bwMode="auto">
          <a:xfrm>
            <a:off x="5175315" y="3565689"/>
            <a:ext cx="360000" cy="3600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BD2717-CD1F-4DD0-83D5-FFA7F583E749}"/>
              </a:ext>
            </a:extLst>
          </p:cNvPr>
          <p:cNvCxnSpPr>
            <a:cxnSpLocks/>
            <a:stCxn id="14" idx="5"/>
            <a:endCxn id="75" idx="0"/>
          </p:cNvCxnSpPr>
          <p:nvPr/>
        </p:nvCxnSpPr>
        <p:spPr bwMode="auto">
          <a:xfrm>
            <a:off x="5482594" y="3872968"/>
            <a:ext cx="1618929" cy="24038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894FA6-94C9-4C1E-96D0-59F4CBDD08A2}"/>
              </a:ext>
            </a:extLst>
          </p:cNvPr>
          <p:cNvCxnSpPr>
            <a:cxnSpLocks/>
            <a:stCxn id="14" idx="1"/>
          </p:cNvCxnSpPr>
          <p:nvPr/>
        </p:nvCxnSpPr>
        <p:spPr bwMode="auto">
          <a:xfrm flipH="1" flipV="1">
            <a:off x="4091540" y="1764457"/>
            <a:ext cx="1136496" cy="185395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68742DC-436B-4819-8D2B-32EFD6B9EAF0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 flipH="1" flipV="1">
            <a:off x="2169268" y="3327753"/>
            <a:ext cx="3006047" cy="4179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682734A-403B-4805-8500-D3D4EF93350D}"/>
              </a:ext>
            </a:extLst>
          </p:cNvPr>
          <p:cNvCxnSpPr>
            <a:cxnSpLocks/>
            <a:stCxn id="14" idx="3"/>
          </p:cNvCxnSpPr>
          <p:nvPr/>
        </p:nvCxnSpPr>
        <p:spPr bwMode="auto">
          <a:xfrm flipH="1">
            <a:off x="2934224" y="3872968"/>
            <a:ext cx="2293812" cy="188107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CA58F70-0287-4E40-8FA5-57169669C38F}"/>
              </a:ext>
            </a:extLst>
          </p:cNvPr>
          <p:cNvSpPr txBox="1"/>
          <p:nvPr/>
        </p:nvSpPr>
        <p:spPr bwMode="auto">
          <a:xfrm>
            <a:off x="5933873" y="3180944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Single-thread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ABE795-9407-43DC-93A0-9E677500353B}"/>
              </a:ext>
            </a:extLst>
          </p:cNvPr>
          <p:cNvSpPr txBox="1"/>
          <p:nvPr/>
        </p:nvSpPr>
        <p:spPr bwMode="auto">
          <a:xfrm>
            <a:off x="6489133" y="2749818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Multi-threads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F665FB-10F4-4A71-B5EC-A9BD2CF523F4}"/>
              </a:ext>
            </a:extLst>
          </p:cNvPr>
          <p:cNvSpPr txBox="1"/>
          <p:nvPr/>
        </p:nvSpPr>
        <p:spPr bwMode="auto">
          <a:xfrm>
            <a:off x="7024155" y="2326399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Multi-processes(JVM)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3A44D2-468B-4CB0-95A9-D61D6391E054}"/>
              </a:ext>
            </a:extLst>
          </p:cNvPr>
          <p:cNvSpPr txBox="1"/>
          <p:nvPr/>
        </p:nvSpPr>
        <p:spPr bwMode="auto">
          <a:xfrm>
            <a:off x="7514065" y="1927780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Multi-hosts(distributed) 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1C037D-7F3B-4DA0-AAB4-415735C5A615}"/>
              </a:ext>
            </a:extLst>
          </p:cNvPr>
          <p:cNvSpPr txBox="1"/>
          <p:nvPr/>
        </p:nvSpPr>
        <p:spPr bwMode="auto">
          <a:xfrm>
            <a:off x="5683476" y="3868382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altLang="zh-CN" sz="1000" dirty="0"/>
              <a:t>Dual-buffer</a:t>
            </a:r>
            <a:endParaRPr 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119178C-C78B-468A-B962-85CF526CB129}"/>
              </a:ext>
            </a:extLst>
          </p:cNvPr>
          <p:cNvSpPr txBox="1"/>
          <p:nvPr/>
        </p:nvSpPr>
        <p:spPr bwMode="auto">
          <a:xfrm>
            <a:off x="6231026" y="4009573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altLang="zh-CN" sz="1000" dirty="0"/>
              <a:t>Queue buffer</a:t>
            </a:r>
            <a:endParaRPr 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FE9574-E129-4B92-B14F-D2DDFB0455D6}"/>
              </a:ext>
            </a:extLst>
          </p:cNvPr>
          <p:cNvSpPr txBox="1"/>
          <p:nvPr/>
        </p:nvSpPr>
        <p:spPr bwMode="auto">
          <a:xfrm>
            <a:off x="6838156" y="4189918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altLang="zh-CN" sz="1000" dirty="0"/>
              <a:t>Ring buffer</a:t>
            </a:r>
            <a:endParaRPr 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FAEDE37-B06F-4CD6-BDC0-A50CE8282108}"/>
              </a:ext>
            </a:extLst>
          </p:cNvPr>
          <p:cNvSpPr txBox="1"/>
          <p:nvPr/>
        </p:nvSpPr>
        <p:spPr bwMode="auto">
          <a:xfrm>
            <a:off x="7502429" y="4294622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altLang="zh-CN" sz="1000" dirty="0"/>
              <a:t>Ring queue</a:t>
            </a:r>
            <a:endParaRPr lang="en-US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724BA7-32E2-4D23-9401-C8C42A5B5673}"/>
              </a:ext>
            </a:extLst>
          </p:cNvPr>
          <p:cNvSpPr txBox="1"/>
          <p:nvPr/>
        </p:nvSpPr>
        <p:spPr bwMode="auto">
          <a:xfrm>
            <a:off x="5125857" y="4562457"/>
            <a:ext cx="982612" cy="188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Single-producer and Single-consumer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A5E47BF-B403-44CC-AF34-8B790CB25957}"/>
              </a:ext>
            </a:extLst>
          </p:cNvPr>
          <p:cNvSpPr txBox="1"/>
          <p:nvPr/>
        </p:nvSpPr>
        <p:spPr bwMode="auto">
          <a:xfrm>
            <a:off x="5372487" y="4907784"/>
            <a:ext cx="718790" cy="359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altLang="zh-CN" sz="1000" dirty="0"/>
              <a:t>Multi-producers and single-consumer</a:t>
            </a:r>
            <a:endParaRPr lang="en-US" sz="1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64B5D6-F0F4-4D6D-8F61-FD55A8C5C507}"/>
              </a:ext>
            </a:extLst>
          </p:cNvPr>
          <p:cNvSpPr txBox="1"/>
          <p:nvPr/>
        </p:nvSpPr>
        <p:spPr bwMode="auto">
          <a:xfrm>
            <a:off x="5683476" y="5350522"/>
            <a:ext cx="718790" cy="359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Single-producers and multi-consumers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85C08FC-5E88-4010-9596-3F4CF4F66364}"/>
              </a:ext>
            </a:extLst>
          </p:cNvPr>
          <p:cNvSpPr txBox="1"/>
          <p:nvPr/>
        </p:nvSpPr>
        <p:spPr bwMode="auto">
          <a:xfrm>
            <a:off x="6057306" y="5818190"/>
            <a:ext cx="718790" cy="359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altLang="zh-CN" sz="1000" dirty="0"/>
              <a:t>Multi-producers and multi-consumers</a:t>
            </a:r>
            <a:endParaRPr 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736515-1844-4107-94FA-CD1E1294BFEA}"/>
              </a:ext>
            </a:extLst>
          </p:cNvPr>
          <p:cNvSpPr txBox="1"/>
          <p:nvPr/>
        </p:nvSpPr>
        <p:spPr bwMode="auto">
          <a:xfrm>
            <a:off x="4411445" y="4139389"/>
            <a:ext cx="290763" cy="2450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altLang="zh-CN" sz="1000" dirty="0"/>
              <a:t>low</a:t>
            </a:r>
            <a:endParaRPr lang="en-US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5AB139-2157-4680-A71D-FE8E60728B31}"/>
              </a:ext>
            </a:extLst>
          </p:cNvPr>
          <p:cNvSpPr txBox="1"/>
          <p:nvPr/>
        </p:nvSpPr>
        <p:spPr bwMode="auto">
          <a:xfrm>
            <a:off x="3074033" y="5204121"/>
            <a:ext cx="363453" cy="262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high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85AB938-3D4D-4EA3-B3B3-7DFF9882A2DE}"/>
              </a:ext>
            </a:extLst>
          </p:cNvPr>
          <p:cNvSpPr txBox="1"/>
          <p:nvPr/>
        </p:nvSpPr>
        <p:spPr bwMode="auto">
          <a:xfrm flipH="1">
            <a:off x="3784261" y="3353586"/>
            <a:ext cx="242199" cy="283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Starving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025002-5BD7-4710-873B-CE742C53AD34}"/>
              </a:ext>
            </a:extLst>
          </p:cNvPr>
          <p:cNvSpPr txBox="1"/>
          <p:nvPr/>
        </p:nvSpPr>
        <p:spPr bwMode="auto">
          <a:xfrm>
            <a:off x="4785909" y="2773826"/>
            <a:ext cx="609474" cy="262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Discard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151236-1A00-4FCD-AFBD-B8350F96D55B}"/>
              </a:ext>
            </a:extLst>
          </p:cNvPr>
          <p:cNvSpPr txBox="1"/>
          <p:nvPr/>
        </p:nvSpPr>
        <p:spPr bwMode="auto">
          <a:xfrm>
            <a:off x="4370856" y="1990110"/>
            <a:ext cx="805893" cy="2343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altLang="zh-CN" sz="1000" dirty="0"/>
              <a:t>Non-discard</a:t>
            </a:r>
            <a:endParaRPr 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885275-9493-4604-8D0A-F7D4C3A2FD8E}"/>
              </a:ext>
            </a:extLst>
          </p:cNvPr>
          <p:cNvSpPr txBox="1"/>
          <p:nvPr/>
        </p:nvSpPr>
        <p:spPr bwMode="auto">
          <a:xfrm>
            <a:off x="7697733" y="1404029"/>
            <a:ext cx="725568" cy="210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200" dirty="0"/>
              <a:t>Deployment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2A8D6C-BCC8-47DE-99D5-727AB40CB4F5}"/>
              </a:ext>
            </a:extLst>
          </p:cNvPr>
          <p:cNvSpPr txBox="1"/>
          <p:nvPr/>
        </p:nvSpPr>
        <p:spPr bwMode="auto">
          <a:xfrm>
            <a:off x="9846458" y="4575584"/>
            <a:ext cx="762672" cy="210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200" dirty="0"/>
              <a:t>Coupling</a:t>
            </a:r>
            <a:r>
              <a:rPr lang="zh-CN" altLang="en-US" sz="1200" dirty="0"/>
              <a:t> </a:t>
            </a:r>
            <a:r>
              <a:rPr lang="en-US" altLang="zh-CN" sz="1200" dirty="0"/>
              <a:t>Type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7E8A39-EF22-4405-B7F3-FC0749480720}"/>
              </a:ext>
            </a:extLst>
          </p:cNvPr>
          <p:cNvSpPr txBox="1"/>
          <p:nvPr/>
        </p:nvSpPr>
        <p:spPr bwMode="auto">
          <a:xfrm>
            <a:off x="8954699" y="4597381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Broker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F97BBD-BE83-424C-B5B6-BD462EE1A830}"/>
              </a:ext>
            </a:extLst>
          </p:cNvPr>
          <p:cNvSpPr txBox="1"/>
          <p:nvPr/>
        </p:nvSpPr>
        <p:spPr bwMode="auto">
          <a:xfrm>
            <a:off x="6512159" y="6276800"/>
            <a:ext cx="1178727" cy="207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altLang="zh-CN" sz="1200" dirty="0"/>
              <a:t>Producer-consumer types</a:t>
            </a:r>
            <a:endParaRPr 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B50C1C-9DFC-4102-AB03-4231F8AC7933}"/>
              </a:ext>
            </a:extLst>
          </p:cNvPr>
          <p:cNvSpPr txBox="1"/>
          <p:nvPr/>
        </p:nvSpPr>
        <p:spPr bwMode="auto">
          <a:xfrm>
            <a:off x="1993130" y="5757150"/>
            <a:ext cx="813962" cy="129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200" dirty="0"/>
              <a:t>Performance, </a:t>
            </a:r>
            <a:r>
              <a:rPr lang="en-US" sz="1200" dirty="0" err="1"/>
              <a:t>respone</a:t>
            </a:r>
            <a:r>
              <a:rPr lang="en-US" sz="1200" dirty="0"/>
              <a:t> time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CA1C759-4942-463D-9660-A676C6CE8FEE}"/>
              </a:ext>
            </a:extLst>
          </p:cNvPr>
          <p:cNvSpPr txBox="1"/>
          <p:nvPr/>
        </p:nvSpPr>
        <p:spPr bwMode="auto">
          <a:xfrm>
            <a:off x="2475325" y="3120634"/>
            <a:ext cx="443053" cy="2439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altLang="zh-CN" sz="1000" dirty="0"/>
              <a:t>Restore </a:t>
            </a:r>
            <a:endParaRPr lang="en-US" sz="1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7D8921-A469-4B97-921A-A8B6401105F3}"/>
              </a:ext>
            </a:extLst>
          </p:cNvPr>
          <p:cNvSpPr txBox="1"/>
          <p:nvPr/>
        </p:nvSpPr>
        <p:spPr bwMode="auto">
          <a:xfrm>
            <a:off x="3577295" y="5179841"/>
            <a:ext cx="975241" cy="243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altLang="zh-CN" sz="1000" dirty="0"/>
              <a:t>Consumer-side Load-balance</a:t>
            </a:r>
            <a:endParaRPr lang="en-US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3D8B18D-C30F-486E-B302-BD8353E97E66}"/>
              </a:ext>
            </a:extLst>
          </p:cNvPr>
          <p:cNvSpPr txBox="1"/>
          <p:nvPr/>
        </p:nvSpPr>
        <p:spPr bwMode="auto">
          <a:xfrm>
            <a:off x="1572787" y="3195052"/>
            <a:ext cx="493803" cy="262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altLang="zh-CN" sz="1200" dirty="0"/>
              <a:t>Robust</a:t>
            </a:r>
            <a:endParaRPr 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488D278-DA1D-44FF-AFF0-DBBB7AE2925A}"/>
              </a:ext>
            </a:extLst>
          </p:cNvPr>
          <p:cNvSpPr txBox="1"/>
          <p:nvPr/>
        </p:nvSpPr>
        <p:spPr bwMode="auto">
          <a:xfrm>
            <a:off x="3634978" y="1509408"/>
            <a:ext cx="725568" cy="283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altLang="zh-CN" sz="1200" dirty="0"/>
              <a:t>Data security</a:t>
            </a:r>
            <a:endParaRPr 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AD1CFCF-EF50-412D-87C1-9E024A844FDC}"/>
              </a:ext>
            </a:extLst>
          </p:cNvPr>
          <p:cNvSpPr txBox="1"/>
          <p:nvPr/>
        </p:nvSpPr>
        <p:spPr bwMode="auto">
          <a:xfrm>
            <a:off x="4091540" y="4737218"/>
            <a:ext cx="975241" cy="2058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altLang="zh-CN" sz="1000" dirty="0"/>
              <a:t>Lock competition</a:t>
            </a:r>
            <a:endParaRPr lang="en-US" sz="1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F04CFF9-8D6C-4F3F-85F7-FB6770E6CADB}"/>
              </a:ext>
            </a:extLst>
          </p:cNvPr>
          <p:cNvSpPr txBox="1"/>
          <p:nvPr/>
        </p:nvSpPr>
        <p:spPr bwMode="auto">
          <a:xfrm>
            <a:off x="5820234" y="2326399"/>
            <a:ext cx="542085" cy="243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altLang="zh-CN" sz="1000" dirty="0"/>
              <a:t>Concurrent model</a:t>
            </a:r>
            <a:endParaRPr lang="en-US" sz="1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9408553-3D7E-486B-BC14-EE0A35BEF2A0}"/>
              </a:ext>
            </a:extLst>
          </p:cNvPr>
          <p:cNvSpPr txBox="1"/>
          <p:nvPr/>
        </p:nvSpPr>
        <p:spPr bwMode="auto">
          <a:xfrm>
            <a:off x="8248540" y="4402827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IPC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B20C11E-E80C-4A89-AF5B-47B26A04BDED}"/>
              </a:ext>
            </a:extLst>
          </p:cNvPr>
          <p:cNvSpPr txBox="1"/>
          <p:nvPr/>
        </p:nvSpPr>
        <p:spPr bwMode="auto">
          <a:xfrm>
            <a:off x="8598713" y="4478307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MQ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F0C50B-9CB2-4487-9BCA-1E29616D24ED}"/>
              </a:ext>
            </a:extLst>
          </p:cNvPr>
          <p:cNvSpPr txBox="1"/>
          <p:nvPr/>
        </p:nvSpPr>
        <p:spPr bwMode="auto">
          <a:xfrm>
            <a:off x="9476759" y="4686687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DB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F69BA7-DF45-4CD4-9A91-E0D2329BEA0D}"/>
              </a:ext>
            </a:extLst>
          </p:cNvPr>
          <p:cNvSpPr txBox="1"/>
          <p:nvPr/>
        </p:nvSpPr>
        <p:spPr bwMode="auto">
          <a:xfrm>
            <a:off x="3049752" y="3242617"/>
            <a:ext cx="443053" cy="2439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deadlock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4B56E6-189A-4EB4-ABC3-4BBFFCD6C0F0}"/>
              </a:ext>
            </a:extLst>
          </p:cNvPr>
          <p:cNvSpPr txBox="1"/>
          <p:nvPr/>
        </p:nvSpPr>
        <p:spPr bwMode="auto">
          <a:xfrm>
            <a:off x="4383951" y="3455714"/>
            <a:ext cx="443053" cy="2439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Live-lock </a:t>
            </a:r>
          </a:p>
        </p:txBody>
      </p:sp>
    </p:spTree>
    <p:extLst>
      <p:ext uri="{BB962C8B-B14F-4D97-AF65-F5344CB8AC3E}">
        <p14:creationId xmlns:p14="http://schemas.microsoft.com/office/powerpoint/2010/main" val="338636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3B433A-0B72-48F3-A9FD-4467C586928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Producer-consumer problem</a:t>
            </a:r>
            <a:endParaRPr lang="en-US" dirty="0"/>
          </a:p>
          <a:p>
            <a:endParaRPr lang="en-US" dirty="0"/>
          </a:p>
          <a:p>
            <a:r>
              <a:rPr lang="en-US" dirty="0"/>
              <a:t>Java</a:t>
            </a:r>
            <a:r>
              <a:rPr lang="zh-CN" altLang="en-US" dirty="0"/>
              <a:t>实现跨线程生产者消费者</a:t>
            </a:r>
            <a:r>
              <a:rPr lang="en-US" altLang="zh-CN" dirty="0"/>
              <a:t>Solutions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https://blog.csdn.net/u010983881/article/details/78554671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altLang="zh-CN" dirty="0"/>
              <a:t>Java</a:t>
            </a:r>
            <a:r>
              <a:rPr lang="zh-CN" altLang="en-US" dirty="0"/>
              <a:t>并发编程：</a:t>
            </a:r>
            <a:r>
              <a:rPr lang="en-US" altLang="zh-CN" dirty="0"/>
              <a:t>Synchronized</a:t>
            </a:r>
            <a:r>
              <a:rPr lang="zh-CN" altLang="en-US" dirty="0"/>
              <a:t>及其实现原理</a:t>
            </a:r>
            <a:endParaRPr lang="en-US" altLang="zh-CN" dirty="0"/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dirty="0">
                <a:hlinkClick r:id="rId4"/>
              </a:rPr>
              <a:t>http://www.cnblogs.com/paddix/p/5367116.html</a:t>
            </a:r>
            <a:endParaRPr lang="en-US" altLang="zh-CN" dirty="0"/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并发编程：</a:t>
            </a:r>
            <a:r>
              <a:rPr lang="en-US" altLang="zh-CN" dirty="0"/>
              <a:t>Synchronized</a:t>
            </a:r>
            <a:r>
              <a:rPr lang="zh-CN" altLang="en-US" dirty="0"/>
              <a:t>底层优化（偏向锁、轻量级锁</a:t>
            </a:r>
            <a:r>
              <a:rPr lang="en-US" altLang="zh-CN" dirty="0"/>
              <a:t>, </a:t>
            </a:r>
            <a:r>
              <a:rPr lang="zh-CN" altLang="en-US" dirty="0"/>
              <a:t>重量级锁）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5"/>
              </a:rPr>
              <a:t>https://www.cnblogs.com/paddix/p/5405678.html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altLang="zh-CN" b="1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AA5A11-ADB3-43A7-9BE5-347011AD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49102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92AAB8-2C0A-4995-976B-CE18D25C17C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BlockingQueu</a:t>
            </a:r>
            <a:r>
              <a:rPr lang="zh-CN" altLang="en-US" dirty="0"/>
              <a:t>介绍：</a:t>
            </a:r>
            <a:endParaRPr lang="en-US" altLang="zh-CN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http://wsmajunfeng.iteye.com/blog/1629354</a:t>
            </a:r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pPr lvl="0">
              <a:defRPr/>
            </a:pPr>
            <a:r>
              <a:rPr lang="zh-CN" altLang="en-US" dirty="0"/>
              <a:t>基于阻塞队列的</a:t>
            </a:r>
            <a:r>
              <a:rPr lang="en-US" altLang="zh-CN" dirty="0"/>
              <a:t>Java</a:t>
            </a:r>
            <a:r>
              <a:rPr lang="zh-CN" altLang="en-US" dirty="0"/>
              <a:t>生产者消费者模式</a:t>
            </a:r>
            <a:r>
              <a:rPr lang="en-US" altLang="zh-CN" dirty="0"/>
              <a:t>:</a:t>
            </a:r>
            <a:endParaRPr lang="en-US" dirty="0"/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>
                <a:hlinkClick r:id="rId3"/>
              </a:rPr>
              <a:t>https://blog.csdn.net/u011486491/article/details/77849326</a:t>
            </a:r>
            <a:endParaRPr lang="en-US" dirty="0"/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en-US" dirty="0"/>
          </a:p>
          <a:p>
            <a:r>
              <a:rPr lang="en-US" dirty="0"/>
              <a:t>NIO and </a:t>
            </a:r>
            <a:r>
              <a:rPr lang="en-US" dirty="0" err="1"/>
              <a:t>MappedByteBuffer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https://blog.csdn.net/huzhigenlaohu/article/details/52488947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https://blog.csdn.net/cloudeagle_bupt/article/details/52136085</a:t>
            </a:r>
            <a:endParaRPr lang="en-US" dirty="0"/>
          </a:p>
          <a:p>
            <a:pPr marL="369888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ED8980-FC12-45C7-838C-9428AE0F9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34847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2DC4B8-0939-42BF-AA1B-8EDEBD06A45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Using IPC with JNA</a:t>
            </a:r>
          </a:p>
          <a:p>
            <a:r>
              <a:rPr lang="en-US" dirty="0">
                <a:hlinkClick r:id="rId2"/>
              </a:rPr>
              <a:t>https://www.cnblogs.com/lanxuezaipiao/p/3635556.html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分布式实现</a:t>
            </a:r>
            <a:r>
              <a:rPr lang="en-US" altLang="zh-CN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https://medium.com/@bizzard4/producer-consumer-the-whole-story-e0b4034406f1</a:t>
            </a:r>
            <a:endParaRPr lang="en-US" dirty="0"/>
          </a:p>
          <a:p>
            <a:pPr marL="0" indent="0">
              <a:buNone/>
            </a:pPr>
            <a:endParaRPr lang="en-US" altLang="zh-CN" b="1" dirty="0"/>
          </a:p>
          <a:p>
            <a:r>
              <a:rPr lang="zh-CN" altLang="en-US" b="1" dirty="0"/>
              <a:t>生产消费者模式</a:t>
            </a:r>
            <a:r>
              <a:rPr lang="zh-CN" altLang="en-US" dirty="0"/>
              <a:t>之深入理解</a:t>
            </a:r>
            <a:r>
              <a:rPr lang="en-US" altLang="zh-CN" dirty="0"/>
              <a:t>(</a:t>
            </a:r>
            <a:r>
              <a:rPr lang="zh-CN" altLang="en-US" dirty="0"/>
              <a:t>高级话题</a:t>
            </a:r>
            <a:r>
              <a:rPr lang="en-US" altLang="zh-CN" dirty="0"/>
              <a:t>)</a:t>
            </a:r>
            <a:endParaRPr lang="en-US" altLang="zh-CN" b="1" dirty="0"/>
          </a:p>
          <a:p>
            <a:pPr lvl="1"/>
            <a:r>
              <a:rPr lang="en-US" altLang="zh-CN" b="1" dirty="0">
                <a:hlinkClick r:id="rId4"/>
              </a:rPr>
              <a:t>https://blog.csdn.net/sanyuesan0000/article/details/52996586</a:t>
            </a:r>
            <a:endParaRPr lang="en-US" altLang="zh-CN" b="1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F3F2F8-09B3-4397-8735-C82E0A74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4107281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23854EA-CEFE-4DA8-92CF-3180BAF51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1812" y="4156317"/>
            <a:ext cx="6048375" cy="34747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2870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Custom 6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A14D2"/>
      </a:hlink>
      <a:folHlink>
        <a:srgbClr val="040969"/>
      </a:folHlink>
    </a:clrScheme>
    <a:fontScheme name="Ericsson Brand 2.0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357188" marR="0" indent="-357188" algn="l" defTabSz="914400" rtl="0" eaLnBrk="1" fontAlgn="base" latinLnBrk="0" hangingPunct="1">
          <a:lnSpc>
            <a:spcPct val="100000"/>
          </a:lnSpc>
          <a:spcBef>
            <a:spcPts val="300"/>
          </a:spcBef>
          <a:spcAft>
            <a:spcPct val="0"/>
          </a:spcAft>
          <a:buClrTx/>
          <a:buSzTx/>
          <a:buFont typeface="Ericsson Hilda" panose="00000500000000000000" pitchFamily="2" charset="0"/>
          <a:buChar char="—"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72000" tIns="36000" rIns="73152" bIns="36576" numCol="1" rtlCol="0" anchor="t" anchorCtr="0" compatLnSpc="1">
        <a:prstTxWarp prst="textNoShape">
          <a:avLst/>
        </a:prstTxWarp>
        <a:noAutofit/>
      </a:bodyPr>
      <a:lstStyle>
        <a:defPPr marL="344488" indent="-344488" algn="l">
          <a:buClr>
            <a:schemeClr val="tx1"/>
          </a:buClr>
          <a:buFont typeface="Ericsson Hilda Light" panose="00000400000000000000" pitchFamily="2" charset="0"/>
          <a:buChar char="—"/>
          <a:defRPr sz="2000" dirty="0" err="1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F394490D-1954-44FE-B8ED-56040734EC47}" vid="{6EB75BB7-B825-43F3-83B5-9802AE7E79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16701</TotalTime>
  <Words>488</Words>
  <Application>Microsoft Office PowerPoint</Application>
  <PresentationFormat>Widescreen</PresentationFormat>
  <Paragraphs>165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Ericsson Hilda Light</vt:lpstr>
      <vt:lpstr>等线</vt:lpstr>
      <vt:lpstr>Ericsson Hilda</vt:lpstr>
      <vt:lpstr>Ericsson Technical Icons</vt:lpstr>
      <vt:lpstr>PresentationTemplate2017</vt:lpstr>
      <vt:lpstr>Producer and Consumer Problem in Java</vt:lpstr>
      <vt:lpstr>Java Cross-host Solution </vt:lpstr>
      <vt:lpstr>Java Cross-host Solution </vt:lpstr>
      <vt:lpstr>Java Cross-host Solution </vt:lpstr>
      <vt:lpstr>More advanced topics </vt:lpstr>
      <vt:lpstr>Reference</vt:lpstr>
      <vt:lpstr>Reference</vt:lpstr>
      <vt:lpstr>Reference</vt:lpstr>
      <vt:lpstr>PowerPoint Presentation</vt:lpstr>
      <vt:lpstr>生产者/消费者问题 更高级话题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you start</dc:title>
  <dc:creator>Xiaoyu Qu</dc:creator>
  <cp:keywords/>
  <dc:description/>
  <cp:lastModifiedBy>Xiaoyu Qu</cp:lastModifiedBy>
  <cp:revision>773</cp:revision>
  <dcterms:created xsi:type="dcterms:W3CDTF">2018-06-13T07:30:53Z</dcterms:created>
  <dcterms:modified xsi:type="dcterms:W3CDTF">2018-12-04T05:49:28Z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R2A</vt:lpwstr>
  </property>
  <property fmtid="{D5CDD505-2E9C-101B-9397-08002B2CF9AE}" pid="5" name="EmbeddedFonts">
    <vt:bool>false</vt:bool>
  </property>
  <property fmtid="{D5CDD505-2E9C-101B-9397-08002B2CF9AE}" pid="6" name="PackageNo">
    <vt:lpwstr>LXA 119 603</vt:lpwstr>
  </property>
  <property fmtid="{D5CDD505-2E9C-101B-9397-08002B2CF9AE}" pid="7" name="PackageVersion">
    <vt:lpwstr>R6A</vt:lpwstr>
  </property>
  <property fmtid="{D5CDD505-2E9C-101B-9397-08002B2CF9AE}" pid="8" name="TemplateName2">
    <vt:lpwstr>CXC 173 2731/1</vt:lpwstr>
  </property>
  <property fmtid="{D5CDD505-2E9C-101B-9397-08002B2CF9AE}" pid="9" name="TemplateVersion2">
    <vt:lpwstr>R2A</vt:lpwstr>
  </property>
  <property fmtid="{D5CDD505-2E9C-101B-9397-08002B2CF9AE}" pid="10" name="DocumentType2">
    <vt:lpwstr>Presentation2011</vt:lpwstr>
  </property>
  <property fmtid="{D5CDD505-2E9C-101B-9397-08002B2CF9AE}" pid="11" name="Keyword">
    <vt:lpwstr> </vt:lpwstr>
  </property>
</Properties>
</file>