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37"/>
  </p:notesMasterIdLst>
  <p:handoutMasterIdLst>
    <p:handoutMasterId r:id="rId38"/>
  </p:handoutMasterIdLst>
  <p:sldIdLst>
    <p:sldId id="259" r:id="rId2"/>
    <p:sldId id="269" r:id="rId3"/>
    <p:sldId id="295" r:id="rId4"/>
    <p:sldId id="290" r:id="rId5"/>
    <p:sldId id="296" r:id="rId6"/>
    <p:sldId id="318" r:id="rId7"/>
    <p:sldId id="334" r:id="rId8"/>
    <p:sldId id="310" r:id="rId9"/>
    <p:sldId id="335" r:id="rId10"/>
    <p:sldId id="311" r:id="rId11"/>
    <p:sldId id="327" r:id="rId12"/>
    <p:sldId id="336" r:id="rId13"/>
    <p:sldId id="328" r:id="rId14"/>
    <p:sldId id="329" r:id="rId15"/>
    <p:sldId id="298" r:id="rId16"/>
    <p:sldId id="299" r:id="rId17"/>
    <p:sldId id="339" r:id="rId18"/>
    <p:sldId id="330" r:id="rId19"/>
    <p:sldId id="331" r:id="rId20"/>
    <p:sldId id="333" r:id="rId21"/>
    <p:sldId id="332" r:id="rId22"/>
    <p:sldId id="337" r:id="rId23"/>
    <p:sldId id="338" r:id="rId24"/>
    <p:sldId id="340" r:id="rId25"/>
    <p:sldId id="301" r:id="rId26"/>
    <p:sldId id="302" r:id="rId27"/>
    <p:sldId id="282" r:id="rId28"/>
    <p:sldId id="303" r:id="rId29"/>
    <p:sldId id="304" r:id="rId30"/>
    <p:sldId id="305" r:id="rId31"/>
    <p:sldId id="306" r:id="rId32"/>
    <p:sldId id="293" r:id="rId33"/>
    <p:sldId id="287" r:id="rId34"/>
    <p:sldId id="324" r:id="rId35"/>
    <p:sldId id="261" r:id="rId36"/>
  </p:sldIdLst>
  <p:sldSz cx="12192000" cy="6858000"/>
  <p:notesSz cx="6858000" cy="9144000"/>
  <p:embeddedFontLst>
    <p:embeddedFont>
      <p:font typeface="Abadi" panose="020B0604020104020204" pitchFamily="34" charset="0"/>
      <p:regular r:id="rId39"/>
    </p:embeddedFont>
    <p:embeddedFont>
      <p:font typeface="Ericsson Hilda" panose="00000500000000000000" pitchFamily="2" charset="0"/>
      <p:regular r:id="rId40"/>
      <p:bold r:id="rId41"/>
    </p:embeddedFont>
    <p:embeddedFont>
      <p:font typeface="Ericsson Hilda Light" panose="00000400000000000000" pitchFamily="2" charset="0"/>
      <p:regular r:id="rId42"/>
    </p:embeddedFont>
    <p:embeddedFont>
      <p:font typeface="Ericsson Technical Icons" panose="00000500000000000000" pitchFamily="2" charset="0"/>
      <p:regular r:id="rId43"/>
    </p:embeddedFont>
    <p:embeddedFont>
      <p:font typeface="等线" panose="02010600030101010101" pitchFamily="2" charset="-122"/>
      <p:regular r:id="rId44"/>
      <p:bold r:id="rId4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2424"/>
    <a:srgbClr val="7676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7" autoAdjust="0"/>
    <p:restoredTop sz="95250" autoAdjust="0"/>
  </p:normalViewPr>
  <p:slideViewPr>
    <p:cSldViewPr snapToGrid="0" snapToObjects="1" showGuides="1">
      <p:cViewPr varScale="1">
        <p:scale>
          <a:sx n="82" d="100"/>
          <a:sy n="82" d="100"/>
        </p:scale>
        <p:origin x="9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5.fntdata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F6FD348-9C7F-4865-875C-863EC6E2CB8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294207-A46E-4F9A-91C9-BB4398CEA98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/>
              <a:t>2018-02-21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105526-C577-427D-800D-7921EA16026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CA4CFA-39AC-4AB6-B521-EBDB0AF74AF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7AEDCC-D3AE-4D3E-A1AA-6BA600F27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262122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Ericsson Hilda Light" panose="00000400000000000000" pitchFamily="2" charset="0"/>
              </a:defRPr>
            </a:lvl1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Ericsson Hilda Light" panose="00000400000000000000" pitchFamily="2" charset="0"/>
              </a:defRPr>
            </a:lvl1pPr>
          </a:lstStyle>
          <a:p>
            <a:r>
              <a:rPr lang="en-US"/>
              <a:t>2018-02-21 </a:t>
            </a:r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Ericsson Hilda Light" panose="00000400000000000000" pitchFamily="2" charset="0"/>
              </a:defRPr>
            </a:lvl1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Ericsson Hilda Light" panose="00000400000000000000" pitchFamily="2" charset="0"/>
              </a:defRPr>
            </a:lvl1pPr>
          </a:lstStyle>
          <a:p>
            <a:fld id="{F949BC75-2359-4F98-918A-7033C92AD48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333820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2018-02-21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C9DD1CB-DD7E-47C0-8C73-DFDF434617D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2359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2018-02-21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49BC75-2359-4F98-918A-7033C92AD487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6720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2018-02-21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49BC75-2359-4F98-918A-7033C92AD487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7239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2018-02-21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49BC75-2359-4F98-918A-7033C92AD487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2241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2018-02-21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49BC75-2359-4F98-918A-7033C92AD487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6259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基础设施</a:t>
            </a:r>
            <a:endParaRPr lang="en-US" altLang="zh-CN" dirty="0"/>
          </a:p>
          <a:p>
            <a:pPr lvl="1"/>
            <a:r>
              <a:rPr lang="en-US" dirty="0"/>
              <a:t>Lock</a:t>
            </a:r>
          </a:p>
          <a:p>
            <a:pPr lvl="2"/>
            <a:r>
              <a:rPr lang="en-US" dirty="0" err="1"/>
              <a:t>ReentrantLock</a:t>
            </a:r>
            <a:endParaRPr lang="en-US" dirty="0"/>
          </a:p>
          <a:p>
            <a:pPr lvl="3"/>
            <a:r>
              <a:rPr lang="en-US" sz="1400" dirty="0"/>
              <a:t>Non-fair(</a:t>
            </a:r>
            <a:r>
              <a:rPr lang="zh-CN" altLang="en-US" sz="1400" dirty="0"/>
              <a:t>非公平</a:t>
            </a:r>
            <a:r>
              <a:rPr lang="en-US" altLang="zh-CN" sz="1400" dirty="0"/>
              <a:t>) </a:t>
            </a:r>
            <a:r>
              <a:rPr lang="zh-CN" altLang="en-US" sz="1400" dirty="0"/>
              <a:t>或 </a:t>
            </a:r>
            <a:r>
              <a:rPr lang="en-US" altLang="zh-CN" sz="1400" dirty="0"/>
              <a:t>F</a:t>
            </a:r>
            <a:r>
              <a:rPr lang="en-US" sz="1400" dirty="0"/>
              <a:t>air(</a:t>
            </a:r>
            <a:r>
              <a:rPr lang="zh-CN" altLang="en-US" sz="1400" dirty="0"/>
              <a:t>公平</a:t>
            </a:r>
            <a:r>
              <a:rPr lang="en-US" altLang="zh-CN" sz="1400" dirty="0"/>
              <a:t>) schedule</a:t>
            </a:r>
          </a:p>
          <a:p>
            <a:pPr lvl="3"/>
            <a:r>
              <a:rPr lang="en-US" sz="1400" dirty="0"/>
              <a:t>Reentrant (</a:t>
            </a:r>
            <a:r>
              <a:rPr lang="zh-CN" altLang="en-US" sz="1400" dirty="0"/>
              <a:t>锁定区可重入</a:t>
            </a:r>
            <a:r>
              <a:rPr lang="en-US" sz="1400" dirty="0"/>
              <a:t>)           # Non-reentrant</a:t>
            </a:r>
            <a:r>
              <a:rPr lang="zh-CN" altLang="en-US" sz="1400" dirty="0"/>
              <a:t>不可重入</a:t>
            </a:r>
            <a:endParaRPr lang="en-US" sz="1400" dirty="0"/>
          </a:p>
          <a:p>
            <a:pPr lvl="3"/>
            <a:r>
              <a:rPr lang="en-US" sz="1400" dirty="0"/>
              <a:t>Exclusive (</a:t>
            </a:r>
            <a:r>
              <a:rPr lang="zh-CN" altLang="en-US" sz="1400" dirty="0"/>
              <a:t>排它锁</a:t>
            </a:r>
            <a:r>
              <a:rPr lang="en-US" altLang="zh-CN" sz="1400" dirty="0"/>
              <a:t>)                          # Share Lock(</a:t>
            </a:r>
            <a:r>
              <a:rPr lang="zh-CN" altLang="en-US" sz="1400" dirty="0"/>
              <a:t>共享锁</a:t>
            </a:r>
            <a:r>
              <a:rPr lang="en-US" altLang="zh-CN" sz="1400" dirty="0"/>
              <a:t>)</a:t>
            </a:r>
          </a:p>
          <a:p>
            <a:pPr lvl="3"/>
            <a:r>
              <a:rPr lang="en-US" sz="1400" dirty="0"/>
              <a:t>Mutex (</a:t>
            </a:r>
            <a:r>
              <a:rPr lang="zh-CN" altLang="en-US" sz="1400" dirty="0"/>
              <a:t>互斥锁）                             </a:t>
            </a:r>
            <a:r>
              <a:rPr lang="en-US" altLang="zh-CN" sz="1400" dirty="0"/>
              <a:t>#  </a:t>
            </a:r>
            <a:r>
              <a:rPr lang="en-US" altLang="zh-CN" sz="1400" dirty="0" err="1"/>
              <a:t>ReadWriteLock</a:t>
            </a:r>
            <a:r>
              <a:rPr lang="en-US" altLang="zh-CN" sz="1400" dirty="0"/>
              <a:t>(</a:t>
            </a:r>
            <a:r>
              <a:rPr lang="zh-CN" altLang="en-US" sz="1400" dirty="0"/>
              <a:t>读写锁</a:t>
            </a:r>
            <a:r>
              <a:rPr lang="en-US" altLang="zh-CN" sz="1400" dirty="0"/>
              <a:t>)</a:t>
            </a:r>
          </a:p>
          <a:p>
            <a:pPr lvl="3"/>
            <a:r>
              <a:rPr lang="en-US" altLang="zh-CN" sz="1400" dirty="0"/>
              <a:t>Pessimistic(</a:t>
            </a:r>
            <a:r>
              <a:rPr lang="zh-CN" altLang="en-US" sz="1400" dirty="0"/>
              <a:t>悲观锁</a:t>
            </a:r>
            <a:r>
              <a:rPr lang="en-US" altLang="zh-CN" sz="1400" dirty="0"/>
              <a:t>)                       # Optimistic(</a:t>
            </a:r>
            <a:r>
              <a:rPr lang="zh-CN" altLang="en-US" sz="1400" dirty="0"/>
              <a:t>乐观锁</a:t>
            </a:r>
            <a:r>
              <a:rPr lang="en-US" altLang="zh-CN" sz="1400" dirty="0"/>
              <a:t>)</a:t>
            </a:r>
          </a:p>
          <a:p>
            <a:pPr lvl="2"/>
            <a:r>
              <a:rPr lang="en-US" dirty="0"/>
              <a:t>Lock()/</a:t>
            </a:r>
            <a:r>
              <a:rPr lang="en-US" dirty="0" err="1"/>
              <a:t>tryLock</a:t>
            </a:r>
            <a:r>
              <a:rPr lang="en-US" dirty="0"/>
              <a:t>()/</a:t>
            </a:r>
            <a:r>
              <a:rPr lang="en-US" dirty="0" err="1"/>
              <a:t>tryLock</a:t>
            </a:r>
            <a:r>
              <a:rPr lang="en-US" dirty="0"/>
              <a:t>(timeout)</a:t>
            </a:r>
          </a:p>
          <a:p>
            <a:pPr lvl="1"/>
            <a:r>
              <a:rPr lang="en-US" dirty="0"/>
              <a:t>Condition </a:t>
            </a:r>
            <a:r>
              <a:rPr lang="zh-CN" altLang="en-US" dirty="0"/>
              <a:t>从</a:t>
            </a:r>
            <a:r>
              <a:rPr lang="en-US" altLang="zh-CN" dirty="0"/>
              <a:t>Lock</a:t>
            </a:r>
            <a:r>
              <a:rPr lang="zh-CN" altLang="en-US" dirty="0"/>
              <a:t>对象中创建出任意数目，只能和该锁配合使用</a:t>
            </a:r>
            <a:endParaRPr lang="en-US" altLang="zh-CN" dirty="0"/>
          </a:p>
          <a:p>
            <a:pPr lvl="2"/>
            <a:r>
              <a:rPr lang="en-US" altLang="zh-CN" dirty="0"/>
              <a:t>await()/await(timeout)</a:t>
            </a:r>
          </a:p>
          <a:p>
            <a:pPr lvl="2"/>
            <a:r>
              <a:rPr lang="en-US" altLang="zh-CN" dirty="0"/>
              <a:t>signal()/</a:t>
            </a:r>
            <a:r>
              <a:rPr lang="en-US" altLang="zh-CN" dirty="0" err="1"/>
              <a:t>signalAll</a:t>
            </a:r>
            <a:r>
              <a:rPr lang="en-US" altLang="zh-CN" dirty="0"/>
              <a:t>() </a:t>
            </a:r>
          </a:p>
          <a:p>
            <a:endParaRPr lang="en-US" dirty="0"/>
          </a:p>
          <a:p>
            <a:r>
              <a:rPr lang="en-US" dirty="0" err="1"/>
              <a:t>ReentrantLock.lockInterruptibly</a:t>
            </a:r>
            <a:r>
              <a:rPr lang="zh-CN" altLang="en-US" dirty="0"/>
              <a:t>允许在等待时由其它线程调用等待线程的</a:t>
            </a:r>
            <a:r>
              <a:rPr lang="en-US" dirty="0" err="1"/>
              <a:t>Thread.interrupt</a:t>
            </a:r>
            <a:r>
              <a:rPr lang="zh-CN" altLang="en-US" dirty="0"/>
              <a:t>方法来中断等待线程的等待而直接返回，这时不用获取锁，而会抛出一个</a:t>
            </a:r>
            <a:r>
              <a:rPr lang="en-US" dirty="0" err="1"/>
              <a:t>InterruptedException</a:t>
            </a:r>
            <a:r>
              <a:rPr lang="en-US" dirty="0"/>
              <a:t>。 </a:t>
            </a:r>
            <a:r>
              <a:rPr lang="en-US" dirty="0" err="1"/>
              <a:t>ReentrantLock.lock</a:t>
            </a:r>
            <a:r>
              <a:rPr lang="zh-CN" altLang="en-US" dirty="0"/>
              <a:t>方法不允许</a:t>
            </a:r>
            <a:r>
              <a:rPr lang="en-US" dirty="0" err="1"/>
              <a:t>Thread.interrupt</a:t>
            </a:r>
            <a:r>
              <a:rPr lang="zh-CN" altLang="en-US" dirty="0"/>
              <a:t>中断</a:t>
            </a:r>
            <a:r>
              <a:rPr lang="en-US" altLang="zh-CN" dirty="0"/>
              <a:t>,</a:t>
            </a:r>
            <a:r>
              <a:rPr lang="zh-CN" altLang="en-US" dirty="0"/>
              <a:t>即使检测到</a:t>
            </a:r>
            <a:r>
              <a:rPr lang="en-US" dirty="0" err="1"/>
              <a:t>Thread.isInterrupted</a:t>
            </a:r>
            <a:r>
              <a:rPr lang="en-US" dirty="0"/>
              <a:t>,</a:t>
            </a:r>
            <a:r>
              <a:rPr lang="zh-CN" altLang="en-US" dirty="0"/>
              <a:t>一样会继续尝试获取锁，失败则继续休眠。只是在最后获取锁成功后再把当前线程置为</a:t>
            </a:r>
            <a:r>
              <a:rPr lang="en-US" dirty="0"/>
              <a:t>interrupted</a:t>
            </a:r>
            <a:r>
              <a:rPr lang="zh-CN" altLang="en-US" dirty="0"/>
              <a:t>状态</a:t>
            </a:r>
            <a:r>
              <a:rPr lang="en-US" altLang="zh-CN" dirty="0"/>
              <a:t>,</a:t>
            </a:r>
            <a:r>
              <a:rPr lang="zh-CN" altLang="en-US" dirty="0"/>
              <a:t>然后再中断线程。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2018-02-21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49BC75-2359-4F98-918A-7033C92AD487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383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原理</a:t>
            </a:r>
            <a:endParaRPr lang="en-US" altLang="zh-CN" dirty="0"/>
          </a:p>
          <a:p>
            <a:pPr lvl="1"/>
            <a:r>
              <a:rPr lang="zh-CN" altLang="en-US" dirty="0"/>
              <a:t>生产者和消费者线程对</a:t>
            </a:r>
            <a:r>
              <a:rPr lang="en-US" altLang="zh-CN" dirty="0"/>
              <a:t>Lock</a:t>
            </a:r>
            <a:r>
              <a:rPr lang="zh-CN" altLang="en-US" dirty="0"/>
              <a:t>对象进行锁定竞争</a:t>
            </a:r>
            <a:endParaRPr lang="en-US" altLang="zh-CN" dirty="0"/>
          </a:p>
          <a:p>
            <a:pPr lvl="2"/>
            <a:r>
              <a:rPr lang="en-US" dirty="0" err="1"/>
              <a:t>Lock.lock</a:t>
            </a:r>
            <a:r>
              <a:rPr lang="en-US" dirty="0"/>
              <a:t>() </a:t>
            </a:r>
            <a:r>
              <a:rPr lang="zh-CN" altLang="en-US" dirty="0"/>
              <a:t>锁定</a:t>
            </a:r>
            <a:r>
              <a:rPr lang="en-US" altLang="zh-CN" dirty="0"/>
              <a:t>(</a:t>
            </a:r>
            <a:r>
              <a:rPr lang="zh-CN" altLang="en-US" dirty="0">
                <a:solidFill>
                  <a:srgbClr val="00B0F0"/>
                </a:solidFill>
              </a:rPr>
              <a:t>或超时</a:t>
            </a:r>
            <a:r>
              <a:rPr lang="en-US" altLang="zh-CN" dirty="0"/>
              <a:t>)</a:t>
            </a:r>
          </a:p>
          <a:p>
            <a:pPr lvl="2"/>
            <a:r>
              <a:rPr lang="zh-CN" altLang="en-US" dirty="0">
                <a:solidFill>
                  <a:srgbClr val="00B0F0"/>
                </a:solidFill>
              </a:rPr>
              <a:t>可使用</a:t>
            </a:r>
            <a:r>
              <a:rPr lang="en-US" dirty="0">
                <a:solidFill>
                  <a:srgbClr val="00B0F0"/>
                </a:solidFill>
              </a:rPr>
              <a:t>Multiple  Condition Objects</a:t>
            </a:r>
            <a:r>
              <a:rPr lang="zh-CN" altLang="en-US" dirty="0">
                <a:solidFill>
                  <a:srgbClr val="00B0F0"/>
                </a:solidFill>
              </a:rPr>
              <a:t>实现精确唤醒控制</a:t>
            </a:r>
            <a:endParaRPr lang="en-US" dirty="0">
              <a:solidFill>
                <a:srgbClr val="00B0F0"/>
              </a:solidFill>
            </a:endParaRPr>
          </a:p>
          <a:p>
            <a:pPr lvl="2"/>
            <a:r>
              <a:rPr lang="en-US" dirty="0" err="1"/>
              <a:t>Condition.await</a:t>
            </a:r>
            <a:r>
              <a:rPr lang="en-US" dirty="0"/>
              <a:t>()    </a:t>
            </a:r>
            <a:r>
              <a:rPr lang="zh-CN" altLang="en-US" dirty="0"/>
              <a:t>释放锁定</a:t>
            </a:r>
            <a:r>
              <a:rPr lang="en-US" altLang="zh-CN" dirty="0"/>
              <a:t>-&gt;</a:t>
            </a:r>
            <a:r>
              <a:rPr lang="zh-CN" altLang="en-US" dirty="0"/>
              <a:t>等待被</a:t>
            </a:r>
            <a:r>
              <a:rPr lang="en-US" altLang="zh-CN" dirty="0"/>
              <a:t>Signal(</a:t>
            </a:r>
            <a:r>
              <a:rPr lang="zh-CN" altLang="en-US" dirty="0"/>
              <a:t>或超时</a:t>
            </a:r>
            <a:r>
              <a:rPr lang="en-US" altLang="zh-CN" dirty="0"/>
              <a:t>)-&gt;</a:t>
            </a:r>
            <a:r>
              <a:rPr lang="zh-CN" altLang="en-US" dirty="0"/>
              <a:t>竞争并重新获得锁定</a:t>
            </a:r>
            <a:endParaRPr lang="en-US" dirty="0"/>
          </a:p>
          <a:p>
            <a:pPr lvl="2"/>
            <a:r>
              <a:rPr lang="en-US" dirty="0"/>
              <a:t>Condition. signal() </a:t>
            </a:r>
            <a:r>
              <a:rPr lang="zh-CN" altLang="en-US" dirty="0"/>
              <a:t>唤醒处于锁等待状态的线程</a:t>
            </a:r>
            <a:r>
              <a:rPr lang="en-US" altLang="zh-CN" dirty="0"/>
              <a:t>(</a:t>
            </a:r>
            <a:r>
              <a:rPr lang="en-US" dirty="0">
                <a:solidFill>
                  <a:srgbClr val="00B0F0"/>
                </a:solidFill>
              </a:rPr>
              <a:t>Non-fair/Fair</a:t>
            </a:r>
            <a:r>
              <a:rPr lang="en-US" altLang="zh-CN" dirty="0"/>
              <a:t>)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Demo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2018-02-21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49BC75-2359-4F98-918A-7033C92AD487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0761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原理</a:t>
            </a:r>
            <a:endParaRPr lang="en-US" altLang="zh-CN" dirty="0"/>
          </a:p>
          <a:p>
            <a:pPr lvl="1"/>
            <a:r>
              <a:rPr lang="zh-CN" altLang="en-US" dirty="0"/>
              <a:t>生产者和消费者线程对</a:t>
            </a:r>
            <a:r>
              <a:rPr lang="en-US" altLang="zh-CN" dirty="0"/>
              <a:t>Lock</a:t>
            </a:r>
            <a:r>
              <a:rPr lang="zh-CN" altLang="en-US" dirty="0"/>
              <a:t>对象进行锁定竞争</a:t>
            </a:r>
            <a:endParaRPr lang="en-US" altLang="zh-CN" dirty="0"/>
          </a:p>
          <a:p>
            <a:pPr lvl="2"/>
            <a:r>
              <a:rPr lang="en-US" dirty="0" err="1"/>
              <a:t>Lock.lock</a:t>
            </a:r>
            <a:r>
              <a:rPr lang="en-US" dirty="0"/>
              <a:t>() </a:t>
            </a:r>
            <a:r>
              <a:rPr lang="zh-CN" altLang="en-US" dirty="0"/>
              <a:t>锁定</a:t>
            </a:r>
            <a:r>
              <a:rPr lang="en-US" altLang="zh-CN" dirty="0"/>
              <a:t>(</a:t>
            </a:r>
            <a:r>
              <a:rPr lang="zh-CN" altLang="en-US" dirty="0">
                <a:solidFill>
                  <a:srgbClr val="00B0F0"/>
                </a:solidFill>
              </a:rPr>
              <a:t>或超时</a:t>
            </a:r>
            <a:r>
              <a:rPr lang="en-US" altLang="zh-CN" dirty="0"/>
              <a:t>)</a:t>
            </a:r>
          </a:p>
          <a:p>
            <a:pPr lvl="2"/>
            <a:r>
              <a:rPr lang="zh-CN" altLang="en-US" dirty="0">
                <a:solidFill>
                  <a:srgbClr val="00B0F0"/>
                </a:solidFill>
              </a:rPr>
              <a:t>可使用</a:t>
            </a:r>
            <a:r>
              <a:rPr lang="en-US" dirty="0">
                <a:solidFill>
                  <a:srgbClr val="00B0F0"/>
                </a:solidFill>
              </a:rPr>
              <a:t>Multiple  Condition Objects</a:t>
            </a:r>
            <a:r>
              <a:rPr lang="zh-CN" altLang="en-US" dirty="0">
                <a:solidFill>
                  <a:srgbClr val="00B0F0"/>
                </a:solidFill>
              </a:rPr>
              <a:t>实现精确唤醒控制</a:t>
            </a:r>
            <a:endParaRPr lang="en-US" dirty="0">
              <a:solidFill>
                <a:srgbClr val="00B0F0"/>
              </a:solidFill>
            </a:endParaRPr>
          </a:p>
          <a:p>
            <a:pPr lvl="2"/>
            <a:r>
              <a:rPr lang="en-US" dirty="0" err="1"/>
              <a:t>Condition.await</a:t>
            </a:r>
            <a:r>
              <a:rPr lang="en-US" dirty="0"/>
              <a:t>()    </a:t>
            </a:r>
            <a:r>
              <a:rPr lang="zh-CN" altLang="en-US" dirty="0"/>
              <a:t>释放锁定</a:t>
            </a:r>
            <a:r>
              <a:rPr lang="en-US" altLang="zh-CN" dirty="0"/>
              <a:t>-&gt;</a:t>
            </a:r>
            <a:r>
              <a:rPr lang="zh-CN" altLang="en-US" dirty="0"/>
              <a:t>等待被</a:t>
            </a:r>
            <a:r>
              <a:rPr lang="en-US" altLang="zh-CN" dirty="0"/>
              <a:t>Signal(</a:t>
            </a:r>
            <a:r>
              <a:rPr lang="zh-CN" altLang="en-US" dirty="0"/>
              <a:t>或超时</a:t>
            </a:r>
            <a:r>
              <a:rPr lang="en-US" altLang="zh-CN" dirty="0"/>
              <a:t>)-&gt;</a:t>
            </a:r>
            <a:r>
              <a:rPr lang="zh-CN" altLang="en-US" dirty="0"/>
              <a:t>竞争并重新获得锁定</a:t>
            </a:r>
            <a:endParaRPr lang="en-US" dirty="0"/>
          </a:p>
          <a:p>
            <a:pPr lvl="2"/>
            <a:r>
              <a:rPr lang="en-US" dirty="0"/>
              <a:t>Condition. signal() </a:t>
            </a:r>
            <a:r>
              <a:rPr lang="zh-CN" altLang="en-US" dirty="0"/>
              <a:t>唤醒处于锁等待状态的线程</a:t>
            </a:r>
            <a:r>
              <a:rPr lang="en-US" altLang="zh-CN" dirty="0"/>
              <a:t>(</a:t>
            </a:r>
            <a:r>
              <a:rPr lang="en-US" dirty="0">
                <a:solidFill>
                  <a:srgbClr val="00B0F0"/>
                </a:solidFill>
              </a:rPr>
              <a:t>Non-fair/Fair</a:t>
            </a:r>
            <a:r>
              <a:rPr lang="en-US" altLang="zh-CN" dirty="0"/>
              <a:t>)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Demo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2018-02-21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49BC75-2359-4F98-918A-7033C92AD487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3232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2018-02-21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49BC75-2359-4F98-918A-7033C92AD487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0680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2018-02-21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49BC75-2359-4F98-918A-7033C92AD487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9327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2018-02-21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49BC75-2359-4F98-918A-7033C92AD487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680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* What is a  bounded-buffer?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2018-02-21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49BC75-2359-4F98-918A-7033C92AD48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8941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2018-02-21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49BC75-2359-4F98-918A-7033C92AD487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5570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2018-02-21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49BC75-2359-4F98-918A-7033C92AD487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7311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2018-02-21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49BC75-2359-4F98-918A-7033C92AD487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1013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2018-02-21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49BC75-2359-4F98-918A-7033C92AD487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3041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基础设施</a:t>
            </a:r>
            <a:endParaRPr lang="en-US" altLang="zh-CN" dirty="0"/>
          </a:p>
          <a:p>
            <a:pPr lvl="1"/>
            <a:r>
              <a:rPr lang="en-US" dirty="0" err="1"/>
              <a:t>BlockingQueue</a:t>
            </a:r>
            <a:endParaRPr lang="en-US" dirty="0"/>
          </a:p>
          <a:p>
            <a:pPr lvl="2"/>
            <a:r>
              <a:rPr lang="en-US" altLang="zh-CN" dirty="0" err="1"/>
              <a:t>LinkedBlockingDeque</a:t>
            </a:r>
            <a:r>
              <a:rPr lang="en-US" altLang="zh-CN" dirty="0"/>
              <a:t>&lt;&gt;(capacity)</a:t>
            </a:r>
          </a:p>
          <a:p>
            <a:pPr lvl="3"/>
            <a:r>
              <a:rPr lang="en-US" altLang="zh-CN" dirty="0"/>
              <a:t>Default capacity = </a:t>
            </a:r>
            <a:r>
              <a:rPr lang="en-US" altLang="zh-CN" dirty="0" err="1"/>
              <a:t>Integer.MAX_VALUE</a:t>
            </a:r>
            <a:endParaRPr lang="en-US" altLang="zh-CN" dirty="0"/>
          </a:p>
          <a:p>
            <a:pPr lvl="2"/>
            <a:r>
              <a:rPr lang="en-US" altLang="zh-CN" dirty="0"/>
              <a:t>put()     </a:t>
            </a:r>
            <a:r>
              <a:rPr lang="zh-CN" altLang="en-US" dirty="0"/>
              <a:t>阻塞写入对象</a:t>
            </a:r>
            <a:endParaRPr lang="en-US" altLang="zh-CN" dirty="0"/>
          </a:p>
          <a:p>
            <a:pPr lvl="2"/>
            <a:r>
              <a:rPr lang="en-US" altLang="zh-CN" dirty="0"/>
              <a:t>take()   </a:t>
            </a:r>
            <a:r>
              <a:rPr lang="zh-CN" altLang="en-US" dirty="0"/>
              <a:t>阻塞取出对象</a:t>
            </a:r>
            <a:endParaRPr lang="en-US" altLang="zh-CN" dirty="0"/>
          </a:p>
          <a:p>
            <a:pPr marL="736600" lvl="2" indent="0">
              <a:buNone/>
            </a:pPr>
            <a:endParaRPr lang="en-US" altLang="zh-CN" dirty="0"/>
          </a:p>
          <a:p>
            <a:r>
              <a:rPr lang="zh-CN" altLang="en-US" dirty="0"/>
              <a:t>原理</a:t>
            </a:r>
            <a:endParaRPr lang="en-US" altLang="zh-CN" dirty="0"/>
          </a:p>
          <a:p>
            <a:pPr lvl="1"/>
            <a:r>
              <a:rPr lang="zh-CN" altLang="en-US" dirty="0"/>
              <a:t>阻塞队列会处理阻塞和唤醒，这样简化了设计。其内部相当于一个缓冲区，可以平衡生产者和消费者的处理能力。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2018-02-21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49BC75-2359-4F98-918A-7033C92AD487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9758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2018-02-21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49BC75-2359-4F98-918A-7033C92AD487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4686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2018-02-21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49BC75-2359-4F98-918A-7033C92AD487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0053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2018-02-21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49BC75-2359-4F98-918A-7033C92AD487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89599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基础设施</a:t>
            </a:r>
            <a:endParaRPr lang="en-US" dirty="0"/>
          </a:p>
          <a:p>
            <a:pPr lvl="1"/>
            <a:r>
              <a:rPr lang="en-US" dirty="0"/>
              <a:t>NIO </a:t>
            </a:r>
            <a:r>
              <a:rPr lang="en-US" dirty="0" err="1"/>
              <a:t>FileChannel</a:t>
            </a:r>
            <a:r>
              <a:rPr lang="en-US" dirty="0"/>
              <a:t>(</a:t>
            </a:r>
            <a:r>
              <a:rPr lang="zh-CN" altLang="en-US" dirty="0"/>
              <a:t>类似</a:t>
            </a:r>
            <a:r>
              <a:rPr lang="en-US" altLang="zh-CN" dirty="0"/>
              <a:t>Unix-like OS</a:t>
            </a:r>
            <a:r>
              <a:rPr lang="zh-CN" altLang="en-US" dirty="0"/>
              <a:t>上的文件描述符</a:t>
            </a:r>
            <a:r>
              <a:rPr lang="en-US" altLang="zh-CN" dirty="0"/>
              <a:t>)</a:t>
            </a:r>
            <a:endParaRPr lang="en-US" dirty="0"/>
          </a:p>
          <a:p>
            <a:pPr lvl="1"/>
            <a:r>
              <a:rPr lang="en-US" dirty="0" err="1"/>
              <a:t>MappedByteBuffer</a:t>
            </a:r>
            <a:endParaRPr lang="en-US" dirty="0"/>
          </a:p>
          <a:p>
            <a:pPr lvl="2"/>
            <a:r>
              <a:rPr lang="zh-CN" altLang="en-US" dirty="0"/>
              <a:t>使用底层操作系统的</a:t>
            </a:r>
            <a:r>
              <a:rPr lang="en-US" altLang="zh-CN" dirty="0"/>
              <a:t>Memory-mapped file</a:t>
            </a:r>
            <a:r>
              <a:rPr lang="zh-CN" altLang="en-US" dirty="0"/>
              <a:t>机制</a:t>
            </a:r>
            <a:endParaRPr lang="en-US" altLang="zh-CN" dirty="0"/>
          </a:p>
          <a:p>
            <a:pPr lvl="2"/>
            <a:r>
              <a:rPr lang="zh-CN" altLang="en-US" dirty="0"/>
              <a:t>和</a:t>
            </a:r>
            <a:r>
              <a:rPr lang="en-US" dirty="0"/>
              <a:t>Direct Byte Buffer</a:t>
            </a:r>
          </a:p>
          <a:p>
            <a:pPr marL="736600" lvl="2" indent="0">
              <a:buNone/>
            </a:pPr>
            <a:endParaRPr lang="en-US" dirty="0"/>
          </a:p>
          <a:p>
            <a:r>
              <a:rPr lang="zh-CN" altLang="en-US" dirty="0"/>
              <a:t>原理</a:t>
            </a:r>
            <a:endParaRPr lang="en-US" altLang="zh-CN" dirty="0"/>
          </a:p>
          <a:p>
            <a:pPr lvl="1"/>
            <a:r>
              <a:rPr lang="zh-CN" altLang="en-US" dirty="0"/>
              <a:t>跨</a:t>
            </a:r>
            <a:r>
              <a:rPr lang="en-US" altLang="zh-CN" dirty="0"/>
              <a:t>JVM</a:t>
            </a:r>
            <a:r>
              <a:rPr lang="zh-CN" altLang="en-US" dirty="0"/>
              <a:t>共享内存影射文件</a:t>
            </a:r>
            <a:endParaRPr lang="en-US" altLang="zh-CN" dirty="0"/>
          </a:p>
          <a:p>
            <a:pPr lvl="1"/>
            <a:r>
              <a:rPr lang="zh-CN" altLang="en-US" dirty="0"/>
              <a:t>使用直接内存</a:t>
            </a:r>
            <a:r>
              <a:rPr lang="en-US" altLang="zh-CN" dirty="0"/>
              <a:t>Buffer</a:t>
            </a:r>
            <a:r>
              <a:rPr lang="zh-CN" altLang="en-US" dirty="0"/>
              <a:t>做缓存区</a:t>
            </a:r>
            <a:endParaRPr lang="en-US" altLang="zh-CN" dirty="0"/>
          </a:p>
          <a:p>
            <a:pPr lvl="1"/>
            <a:r>
              <a:rPr lang="zh-CN" altLang="en-US" dirty="0"/>
              <a:t>使用</a:t>
            </a:r>
            <a:r>
              <a:rPr lang="en-US" altLang="zh-CN" dirty="0" err="1"/>
              <a:t>FileChannel</a:t>
            </a:r>
            <a:r>
              <a:rPr lang="zh-CN" altLang="en-US" dirty="0"/>
              <a:t>的排它锁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2018-02-21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49BC75-2359-4F98-918A-7033C92AD487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28647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2018-02-21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49BC75-2359-4F98-918A-7033C92AD487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6648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2018-02-21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49BC75-2359-4F98-918A-7033C92AD48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75839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基础设施</a:t>
            </a:r>
            <a:endParaRPr lang="en-US" dirty="0"/>
          </a:p>
          <a:p>
            <a:pPr lvl="1"/>
            <a:r>
              <a:rPr lang="en-US" dirty="0"/>
              <a:t>System V IPC / Linux System Call</a:t>
            </a:r>
          </a:p>
          <a:p>
            <a:pPr lvl="2"/>
            <a:r>
              <a:rPr lang="en-US" dirty="0"/>
              <a:t>int </a:t>
            </a:r>
            <a:r>
              <a:rPr lang="en-US" dirty="0" err="1"/>
              <a:t>msgget</a:t>
            </a:r>
            <a:r>
              <a:rPr lang="en-US" dirty="0"/>
              <a:t>(</a:t>
            </a:r>
            <a:r>
              <a:rPr lang="en-US" dirty="0" err="1"/>
              <a:t>key_t</a:t>
            </a:r>
            <a:r>
              <a:rPr lang="en-US" dirty="0"/>
              <a:t> key, </a:t>
            </a:r>
            <a:r>
              <a:rPr lang="en-US" b="1" dirty="0"/>
              <a:t>int</a:t>
            </a:r>
            <a:r>
              <a:rPr lang="en-US" dirty="0"/>
              <a:t> </a:t>
            </a:r>
            <a:r>
              <a:rPr lang="en-US" dirty="0" err="1"/>
              <a:t>msgflg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int </a:t>
            </a:r>
            <a:r>
              <a:rPr lang="en-US" dirty="0" err="1"/>
              <a:t>msgsnd</a:t>
            </a:r>
            <a:r>
              <a:rPr lang="en-US" dirty="0"/>
              <a:t>(</a:t>
            </a:r>
            <a:r>
              <a:rPr lang="en-US" b="1" dirty="0"/>
              <a:t>int</a:t>
            </a:r>
            <a:r>
              <a:rPr lang="en-US" dirty="0"/>
              <a:t> </a:t>
            </a:r>
            <a:r>
              <a:rPr lang="en-US" dirty="0" err="1"/>
              <a:t>msqid</a:t>
            </a:r>
            <a:r>
              <a:rPr lang="en-US" dirty="0"/>
              <a:t>, </a:t>
            </a:r>
            <a:r>
              <a:rPr lang="en-US" b="1" dirty="0"/>
              <a:t>const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*</a:t>
            </a:r>
            <a:r>
              <a:rPr lang="en-US" dirty="0" err="1"/>
              <a:t>msgp</a:t>
            </a:r>
            <a:r>
              <a:rPr lang="en-US" dirty="0"/>
              <a:t>, </a:t>
            </a:r>
            <a:r>
              <a:rPr lang="en-US" b="1" dirty="0" err="1"/>
              <a:t>size_t</a:t>
            </a:r>
            <a:r>
              <a:rPr lang="en-US" dirty="0"/>
              <a:t> </a:t>
            </a:r>
            <a:r>
              <a:rPr lang="en-US" dirty="0" err="1"/>
              <a:t>msgsz</a:t>
            </a:r>
            <a:r>
              <a:rPr lang="en-US" dirty="0"/>
              <a:t>, </a:t>
            </a:r>
            <a:r>
              <a:rPr lang="en-US" b="1" dirty="0"/>
              <a:t>int</a:t>
            </a:r>
            <a:r>
              <a:rPr lang="en-US" dirty="0"/>
              <a:t> </a:t>
            </a:r>
            <a:r>
              <a:rPr lang="en-US" dirty="0" err="1"/>
              <a:t>msgflg</a:t>
            </a:r>
            <a:r>
              <a:rPr lang="en-US" dirty="0"/>
              <a:t>)</a:t>
            </a:r>
          </a:p>
          <a:p>
            <a:pPr lvl="2"/>
            <a:r>
              <a:rPr lang="en-US" dirty="0" err="1"/>
              <a:t>size_t</a:t>
            </a:r>
            <a:r>
              <a:rPr lang="en-US" dirty="0"/>
              <a:t> </a:t>
            </a:r>
            <a:r>
              <a:rPr lang="en-US" dirty="0" err="1"/>
              <a:t>msgrcv</a:t>
            </a:r>
            <a:r>
              <a:rPr lang="en-US" dirty="0"/>
              <a:t>(</a:t>
            </a:r>
            <a:r>
              <a:rPr lang="en-US" b="1" dirty="0"/>
              <a:t>int</a:t>
            </a:r>
            <a:r>
              <a:rPr lang="en-US" dirty="0"/>
              <a:t> </a:t>
            </a:r>
            <a:r>
              <a:rPr lang="en-US" dirty="0" err="1"/>
              <a:t>msqid</a:t>
            </a:r>
            <a:r>
              <a:rPr lang="en-US" dirty="0"/>
              <a:t>, </a:t>
            </a:r>
            <a:r>
              <a:rPr lang="en-US" b="1" dirty="0"/>
              <a:t>void</a:t>
            </a:r>
            <a:r>
              <a:rPr lang="en-US" dirty="0"/>
              <a:t> *</a:t>
            </a:r>
            <a:r>
              <a:rPr lang="en-US" dirty="0" err="1"/>
              <a:t>msgp</a:t>
            </a:r>
            <a:r>
              <a:rPr lang="en-US" dirty="0"/>
              <a:t>, </a:t>
            </a:r>
            <a:r>
              <a:rPr lang="en-US" b="1" dirty="0" err="1"/>
              <a:t>size_t</a:t>
            </a:r>
            <a:r>
              <a:rPr lang="en-US" dirty="0"/>
              <a:t> </a:t>
            </a:r>
            <a:r>
              <a:rPr lang="en-US" dirty="0" err="1"/>
              <a:t>msgsz</a:t>
            </a:r>
            <a:r>
              <a:rPr lang="en-US" dirty="0"/>
              <a:t>, </a:t>
            </a:r>
            <a:r>
              <a:rPr lang="en-US" b="1" dirty="0"/>
              <a:t>long</a:t>
            </a:r>
            <a:r>
              <a:rPr lang="en-US" dirty="0"/>
              <a:t> </a:t>
            </a:r>
            <a:r>
              <a:rPr lang="en-US" dirty="0" err="1"/>
              <a:t>msgtyp</a:t>
            </a:r>
            <a:r>
              <a:rPr lang="en-US" dirty="0"/>
              <a:t>, </a:t>
            </a:r>
            <a:r>
              <a:rPr lang="en-US" b="1" dirty="0"/>
              <a:t>int</a:t>
            </a:r>
            <a:r>
              <a:rPr lang="en-US" dirty="0"/>
              <a:t> </a:t>
            </a:r>
            <a:r>
              <a:rPr lang="en-US" dirty="0" err="1"/>
              <a:t>msgflg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JNA</a:t>
            </a:r>
            <a:r>
              <a:rPr lang="zh-CN" altLang="en-US" dirty="0"/>
              <a:t>库</a:t>
            </a:r>
            <a:endParaRPr lang="en-US" altLang="zh-CN" dirty="0"/>
          </a:p>
          <a:p>
            <a:pPr lvl="2"/>
            <a:r>
              <a:rPr lang="zh-CN" altLang="en-US" kern="1200" dirty="0">
                <a:latin typeface="Ericsson Hilda Light" panose="00000400000000000000" pitchFamily="2" charset="0"/>
              </a:rPr>
              <a:t>源于</a:t>
            </a:r>
            <a:r>
              <a:rPr lang="en-US" altLang="zh-CN" kern="1200" dirty="0">
                <a:latin typeface="Ericsson Hilda Light" panose="00000400000000000000" pitchFamily="2" charset="0"/>
              </a:rPr>
              <a:t>Sun</a:t>
            </a:r>
            <a:r>
              <a:rPr lang="zh-CN" altLang="en-US" kern="1200" dirty="0">
                <a:latin typeface="Ericsson Hilda Light" panose="00000400000000000000" pitchFamily="2" charset="0"/>
              </a:rPr>
              <a:t>公司， 开源</a:t>
            </a:r>
            <a:r>
              <a:rPr lang="zh-CN" altLang="en-US" dirty="0"/>
              <a:t>基于</a:t>
            </a:r>
            <a:r>
              <a:rPr lang="en-US" altLang="zh-CN" dirty="0"/>
              <a:t>JNI</a:t>
            </a:r>
            <a:r>
              <a:rPr lang="zh-CN" altLang="en-US" dirty="0"/>
              <a:t>的库，用于</a:t>
            </a:r>
            <a:r>
              <a:rPr lang="en-US" altLang="zh-CN" dirty="0"/>
              <a:t>Java</a:t>
            </a:r>
            <a:r>
              <a:rPr lang="zh-CN" altLang="en-US" dirty="0"/>
              <a:t>侧。</a:t>
            </a:r>
            <a:endParaRPr lang="en-US" dirty="0"/>
          </a:p>
          <a:p>
            <a:pPr lvl="1"/>
            <a:endParaRPr lang="en-US" dirty="0"/>
          </a:p>
          <a:p>
            <a:r>
              <a:rPr lang="zh-CN" altLang="en-US" dirty="0"/>
              <a:t>原理</a:t>
            </a:r>
            <a:endParaRPr lang="en-US" altLang="zh-CN" dirty="0"/>
          </a:p>
          <a:p>
            <a:pPr lvl="1"/>
            <a:r>
              <a:rPr lang="zh-CN" altLang="en-US" dirty="0"/>
              <a:t>使用操作系统的</a:t>
            </a:r>
            <a:r>
              <a:rPr lang="en-US" altLang="zh-CN" dirty="0" err="1"/>
              <a:t>SystemV</a:t>
            </a:r>
            <a:r>
              <a:rPr lang="en-US" altLang="zh-CN" dirty="0"/>
              <a:t>-IPC </a:t>
            </a:r>
            <a:r>
              <a:rPr lang="zh-CN" altLang="en-US" dirty="0"/>
              <a:t>消息队列</a:t>
            </a:r>
            <a:endParaRPr lang="en-US" altLang="zh-CN" dirty="0"/>
          </a:p>
          <a:p>
            <a:pPr lvl="1"/>
            <a:r>
              <a:rPr lang="zh-CN" altLang="en-US" dirty="0"/>
              <a:t>每个消息中的内存区</a:t>
            </a:r>
            <a:endParaRPr lang="en-US" altLang="zh-CN" dirty="0"/>
          </a:p>
          <a:p>
            <a:pPr lvl="1"/>
            <a:r>
              <a:rPr lang="zh-CN" altLang="en-US" dirty="0"/>
              <a:t>使用内核里的锁，对应用不可见</a:t>
            </a:r>
            <a:endParaRPr lang="en-US" altLang="zh-CN" dirty="0"/>
          </a:p>
          <a:p>
            <a:pPr lvl="1"/>
            <a:endParaRPr lang="en-US" altLang="zh-CN" sz="1200" kern="1200" dirty="0">
              <a:solidFill>
                <a:schemeClr val="tx1"/>
              </a:solidFill>
              <a:effectLst/>
              <a:latin typeface="Ericsson Hilda Light" panose="00000400000000000000" pitchFamily="2" charset="0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Ericsson Hilda Light" panose="00000400000000000000" pitchFamily="2" charset="0"/>
                <a:ea typeface="+mn-ea"/>
                <a:cs typeface="+mn-cs"/>
              </a:rPr>
              <a:t>JNA(Java Native Access)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Ericsson Hilda Light" panose="00000400000000000000" pitchFamily="2" charset="0"/>
                <a:ea typeface="+mn-ea"/>
                <a:cs typeface="+mn-cs"/>
              </a:rPr>
              <a:t>是一个开源的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Ericsson Hilda Light" panose="00000400000000000000" pitchFamily="2" charset="0"/>
                <a:ea typeface="+mn-ea"/>
                <a:cs typeface="+mn-cs"/>
              </a:rPr>
              <a:t>Java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Ericsson Hilda Light" panose="00000400000000000000" pitchFamily="2" charset="0"/>
                <a:ea typeface="+mn-ea"/>
                <a:cs typeface="+mn-cs"/>
              </a:rPr>
              <a:t>框架，是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Ericsson Hilda Light" panose="00000400000000000000" pitchFamily="2" charset="0"/>
                <a:ea typeface="+mn-ea"/>
                <a:cs typeface="+mn-cs"/>
              </a:rPr>
              <a:t>Sun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Ericsson Hilda Light" panose="00000400000000000000" pitchFamily="2" charset="0"/>
                <a:ea typeface="+mn-ea"/>
                <a:cs typeface="+mn-cs"/>
              </a:rPr>
              <a:t>公司推出的一种调用本地方法的技术，是建立在经典的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Ericsson Hilda Light" panose="00000400000000000000" pitchFamily="2" charset="0"/>
                <a:ea typeface="+mn-ea"/>
                <a:cs typeface="+mn-cs"/>
              </a:rPr>
              <a:t>JNI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Ericsson Hilda Light" panose="00000400000000000000" pitchFamily="2" charset="0"/>
                <a:ea typeface="+mn-ea"/>
                <a:cs typeface="+mn-cs"/>
              </a:rPr>
              <a:t>基础之上的一个框架。之所以说它是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Ericsson Hilda Light" panose="00000400000000000000" pitchFamily="2" charset="0"/>
                <a:ea typeface="+mn-ea"/>
                <a:cs typeface="+mn-cs"/>
              </a:rPr>
              <a:t>JNI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Ericsson Hilda Light" panose="00000400000000000000" pitchFamily="2" charset="0"/>
                <a:ea typeface="+mn-ea"/>
                <a:cs typeface="+mn-cs"/>
              </a:rPr>
              <a:t>的替 代者，是因为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Ericsson Hilda Light" panose="00000400000000000000" pitchFamily="2" charset="0"/>
                <a:ea typeface="+mn-ea"/>
                <a:cs typeface="+mn-cs"/>
              </a:rPr>
              <a:t>JNA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Ericsson Hilda Light" panose="00000400000000000000" pitchFamily="2" charset="0"/>
                <a:ea typeface="+mn-ea"/>
                <a:cs typeface="+mn-cs"/>
              </a:rPr>
              <a:t>大大简化了调用本地方法的过程，使用很方便，基本上不需要脱离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Ericsson Hilda Light" panose="00000400000000000000" pitchFamily="2" charset="0"/>
                <a:ea typeface="+mn-ea"/>
                <a:cs typeface="+mn-cs"/>
              </a:rPr>
              <a:t>Java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Ericsson Hilda Light" panose="00000400000000000000" pitchFamily="2" charset="0"/>
                <a:ea typeface="+mn-ea"/>
                <a:cs typeface="+mn-cs"/>
              </a:rPr>
              <a:t>环境就可以完成。</a:t>
            </a:r>
            <a:endParaRPr lang="en-US" altLang="zh-CN" sz="1200" kern="1200" dirty="0">
              <a:solidFill>
                <a:schemeClr val="tx1"/>
              </a:solidFill>
              <a:effectLst/>
              <a:latin typeface="Ericsson Hilda Light" panose="00000400000000000000" pitchFamily="2" charset="0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2018-02-21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49BC75-2359-4F98-918A-7033C92AD487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20988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2018-02-21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92AC96B-4D67-4510-9E86-C4D3070C1282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8229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* What is a non-fair lock?</a:t>
            </a:r>
          </a:p>
          <a:p>
            <a:r>
              <a:rPr lang="en-US" altLang="zh-CN" dirty="0"/>
              <a:t>* What is the meaning of reentrant?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基础设施</a:t>
            </a:r>
            <a:r>
              <a:rPr lang="en-US" altLang="zh-CN" dirty="0"/>
              <a:t>:</a:t>
            </a:r>
            <a:endParaRPr lang="en-US" dirty="0"/>
          </a:p>
          <a:p>
            <a:pPr lvl="1"/>
            <a:r>
              <a:rPr lang="en-US" dirty="0"/>
              <a:t>Synchronized</a:t>
            </a:r>
            <a:r>
              <a:rPr lang="zh-CN" altLang="en-US" dirty="0"/>
              <a:t>关键字和</a:t>
            </a:r>
            <a:r>
              <a:rPr lang="en-US" dirty="0"/>
              <a:t>Synchronized(Object)</a:t>
            </a:r>
            <a:r>
              <a:rPr lang="zh-CN" altLang="en-US" dirty="0"/>
              <a:t>语句</a:t>
            </a:r>
            <a:endParaRPr lang="en-US" altLang="zh-CN" dirty="0"/>
          </a:p>
          <a:p>
            <a:pPr lvl="3"/>
            <a:r>
              <a:rPr lang="en-US" sz="1400" dirty="0"/>
              <a:t>Non-fair(</a:t>
            </a:r>
            <a:r>
              <a:rPr lang="zh-CN" altLang="en-US" sz="1400" dirty="0"/>
              <a:t>非公平</a:t>
            </a:r>
            <a:r>
              <a:rPr lang="en-US" altLang="zh-CN" sz="1400" dirty="0"/>
              <a:t>) schedule only      # F</a:t>
            </a:r>
            <a:r>
              <a:rPr lang="en-US" sz="1400" dirty="0"/>
              <a:t>air(</a:t>
            </a:r>
            <a:r>
              <a:rPr lang="zh-CN" altLang="en-US" sz="1400" dirty="0"/>
              <a:t>公平</a:t>
            </a:r>
            <a:r>
              <a:rPr lang="en-US" altLang="zh-CN" sz="1400" dirty="0"/>
              <a:t>) schedule</a:t>
            </a:r>
          </a:p>
          <a:p>
            <a:pPr lvl="3"/>
            <a:r>
              <a:rPr lang="en-US" sz="1400" dirty="0"/>
              <a:t>Reentrant (</a:t>
            </a:r>
            <a:r>
              <a:rPr lang="zh-CN" altLang="en-US" sz="1400" dirty="0"/>
              <a:t>锁定区可重入</a:t>
            </a:r>
            <a:r>
              <a:rPr lang="en-US" sz="1400" dirty="0"/>
              <a:t>)               # Non-reentrant</a:t>
            </a:r>
            <a:r>
              <a:rPr lang="zh-CN" altLang="en-US" sz="1400" dirty="0"/>
              <a:t>不可重入</a:t>
            </a:r>
            <a:endParaRPr lang="en-US" sz="1400" dirty="0"/>
          </a:p>
          <a:p>
            <a:pPr lvl="3"/>
            <a:r>
              <a:rPr lang="en-US" sz="1400" dirty="0"/>
              <a:t>Exclusive (</a:t>
            </a:r>
            <a:r>
              <a:rPr lang="zh-CN" altLang="en-US" sz="1400" dirty="0"/>
              <a:t>排它锁</a:t>
            </a:r>
            <a:r>
              <a:rPr lang="en-US" altLang="zh-CN" sz="1400" dirty="0"/>
              <a:t>)                            # Share Lock(</a:t>
            </a:r>
            <a:r>
              <a:rPr lang="zh-CN" altLang="en-US" sz="1400" dirty="0"/>
              <a:t>共享锁</a:t>
            </a:r>
            <a:r>
              <a:rPr lang="en-US" altLang="zh-CN" sz="1400" dirty="0"/>
              <a:t>)</a:t>
            </a:r>
          </a:p>
          <a:p>
            <a:pPr lvl="3"/>
            <a:r>
              <a:rPr lang="en-US" sz="1400" dirty="0"/>
              <a:t>Mutex (</a:t>
            </a:r>
            <a:r>
              <a:rPr lang="zh-CN" altLang="en-US" sz="1400" dirty="0"/>
              <a:t>互斥锁）                             </a:t>
            </a:r>
            <a:r>
              <a:rPr lang="en-US" altLang="zh-CN" sz="1400" dirty="0"/>
              <a:t>#  </a:t>
            </a:r>
            <a:r>
              <a:rPr lang="en-US" altLang="zh-CN" sz="1400" dirty="0" err="1"/>
              <a:t>ReadWriteLock</a:t>
            </a:r>
            <a:r>
              <a:rPr lang="en-US" altLang="zh-CN" sz="1400" dirty="0"/>
              <a:t>(</a:t>
            </a:r>
            <a:r>
              <a:rPr lang="zh-CN" altLang="en-US" sz="1400" dirty="0"/>
              <a:t>读写锁</a:t>
            </a:r>
            <a:r>
              <a:rPr lang="en-US" altLang="zh-CN" sz="1400" dirty="0"/>
              <a:t>)</a:t>
            </a:r>
          </a:p>
          <a:p>
            <a:pPr lvl="3"/>
            <a:r>
              <a:rPr lang="en-US" altLang="zh-CN" sz="1400" dirty="0"/>
              <a:t>Pessimistic(</a:t>
            </a:r>
            <a:r>
              <a:rPr lang="zh-CN" altLang="en-US" sz="1400" dirty="0"/>
              <a:t>悲观锁</a:t>
            </a:r>
            <a:r>
              <a:rPr lang="en-US" altLang="zh-CN" sz="1400" dirty="0"/>
              <a:t>)                          # Optimistic(</a:t>
            </a:r>
            <a:r>
              <a:rPr lang="zh-CN" altLang="en-US" sz="1400" dirty="0"/>
              <a:t>乐观锁</a:t>
            </a:r>
            <a:r>
              <a:rPr lang="en-US" altLang="zh-CN" sz="1400" dirty="0"/>
              <a:t>)</a:t>
            </a:r>
            <a:endParaRPr lang="en-US" altLang="zh-CN" dirty="0"/>
          </a:p>
          <a:p>
            <a:pPr lvl="1"/>
            <a:r>
              <a:rPr lang="en-US" altLang="zh-CN" dirty="0"/>
              <a:t>Object</a:t>
            </a:r>
            <a:r>
              <a:rPr lang="zh-CN" altLang="en-US" dirty="0"/>
              <a:t>的</a:t>
            </a:r>
            <a:r>
              <a:rPr lang="en-US" altLang="zh-CN" dirty="0"/>
              <a:t>wait()/ wait(timeout)</a:t>
            </a:r>
            <a:r>
              <a:rPr lang="zh-CN" altLang="en-US" dirty="0"/>
              <a:t>方法</a:t>
            </a:r>
            <a:endParaRPr lang="en-US" altLang="zh-CN" dirty="0"/>
          </a:p>
          <a:p>
            <a:pPr lvl="1"/>
            <a:r>
              <a:rPr lang="en-US" altLang="zh-CN" dirty="0"/>
              <a:t>Object</a:t>
            </a:r>
            <a:r>
              <a:rPr lang="zh-CN" altLang="en-US" dirty="0"/>
              <a:t>的</a:t>
            </a:r>
            <a:r>
              <a:rPr lang="en-US" altLang="zh-CN" dirty="0"/>
              <a:t>notify()/</a:t>
            </a:r>
            <a:r>
              <a:rPr lang="en-US" altLang="zh-CN" dirty="0" err="1"/>
              <a:t>notifyAll</a:t>
            </a:r>
            <a:r>
              <a:rPr lang="en-US" altLang="zh-CN" dirty="0"/>
              <a:t>()</a:t>
            </a:r>
            <a:r>
              <a:rPr lang="zh-CN" altLang="en-US" dirty="0"/>
              <a:t>方法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r>
              <a:rPr lang="zh-CN" altLang="en-US" dirty="0"/>
              <a:t>公平锁：     </a:t>
            </a:r>
            <a:r>
              <a:rPr lang="en-US" dirty="0"/>
              <a:t>Threads acquire a fair lock in the order in which they requested it</a:t>
            </a:r>
            <a:br>
              <a:rPr lang="en-US" dirty="0"/>
            </a:br>
            <a:r>
              <a:rPr lang="zh-CN" altLang="en-US" dirty="0"/>
              <a:t>非公平锁：  </a:t>
            </a:r>
            <a:r>
              <a:rPr lang="en-US" altLang="zh-CN" dirty="0"/>
              <a:t>A</a:t>
            </a:r>
            <a:r>
              <a:rPr lang="en-US" dirty="0"/>
              <a:t> non-fair lock permits barging: threads requesting a lock can jump ahead of the queue of waiting threads if the lock happens to be available when it is requested.</a:t>
            </a:r>
          </a:p>
          <a:p>
            <a:endParaRPr lang="en-US" altLang="zh-CN" sz="1200" dirty="0"/>
          </a:p>
          <a:p>
            <a:r>
              <a:rPr lang="zh-CN" altLang="en-US" sz="1200" dirty="0"/>
              <a:t>锁定区可重入</a:t>
            </a:r>
            <a:r>
              <a:rPr lang="en-US" altLang="zh-CN" sz="1200" dirty="0"/>
              <a:t>: </a:t>
            </a:r>
            <a:r>
              <a:rPr lang="zh-CN" altLang="en-US" dirty="0"/>
              <a:t>线程可以进入任何一个它已经拥有的锁所同步着的代码块。</a:t>
            </a:r>
            <a:endParaRPr lang="en-US" altLang="zh-CN" dirty="0"/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共享锁：该锁可被多个线程共有，典型的就是</a:t>
            </a:r>
            <a:r>
              <a:rPr lang="en-US" altLang="zh-CN" dirty="0" err="1"/>
              <a:t>ReentrantReadWriteLock</a:t>
            </a:r>
            <a:r>
              <a:rPr lang="zh-CN" altLang="en-US" dirty="0"/>
              <a:t>里的读锁。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Ericsson Hilda Light" panose="00000400000000000000" pitchFamily="2" charset="0"/>
                <a:ea typeface="+mn-ea"/>
                <a:cs typeface="+mn-cs"/>
              </a:rPr>
              <a:t>读锁是共享锁，写锁是</a:t>
            </a:r>
            <a:r>
              <a:rPr lang="zh-CN" altLang="en-US" dirty="0"/>
              <a:t>排它锁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Ericsson Hilda Light" panose="00000400000000000000" pitchFamily="2" charset="0"/>
                <a:ea typeface="+mn-ea"/>
                <a:cs typeface="+mn-cs"/>
              </a:rPr>
              <a:t>。</a:t>
            </a:r>
            <a:endParaRPr lang="en-US" altLang="zh-CN" dirty="0"/>
          </a:p>
          <a:p>
            <a:endParaRPr lang="en-US" altLang="zh-CN" dirty="0"/>
          </a:p>
          <a:p>
            <a:endParaRPr lang="en-US" dirty="0"/>
          </a:p>
          <a:p>
            <a:r>
              <a:rPr lang="zh-CN" altLang="en-US" dirty="0">
                <a:effectLst/>
              </a:rPr>
              <a:t>悲观锁：总是假设最坏的情况，每次去拿数据的时候都认为别人会修改，所以每次在拿数据的时候都会上锁，这样别人想拿这个数据就会阻塞直到它拿到锁。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乐观锁：顾名思义，就是很乐观，每次去拿数据的时候都认为别人不会修改，所以不会上锁，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Ericsson Hilda Light" panose="00000400000000000000" pitchFamily="2" charset="0"/>
                <a:ea typeface="+mn-ea"/>
                <a:cs typeface="+mn-cs"/>
              </a:rPr>
              <a:t>但是在更新的时候会判断一下在此期间别人有没有去更新这个数据</a:t>
            </a:r>
            <a:r>
              <a:rPr lang="zh-CN" altLang="en-US" dirty="0">
                <a:effectLst/>
              </a:rPr>
              <a:t>，可以使用版本号等机制。</a:t>
            </a:r>
            <a:endParaRPr lang="en-US" dirty="0"/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2018-02-21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49BC75-2359-4F98-918A-7033C92AD48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1623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原理</a:t>
            </a:r>
            <a:endParaRPr lang="en-US" dirty="0"/>
          </a:p>
          <a:p>
            <a:pPr lvl="1"/>
            <a:r>
              <a:rPr lang="zh-CN" altLang="en-US" dirty="0"/>
              <a:t>生产者和消费者线程对</a:t>
            </a:r>
            <a:r>
              <a:rPr lang="en-US" dirty="0"/>
              <a:t>Object</a:t>
            </a:r>
            <a:r>
              <a:rPr lang="zh-CN" altLang="en-US" dirty="0"/>
              <a:t>对象的</a:t>
            </a:r>
            <a:r>
              <a:rPr lang="en-US" altLang="zh-CN" dirty="0">
                <a:solidFill>
                  <a:srgbClr val="00B0F0"/>
                </a:solidFill>
              </a:rPr>
              <a:t>monitor</a:t>
            </a:r>
            <a:r>
              <a:rPr lang="zh-CN" altLang="en-US" dirty="0">
                <a:solidFill>
                  <a:srgbClr val="00B0F0"/>
                </a:solidFill>
              </a:rPr>
              <a:t>线程互斥锁</a:t>
            </a:r>
            <a:r>
              <a:rPr lang="zh-CN" altLang="en-US" dirty="0"/>
              <a:t>的锁定竞争</a:t>
            </a:r>
            <a:endParaRPr lang="en-US" altLang="zh-CN" dirty="0"/>
          </a:p>
          <a:p>
            <a:pPr lvl="2"/>
            <a:r>
              <a:rPr lang="en-US" dirty="0"/>
              <a:t>Synchronized </a:t>
            </a:r>
            <a:r>
              <a:rPr lang="zh-CN" altLang="en-US" dirty="0"/>
              <a:t>锁定</a:t>
            </a:r>
            <a:endParaRPr lang="en-US" altLang="zh-CN" dirty="0"/>
          </a:p>
          <a:p>
            <a:pPr lvl="2"/>
            <a:r>
              <a:rPr lang="en-US" dirty="0"/>
              <a:t>wait    </a:t>
            </a:r>
            <a:r>
              <a:rPr lang="zh-CN" altLang="en-US" dirty="0"/>
              <a:t>释放锁定</a:t>
            </a:r>
            <a:r>
              <a:rPr lang="en-US" altLang="zh-CN" dirty="0"/>
              <a:t>-&gt;</a:t>
            </a:r>
            <a:r>
              <a:rPr lang="zh-CN" altLang="en-US" dirty="0"/>
              <a:t>等待被</a:t>
            </a:r>
            <a:r>
              <a:rPr lang="en-US" altLang="zh-CN" dirty="0"/>
              <a:t>Notify(</a:t>
            </a:r>
            <a:r>
              <a:rPr lang="zh-CN" altLang="en-US" dirty="0"/>
              <a:t>或超时</a:t>
            </a:r>
            <a:r>
              <a:rPr lang="en-US" altLang="zh-CN" dirty="0"/>
              <a:t>)-&gt;</a:t>
            </a:r>
            <a:r>
              <a:rPr lang="zh-CN" altLang="en-US" dirty="0"/>
              <a:t>竞争并重新获得锁定</a:t>
            </a:r>
            <a:endParaRPr lang="en-US" dirty="0"/>
          </a:p>
          <a:p>
            <a:pPr lvl="2"/>
            <a:r>
              <a:rPr lang="en-US" dirty="0"/>
              <a:t>notify  </a:t>
            </a:r>
            <a:r>
              <a:rPr lang="zh-CN" altLang="en-US" dirty="0"/>
              <a:t>唤醒处于锁等待状态的线程</a:t>
            </a:r>
            <a:r>
              <a:rPr lang="en-US" altLang="zh-CN" dirty="0"/>
              <a:t>(</a:t>
            </a:r>
            <a:r>
              <a:rPr lang="en-US" dirty="0"/>
              <a:t>Non-fair</a:t>
            </a:r>
            <a:r>
              <a:rPr lang="en-US" altLang="zh-CN" dirty="0"/>
              <a:t>)</a:t>
            </a:r>
            <a:r>
              <a:rPr lang="en-US" dirty="0"/>
              <a:t> </a:t>
            </a:r>
          </a:p>
          <a:p>
            <a:pPr lvl="2"/>
            <a:r>
              <a:rPr lang="zh-CN" altLang="en-US" dirty="0"/>
              <a:t>退出作用域释放锁</a:t>
            </a:r>
            <a:endParaRPr lang="en-US" dirty="0"/>
          </a:p>
          <a:p>
            <a:endParaRPr lang="en-US" dirty="0"/>
          </a:p>
          <a:p>
            <a:r>
              <a:rPr lang="en-US" dirty="0"/>
              <a:t>Demo</a:t>
            </a:r>
          </a:p>
          <a:p>
            <a:endParaRPr lang="en-US" dirty="0"/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Synchronized</a:t>
            </a:r>
            <a:r>
              <a:rPr lang="zh-CN" altLang="en-US" dirty="0"/>
              <a:t>内部的锁升级过程</a:t>
            </a:r>
            <a:r>
              <a:rPr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Biased Lock -&gt; Lightweight Lock -&gt; Heavyweight lock(</a:t>
            </a:r>
            <a:r>
              <a:rPr lang="zh-CN" altLang="en-US" dirty="0"/>
              <a:t>偏向锁</a:t>
            </a:r>
            <a:r>
              <a:rPr lang="en-US" altLang="zh-CN" dirty="0"/>
              <a:t>/</a:t>
            </a:r>
            <a:r>
              <a:rPr lang="zh-CN" altLang="en-US" dirty="0"/>
              <a:t>轻量级锁</a:t>
            </a:r>
            <a:r>
              <a:rPr lang="en-US" altLang="zh-CN" dirty="0"/>
              <a:t>/</a:t>
            </a:r>
            <a:r>
              <a:rPr lang="zh-CN" altLang="en-US" dirty="0"/>
              <a:t>重量级锁</a:t>
            </a:r>
            <a:r>
              <a:rPr lang="en-US" altLang="zh-CN" dirty="0"/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2018-02-21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49BC75-2359-4F98-918A-7033C92AD48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7649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原理</a:t>
            </a:r>
            <a:endParaRPr lang="en-US" dirty="0"/>
          </a:p>
          <a:p>
            <a:pPr lvl="1"/>
            <a:r>
              <a:rPr lang="zh-CN" altLang="en-US" dirty="0"/>
              <a:t>生产者和消费者线程对</a:t>
            </a:r>
            <a:r>
              <a:rPr lang="en-US" dirty="0"/>
              <a:t>Object</a:t>
            </a:r>
            <a:r>
              <a:rPr lang="zh-CN" altLang="en-US" dirty="0"/>
              <a:t>对象的</a:t>
            </a:r>
            <a:r>
              <a:rPr lang="en-US" altLang="zh-CN" dirty="0">
                <a:solidFill>
                  <a:srgbClr val="00B0F0"/>
                </a:solidFill>
              </a:rPr>
              <a:t>monitor</a:t>
            </a:r>
            <a:r>
              <a:rPr lang="zh-CN" altLang="en-US" dirty="0">
                <a:solidFill>
                  <a:srgbClr val="00B0F0"/>
                </a:solidFill>
              </a:rPr>
              <a:t>线程互斥锁</a:t>
            </a:r>
            <a:r>
              <a:rPr lang="zh-CN" altLang="en-US" dirty="0"/>
              <a:t>的锁定竞争</a:t>
            </a:r>
            <a:endParaRPr lang="en-US" altLang="zh-CN" dirty="0"/>
          </a:p>
          <a:p>
            <a:pPr lvl="2"/>
            <a:r>
              <a:rPr lang="en-US" dirty="0"/>
              <a:t>Synchronized </a:t>
            </a:r>
            <a:r>
              <a:rPr lang="zh-CN" altLang="en-US" dirty="0"/>
              <a:t>锁定</a:t>
            </a:r>
            <a:endParaRPr lang="en-US" altLang="zh-CN" dirty="0"/>
          </a:p>
          <a:p>
            <a:pPr lvl="2"/>
            <a:r>
              <a:rPr lang="en-US" dirty="0"/>
              <a:t>wait    </a:t>
            </a:r>
            <a:r>
              <a:rPr lang="zh-CN" altLang="en-US" dirty="0"/>
              <a:t>释放锁定</a:t>
            </a:r>
            <a:r>
              <a:rPr lang="en-US" altLang="zh-CN" dirty="0"/>
              <a:t>-&gt;</a:t>
            </a:r>
            <a:r>
              <a:rPr lang="zh-CN" altLang="en-US" dirty="0"/>
              <a:t>等待被</a:t>
            </a:r>
            <a:r>
              <a:rPr lang="en-US" altLang="zh-CN" dirty="0"/>
              <a:t>Notify(</a:t>
            </a:r>
            <a:r>
              <a:rPr lang="zh-CN" altLang="en-US" dirty="0"/>
              <a:t>或超时</a:t>
            </a:r>
            <a:r>
              <a:rPr lang="en-US" altLang="zh-CN" dirty="0"/>
              <a:t>)-&gt;</a:t>
            </a:r>
            <a:r>
              <a:rPr lang="zh-CN" altLang="en-US" dirty="0"/>
              <a:t>竞争并重新获得锁定</a:t>
            </a:r>
            <a:endParaRPr lang="en-US" dirty="0"/>
          </a:p>
          <a:p>
            <a:pPr lvl="2"/>
            <a:r>
              <a:rPr lang="en-US" dirty="0"/>
              <a:t>notify  </a:t>
            </a:r>
            <a:r>
              <a:rPr lang="zh-CN" altLang="en-US" dirty="0"/>
              <a:t>唤醒处于锁等待状态的线程</a:t>
            </a:r>
            <a:r>
              <a:rPr lang="en-US" altLang="zh-CN" dirty="0"/>
              <a:t>(</a:t>
            </a:r>
            <a:r>
              <a:rPr lang="en-US" dirty="0"/>
              <a:t>Non-fair</a:t>
            </a:r>
            <a:r>
              <a:rPr lang="en-US" altLang="zh-CN" dirty="0"/>
              <a:t>)</a:t>
            </a:r>
            <a:r>
              <a:rPr lang="en-US" dirty="0"/>
              <a:t> </a:t>
            </a:r>
          </a:p>
          <a:p>
            <a:pPr lvl="2"/>
            <a:r>
              <a:rPr lang="zh-CN" altLang="en-US" dirty="0"/>
              <a:t>退出作用域释放锁</a:t>
            </a:r>
            <a:endParaRPr lang="en-US" dirty="0"/>
          </a:p>
          <a:p>
            <a:endParaRPr lang="en-US" dirty="0"/>
          </a:p>
          <a:p>
            <a:r>
              <a:rPr lang="en-US" dirty="0"/>
              <a:t>Demo</a:t>
            </a:r>
          </a:p>
          <a:p>
            <a:endParaRPr lang="en-US" dirty="0"/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Synchronized</a:t>
            </a:r>
            <a:r>
              <a:rPr lang="zh-CN" altLang="en-US" dirty="0"/>
              <a:t>内部的锁升级过程</a:t>
            </a:r>
            <a:r>
              <a:rPr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Biased Lock -&gt; Lightweight Lock -&gt; Heavyweight lock(</a:t>
            </a:r>
            <a:r>
              <a:rPr lang="zh-CN" altLang="en-US" dirty="0"/>
              <a:t>偏向锁</a:t>
            </a:r>
            <a:r>
              <a:rPr lang="en-US" altLang="zh-CN" dirty="0"/>
              <a:t>/</a:t>
            </a:r>
            <a:r>
              <a:rPr lang="zh-CN" altLang="en-US" dirty="0"/>
              <a:t>轻量级锁</a:t>
            </a:r>
            <a:r>
              <a:rPr lang="en-US" altLang="zh-CN" dirty="0"/>
              <a:t>/</a:t>
            </a:r>
            <a:r>
              <a:rPr lang="zh-CN" altLang="en-US" dirty="0"/>
              <a:t>重量级锁</a:t>
            </a:r>
            <a:r>
              <a:rPr lang="en-US" altLang="zh-CN" dirty="0"/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2018-02-21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49BC75-2359-4F98-918A-7033C92AD48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2292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2018-02-21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49BC75-2359-4F98-918A-7033C92AD48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2587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2018-02-21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49BC75-2359-4F98-918A-7033C92AD487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3464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2018-02-21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49BC75-2359-4F98-918A-7033C92AD487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584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itle_TM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6"/>
          </a:xfrm>
        </p:spPr>
        <p:txBody>
          <a:bodyPr/>
          <a:lstStyle>
            <a:lvl1pPr>
              <a:lnSpc>
                <a:spcPct val="85000"/>
              </a:lnSpc>
              <a:defRPr sz="6000" b="0" kern="1400" spc="-160" baseline="0">
                <a:latin typeface="+mj-lt"/>
              </a:defRPr>
            </a:lvl1pPr>
          </a:lstStyle>
          <a:p>
            <a:r>
              <a:rPr lang="en-US" dirty="0"/>
              <a:t>Presentation title,</a:t>
            </a:r>
            <a:br>
              <a:rPr lang="en-US" dirty="0"/>
            </a:br>
            <a:r>
              <a:rPr lang="en-US" dirty="0"/>
              <a:t>Ericsson Hilda Light 60pt,</a:t>
            </a:r>
            <a:br>
              <a:rPr lang="en-US" dirty="0"/>
            </a:br>
            <a:r>
              <a:rPr lang="en-US" dirty="0"/>
              <a:t>Ericsson Black,</a:t>
            </a:r>
            <a:br>
              <a:rPr lang="en-US" dirty="0"/>
            </a:br>
            <a:r>
              <a:rPr lang="en-US" dirty="0"/>
              <a:t>max 4-lines</a:t>
            </a:r>
          </a:p>
        </p:txBody>
      </p:sp>
      <p:sp>
        <p:nvSpPr>
          <p:cNvPr id="22530" name="SubTitle_TM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4" cy="2087563"/>
          </a:xfrm>
          <a:prstGeom prst="rect">
            <a:avLst/>
          </a:prstGeom>
        </p:spPr>
        <p:txBody>
          <a:bodyPr lIns="7200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description/subtitle</a:t>
            </a:r>
            <a:br>
              <a:rPr lang="en-US" dirty="0"/>
            </a:br>
            <a:r>
              <a:rPr lang="en-US" dirty="0"/>
              <a:t>Ericsson Hilda 20pt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6240463" y="6237288"/>
            <a:ext cx="1910479" cy="287336"/>
          </a:xfrm>
          <a:prstGeom prst="rect">
            <a:avLst/>
          </a:prstGeom>
        </p:spPr>
        <p:txBody>
          <a:bodyPr wrap="none" anchor="b"/>
          <a:lstStyle>
            <a:lvl1pPr marL="0" indent="0" algn="r">
              <a:buNone/>
              <a:defRPr sz="1200">
                <a:latin typeface="+mn-lt"/>
              </a:defRPr>
            </a:lvl1pPr>
          </a:lstStyle>
          <a:p>
            <a:r>
              <a:rPr lang="en-US" dirty="0"/>
              <a:t>Speaker name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1" hasCustomPrompt="1"/>
          </p:nvPr>
        </p:nvSpPr>
        <p:spPr>
          <a:xfrm>
            <a:off x="8229600" y="6237287"/>
            <a:ext cx="2515041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rIns="0" anchor="b"/>
          <a:lstStyle>
            <a:lvl1pPr marL="0" indent="0" algn="ctr">
              <a:buNone/>
              <a:defRPr lang="en-US" sz="1200" dirty="0">
                <a:latin typeface="+mn-lt"/>
              </a:defRPr>
            </a:lvl1pPr>
          </a:lstStyle>
          <a:p>
            <a:r>
              <a:rPr lang="en-US" dirty="0"/>
              <a:t>Organization</a:t>
            </a:r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0811951" y="6237287"/>
            <a:ext cx="897503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0" anchor="b"/>
          <a:lstStyle>
            <a:lvl1pPr marL="0" indent="0" algn="ctr">
              <a:buNone/>
              <a:defRPr lang="en-US" sz="1200" dirty="0">
                <a:latin typeface="+mn-lt"/>
              </a:defRPr>
            </a:lvl1pPr>
          </a:lstStyle>
          <a:p>
            <a:pPr lvl="0"/>
            <a:r>
              <a:rPr lang="en-US" dirty="0"/>
              <a:t>YYYY-MM-DD</a:t>
            </a:r>
          </a:p>
        </p:txBody>
      </p:sp>
    </p:spTree>
    <p:extLst>
      <p:ext uri="{BB962C8B-B14F-4D97-AF65-F5344CB8AC3E}">
        <p14:creationId xmlns:p14="http://schemas.microsoft.com/office/powerpoint/2010/main" val="1374575616"/>
      </p:ext>
    </p:extLst>
  </p:cSld>
  <p:clrMapOvr>
    <a:masterClrMapping/>
  </p:clrMapOvr>
  <p:hf sldNum="0" hdr="0" ftr="0"/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xtLst/>
        </p:spPr>
        <p:txBody>
          <a:bodyPr wrap="none" lIns="72000" rIns="72000"/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latin typeface="Ericsson Hilda Light" panose="00000400000000000000" pitchFamily="2" charset="0"/>
            </a:endParaRPr>
          </a:p>
        </p:txBody>
      </p:sp>
      <p:sp>
        <p:nvSpPr>
          <p:cNvPr id="10" name="Title_TM">
            <a:extLst>
              <a:ext uri="{FF2B5EF4-FFF2-40B4-BE49-F238E27FC236}">
                <a16:creationId xmlns:a16="http://schemas.microsoft.com/office/drawing/2014/main" id="{F1368AB3-821C-4A71-B119-C0A8AA44A93F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White, </a:t>
            </a:r>
            <a:br>
              <a:rPr lang="en-US" dirty="0"/>
            </a:br>
            <a:r>
              <a:rPr lang="en-US" dirty="0"/>
              <a:t>max 5-lines</a:t>
            </a:r>
          </a:p>
        </p:txBody>
      </p:sp>
      <p:sp>
        <p:nvSpPr>
          <p:cNvPr id="11" name="SubTitle_TM">
            <a:extLst>
              <a:ext uri="{FF2B5EF4-FFF2-40B4-BE49-F238E27FC236}">
                <a16:creationId xmlns:a16="http://schemas.microsoft.com/office/drawing/2014/main" id="{8561E9FC-533B-4891-A7E3-A3DDB1BD26FB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80218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4A0CF15-A701-44C3-81FC-A544265685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654033"/>
      </p:ext>
    </p:extLst>
  </p:cSld>
  <p:clrMapOvr>
    <a:masterClrMapping/>
  </p:clrMapOvr>
  <p:hf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  <a:extLst/>
        </p:spPr>
        <p:txBody>
          <a:bodyPr wrap="none" lIns="72000" rIns="72000"/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latin typeface="Ericsson Hilda Light" panose="00000400000000000000" pitchFamily="2" charset="0"/>
            </a:endParaRPr>
          </a:p>
        </p:txBody>
      </p:sp>
      <p:sp>
        <p:nvSpPr>
          <p:cNvPr id="12" name="Title_TM">
            <a:extLst>
              <a:ext uri="{FF2B5EF4-FFF2-40B4-BE49-F238E27FC236}">
                <a16:creationId xmlns:a16="http://schemas.microsoft.com/office/drawing/2014/main" id="{93CB56C1-2916-4C60-8532-A023564D2C57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4" y="476250"/>
            <a:ext cx="8353425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White, </a:t>
            </a:r>
            <a:br>
              <a:rPr lang="en-US" dirty="0"/>
            </a:br>
            <a:r>
              <a:rPr lang="en-US" dirty="0"/>
              <a:t>max 5-lines</a:t>
            </a:r>
          </a:p>
        </p:txBody>
      </p:sp>
      <p:sp>
        <p:nvSpPr>
          <p:cNvPr id="13" name="SubTitle_TM">
            <a:extLst>
              <a:ext uri="{FF2B5EF4-FFF2-40B4-BE49-F238E27FC236}">
                <a16:creationId xmlns:a16="http://schemas.microsoft.com/office/drawing/2014/main" id="{61DC6511-5700-4E95-89CA-81484C248C03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34B7B746-B315-4EB5-B3A2-CA259B065B9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202525"/>
      </p:ext>
    </p:extLst>
  </p:cSld>
  <p:clrMapOvr>
    <a:masterClrMapping/>
  </p:clrMapOvr>
  <p:hf sldNum="0"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xtLst/>
        </p:spPr>
        <p:txBody>
          <a:bodyPr wrap="none" lIns="72000" rIns="72000"/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latin typeface="Ericsson Hilda Light" panose="00000400000000000000" pitchFamily="2" charset="0"/>
            </a:endParaRPr>
          </a:p>
        </p:txBody>
      </p:sp>
      <p:sp>
        <p:nvSpPr>
          <p:cNvPr id="12" name="Title_TM">
            <a:extLst>
              <a:ext uri="{FF2B5EF4-FFF2-40B4-BE49-F238E27FC236}">
                <a16:creationId xmlns:a16="http://schemas.microsoft.com/office/drawing/2014/main" id="{93CB56C1-2916-4C60-8532-A023564D2C57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4" y="476250"/>
            <a:ext cx="8353425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White, </a:t>
            </a:r>
            <a:br>
              <a:rPr lang="en-US" dirty="0"/>
            </a:br>
            <a:r>
              <a:rPr lang="en-US" dirty="0"/>
              <a:t>max 5-lines</a:t>
            </a:r>
          </a:p>
        </p:txBody>
      </p:sp>
      <p:sp>
        <p:nvSpPr>
          <p:cNvPr id="13" name="SubTitle_TM">
            <a:extLst>
              <a:ext uri="{FF2B5EF4-FFF2-40B4-BE49-F238E27FC236}">
                <a16:creationId xmlns:a16="http://schemas.microsoft.com/office/drawing/2014/main" id="{61DC6511-5700-4E95-89CA-81484C248C03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096BBFC-712A-429D-9C0A-7743993E7FC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818655"/>
      </p:ext>
    </p:extLst>
  </p:cSld>
  <p:clrMapOvr>
    <a:masterClrMapping/>
  </p:clrMapOvr>
  <p:hf sldNum="0"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Pag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_TM">
            <a:extLst>
              <a:ext uri="{FF2B5EF4-FFF2-40B4-BE49-F238E27FC236}">
                <a16:creationId xmlns:a16="http://schemas.microsoft.com/office/drawing/2014/main" id="{696C7C8F-5086-466A-8108-2FE0A8663D59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Black, </a:t>
            </a:r>
            <a:br>
              <a:rPr lang="en-US" dirty="0"/>
            </a:br>
            <a:r>
              <a:rPr lang="en-US" dirty="0"/>
              <a:t>max 5-lines</a:t>
            </a:r>
          </a:p>
        </p:txBody>
      </p:sp>
      <p:sp>
        <p:nvSpPr>
          <p:cNvPr id="10" name="SubTitle_TM">
            <a:extLst>
              <a:ext uri="{FF2B5EF4-FFF2-40B4-BE49-F238E27FC236}">
                <a16:creationId xmlns:a16="http://schemas.microsoft.com/office/drawing/2014/main" id="{ED5DEA0B-CF0D-4EE6-B6A8-90BAF3DE8AF1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4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Black, Ericsson Hilda 20pt</a:t>
            </a:r>
          </a:p>
        </p:txBody>
      </p:sp>
    </p:spTree>
    <p:extLst>
      <p:ext uri="{BB962C8B-B14F-4D97-AF65-F5344CB8AC3E}">
        <p14:creationId xmlns:p14="http://schemas.microsoft.com/office/powerpoint/2010/main" val="3355176887"/>
      </p:ext>
    </p:extLst>
  </p:cSld>
  <p:clrMapOvr>
    <a:masterClrMapping/>
  </p:clrMapOvr>
  <p:hf sldNum="0"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/Secti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itle_TM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1"/>
            <a:ext cx="8353425" cy="3457574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baseline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Chapter/section, </a:t>
            </a:r>
            <a:br>
              <a:rPr lang="en-US" dirty="0"/>
            </a:br>
            <a:r>
              <a:rPr lang="en-US" dirty="0"/>
              <a:t>Ericsson Hilda Light 60pt, Ericsson Black, </a:t>
            </a:r>
            <a:br>
              <a:rPr lang="en-US" dirty="0"/>
            </a:br>
            <a:r>
              <a:rPr lang="en-US" dirty="0"/>
              <a:t>max 4-lines</a:t>
            </a:r>
          </a:p>
        </p:txBody>
      </p:sp>
    </p:spTree>
    <p:extLst>
      <p:ext uri="{BB962C8B-B14F-4D97-AF65-F5344CB8AC3E}">
        <p14:creationId xmlns:p14="http://schemas.microsoft.com/office/powerpoint/2010/main" val="1793964376"/>
      </p:ext>
    </p:extLst>
  </p:cSld>
  <p:clrMapOvr>
    <a:masterClrMapping/>
  </p:clrMapOvr>
  <p:hf sldNum="0"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9332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34154561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0613FB31-E723-434D-8FBC-0054A541634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7331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2EAEE37-7D1D-49D7-BEC8-7A88843E38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9243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44C7C5B-04BF-4F0E-888E-CE87D0EF1D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597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age w. Brigh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9A763E3F-D546-48DC-86FC-898851FBC7B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                                                                         Click icon to add a bright image</a:t>
            </a:r>
          </a:p>
        </p:txBody>
      </p:sp>
      <p:sp>
        <p:nvSpPr>
          <p:cNvPr id="22531" name="Title_TM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2330958"/>
          </a:xfrm>
        </p:spPr>
        <p:txBody>
          <a:bodyPr/>
          <a:lstStyle>
            <a:lvl1pPr>
              <a:lnSpc>
                <a:spcPct val="85000"/>
              </a:lnSpc>
              <a:defRPr sz="6000" b="0" kern="1400" spc="-160" baseline="0">
                <a:latin typeface="+mj-lt"/>
              </a:defRPr>
            </a:lvl1pPr>
          </a:lstStyle>
          <a:p>
            <a:r>
              <a:rPr lang="en-US" dirty="0"/>
              <a:t>Presentation title,</a:t>
            </a:r>
            <a:br>
              <a:rPr lang="en-US" dirty="0"/>
            </a:br>
            <a:r>
              <a:rPr lang="en-US" dirty="0"/>
              <a:t>Ericsson Hilda Light 60pt,</a:t>
            </a:r>
            <a:br>
              <a:rPr lang="en-US" dirty="0"/>
            </a:br>
            <a:r>
              <a:rPr lang="en-US" dirty="0"/>
              <a:t>Ericsson Black,</a:t>
            </a:r>
            <a:br>
              <a:rPr lang="en-US" dirty="0"/>
            </a:br>
            <a:r>
              <a:rPr lang="en-US" dirty="0"/>
              <a:t>max 4-lines</a:t>
            </a:r>
          </a:p>
        </p:txBody>
      </p:sp>
      <p:sp>
        <p:nvSpPr>
          <p:cNvPr id="22530" name="SubTitle_TM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4" cy="2087563"/>
          </a:xfrm>
          <a:prstGeom prst="rect">
            <a:avLst/>
          </a:prstGeom>
        </p:spPr>
        <p:txBody>
          <a:bodyPr lIns="7200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description/subtitle</a:t>
            </a:r>
            <a:br>
              <a:rPr lang="en-US" dirty="0"/>
            </a:br>
            <a:r>
              <a:rPr lang="en-US" dirty="0"/>
              <a:t>Ericsson Hilda 20pt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6E03516D-EC68-4282-84F4-9729304A51D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90452" y="476250"/>
            <a:ext cx="256032" cy="256032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3D47211-FF10-4DFA-A5AF-8E0A63463B4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40463" y="6237288"/>
            <a:ext cx="1910479" cy="287336"/>
          </a:xfrm>
          <a:prstGeom prst="rect">
            <a:avLst/>
          </a:prstGeom>
        </p:spPr>
        <p:txBody>
          <a:bodyPr wrap="none" anchor="b"/>
          <a:lstStyle>
            <a:lvl1pPr marL="0" indent="0" algn="r">
              <a:buNone/>
              <a:defRPr sz="1200">
                <a:latin typeface="+mn-lt"/>
              </a:defRPr>
            </a:lvl1pPr>
          </a:lstStyle>
          <a:p>
            <a:r>
              <a:rPr lang="en-US" dirty="0"/>
              <a:t>Speaker name</a:t>
            </a:r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0E57E58D-AC34-4A4B-A5B1-CE1B53ABBDA9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229600" y="6237287"/>
            <a:ext cx="2515041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rIns="0" anchor="b"/>
          <a:lstStyle>
            <a:lvl1pPr marL="0" indent="0" algn="ctr">
              <a:buNone/>
              <a:defRPr lang="en-US" sz="1200" dirty="0">
                <a:latin typeface="+mn-lt"/>
              </a:defRPr>
            </a:lvl1pPr>
          </a:lstStyle>
          <a:p>
            <a:r>
              <a:rPr lang="en-US" dirty="0"/>
              <a:t>Organization</a:t>
            </a:r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A4CC6AB0-560E-4AE0-A93D-9C1C64F05440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0811951" y="6237287"/>
            <a:ext cx="897503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0" anchor="b"/>
          <a:lstStyle>
            <a:lvl1pPr marL="0" indent="0" algn="ctr">
              <a:buNone/>
              <a:defRPr lang="en-US" sz="1200" dirty="0">
                <a:latin typeface="+mn-lt"/>
              </a:defRPr>
            </a:lvl1pPr>
          </a:lstStyle>
          <a:p>
            <a:pPr lvl="0"/>
            <a:r>
              <a:rPr lang="en-US" dirty="0"/>
              <a:t>YYYY-MM-DD</a:t>
            </a:r>
          </a:p>
        </p:txBody>
      </p:sp>
    </p:spTree>
    <p:extLst>
      <p:ext uri="{BB962C8B-B14F-4D97-AF65-F5344CB8AC3E}">
        <p14:creationId xmlns:p14="http://schemas.microsoft.com/office/powerpoint/2010/main" val="3999758604"/>
      </p:ext>
    </p:extLst>
  </p:cSld>
  <p:clrMapOvr>
    <a:masterClrMapping/>
  </p:clrMapOvr>
  <p:hf sldNum="0" hdr="0" ftr="0"/>
  <p:extLst mod="1"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65A3682-3283-4350-B37F-DCABDCB15F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8382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B1A279A-6DFF-44E2-AFD5-C14BD71050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1406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C9C0052-7A7B-40FB-AF90-CA9C4B79D2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4647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heav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D510456-FEBC-46FA-B25A-B809F2C18A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13793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CFEFC-6AC8-4817-A0D3-6029D48BD29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11233150" cy="439261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93316775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 smalle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84F54AF-EED6-486A-9ACA-42061F4AAE9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79425" y="1844675"/>
            <a:ext cx="8353426" cy="4392612"/>
          </a:xfrm>
        </p:spPr>
        <p:txBody>
          <a:bodyPr/>
          <a:lstStyle>
            <a:lvl1pPr>
              <a:defRPr sz="240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6" name="Title_SM">
            <a:extLst>
              <a:ext uri="{FF2B5EF4-FFF2-40B4-BE49-F238E27FC236}">
                <a16:creationId xmlns:a16="http://schemas.microsoft.com/office/drawing/2014/main" id="{3F4EF873-DC0F-4698-BEC2-502DB043AA5C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360799952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itle,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5472113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Title_SM">
            <a:extLst>
              <a:ext uri="{FF2B5EF4-FFF2-40B4-BE49-F238E27FC236}">
                <a16:creationId xmlns:a16="http://schemas.microsoft.com/office/drawing/2014/main" id="{AC5B9436-E3EB-4A3D-BE6B-EFFF8123DE9D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411466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,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5472113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5472113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Eric. Hilda Light 40pt, </a:t>
            </a:r>
            <a:r>
              <a:rPr lang="en-US" dirty="0" err="1"/>
              <a:t>Eri</a:t>
            </a:r>
            <a:r>
              <a:rPr lang="en-US" dirty="0"/>
              <a:t>. Black, max 2-lines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5F844D-0CF3-4814-B0DE-3D27A83936F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/>
            </a:lvl1pPr>
          </a:lstStyle>
          <a:p>
            <a:r>
              <a:rPr lang="en-US" dirty="0"/>
              <a:t>     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58434728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6240463" y="1844675"/>
            <a:ext cx="5472112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Title_SM">
            <a:extLst>
              <a:ext uri="{FF2B5EF4-FFF2-40B4-BE49-F238E27FC236}">
                <a16:creationId xmlns:a16="http://schemas.microsoft.com/office/drawing/2014/main" id="{4ACB62A1-CC4A-4B59-B1D8-ED86B77D9A3A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252237355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6240463" y="1844675"/>
            <a:ext cx="5472112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6240463" y="476250"/>
            <a:ext cx="4924362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max 2-lines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349585-9F54-46CC-8CEC-052CD1853EC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/>
            </a:lvl1pPr>
          </a:lstStyle>
          <a:p>
            <a:r>
              <a:rPr lang="en-US" dirty="0"/>
              <a:t>      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731981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age w. Dark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FAD780AD-21B6-4312-96C4-9E36B164887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                                                                         Click icon to add a dark  image</a:t>
            </a:r>
          </a:p>
        </p:txBody>
      </p:sp>
      <p:sp>
        <p:nvSpPr>
          <p:cNvPr id="22531" name="Title_TM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2330958"/>
          </a:xfrm>
        </p:spPr>
        <p:txBody>
          <a:bodyPr/>
          <a:lstStyle>
            <a:lvl1pPr>
              <a:lnSpc>
                <a:spcPct val="85000"/>
              </a:lnSpc>
              <a:defRPr sz="6000" b="0" kern="1400" spc="-16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Presentation title,</a:t>
            </a:r>
            <a:br>
              <a:rPr lang="en-US" dirty="0"/>
            </a:br>
            <a:r>
              <a:rPr lang="en-US" dirty="0"/>
              <a:t>Ericsson Hilda Light 60pt,</a:t>
            </a:r>
            <a:br>
              <a:rPr lang="en-US" dirty="0"/>
            </a:br>
            <a:r>
              <a:rPr lang="en-US" dirty="0"/>
              <a:t>Ericsson White,</a:t>
            </a:r>
            <a:br>
              <a:rPr lang="en-US" dirty="0"/>
            </a:br>
            <a:r>
              <a:rPr lang="en-US" dirty="0"/>
              <a:t>max 4-lines</a:t>
            </a:r>
          </a:p>
        </p:txBody>
      </p:sp>
      <p:sp>
        <p:nvSpPr>
          <p:cNvPr id="22530" name="SubTitle_TM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4" cy="2087563"/>
          </a:xfrm>
          <a:prstGeom prst="rect">
            <a:avLst/>
          </a:prstGeom>
        </p:spPr>
        <p:txBody>
          <a:bodyPr lIns="7200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Presentation description/subtitle</a:t>
            </a:r>
            <a:br>
              <a:rPr lang="en-US" dirty="0"/>
            </a:br>
            <a:r>
              <a:rPr lang="en-US" dirty="0"/>
              <a:t>Ericsson Hilda 20pt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E29FEEAB-1C1F-4153-BC50-6FCDEAC19C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7AC4DB9-933C-4680-A281-C11929BCC2F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40463" y="6237288"/>
            <a:ext cx="1910479" cy="287336"/>
          </a:xfrm>
          <a:prstGeom prst="rect">
            <a:avLst/>
          </a:prstGeom>
        </p:spPr>
        <p:txBody>
          <a:bodyPr wrap="none" anchor="b"/>
          <a:lstStyle>
            <a:lvl1pPr marL="0" indent="0" algn="r">
              <a:buNone/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Speaker name</a:t>
            </a:r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7B568BB6-C8A4-4545-B025-7D97CC4692BC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229600" y="6237287"/>
            <a:ext cx="2515041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rIns="0" anchor="b"/>
          <a:lstStyle>
            <a:lvl1pPr marL="0" indent="0" algn="ctr">
              <a:buNone/>
              <a:defRPr lang="en-US" sz="1200" dirty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Organization</a:t>
            </a:r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D51585B7-9911-4BC2-ACC7-3D991408BDDF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0811951" y="6237287"/>
            <a:ext cx="897503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0" anchor="b"/>
          <a:lstStyle>
            <a:lvl1pPr marL="0" indent="0" algn="ctr">
              <a:buNone/>
              <a:defRPr lang="en-US" sz="1200" dirty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YYYY-MM-DD</a:t>
            </a:r>
          </a:p>
        </p:txBody>
      </p:sp>
    </p:spTree>
    <p:extLst>
      <p:ext uri="{BB962C8B-B14F-4D97-AF65-F5344CB8AC3E}">
        <p14:creationId xmlns:p14="http://schemas.microsoft.com/office/powerpoint/2010/main" val="787326472"/>
      </p:ext>
    </p:extLst>
  </p:cSld>
  <p:clrMapOvr>
    <a:masterClrMapping/>
  </p:clrMapOvr>
  <p:hf sldNum="0" hdr="0" ftr="0"/>
  <p:extLst mod="1"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quarter" idx="3" hasCustomPrompt="1"/>
          </p:nvPr>
        </p:nvSpPr>
        <p:spPr>
          <a:xfrm>
            <a:off x="6240463" y="1844674"/>
            <a:ext cx="5472112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479425" y="1844675"/>
            <a:ext cx="5472113" cy="4392612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_SM">
            <a:extLst>
              <a:ext uri="{FF2B5EF4-FFF2-40B4-BE49-F238E27FC236}">
                <a16:creationId xmlns:a16="http://schemas.microsoft.com/office/drawing/2014/main" id="{891BF4C4-9DF9-4D9F-A738-37FBCD45AA68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67588381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narrow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9120188" y="1844674"/>
            <a:ext cx="2592387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6240463" y="1844674"/>
            <a:ext cx="2592388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itle_SM">
            <a:extLst>
              <a:ext uri="{FF2B5EF4-FFF2-40B4-BE49-F238E27FC236}">
                <a16:creationId xmlns:a16="http://schemas.microsoft.com/office/drawing/2014/main" id="{B1CFD82C-8968-4B87-A964-6288AF293D77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19222141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right image with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479424" y="1844675"/>
            <a:ext cx="5472113" cy="2089150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 hasCustomPrompt="1"/>
          </p:nvPr>
        </p:nvSpPr>
        <p:spPr>
          <a:xfrm>
            <a:off x="479425" y="4149724"/>
            <a:ext cx="5472113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_SM">
            <a:extLst>
              <a:ext uri="{FF2B5EF4-FFF2-40B4-BE49-F238E27FC236}">
                <a16:creationId xmlns:a16="http://schemas.microsoft.com/office/drawing/2014/main" id="{A05AB2F5-3C8F-45BD-81CB-45EC98D4284C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163120207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left image with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6240463" y="1844674"/>
            <a:ext cx="5472112" cy="2089151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 hasCustomPrompt="1"/>
          </p:nvPr>
        </p:nvSpPr>
        <p:spPr>
          <a:xfrm>
            <a:off x="6240463" y="4149724"/>
            <a:ext cx="5472112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_SM">
            <a:extLst>
              <a:ext uri="{FF2B5EF4-FFF2-40B4-BE49-F238E27FC236}">
                <a16:creationId xmlns:a16="http://schemas.microsoft.com/office/drawing/2014/main" id="{524C71C0-9908-4C8C-97CC-AA201198D25C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18506414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two horizontal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359150" y="4149724"/>
            <a:ext cx="8353425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3359150" y="1844675"/>
            <a:ext cx="8353425" cy="2089150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_SM">
            <a:extLst>
              <a:ext uri="{FF2B5EF4-FFF2-40B4-BE49-F238E27FC236}">
                <a16:creationId xmlns:a16="http://schemas.microsoft.com/office/drawing/2014/main" id="{0114795F-6AFF-421E-BA39-763FAD29FC16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397728657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Image over two content p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6240463" y="4149724"/>
            <a:ext cx="5472112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479425" y="4149724"/>
            <a:ext cx="5472113" cy="2087563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_SM">
            <a:extLst>
              <a:ext uri="{FF2B5EF4-FFF2-40B4-BE49-F238E27FC236}">
                <a16:creationId xmlns:a16="http://schemas.microsoft.com/office/drawing/2014/main" id="{A14F6E09-C956-49B3-8E41-DBD053DF768C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17625462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8184575" y="1844675"/>
            <a:ext cx="3528000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4332000" y="1844673"/>
            <a:ext cx="3528000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8E3794F8-471D-4987-945F-3C29BB03AB4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79425" y="1844674"/>
            <a:ext cx="3528000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Title_SM">
            <a:extLst>
              <a:ext uri="{FF2B5EF4-FFF2-40B4-BE49-F238E27FC236}">
                <a16:creationId xmlns:a16="http://schemas.microsoft.com/office/drawing/2014/main" id="{6B686A21-AA96-4B0A-B7CE-F4C6D5D31B32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354572533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 narrow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9121776" y="1844674"/>
            <a:ext cx="2590799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6240464" y="1844674"/>
            <a:ext cx="2592386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3359149" y="1844674"/>
            <a:ext cx="2592389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itle_SM">
            <a:extLst>
              <a:ext uri="{FF2B5EF4-FFF2-40B4-BE49-F238E27FC236}">
                <a16:creationId xmlns:a16="http://schemas.microsoft.com/office/drawing/2014/main" id="{7EEF5633-BC13-4AEA-AEF5-CE2675504D30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189606870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6240463" y="1844674"/>
            <a:ext cx="2592388" cy="4392614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359149" y="1844674"/>
            <a:ext cx="2592389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1844674"/>
            <a:ext cx="2592388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9120188" y="1844674"/>
            <a:ext cx="2592387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itle_SM">
            <a:extLst>
              <a:ext uri="{FF2B5EF4-FFF2-40B4-BE49-F238E27FC236}">
                <a16:creationId xmlns:a16="http://schemas.microsoft.com/office/drawing/2014/main" id="{F4D71A67-F349-4E68-B7B8-D53CE323A764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227589923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reamble and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6240463" y="4149724"/>
            <a:ext cx="2592388" cy="2087563"/>
          </a:xfrm>
          <a:prstGeom prst="rect">
            <a:avLst/>
          </a:prstGeom>
        </p:spPr>
        <p:txBody>
          <a:bodyPr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359150" y="4149725"/>
            <a:ext cx="2592388" cy="2087562"/>
          </a:xfrm>
          <a:prstGeom prst="rect">
            <a:avLst/>
          </a:prstGeom>
        </p:spPr>
        <p:txBody>
          <a:bodyPr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2592388" cy="4392612"/>
          </a:xfrm>
          <a:prstGeom prst="rect">
            <a:avLst/>
          </a:prstGeom>
        </p:spPr>
        <p:txBody>
          <a:bodyPr/>
          <a:lstStyle>
            <a:lvl1pPr marL="0" indent="0">
              <a:buFont typeface="Ericsson Hilda Light" panose="020B0604020202020204" pitchFamily="34" charset="0"/>
              <a:buNone/>
              <a:defRPr sz="2500">
                <a:latin typeface="+mn-lt"/>
              </a:defRPr>
            </a:lvl1pPr>
            <a:lvl2pPr marL="0" indent="0">
              <a:buFont typeface="Ericsson Hilda Light" panose="020B0604020202020204" pitchFamily="34" charset="0"/>
              <a:buNone/>
              <a:defRPr sz="2500">
                <a:latin typeface="+mj-lt"/>
              </a:defRPr>
            </a:lvl2pPr>
            <a:lvl3pPr marL="342900" indent="0">
              <a:buFont typeface="Ericsson Hilda Light" panose="020B0604020202020204" pitchFamily="34" charset="0"/>
              <a:buNone/>
              <a:defRPr sz="2500">
                <a:latin typeface="+mj-lt"/>
              </a:defRPr>
            </a:lvl3pPr>
            <a:lvl4pPr marL="685800" indent="0">
              <a:buFont typeface="Ericsson Hilda Light" panose="020B0604020202020204" pitchFamily="34" charset="0"/>
              <a:buNone/>
              <a:defRPr sz="2500">
                <a:latin typeface="+mj-lt"/>
              </a:defRPr>
            </a:lvl4pPr>
            <a:lvl5pPr marL="1028700" indent="0">
              <a:buFont typeface="Ericsson Hilda Light" panose="020B0604020202020204" pitchFamily="34" charset="0"/>
              <a:buNone/>
              <a:defRPr sz="2500">
                <a:latin typeface="+mj-lt"/>
              </a:defRPr>
            </a:lvl5pPr>
          </a:lstStyle>
          <a:p>
            <a:pPr lvl="0"/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ea typeface="+mn-ea"/>
                <a:cs typeface="Ericsson Hilda Light" panose="020B0604020202020204" pitchFamily="34" charset="0"/>
              </a:rPr>
              <a:t>Preamble text, </a:t>
            </a:r>
            <a:r>
              <a:rPr lang="en-US" dirty="0"/>
              <a:t>Ericsson </a:t>
            </a: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ea typeface="+mn-ea"/>
                <a:cs typeface="Ericsson Hilda Light" panose="020B0604020202020204" pitchFamily="34" charset="0"/>
              </a:rPr>
              <a:t>Hilda 25pt, Ericsson Black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9120188" y="4149724"/>
            <a:ext cx="2592387" cy="2087563"/>
          </a:xfrm>
          <a:prstGeom prst="rect">
            <a:avLst/>
          </a:prstGeom>
        </p:spPr>
        <p:txBody>
          <a:bodyPr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Title_SM">
            <a:extLst>
              <a:ext uri="{FF2B5EF4-FFF2-40B4-BE49-F238E27FC236}">
                <a16:creationId xmlns:a16="http://schemas.microsoft.com/office/drawing/2014/main" id="{CD0BB64A-768A-4118-B3E5-52B98C693831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1509090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note 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_TM">
            <a:extLst>
              <a:ext uri="{FF2B5EF4-FFF2-40B4-BE49-F238E27FC236}">
                <a16:creationId xmlns:a16="http://schemas.microsoft.com/office/drawing/2014/main" id="{696C7C8F-5086-466A-8108-2FE0A8663D59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defRPr lang="en-US" sz="6000" b="0" dirty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Keynote cover page,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Black, </a:t>
            </a:r>
            <a:br>
              <a:rPr lang="en-US" dirty="0"/>
            </a:br>
            <a:r>
              <a:rPr lang="en-US" dirty="0"/>
              <a:t>max 4-lines</a:t>
            </a:r>
          </a:p>
        </p:txBody>
      </p:sp>
      <p:sp>
        <p:nvSpPr>
          <p:cNvPr id="10" name="SubTitle_TM">
            <a:extLst>
              <a:ext uri="{FF2B5EF4-FFF2-40B4-BE49-F238E27FC236}">
                <a16:creationId xmlns:a16="http://schemas.microsoft.com/office/drawing/2014/main" id="{ED5DEA0B-CF0D-4EE6-B6A8-90BAF3DE8AF1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6"/>
            <a:ext cx="5472112" cy="2087562"/>
          </a:xfrm>
          <a:prstGeom prst="rect">
            <a:avLst/>
          </a:prstGeom>
        </p:spPr>
        <p:txBody>
          <a:bodyPr r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Speaker,</a:t>
            </a:r>
            <a:br>
              <a:rPr lang="en-US" dirty="0"/>
            </a:br>
            <a:r>
              <a:rPr lang="en-US" dirty="0"/>
              <a:t>Ericsson Black, Ericsson Hilda 20pt</a:t>
            </a:r>
          </a:p>
        </p:txBody>
      </p:sp>
    </p:spTree>
    <p:extLst>
      <p:ext uri="{BB962C8B-B14F-4D97-AF65-F5344CB8AC3E}">
        <p14:creationId xmlns:p14="http://schemas.microsoft.com/office/powerpoint/2010/main" val="1085322578"/>
      </p:ext>
    </p:extLst>
  </p:cSld>
  <p:clrMapOvr>
    <a:masterClrMapping/>
  </p:clrMapOvr>
  <p:hf sldNum="0" hdr="0" ftr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lumns with visu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6240463" y="4149724"/>
            <a:ext cx="2592388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359149" y="4149724"/>
            <a:ext cx="2592389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4149724"/>
            <a:ext cx="2592388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9121776" y="4149724"/>
            <a:ext cx="2590799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Title_SM">
            <a:extLst>
              <a:ext uri="{FF2B5EF4-FFF2-40B4-BE49-F238E27FC236}">
                <a16:creationId xmlns:a16="http://schemas.microsoft.com/office/drawing/2014/main" id="{F83268EB-5955-4A3F-8B85-E7C084E6FAF5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310069583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quarter" idx="4" hasCustomPrompt="1"/>
          </p:nvPr>
        </p:nvSpPr>
        <p:spPr>
          <a:xfrm>
            <a:off x="6240462" y="4149724"/>
            <a:ext cx="5472113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2" hasCustomPrompt="1"/>
          </p:nvPr>
        </p:nvSpPr>
        <p:spPr>
          <a:xfrm>
            <a:off x="6240462" y="1844674"/>
            <a:ext cx="5472113" cy="2089151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quarter" idx="1" hasCustomPrompt="1"/>
          </p:nvPr>
        </p:nvSpPr>
        <p:spPr>
          <a:xfrm>
            <a:off x="479425" y="1844674"/>
            <a:ext cx="5472113" cy="2089151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5BD2C41D-0700-4885-AB77-25AFFE4E1FD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79425" y="4149725"/>
            <a:ext cx="5472113" cy="2089151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Title_SM">
            <a:extLst>
              <a:ext uri="{FF2B5EF4-FFF2-40B4-BE49-F238E27FC236}">
                <a16:creationId xmlns:a16="http://schemas.microsoft.com/office/drawing/2014/main" id="{2C948968-FB06-45CC-8259-6BDE4430EACB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254861200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8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quarter" idx="4" hasCustomPrompt="1"/>
          </p:nvPr>
        </p:nvSpPr>
        <p:spPr>
          <a:xfrm>
            <a:off x="6240463" y="4150995"/>
            <a:ext cx="2592387" cy="2086292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3" hasCustomPrompt="1"/>
          </p:nvPr>
        </p:nvSpPr>
        <p:spPr>
          <a:xfrm>
            <a:off x="479424" y="4149724"/>
            <a:ext cx="2592389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2" hasCustomPrompt="1"/>
          </p:nvPr>
        </p:nvSpPr>
        <p:spPr>
          <a:xfrm>
            <a:off x="6240463" y="1844675"/>
            <a:ext cx="2592387" cy="2089150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3"/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sz="quarter" idx="1" hasCustomPrompt="1"/>
          </p:nvPr>
        </p:nvSpPr>
        <p:spPr>
          <a:xfrm>
            <a:off x="479424" y="1844675"/>
            <a:ext cx="2592389" cy="2089150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3359151" y="4149724"/>
            <a:ext cx="2592387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1"/>
          <p:cNvSpPr>
            <a:spLocks noGrp="1"/>
          </p:cNvSpPr>
          <p:nvPr>
            <p:ph sz="quarter" idx="11" hasCustomPrompt="1"/>
          </p:nvPr>
        </p:nvSpPr>
        <p:spPr>
          <a:xfrm>
            <a:off x="3359151" y="1844675"/>
            <a:ext cx="2592388" cy="2089150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Content Placeholder 4"/>
          <p:cNvSpPr>
            <a:spLocks noGrp="1"/>
          </p:cNvSpPr>
          <p:nvPr>
            <p:ph sz="quarter" idx="12" hasCustomPrompt="1"/>
          </p:nvPr>
        </p:nvSpPr>
        <p:spPr>
          <a:xfrm>
            <a:off x="9120188" y="4149725"/>
            <a:ext cx="2592387" cy="2087562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9120188" y="1844674"/>
            <a:ext cx="2592387" cy="2089151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3"/>
            <a:endParaRPr lang="en-US" dirty="0"/>
          </a:p>
        </p:txBody>
      </p:sp>
      <p:sp>
        <p:nvSpPr>
          <p:cNvPr id="13" name="Title_SM">
            <a:extLst>
              <a:ext uri="{FF2B5EF4-FFF2-40B4-BE49-F238E27FC236}">
                <a16:creationId xmlns:a16="http://schemas.microsoft.com/office/drawing/2014/main" id="{99858DC4-E787-41D2-A613-961D60F89117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143698819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ck logo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_TM">
            <a:extLst>
              <a:ext uri="{FF2B5EF4-FFF2-40B4-BE49-F238E27FC236}">
                <a16:creationId xmlns:a16="http://schemas.microsoft.com/office/drawing/2014/main" id="{B200748E-0B61-48E1-8B47-504C30250995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071813" y="4153259"/>
            <a:ext cx="6048375" cy="347472"/>
          </a:xfrm>
          <a:prstGeom prst="rect">
            <a:avLst/>
          </a:prstGeom>
        </p:spPr>
        <p:txBody>
          <a:bodyPr r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ericsson.com/related-</a:t>
            </a:r>
            <a:r>
              <a:rPr lang="en-US" dirty="0" err="1"/>
              <a:t>url</a:t>
            </a:r>
            <a:endParaRPr 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979B00C-7C1F-4F17-8D52-31D787A1234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6895" y="2854112"/>
            <a:ext cx="1163145" cy="116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16851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logo end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AEBC62E-40C0-43CF-98DC-55F7A1D1FD31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9" name="SubTitle_TM">
            <a:extLst>
              <a:ext uri="{FF2B5EF4-FFF2-40B4-BE49-F238E27FC236}">
                <a16:creationId xmlns:a16="http://schemas.microsoft.com/office/drawing/2014/main" id="{B200748E-0B61-48E1-8B47-504C30250995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071813" y="4153259"/>
            <a:ext cx="6048375" cy="347472"/>
          </a:xfrm>
          <a:prstGeom prst="rect">
            <a:avLst/>
          </a:prstGeom>
        </p:spPr>
        <p:txBody>
          <a:bodyPr r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ericsson.com/related-</a:t>
            </a:r>
            <a:r>
              <a:rPr lang="en-US" dirty="0" err="1"/>
              <a:t>url</a:t>
            </a:r>
            <a:endParaRPr lang="en-US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ACE90D21-D589-4F0A-88B0-94229A40F0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8509" y="2842270"/>
            <a:ext cx="1174987" cy="117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36104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bedded charac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9AF35DD-3E5E-42CB-AFA5-5E09E14F72A4}"/>
              </a:ext>
            </a:extLst>
          </p:cNvPr>
          <p:cNvSpPr txBox="1"/>
          <p:nvPr userDrawn="1"/>
        </p:nvSpPr>
        <p:spPr bwMode="auto">
          <a:xfrm>
            <a:off x="479425" y="142897"/>
            <a:ext cx="11233149" cy="6715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Clr>
                <a:schemeClr val="tx1"/>
              </a:buClr>
              <a:buFont typeface="Ericsson Hilda Light" panose="00000400000000000000" pitchFamily="2" charset="0"/>
              <a:buNone/>
            </a:pPr>
            <a:r>
              <a:rPr lang="en-US" sz="1400" b="1" dirty="0">
                <a:solidFill>
                  <a:schemeClr val="tx1"/>
                </a:solidFill>
              </a:rPr>
              <a:t>This Master Slide is to ensure that all our characters are embedded with the presentation. Should not be used in a presentation.</a:t>
            </a:r>
          </a:p>
          <a:p>
            <a:pPr marL="0" indent="0">
              <a:buClr>
                <a:schemeClr val="tx1"/>
              </a:buClr>
              <a:buFont typeface="Ericsson Hilda Light" panose="00000400000000000000" pitchFamily="2" charset="0"/>
              <a:buNone/>
            </a:pPr>
            <a:endParaRPr lang="en-US" sz="1400" b="1" dirty="0">
              <a:solidFill>
                <a:schemeClr val="tx1"/>
              </a:solidFill>
            </a:endParaRPr>
          </a:p>
          <a:p>
            <a:pPr marL="0" indent="0">
              <a:buClr>
                <a:schemeClr val="tx1"/>
              </a:buClr>
              <a:buFont typeface="Ericsson Hilda Light" panose="00000400000000000000" pitchFamily="2" charset="0"/>
              <a:buNone/>
            </a:pPr>
            <a:r>
              <a:rPr lang="en-US" sz="1400" dirty="0">
                <a:solidFill>
                  <a:schemeClr val="tx1"/>
                </a:solidFill>
              </a:rPr>
              <a:t>!"#$%&amp;'()*+,./0123456789:;&lt;=&gt;?@ABCDEFGHIJKLMNOPQRSTUVWXYZ[\]^_`</a:t>
            </a:r>
            <a:r>
              <a:rPr lang="en-US" sz="1400" dirty="0" err="1">
                <a:solidFill>
                  <a:schemeClr val="tx1"/>
                </a:solidFill>
              </a:rPr>
              <a:t>abcdefghijklmnopqrstuvwxyz</a:t>
            </a:r>
            <a:r>
              <a:rPr lang="en-US" sz="1400" dirty="0">
                <a:solidFill>
                  <a:schemeClr val="tx1"/>
                </a:solidFill>
              </a:rPr>
              <a:t>{|}~¡¢£¤¥¦§¨©ª«¬®¯°±²³´¶·¸¹º»¼½ÀÁÂÃÄÅÆÇÈËÌÍÎÏÐÑÒÓÔÕÖ×ØÙÚÛÜÝÞßàáâãäåæçèéêëìíîïðñòóôõö÷øùúûüýþÿĀāĂăąĆćĊċČčĎďĐđĒĖėĘęĚěĞğĠġĢģĪīĮįİıĶķĹĺĻļĽľŁłŃńŅņŇňŌŐőŒœŔŕŖŗŘřŚśŞşŠšŢţŤťŪūŮůŰűŲųŴŵŶŷŸŹźŻżŽžƒȘșˆˇ˘˙˚˛˜˝</a:t>
            </a:r>
            <a:r>
              <a:rPr lang="en-US" sz="1400" dirty="0" err="1">
                <a:solidFill>
                  <a:schemeClr val="tx1"/>
                </a:solidFill>
              </a:rPr>
              <a:t>ẀẁẃẄẅỲỳ</a:t>
            </a:r>
            <a:r>
              <a:rPr lang="en-US" sz="1400" dirty="0">
                <a:solidFill>
                  <a:schemeClr val="tx1"/>
                </a:solidFill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1400" dirty="0" err="1">
                <a:solidFill>
                  <a:schemeClr val="tx1"/>
                </a:solidFill>
              </a:rPr>
              <a:t>ﬁﬂΆΈΉΊΌΎΏΐΑΒΓΕΖΗΘΙΚΛΜΝΞΟΠΡΣΤΥΦΧΨΪΫΆΈΉΊΰ</a:t>
            </a:r>
            <a:r>
              <a:rPr lang="en-US" sz="1400" dirty="0">
                <a:solidFill>
                  <a:schemeClr val="tx1"/>
                </a:solidFill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endParaRPr lang="en-US" sz="140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US" sz="1400" b="1" dirty="0">
                <a:solidFill>
                  <a:schemeClr val="tx1"/>
                </a:solidFill>
              </a:rPr>
              <a:t>!"#$%&amp;'()*+,./0123456789:;&lt;=&gt;?@ABCDEFGHIJKLMNOPQRSTUVWXYZ[\]^_`</a:t>
            </a:r>
            <a:r>
              <a:rPr lang="en-US" sz="1400" b="1" dirty="0" err="1">
                <a:solidFill>
                  <a:schemeClr val="tx1"/>
                </a:solidFill>
              </a:rPr>
              <a:t>abcdefghijklmnopqrstuvwxyz</a:t>
            </a:r>
            <a:r>
              <a:rPr lang="en-US" sz="1400" b="1" dirty="0">
                <a:solidFill>
                  <a:schemeClr val="tx1"/>
                </a:solidFill>
              </a:rPr>
              <a:t>{|}~¡¢£¤¥¦§¨©ª«¬®¯°±²³´¶·¸¹º»¼½ÀÁÂÃÄÅÆÇÈËÌÍÎÏÐÑÒÓÔÕÖ×ØÙÚÛÜÝÞßàáâãäåæçèéêëìíîïðñòóôõö÷øùúûüýþÿĀāĂăąĆćĊċČčĎďĐđĒĖėĘęĚěĞğĠġĢģĪīĮįİıĶķĹĺĻļĽľŁłŃńŅņŇňŌŐőŒœŔŕŖŗŘřŚśŞşŠšŢţŤťŪūŮůŰűŲųŴŵŶŷŸŹźŻżŽžƒȘșˆˇ˘˙˚˛˜˝</a:t>
            </a:r>
            <a:r>
              <a:rPr lang="en-US" sz="1400" b="1" dirty="0" err="1">
                <a:solidFill>
                  <a:schemeClr val="tx1"/>
                </a:solidFill>
              </a:rPr>
              <a:t>ẀẁẃẄẅỲỳ</a:t>
            </a:r>
            <a:r>
              <a:rPr lang="en-US" sz="1400" b="1" dirty="0">
                <a:solidFill>
                  <a:schemeClr val="tx1"/>
                </a:solidFill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1400" b="1" dirty="0" err="1">
                <a:solidFill>
                  <a:schemeClr val="tx1"/>
                </a:solidFill>
              </a:rPr>
              <a:t>ﬁﬂΆΈΉΊΌΎΏΐΑΒΓΕΖΗΘΙΚΛΜΝΞΟΠΡΣΤΥΦΧΨΪΫΆΈΉΊΰ</a:t>
            </a:r>
            <a:r>
              <a:rPr lang="en-US" sz="1400" b="1" dirty="0">
                <a:solidFill>
                  <a:schemeClr val="tx1"/>
                </a:solidFill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endParaRPr lang="en-US" sz="140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US" sz="1400" dirty="0">
                <a:solidFill>
                  <a:schemeClr val="tx1"/>
                </a:solidFill>
                <a:latin typeface="+mj-lt"/>
              </a:rPr>
              <a:t>!"#$%&amp;'()*+,./0123456789:;&lt;=&gt;?@ABCDEFGHIJKLMNOPQRSTUVWXYZ[\]^_`</a:t>
            </a:r>
            <a:r>
              <a:rPr lang="en-US" sz="1400" dirty="0" err="1">
                <a:solidFill>
                  <a:schemeClr val="tx1"/>
                </a:solidFill>
                <a:latin typeface="+mj-lt"/>
              </a:rPr>
              <a:t>abcdefghijklmnopqrstuvwxyz</a:t>
            </a:r>
            <a:r>
              <a:rPr lang="en-US" sz="1400" dirty="0">
                <a:solidFill>
                  <a:schemeClr val="tx1"/>
                </a:solidFill>
                <a:latin typeface="+mj-lt"/>
              </a:rPr>
              <a:t>{|}~¡¢£¤¥¦§¨©ª«¬®¯°±²³´¶·¸¹º»¼½ÀÁÂÃÄÅÆÇÈËÌÍÎÏÐÑÒÓÔÕÖ×ØÙÚÛÜÝÞßàáâãäåæçèéêëìíîïðñòóôõö÷øùúûüýþÿĀāĂăąĆćĊċ</a:t>
            </a:r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Čč</a:t>
            </a:r>
            <a:r>
              <a:rPr lang="en-US" sz="1400" dirty="0">
                <a:solidFill>
                  <a:schemeClr val="tx1"/>
                </a:solidFill>
                <a:latin typeface="+mj-lt"/>
              </a:rPr>
              <a:t>ĎďĐđĒĖėĘęĚěĞğĠġĢģĪīĮįİıĶķĹĺĻļĽľŁłŃńŅņŇňŌŐőŒœŔŕŖŗŘřŚśŞşŠšŢţŤťŪūŮůŰűŲųŴŵŶŷŸŹźŻżŽžƒȘșˆˇ˘˙˚˛˜˝</a:t>
            </a:r>
            <a:r>
              <a:rPr lang="en-US" sz="1400" dirty="0" err="1">
                <a:solidFill>
                  <a:schemeClr val="tx1"/>
                </a:solidFill>
                <a:latin typeface="+mj-lt"/>
              </a:rPr>
              <a:t>ẀẁẃẄẅỲỳ</a:t>
            </a:r>
            <a:r>
              <a:rPr lang="en-US" sz="1400" dirty="0">
                <a:solidFill>
                  <a:schemeClr val="tx1"/>
                </a:solidFill>
                <a:latin typeface="+mj-lt"/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1400" dirty="0" err="1">
                <a:solidFill>
                  <a:schemeClr val="tx1"/>
                </a:solidFill>
                <a:latin typeface="+mj-lt"/>
              </a:rPr>
              <a:t>ﬁﬂΆΈΉΊΌΎΏΐΑΒΓΕΖΗΘΙΚΛΜΝΞΟΠΡΣΤΥΦΧΨΪΫΆΈΉΊΰ</a:t>
            </a:r>
            <a:r>
              <a:rPr lang="en-US" sz="1400" dirty="0">
                <a:solidFill>
                  <a:schemeClr val="tx1"/>
                </a:solidFill>
                <a:latin typeface="+mj-lt"/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endParaRPr lang="en-US" sz="140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US" sz="1400" b="1" dirty="0">
                <a:solidFill>
                  <a:schemeClr val="tx1"/>
                </a:solidFill>
                <a:latin typeface="+mj-lt"/>
              </a:rPr>
              <a:t>!"#$%&amp;'()*+,./0123456789:;&lt;=&gt;?@ABCDEFGHIJKLMNOPQRSTUVWXYZ[\]^_`</a:t>
            </a:r>
            <a:r>
              <a:rPr lang="en-US" sz="1400" b="1" dirty="0" err="1">
                <a:solidFill>
                  <a:schemeClr val="tx1"/>
                </a:solidFill>
                <a:latin typeface="+mj-lt"/>
              </a:rPr>
              <a:t>abcdefghijklmnopqrstuvwxyz</a:t>
            </a:r>
            <a:r>
              <a:rPr lang="en-US" sz="1400" b="1" dirty="0">
                <a:solidFill>
                  <a:schemeClr val="tx1"/>
                </a:solidFill>
                <a:latin typeface="+mj-lt"/>
              </a:rPr>
              <a:t>{|}~¡¢£¤¥¦§¨©ª«¬®¯°±²³´¶·¸¹º»¼½ÀÁÂÃÄÅÆÇÈËÌÍÎÏÐÑÒÓÔÕÖ×ØÙÚÛÜÝÞßàáâãäåæçèéêëìíîïðñòóôõö÷øùúûüýþÿĀāĂăąĆćĊċ</a:t>
            </a:r>
            <a:r>
              <a:rPr lang="en-US" sz="1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Čč</a:t>
            </a:r>
            <a:r>
              <a:rPr lang="en-US" sz="1400" b="1" dirty="0">
                <a:solidFill>
                  <a:schemeClr val="tx1"/>
                </a:solidFill>
                <a:latin typeface="+mj-lt"/>
              </a:rPr>
              <a:t>ĎďĐđĒĖėĘęĚěĞğĠġĢģĪīĮįİıĶķĹĺĻļĽľŁłŃńŅņŇňŌŐőŒœŔŕŖŗŘřŚśŞşŠšŢţŤťŪūŮůŰűŲųŴŵŶŷŸŹźŻżŽžƒȘșˆˇ˘˙˚˛˜˝</a:t>
            </a:r>
            <a:r>
              <a:rPr lang="en-US" sz="1400" b="1" dirty="0" err="1">
                <a:solidFill>
                  <a:schemeClr val="tx1"/>
                </a:solidFill>
                <a:latin typeface="+mj-lt"/>
              </a:rPr>
              <a:t>ẀẁẃẄẅỲỳ</a:t>
            </a:r>
            <a:r>
              <a:rPr lang="en-US" sz="1400" b="1" dirty="0">
                <a:solidFill>
                  <a:schemeClr val="tx1"/>
                </a:solidFill>
                <a:latin typeface="+mj-lt"/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1400" b="1" dirty="0" err="1">
                <a:solidFill>
                  <a:schemeClr val="tx1"/>
                </a:solidFill>
                <a:latin typeface="+mj-lt"/>
              </a:rPr>
              <a:t>ﬁﬂΆΈΉΊΌΎΏΐΑΒΓΕΖΗΘΙΚΛΜΝΞΟΠΡΣΤΥΦΧΨΪΫΆΈΉΊΰ</a:t>
            </a:r>
            <a:r>
              <a:rPr lang="en-US" sz="1400" b="1" dirty="0">
                <a:solidFill>
                  <a:schemeClr val="tx1"/>
                </a:solidFill>
                <a:latin typeface="+mj-lt"/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endParaRPr lang="en-US" sz="1400" b="1" dirty="0">
              <a:solidFill>
                <a:schemeClr val="tx1"/>
              </a:solidFill>
              <a:latin typeface="Ericsson Technical Icons" panose="00000500000000000000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US" sz="1400" b="1" dirty="0">
                <a:solidFill>
                  <a:schemeClr val="tx1"/>
                </a:solidFill>
                <a:latin typeface="Ericsson Technical Icons" panose="00000500000000000000" pitchFamily="2" charset="0"/>
              </a:rPr>
              <a:t>B C D F G H I L M O P R S W X b c d f g h I l m o p r s w x</a:t>
            </a:r>
            <a:endParaRPr lang="en-US" sz="14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10470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note Cover Page w. Brigh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68127A-B068-4F16-BC03-AF06DDDB17A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                                                                         Click icon to add a bright image</a:t>
            </a:r>
          </a:p>
        </p:txBody>
      </p:sp>
      <p:sp>
        <p:nvSpPr>
          <p:cNvPr id="9" name="Title_TM">
            <a:extLst>
              <a:ext uri="{FF2B5EF4-FFF2-40B4-BE49-F238E27FC236}">
                <a16:creationId xmlns:a16="http://schemas.microsoft.com/office/drawing/2014/main" id="{696C7C8F-5086-466A-8108-2FE0A8663D59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2288721"/>
          </a:xfr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defRPr lang="en-US" sz="6000" b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Keynote cover page,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Black, </a:t>
            </a:r>
            <a:br>
              <a:rPr lang="en-US" dirty="0"/>
            </a:br>
            <a:r>
              <a:rPr lang="en-US" dirty="0"/>
              <a:t>max 4-lines</a:t>
            </a:r>
          </a:p>
        </p:txBody>
      </p:sp>
      <p:sp>
        <p:nvSpPr>
          <p:cNvPr id="10" name="SubTitle_TM">
            <a:extLst>
              <a:ext uri="{FF2B5EF4-FFF2-40B4-BE49-F238E27FC236}">
                <a16:creationId xmlns:a16="http://schemas.microsoft.com/office/drawing/2014/main" id="{ED5DEA0B-CF0D-4EE6-B6A8-90BAF3DE8AF1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4" y="4149725"/>
            <a:ext cx="5472113" cy="2087563"/>
          </a:xfrm>
          <a:prstGeom prst="rect">
            <a:avLst/>
          </a:prstGeom>
        </p:spPr>
        <p:txBody>
          <a:bodyPr r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Speaker,</a:t>
            </a:r>
            <a:br>
              <a:rPr lang="en-US" dirty="0"/>
            </a:br>
            <a:r>
              <a:rPr lang="en-US" dirty="0"/>
              <a:t>Ericsson Black,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0F7625D-2507-407E-B5D2-5964ED88BA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90452" y="476250"/>
            <a:ext cx="256032" cy="25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055427"/>
      </p:ext>
    </p:extLst>
  </p:cSld>
  <p:clrMapOvr>
    <a:masterClrMapping/>
  </p:clrMapOvr>
  <p:hf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note Cover Page w. Dark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68127A-B068-4F16-BC03-AF06DDDB17A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                                                                      Click icon to add a dark image</a:t>
            </a:r>
          </a:p>
        </p:txBody>
      </p:sp>
      <p:sp>
        <p:nvSpPr>
          <p:cNvPr id="9" name="Title_TM">
            <a:extLst>
              <a:ext uri="{FF2B5EF4-FFF2-40B4-BE49-F238E27FC236}">
                <a16:creationId xmlns:a16="http://schemas.microsoft.com/office/drawing/2014/main" id="{696C7C8F-5086-466A-8108-2FE0A8663D59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2288721"/>
          </a:xfr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Keynote cover cage,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White, </a:t>
            </a:r>
            <a:br>
              <a:rPr lang="en-US" dirty="0"/>
            </a:br>
            <a:r>
              <a:rPr lang="en-US" dirty="0"/>
              <a:t>max 4-lines</a:t>
            </a:r>
          </a:p>
        </p:txBody>
      </p:sp>
      <p:sp>
        <p:nvSpPr>
          <p:cNvPr id="10" name="SubTitle_TM">
            <a:extLst>
              <a:ext uri="{FF2B5EF4-FFF2-40B4-BE49-F238E27FC236}">
                <a16:creationId xmlns:a16="http://schemas.microsoft.com/office/drawing/2014/main" id="{ED5DEA0B-CF0D-4EE6-B6A8-90BAF3DE8AF1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4" y="4149725"/>
            <a:ext cx="5472113" cy="2087563"/>
          </a:xfrm>
          <a:prstGeom prst="rect">
            <a:avLst/>
          </a:prstGeom>
        </p:spPr>
        <p:txBody>
          <a:bodyPr r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Speaker,</a:t>
            </a:r>
            <a:br>
              <a:rPr lang="en-US" dirty="0"/>
            </a:br>
            <a:r>
              <a:rPr lang="en-US" dirty="0"/>
              <a:t>Ericsson Black, Ericsson Hilda 20pt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753C092-06FE-4B22-BAB1-EBEB69074D0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663325"/>
      </p:ext>
    </p:extLst>
  </p:cSld>
  <p:clrMapOvr>
    <a:masterClrMapping/>
  </p:clrMapOvr>
  <p:hf sldNum="0"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11" name="Title_TM">
            <a:extLst>
              <a:ext uri="{FF2B5EF4-FFF2-40B4-BE49-F238E27FC236}">
                <a16:creationId xmlns:a16="http://schemas.microsoft.com/office/drawing/2014/main" id="{48FE7FF9-3930-4C4A-8BC6-EB9A286812D4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4" y="476250"/>
            <a:ext cx="8353425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White, </a:t>
            </a:r>
            <a:br>
              <a:rPr lang="en-US" dirty="0"/>
            </a:br>
            <a:r>
              <a:rPr lang="en-US" dirty="0"/>
              <a:t>max 5-lines</a:t>
            </a:r>
          </a:p>
        </p:txBody>
      </p:sp>
      <p:sp>
        <p:nvSpPr>
          <p:cNvPr id="12" name="SubTitle_TM">
            <a:extLst>
              <a:ext uri="{FF2B5EF4-FFF2-40B4-BE49-F238E27FC236}">
                <a16:creationId xmlns:a16="http://schemas.microsoft.com/office/drawing/2014/main" id="{A60848B0-180A-4C02-A8B3-E172AF538B61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035D0DD-E99D-4FBA-B8C0-65E91EC0492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219646"/>
      </p:ext>
    </p:extLst>
  </p:cSld>
  <p:clrMapOvr>
    <a:masterClrMapping/>
  </p:clrMapOvr>
  <p:hf sldNum="0"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2000" rIns="72000"/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latin typeface="Ericsson Hilda Light" panose="00000400000000000000" pitchFamily="2" charset="0"/>
            </a:endParaRPr>
          </a:p>
        </p:txBody>
      </p:sp>
      <p:sp>
        <p:nvSpPr>
          <p:cNvPr id="10" name="Title_TM">
            <a:extLst>
              <a:ext uri="{FF2B5EF4-FFF2-40B4-BE49-F238E27FC236}">
                <a16:creationId xmlns:a16="http://schemas.microsoft.com/office/drawing/2014/main" id="{4F3FE80A-6B53-492B-8FC1-A575806A0D00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White, </a:t>
            </a:r>
            <a:br>
              <a:rPr lang="en-US" dirty="0"/>
            </a:br>
            <a:r>
              <a:rPr lang="en-US" dirty="0"/>
              <a:t>max 5-lines</a:t>
            </a:r>
          </a:p>
        </p:txBody>
      </p:sp>
      <p:sp>
        <p:nvSpPr>
          <p:cNvPr id="11" name="SubTitle_TM">
            <a:extLst>
              <a:ext uri="{FF2B5EF4-FFF2-40B4-BE49-F238E27FC236}">
                <a16:creationId xmlns:a16="http://schemas.microsoft.com/office/drawing/2014/main" id="{3AECA499-20B0-4F79-85A2-1C9D1BFBB0C0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4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B77A080-9B1F-4D75-A79E-8C7540FBB1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06540"/>
      </p:ext>
    </p:extLst>
  </p:cSld>
  <p:clrMapOvr>
    <a:masterClrMapping/>
  </p:clrMapOvr>
  <p:hf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10" name="Title_TM">
            <a:extLst>
              <a:ext uri="{FF2B5EF4-FFF2-40B4-BE49-F238E27FC236}">
                <a16:creationId xmlns:a16="http://schemas.microsoft.com/office/drawing/2014/main" id="{6AB007D5-DA18-4842-9C2D-8C72512602C0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White, </a:t>
            </a:r>
            <a:br>
              <a:rPr lang="en-US" dirty="0"/>
            </a:br>
            <a:r>
              <a:rPr lang="en-US" dirty="0"/>
              <a:t>max 5-lines</a:t>
            </a:r>
          </a:p>
        </p:txBody>
      </p:sp>
      <p:sp>
        <p:nvSpPr>
          <p:cNvPr id="11" name="SubTitle_TM">
            <a:extLst>
              <a:ext uri="{FF2B5EF4-FFF2-40B4-BE49-F238E27FC236}">
                <a16:creationId xmlns:a16="http://schemas.microsoft.com/office/drawing/2014/main" id="{0D3699C9-F9CA-4781-89C3-F0A901D1F1AF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4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01042C2C-5CDA-4F99-B59E-8CE43FEF21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366910"/>
      </p:ext>
    </p:extLst>
  </p:cSld>
  <p:clrMapOvr>
    <a:masterClrMapping/>
  </p:clrMapOvr>
  <p:hf sldNum="0"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Content_SM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9425" y="1844675"/>
            <a:ext cx="11233150" cy="439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Fifths level</a:t>
            </a:r>
          </a:p>
        </p:txBody>
      </p:sp>
      <p:sp>
        <p:nvSpPr>
          <p:cNvPr id="21506" name="Title_SM"/>
          <p:cNvSpPr>
            <a:spLocks noGrp="1" noChangeArrowheads="1"/>
          </p:cNvSpPr>
          <p:nvPr>
            <p:ph type="title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2" name="txtfooterCopy">
            <a:extLst>
              <a:ext uri="{FF2B5EF4-FFF2-40B4-BE49-F238E27FC236}">
                <a16:creationId xmlns:a16="http://schemas.microsoft.com/office/drawing/2014/main" id="{B5D66844-3D70-468C-AC9F-76DF3D537153}"/>
              </a:ext>
            </a:extLst>
          </p:cNvPr>
          <p:cNvSpPr txBox="1"/>
          <p:nvPr userDrawn="1"/>
        </p:nvSpPr>
        <p:spPr>
          <a:xfrm>
            <a:off x="527050" y="6524625"/>
            <a:ext cx="9865783" cy="2159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pPr algn="l"/>
            <a:r>
              <a:rPr lang="en-US" sz="800" b="0" i="0" u="none" dirty="0">
                <a:solidFill>
                  <a:schemeClr val="bg1"/>
                </a:solidFill>
                <a:latin typeface="+mn-lt"/>
              </a:rPr>
              <a:t>Ericsson Internal  |  2018-02-21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E25556D-527C-4037-A1EA-D4D374B5DCA7}"/>
              </a:ext>
            </a:extLst>
          </p:cNvPr>
          <p:cNvPicPr>
            <a:picLocks noChangeAspect="1"/>
          </p:cNvPicPr>
          <p:nvPr userDrawn="1"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8"/>
              </a:ext>
            </a:extLst>
          </a:blip>
          <a:stretch>
            <a:fillRect/>
          </a:stretch>
        </p:blipFill>
        <p:spPr>
          <a:xfrm>
            <a:off x="11490452" y="476250"/>
            <a:ext cx="256032" cy="25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064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95" r:id="rId2"/>
    <p:sldLayoutId id="2147483693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91" r:id="rId15"/>
    <p:sldLayoutId id="2147483673" r:id="rId16"/>
    <p:sldLayoutId id="2147483697" r:id="rId17"/>
    <p:sldLayoutId id="2147483698" r:id="rId18"/>
    <p:sldLayoutId id="2147483699" r:id="rId19"/>
    <p:sldLayoutId id="2147483700" r:id="rId20"/>
    <p:sldLayoutId id="2147483701" r:id="rId21"/>
    <p:sldLayoutId id="2147483702" r:id="rId22"/>
    <p:sldLayoutId id="2147483703" r:id="rId23"/>
    <p:sldLayoutId id="2147483674" r:id="rId24"/>
    <p:sldLayoutId id="2147483694" r:id="rId25"/>
    <p:sldLayoutId id="2147483682" r:id="rId26"/>
    <p:sldLayoutId id="2147483683" r:id="rId27"/>
    <p:sldLayoutId id="2147483684" r:id="rId28"/>
    <p:sldLayoutId id="2147483685" r:id="rId29"/>
    <p:sldLayoutId id="2147483675" r:id="rId30"/>
    <p:sldLayoutId id="2147483676" r:id="rId31"/>
    <p:sldLayoutId id="2147483686" r:id="rId32"/>
    <p:sldLayoutId id="2147483687" r:id="rId33"/>
    <p:sldLayoutId id="2147483688" r:id="rId34"/>
    <p:sldLayoutId id="2147483689" r:id="rId35"/>
    <p:sldLayoutId id="2147483696" r:id="rId36"/>
    <p:sldLayoutId id="2147483677" r:id="rId37"/>
    <p:sldLayoutId id="2147483678" r:id="rId38"/>
    <p:sldLayoutId id="2147483679" r:id="rId39"/>
    <p:sldLayoutId id="2147483680" r:id="rId40"/>
    <p:sldLayoutId id="2147483690" r:id="rId41"/>
    <p:sldLayoutId id="2147483681" r:id="rId42"/>
    <p:sldLayoutId id="2147483692" r:id="rId43"/>
    <p:sldLayoutId id="2147483704" r:id="rId44"/>
    <p:sldLayoutId id="2147483705" r:id="rId45"/>
  </p:sldLayoutIdLst>
  <p:hf sldNum="0" hdr="0" ftr="0" dt="0"/>
  <p:txStyles>
    <p:titleStyle>
      <a:lvl1pPr algn="l" rtl="0" eaLnBrk="1" fontAlgn="base" hangingPunct="1">
        <a:lnSpc>
          <a:spcPct val="85000"/>
        </a:lnSpc>
        <a:spcBef>
          <a:spcPts val="300"/>
        </a:spcBef>
        <a:spcAft>
          <a:spcPct val="0"/>
        </a:spcAft>
        <a:defRPr sz="4000" kern="1400" spc="-16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ricsson Hilda" pitchFamily="2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ricsson Hilda" pitchFamily="2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ricsson Hilda" pitchFamily="2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ricsson Hilda" pitchFamily="2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Hilda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Hilda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Hilda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Hilda" pitchFamily="2" charset="0"/>
        </a:defRPr>
      </a:lvl9pPr>
    </p:titleStyle>
    <p:bodyStyle>
      <a:lvl1pPr marL="342900" indent="-342900" algn="l" rtl="0" eaLnBrk="1" fontAlgn="base" hangingPunct="1">
        <a:spcBef>
          <a:spcPts val="300"/>
        </a:spcBef>
        <a:spcAft>
          <a:spcPct val="0"/>
        </a:spcAft>
        <a:buClr>
          <a:schemeClr val="tx1"/>
        </a:buClr>
        <a:buFont typeface="Ericsson Hilda Light" panose="00000400000000000000" pitchFamily="2" charset="0"/>
        <a:buChar char="—"/>
        <a:defRPr sz="2000" kern="1000" spc="-30">
          <a:solidFill>
            <a:schemeClr val="tx1"/>
          </a:solidFill>
          <a:latin typeface="+mn-lt"/>
          <a:ea typeface="+mn-ea"/>
          <a:cs typeface="+mn-cs"/>
        </a:defRPr>
      </a:lvl1pPr>
      <a:lvl2pPr marL="712788" indent="-342900" algn="l" rtl="0" eaLnBrk="1" fontAlgn="base" hangingPunct="1">
        <a:spcBef>
          <a:spcPts val="300"/>
        </a:spcBef>
        <a:spcAft>
          <a:spcPct val="0"/>
        </a:spcAft>
        <a:buClr>
          <a:schemeClr val="tx1"/>
        </a:buClr>
        <a:buFont typeface="Ericsson Hilda Light" panose="00000400000000000000" pitchFamily="2" charset="0"/>
        <a:buChar char="—"/>
        <a:defRPr sz="2000" kern="1000" spc="-30">
          <a:solidFill>
            <a:schemeClr val="tx1"/>
          </a:solidFill>
          <a:latin typeface="+mn-lt"/>
        </a:defRPr>
      </a:lvl2pPr>
      <a:lvl3pPr marL="1079500" indent="-342900" algn="l" rtl="0" eaLnBrk="1" fontAlgn="base" hangingPunct="1">
        <a:spcBef>
          <a:spcPts val="300"/>
        </a:spcBef>
        <a:spcAft>
          <a:spcPct val="0"/>
        </a:spcAft>
        <a:buClr>
          <a:schemeClr val="tx1"/>
        </a:buClr>
        <a:buFont typeface="Ericsson Hilda Light" panose="00000400000000000000" pitchFamily="2" charset="0"/>
        <a:buChar char="—"/>
        <a:defRPr sz="2000" kern="1000" spc="-30">
          <a:solidFill>
            <a:schemeClr val="tx1"/>
          </a:solidFill>
          <a:latin typeface="+mn-lt"/>
        </a:defRPr>
      </a:lvl3pPr>
      <a:lvl4pPr marL="1435100" indent="-342900" algn="l" rtl="0" eaLnBrk="1" fontAlgn="base" hangingPunct="1">
        <a:spcBef>
          <a:spcPts val="300"/>
        </a:spcBef>
        <a:spcAft>
          <a:spcPct val="0"/>
        </a:spcAft>
        <a:buClr>
          <a:schemeClr val="tx1"/>
        </a:buClr>
        <a:buFont typeface="Ericsson Hilda Light" panose="00000400000000000000" pitchFamily="2" charset="0"/>
        <a:buChar char="—"/>
        <a:defRPr sz="2000" kern="1000" spc="-30">
          <a:solidFill>
            <a:schemeClr val="tx1"/>
          </a:solidFill>
          <a:latin typeface="+mn-lt"/>
        </a:defRPr>
      </a:lvl4pPr>
      <a:lvl5pPr marL="1770063" indent="-342900" algn="l" rtl="0" eaLnBrk="1" fontAlgn="base" hangingPunct="1">
        <a:spcBef>
          <a:spcPts val="300"/>
        </a:spcBef>
        <a:spcAft>
          <a:spcPct val="0"/>
        </a:spcAft>
        <a:buClr>
          <a:schemeClr val="tx1"/>
        </a:buClr>
        <a:buFont typeface="Ericsson Hilda Light" panose="00000400000000000000" pitchFamily="2" charset="0"/>
        <a:buChar char="—"/>
        <a:defRPr sz="2000" kern="1000" spc="-30">
          <a:solidFill>
            <a:schemeClr val="tx1"/>
          </a:solidFill>
          <a:latin typeface="+mn-lt"/>
        </a:defRPr>
      </a:lvl5pPr>
      <a:lvl6pPr marL="20716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Hilda" pitchFamily="2" charset="0"/>
        <a:buChar char="›"/>
        <a:defRPr sz="2000">
          <a:solidFill>
            <a:schemeClr val="tx1"/>
          </a:solidFill>
          <a:latin typeface="+mn-lt"/>
        </a:defRPr>
      </a:lvl6pPr>
      <a:lvl7pPr marL="25288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Hilda" pitchFamily="2" charset="0"/>
        <a:buChar char="›"/>
        <a:defRPr sz="2000">
          <a:solidFill>
            <a:schemeClr val="tx1"/>
          </a:solidFill>
          <a:latin typeface="+mn-lt"/>
        </a:defRPr>
      </a:lvl7pPr>
      <a:lvl8pPr marL="29860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Hilda" pitchFamily="2" charset="0"/>
        <a:buChar char="›"/>
        <a:defRPr sz="2000">
          <a:solidFill>
            <a:schemeClr val="tx1"/>
          </a:solidFill>
          <a:latin typeface="+mn-lt"/>
        </a:defRPr>
      </a:lvl8pPr>
      <a:lvl9pPr marL="34432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Hilda" pitchFamily="2" charset="0"/>
        <a:buChar char="›"/>
        <a:defRPr sz="20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00">
          <p15:clr>
            <a:srgbClr val="A4A3A4"/>
          </p15:clr>
        </p15:guide>
        <p15:guide id="2" pos="302">
          <p15:clr>
            <a:srgbClr val="A4A3A4"/>
          </p15:clr>
        </p15:guide>
        <p15:guide id="3" pos="1935">
          <p15:clr>
            <a:srgbClr val="A4A3A4"/>
          </p15:clr>
        </p15:guide>
        <p15:guide id="4" orient="horz" pos="981">
          <p15:clr>
            <a:srgbClr val="A4A3A4"/>
          </p15:clr>
        </p15:guide>
        <p15:guide id="6" pos="2116">
          <p15:clr>
            <a:srgbClr val="A4A3A4"/>
          </p15:clr>
        </p15:guide>
        <p15:guide id="7" pos="3931">
          <p15:clr>
            <a:srgbClr val="A4A3A4"/>
          </p15:clr>
        </p15:guide>
        <p15:guide id="9" pos="3749">
          <p15:clr>
            <a:srgbClr val="A4A3A4"/>
          </p15:clr>
        </p15:guide>
        <p15:guide id="10" pos="5564">
          <p15:clr>
            <a:srgbClr val="A4A3A4"/>
          </p15:clr>
        </p15:guide>
        <p15:guide id="12" pos="5745">
          <p15:clr>
            <a:srgbClr val="A4A3A4"/>
          </p15:clr>
        </p15:guide>
        <p15:guide id="13" pos="7378">
          <p15:clr>
            <a:srgbClr val="A4A3A4"/>
          </p15:clr>
        </p15:guide>
        <p15:guide id="16" orient="horz" pos="2478">
          <p15:clr>
            <a:srgbClr val="A4A3A4"/>
          </p15:clr>
        </p15:guide>
        <p15:guide id="17" orient="horz" pos="2614">
          <p15:clr>
            <a:srgbClr val="A4A3A4"/>
          </p15:clr>
        </p15:guide>
        <p15:guide id="18" orient="horz" pos="3929">
          <p15:clr>
            <a:srgbClr val="A4A3A4"/>
          </p15:clr>
        </p15:guide>
        <p15:guide id="19" orient="horz" pos="4110">
          <p15:clr>
            <a:srgbClr val="A4A3A4"/>
          </p15:clr>
        </p15:guide>
        <p15:guide id="20" orient="horz" pos="1162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65DB9-990D-42FA-8A96-AE9E2B1A33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Producer and Consumer Problem in Java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1DC945-4710-4796-AC34-0832F26E36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Java Instructor Committee</a:t>
            </a:r>
          </a:p>
          <a:p>
            <a:endParaRPr lang="en-US" dirty="0"/>
          </a:p>
          <a:p>
            <a:r>
              <a:rPr lang="en-US" dirty="0"/>
              <a:t>Concurrent Programming Team</a:t>
            </a:r>
          </a:p>
          <a:p>
            <a:endParaRPr lang="en-US" dirty="0"/>
          </a:p>
          <a:p>
            <a:r>
              <a:rPr lang="en-US" dirty="0"/>
              <a:t>Xiaoyu Qu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A7152E-1193-42D5-AAAE-792423D8573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err="1"/>
              <a:t>exiaoqu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86FD49-9B2F-4208-8540-5F97918FA12C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BID CBC Compass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6FD6E6-EB04-48C7-AAF4-64C6EAFFEBA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2018-06-22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AE390D-03AD-4330-9271-A0343BCC00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3410" y="5313483"/>
            <a:ext cx="571500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475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2093086-0673-4AA5-A6D7-AC81616C5D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471" y="2214200"/>
            <a:ext cx="11229975" cy="44672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9746035-8550-480B-8B92-D36BC42303B2}"/>
              </a:ext>
            </a:extLst>
          </p:cNvPr>
          <p:cNvSpPr/>
          <p:nvPr/>
        </p:nvSpPr>
        <p:spPr>
          <a:xfrm>
            <a:off x="221894" y="101864"/>
            <a:ext cx="623369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Wait()</a:t>
            </a:r>
          </a:p>
          <a:p>
            <a:r>
              <a:rPr lang="en-US" dirty="0">
                <a:solidFill>
                  <a:srgbClr val="242424"/>
                </a:solidFill>
              </a:rPr>
              <a:t>(enter Waiting)</a:t>
            </a:r>
            <a:endParaRPr lang="en-US" dirty="0">
              <a:solidFill>
                <a:srgbClr val="FF0000"/>
              </a:solidFill>
              <a:latin typeface="Abadi" panose="020B0604020202020204" pitchFamily="34" charset="0"/>
            </a:endParaRPr>
          </a:p>
          <a:p>
            <a:r>
              <a:rPr lang="en-US" dirty="0">
                <a:solidFill>
                  <a:srgbClr val="FF0000"/>
                </a:solidFill>
              </a:rPr>
              <a:t>1) –release the lock, exit from monitor block</a:t>
            </a:r>
          </a:p>
          <a:p>
            <a:r>
              <a:rPr lang="en-US" dirty="0">
                <a:solidFill>
                  <a:srgbClr val="FF0000"/>
                </a:solidFill>
              </a:rPr>
              <a:t>2) - enter Waiting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  <a:latin typeface="Abadi" panose="020B0604020202020204" pitchFamily="34" charset="0"/>
            </a:endParaRPr>
          </a:p>
          <a:p>
            <a:endParaRPr lang="en-US" dirty="0">
              <a:solidFill>
                <a:srgbClr val="FF0000"/>
              </a:solidFill>
              <a:latin typeface="Abadi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CE1AC4E-2E0C-4823-9A53-71174F37199C}"/>
              </a:ext>
            </a:extLst>
          </p:cNvPr>
          <p:cNvSpPr/>
          <p:nvPr/>
        </p:nvSpPr>
        <p:spPr>
          <a:xfrm>
            <a:off x="221894" y="125602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242424"/>
                </a:solidFill>
              </a:rPr>
              <a:t>(exit from Waiting, compete the lock)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3) –being notified</a:t>
            </a:r>
          </a:p>
          <a:p>
            <a:r>
              <a:rPr lang="en-US" dirty="0">
                <a:solidFill>
                  <a:srgbClr val="FF0000"/>
                </a:solidFill>
              </a:rPr>
              <a:t>4) - being interrupted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76C084E-5348-4F8E-A17F-F0D6F8653976}"/>
              </a:ext>
            </a:extLst>
          </p:cNvPr>
          <p:cNvSpPr/>
          <p:nvPr/>
        </p:nvSpPr>
        <p:spPr>
          <a:xfrm>
            <a:off x="6712767" y="409988"/>
            <a:ext cx="47839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FF0000"/>
                </a:solidFill>
              </a:rPr>
              <a:t>5) - enter monitor block again, wait() returns</a:t>
            </a:r>
            <a:endParaRPr lang="en-US" dirty="0">
              <a:solidFill>
                <a:srgbClr val="FF0000"/>
              </a:solidFill>
              <a:latin typeface="Abadi" panose="020B0604020202020204" pitchFamily="34" charset="0"/>
            </a:endParaRP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FF0000"/>
                </a:solidFill>
              </a:rPr>
              <a:t>6) - enter Blocked on the lock,  non- interruptible, wake up and compete the lock.</a:t>
            </a:r>
          </a:p>
          <a:p>
            <a:r>
              <a:rPr lang="en-US" dirty="0">
                <a:solidFill>
                  <a:srgbClr val="FF0000"/>
                </a:solidFill>
              </a:rPr>
              <a:t> 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54712C-5DC3-4FEB-A505-EB11E216CBD3}"/>
              </a:ext>
            </a:extLst>
          </p:cNvPr>
          <p:cNvSpPr txBox="1"/>
          <p:nvPr/>
        </p:nvSpPr>
        <p:spPr bwMode="auto">
          <a:xfrm>
            <a:off x="4467225" y="3732550"/>
            <a:ext cx="349444" cy="2821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400" dirty="0">
                <a:solidFill>
                  <a:srgbClr val="FF0000"/>
                </a:solidFill>
                <a:latin typeface="Abadi" panose="020B0604020202020204" pitchFamily="34" charset="0"/>
              </a:rPr>
              <a:t>2)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2B972C-D571-4AE6-A05B-19F2903B10D0}"/>
              </a:ext>
            </a:extLst>
          </p:cNvPr>
          <p:cNvSpPr txBox="1"/>
          <p:nvPr/>
        </p:nvSpPr>
        <p:spPr bwMode="auto">
          <a:xfrm>
            <a:off x="5524500" y="3732549"/>
            <a:ext cx="349444" cy="2821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400" dirty="0">
                <a:solidFill>
                  <a:srgbClr val="FF0000"/>
                </a:solidFill>
                <a:latin typeface="Abadi" panose="020B0604020202020204" pitchFamily="34" charset="0"/>
              </a:rPr>
              <a:t>3)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F45FE4A-EAD9-4D0A-B5AD-4F26059033A4}"/>
              </a:ext>
            </a:extLst>
          </p:cNvPr>
          <p:cNvSpPr txBox="1"/>
          <p:nvPr/>
        </p:nvSpPr>
        <p:spPr bwMode="auto">
          <a:xfrm>
            <a:off x="5299172" y="4201030"/>
            <a:ext cx="349444" cy="2821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400" dirty="0">
                <a:solidFill>
                  <a:srgbClr val="FF0000"/>
                </a:solidFill>
                <a:latin typeface="Abadi" panose="020B0604020202020204" pitchFamily="34" charset="0"/>
              </a:rPr>
              <a:t>4)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1F51F58-AC38-479D-B40E-423047DB6D14}"/>
              </a:ext>
            </a:extLst>
          </p:cNvPr>
          <p:cNvSpPr txBox="1"/>
          <p:nvPr/>
        </p:nvSpPr>
        <p:spPr bwMode="auto">
          <a:xfrm>
            <a:off x="5577219" y="2384533"/>
            <a:ext cx="349444" cy="2821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400" dirty="0">
                <a:solidFill>
                  <a:srgbClr val="FF0000"/>
                </a:solidFill>
                <a:latin typeface="Abadi" panose="020B0604020202020204" pitchFamily="34" charset="0"/>
              </a:rPr>
              <a:t>5)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B8462D-F1DC-46F2-9369-8C554232013D}"/>
              </a:ext>
            </a:extLst>
          </p:cNvPr>
          <p:cNvSpPr/>
          <p:nvPr/>
        </p:nvSpPr>
        <p:spPr>
          <a:xfrm>
            <a:off x="6655280" y="1330918"/>
            <a:ext cx="2244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*spurious waken up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C800F0-990E-416C-B2CD-3A53818AD277}"/>
              </a:ext>
            </a:extLst>
          </p:cNvPr>
          <p:cNvSpPr txBox="1"/>
          <p:nvPr/>
        </p:nvSpPr>
        <p:spPr bwMode="auto">
          <a:xfrm>
            <a:off x="5317009" y="2385663"/>
            <a:ext cx="349444" cy="2821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400" dirty="0">
                <a:solidFill>
                  <a:srgbClr val="FF0000"/>
                </a:solidFill>
                <a:latin typeface="Abadi" panose="020B0604020202020204" pitchFamily="34" charset="0"/>
              </a:rPr>
              <a:t>1)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A3B46B-5871-441C-A7A2-1C3D3A9505C9}"/>
              </a:ext>
            </a:extLst>
          </p:cNvPr>
          <p:cNvSpPr txBox="1"/>
          <p:nvPr/>
        </p:nvSpPr>
        <p:spPr bwMode="auto">
          <a:xfrm>
            <a:off x="2920450" y="5131954"/>
            <a:ext cx="349444" cy="2821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400" dirty="0">
                <a:solidFill>
                  <a:srgbClr val="FF0000"/>
                </a:solidFill>
                <a:latin typeface="Abadi" panose="020B0604020202020204" pitchFamily="34" charset="0"/>
              </a:rPr>
              <a:t>6)</a:t>
            </a:r>
          </a:p>
        </p:txBody>
      </p:sp>
    </p:spTree>
    <p:extLst>
      <p:ext uri="{BB962C8B-B14F-4D97-AF65-F5344CB8AC3E}">
        <p14:creationId xmlns:p14="http://schemas.microsoft.com/office/powerpoint/2010/main" val="4080348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415A9A1-C2FB-4AC2-BB43-4EAB5E1226EB}"/>
              </a:ext>
            </a:extLst>
          </p:cNvPr>
          <p:cNvSpPr/>
          <p:nvPr/>
        </p:nvSpPr>
        <p:spPr>
          <a:xfrm>
            <a:off x="158778" y="236956"/>
            <a:ext cx="677542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wait(timeout)/wait(timeout, </a:t>
            </a:r>
            <a:r>
              <a:rPr lang="en-US" altLang="zh-CN" dirty="0" err="1"/>
              <a:t>nanos</a:t>
            </a:r>
            <a:r>
              <a:rPr lang="en-US" altLang="zh-CN" dirty="0"/>
              <a:t>)</a:t>
            </a:r>
          </a:p>
          <a:p>
            <a:r>
              <a:rPr lang="en-US" dirty="0">
                <a:solidFill>
                  <a:srgbClr val="242424"/>
                </a:solidFill>
              </a:rPr>
              <a:t>(enter Waiting)</a:t>
            </a:r>
            <a:endParaRPr lang="en-US" dirty="0">
              <a:solidFill>
                <a:srgbClr val="FF0000"/>
              </a:solidFill>
              <a:latin typeface="Abadi" panose="020B0604020202020204" pitchFamily="34" charset="0"/>
            </a:endParaRPr>
          </a:p>
          <a:p>
            <a:r>
              <a:rPr lang="en-US" dirty="0">
                <a:solidFill>
                  <a:srgbClr val="FF0000"/>
                </a:solidFill>
              </a:rPr>
              <a:t>1) – release the lock, exit from monitor block</a:t>
            </a:r>
          </a:p>
          <a:p>
            <a:r>
              <a:rPr lang="en-US" dirty="0">
                <a:solidFill>
                  <a:srgbClr val="00B0F0"/>
                </a:solidFill>
              </a:rPr>
              <a:t>2) - enter Timed Waiting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6F671D2-57A8-4343-B48F-8AE3AC8CAE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471" y="2214200"/>
            <a:ext cx="11229975" cy="44672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8F3262C-E4FA-44FF-AFAD-0DCEAF9F18C6}"/>
              </a:ext>
            </a:extLst>
          </p:cNvPr>
          <p:cNvSpPr txBox="1"/>
          <p:nvPr/>
        </p:nvSpPr>
        <p:spPr bwMode="auto">
          <a:xfrm>
            <a:off x="7277100" y="3671188"/>
            <a:ext cx="349444" cy="2821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400" dirty="0">
                <a:solidFill>
                  <a:srgbClr val="00B0F0"/>
                </a:solidFill>
                <a:latin typeface="Abadi" panose="020B0604020202020204" pitchFamily="34" charset="0"/>
              </a:rPr>
              <a:t>2)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DD7DD6-655E-4B11-8C02-DBF485579F50}"/>
              </a:ext>
            </a:extLst>
          </p:cNvPr>
          <p:cNvSpPr txBox="1"/>
          <p:nvPr/>
        </p:nvSpPr>
        <p:spPr bwMode="auto">
          <a:xfrm>
            <a:off x="8724900" y="3598271"/>
            <a:ext cx="349444" cy="2821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400" dirty="0">
                <a:solidFill>
                  <a:srgbClr val="00B0F0"/>
                </a:solidFill>
                <a:latin typeface="Abadi" panose="020B0604020202020204" pitchFamily="34" charset="0"/>
              </a:rPr>
              <a:t>3)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2AA2AD-9436-49C8-91AC-51079B1BE003}"/>
              </a:ext>
            </a:extLst>
          </p:cNvPr>
          <p:cNvSpPr txBox="1"/>
          <p:nvPr/>
        </p:nvSpPr>
        <p:spPr bwMode="auto">
          <a:xfrm>
            <a:off x="8509097" y="4098058"/>
            <a:ext cx="349444" cy="2821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400" dirty="0">
                <a:solidFill>
                  <a:srgbClr val="00B0F0"/>
                </a:solidFill>
                <a:latin typeface="Abadi" panose="020B0604020202020204" pitchFamily="34" charset="0"/>
              </a:rPr>
              <a:t>4)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AA9B70B-889C-491D-846F-798C3F53BDE7}"/>
              </a:ext>
            </a:extLst>
          </p:cNvPr>
          <p:cNvSpPr txBox="1"/>
          <p:nvPr/>
        </p:nvSpPr>
        <p:spPr bwMode="auto">
          <a:xfrm>
            <a:off x="5547824" y="2384533"/>
            <a:ext cx="349444" cy="2821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400" dirty="0">
                <a:solidFill>
                  <a:srgbClr val="FF0000"/>
                </a:solidFill>
                <a:latin typeface="Abadi" panose="020B0604020202020204" pitchFamily="34" charset="0"/>
              </a:rPr>
              <a:t>5)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C2852F-DD90-4400-9427-DBEE3579D65D}"/>
              </a:ext>
            </a:extLst>
          </p:cNvPr>
          <p:cNvSpPr txBox="1"/>
          <p:nvPr/>
        </p:nvSpPr>
        <p:spPr bwMode="auto">
          <a:xfrm>
            <a:off x="4734245" y="6179957"/>
            <a:ext cx="292003" cy="2663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400" dirty="0">
                <a:solidFill>
                  <a:srgbClr val="00B0F0"/>
                </a:solidFill>
                <a:latin typeface="Abadi" panose="020B0604020202020204" pitchFamily="34" charset="0"/>
              </a:rPr>
              <a:t>6)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706406-4B4A-4221-B064-3AD6813F73D4}"/>
              </a:ext>
            </a:extLst>
          </p:cNvPr>
          <p:cNvSpPr/>
          <p:nvPr/>
        </p:nvSpPr>
        <p:spPr>
          <a:xfrm>
            <a:off x="158778" y="1376037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242424"/>
                </a:solidFill>
              </a:rPr>
              <a:t>(exist from Timed Waiting, compete the lock)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00B0F0"/>
                </a:solidFill>
              </a:rPr>
              <a:t>3) –being notified</a:t>
            </a:r>
          </a:p>
          <a:p>
            <a:r>
              <a:rPr lang="en-US" dirty="0">
                <a:solidFill>
                  <a:srgbClr val="00B0F0"/>
                </a:solidFill>
              </a:rPr>
              <a:t>4) - being interrupted</a:t>
            </a:r>
          </a:p>
          <a:p>
            <a:r>
              <a:rPr lang="en-US" dirty="0">
                <a:solidFill>
                  <a:srgbClr val="00B0F0"/>
                </a:solidFill>
              </a:rPr>
              <a:t>7) - timeout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40399A0-F046-42E6-BE4C-D5220C5468CF}"/>
              </a:ext>
            </a:extLst>
          </p:cNvPr>
          <p:cNvSpPr/>
          <p:nvPr/>
        </p:nvSpPr>
        <p:spPr>
          <a:xfrm>
            <a:off x="6712767" y="409988"/>
            <a:ext cx="47839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FF0000"/>
                </a:solidFill>
              </a:rPr>
              <a:t>5) - enter monitor block again, wait() returns</a:t>
            </a:r>
            <a:endParaRPr lang="en-US" dirty="0">
              <a:solidFill>
                <a:srgbClr val="FF0000"/>
              </a:solidFill>
              <a:latin typeface="Abadi" panose="020B0604020202020204" pitchFamily="34" charset="0"/>
            </a:endParaRP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F0"/>
                </a:solidFill>
              </a:rPr>
              <a:t>6) - enter Blocked on the lock,  non- interruptible, wake up and compete the lock.</a:t>
            </a:r>
          </a:p>
          <a:p>
            <a:r>
              <a:rPr lang="en-US" dirty="0">
                <a:solidFill>
                  <a:srgbClr val="FF0000"/>
                </a:solidFill>
              </a:rPr>
              <a:t> 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7F6AE5-BCFF-408C-A8E3-9C5D70ACAD7D}"/>
              </a:ext>
            </a:extLst>
          </p:cNvPr>
          <p:cNvSpPr txBox="1"/>
          <p:nvPr/>
        </p:nvSpPr>
        <p:spPr bwMode="auto">
          <a:xfrm>
            <a:off x="8712685" y="3422156"/>
            <a:ext cx="349444" cy="2821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400" dirty="0">
                <a:solidFill>
                  <a:srgbClr val="00B0F0"/>
                </a:solidFill>
                <a:latin typeface="Abadi" panose="020B0604020202020204" pitchFamily="34" charset="0"/>
              </a:rPr>
              <a:t>7)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880550-58E7-4566-96B1-A6251BED02E7}"/>
              </a:ext>
            </a:extLst>
          </p:cNvPr>
          <p:cNvSpPr txBox="1"/>
          <p:nvPr/>
        </p:nvSpPr>
        <p:spPr bwMode="auto">
          <a:xfrm>
            <a:off x="5317009" y="2385663"/>
            <a:ext cx="349444" cy="2821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400" dirty="0">
                <a:solidFill>
                  <a:srgbClr val="FF0000"/>
                </a:solidFill>
                <a:latin typeface="Abadi" panose="020B0604020202020204" pitchFamily="34" charset="0"/>
              </a:rPr>
              <a:t>1)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5BB6A1-3CE3-44AA-985D-B99213D8E4F9}"/>
              </a:ext>
            </a:extLst>
          </p:cNvPr>
          <p:cNvSpPr/>
          <p:nvPr/>
        </p:nvSpPr>
        <p:spPr>
          <a:xfrm>
            <a:off x="6655280" y="1330918"/>
            <a:ext cx="2244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*spurious waken up</a:t>
            </a:r>
          </a:p>
        </p:txBody>
      </p:sp>
    </p:spTree>
    <p:extLst>
      <p:ext uri="{BB962C8B-B14F-4D97-AF65-F5344CB8AC3E}">
        <p14:creationId xmlns:p14="http://schemas.microsoft.com/office/powerpoint/2010/main" val="4218336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415A9A1-C2FB-4AC2-BB43-4EAB5E1226EB}"/>
              </a:ext>
            </a:extLst>
          </p:cNvPr>
          <p:cNvSpPr/>
          <p:nvPr/>
        </p:nvSpPr>
        <p:spPr>
          <a:xfrm>
            <a:off x="158777" y="236956"/>
            <a:ext cx="869976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wait()/wait(timeout)/wait(timeout, </a:t>
            </a:r>
            <a:r>
              <a:rPr lang="en-US" altLang="zh-CN" dirty="0" err="1"/>
              <a:t>nanos</a:t>
            </a:r>
            <a:r>
              <a:rPr lang="en-US" altLang="zh-CN" dirty="0"/>
              <a:t>) </a:t>
            </a:r>
            <a:r>
              <a:rPr lang="en-US" dirty="0">
                <a:solidFill>
                  <a:srgbClr val="242424"/>
                </a:solidFill>
              </a:rPr>
              <a:t>– Blocking point 2</a:t>
            </a:r>
            <a:endParaRPr lang="en-US" dirty="0"/>
          </a:p>
          <a:p>
            <a:r>
              <a:rPr lang="en-US" dirty="0">
                <a:solidFill>
                  <a:srgbClr val="00B0F0"/>
                </a:solidFill>
              </a:rPr>
              <a:t>Question1: Thread 1 is staying in wait(), but another thread hold the monitor lock and never release, Could the thread 1 be terminated?</a:t>
            </a:r>
          </a:p>
          <a:p>
            <a:endParaRPr lang="en-US" dirty="0">
              <a:solidFill>
                <a:srgbClr val="00B0F0"/>
              </a:solidFill>
            </a:endParaRPr>
          </a:p>
          <a:p>
            <a:r>
              <a:rPr lang="en-US" dirty="0">
                <a:solidFill>
                  <a:srgbClr val="00B0F0"/>
                </a:solidFill>
              </a:rPr>
              <a:t>Question 2: Thread 1 is staying in wait(), but another thread notify() then interrupt it during hold the monitor lock,  after </a:t>
            </a:r>
            <a:r>
              <a:rPr lang="en-US" sz="1600" dirty="0">
                <a:solidFill>
                  <a:srgbClr val="00B0F0"/>
                </a:solidFill>
              </a:rPr>
              <a:t>another thread release the lock, Is the Thread 1  </a:t>
            </a:r>
            <a:r>
              <a:rPr lang="en-US" dirty="0">
                <a:solidFill>
                  <a:srgbClr val="00B0F0"/>
                </a:solidFill>
              </a:rPr>
              <a:t>interrupted first or notified first? 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6F671D2-57A8-4343-B48F-8AE3AC8CAE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471" y="2214200"/>
            <a:ext cx="11229975" cy="44672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8F3262C-E4FA-44FF-AFAD-0DCEAF9F18C6}"/>
              </a:ext>
            </a:extLst>
          </p:cNvPr>
          <p:cNvSpPr txBox="1"/>
          <p:nvPr/>
        </p:nvSpPr>
        <p:spPr bwMode="auto">
          <a:xfrm>
            <a:off x="7277100" y="3671188"/>
            <a:ext cx="349444" cy="2821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400" dirty="0">
                <a:solidFill>
                  <a:srgbClr val="00B0F0"/>
                </a:solidFill>
                <a:latin typeface="Abadi" panose="020B0604020202020204" pitchFamily="34" charset="0"/>
              </a:rPr>
              <a:t>2)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DD7DD6-655E-4B11-8C02-DBF485579F50}"/>
              </a:ext>
            </a:extLst>
          </p:cNvPr>
          <p:cNvSpPr txBox="1"/>
          <p:nvPr/>
        </p:nvSpPr>
        <p:spPr bwMode="auto">
          <a:xfrm>
            <a:off x="8724900" y="3598271"/>
            <a:ext cx="349444" cy="2821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400" dirty="0">
                <a:solidFill>
                  <a:srgbClr val="00B0F0"/>
                </a:solidFill>
                <a:latin typeface="Abadi" panose="020B0604020202020204" pitchFamily="34" charset="0"/>
              </a:rPr>
              <a:t>3)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2AA2AD-9436-49C8-91AC-51079B1BE003}"/>
              </a:ext>
            </a:extLst>
          </p:cNvPr>
          <p:cNvSpPr txBox="1"/>
          <p:nvPr/>
        </p:nvSpPr>
        <p:spPr bwMode="auto">
          <a:xfrm>
            <a:off x="8509097" y="4098058"/>
            <a:ext cx="349444" cy="2821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400" dirty="0">
                <a:solidFill>
                  <a:srgbClr val="00B0F0"/>
                </a:solidFill>
                <a:latin typeface="Abadi" panose="020B0604020202020204" pitchFamily="34" charset="0"/>
              </a:rPr>
              <a:t>4)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AA9B70B-889C-491D-846F-798C3F53BDE7}"/>
              </a:ext>
            </a:extLst>
          </p:cNvPr>
          <p:cNvSpPr txBox="1"/>
          <p:nvPr/>
        </p:nvSpPr>
        <p:spPr bwMode="auto">
          <a:xfrm>
            <a:off x="5547824" y="2384533"/>
            <a:ext cx="349444" cy="2821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400" dirty="0">
                <a:solidFill>
                  <a:srgbClr val="FF0000"/>
                </a:solidFill>
                <a:latin typeface="Abadi" panose="020B0604020202020204" pitchFamily="34" charset="0"/>
              </a:rPr>
              <a:t>5)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C2852F-DD90-4400-9427-DBEE3579D65D}"/>
              </a:ext>
            </a:extLst>
          </p:cNvPr>
          <p:cNvSpPr txBox="1"/>
          <p:nvPr/>
        </p:nvSpPr>
        <p:spPr bwMode="auto">
          <a:xfrm>
            <a:off x="1511656" y="3614038"/>
            <a:ext cx="292003" cy="2663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400" dirty="0">
                <a:solidFill>
                  <a:srgbClr val="FF0000"/>
                </a:solidFill>
                <a:latin typeface="Abadi" panose="020B0604020202020204" pitchFamily="34" charset="0"/>
              </a:rPr>
              <a:t>6)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7F6AE5-BCFF-408C-A8E3-9C5D70ACAD7D}"/>
              </a:ext>
            </a:extLst>
          </p:cNvPr>
          <p:cNvSpPr txBox="1"/>
          <p:nvPr/>
        </p:nvSpPr>
        <p:spPr bwMode="auto">
          <a:xfrm>
            <a:off x="8712685" y="3422156"/>
            <a:ext cx="349444" cy="2821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400" dirty="0">
                <a:solidFill>
                  <a:srgbClr val="00B0F0"/>
                </a:solidFill>
                <a:latin typeface="Abadi" panose="020B0604020202020204" pitchFamily="34" charset="0"/>
              </a:rPr>
              <a:t>7)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880550-58E7-4566-96B1-A6251BED02E7}"/>
              </a:ext>
            </a:extLst>
          </p:cNvPr>
          <p:cNvSpPr txBox="1"/>
          <p:nvPr/>
        </p:nvSpPr>
        <p:spPr bwMode="auto">
          <a:xfrm>
            <a:off x="5317009" y="2385663"/>
            <a:ext cx="349444" cy="2821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400" dirty="0">
                <a:solidFill>
                  <a:srgbClr val="FF0000"/>
                </a:solidFill>
                <a:latin typeface="Abadi" panose="020B0604020202020204" pitchFamily="34" charset="0"/>
              </a:rPr>
              <a:t>1)</a:t>
            </a:r>
          </a:p>
        </p:txBody>
      </p:sp>
    </p:spTree>
    <p:extLst>
      <p:ext uri="{BB962C8B-B14F-4D97-AF65-F5344CB8AC3E}">
        <p14:creationId xmlns:p14="http://schemas.microsoft.com/office/powerpoint/2010/main" val="1922232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2093086-0673-4AA5-A6D7-AC81616C5D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471" y="2214200"/>
            <a:ext cx="11229975" cy="44672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9746035-8550-480B-8B92-D36BC42303B2}"/>
              </a:ext>
            </a:extLst>
          </p:cNvPr>
          <p:cNvSpPr/>
          <p:nvPr/>
        </p:nvSpPr>
        <p:spPr>
          <a:xfrm>
            <a:off x="221894" y="101864"/>
            <a:ext cx="623369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42424"/>
                </a:solidFill>
              </a:rPr>
              <a:t>Notify()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FF0000"/>
                </a:solidFill>
              </a:rPr>
              <a:t>1) - one random-selected Waiting thread is waked up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FF0000"/>
                </a:solidFill>
              </a:rPr>
              <a:t>2) - one random-selected Timed-Waiting thread is waked up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  <a:latin typeface="Abadi" panose="020B0604020202020204" pitchFamily="34" charset="0"/>
            </a:endParaRPr>
          </a:p>
          <a:p>
            <a:endParaRPr lang="en-US" dirty="0">
              <a:solidFill>
                <a:srgbClr val="FF0000"/>
              </a:solidFill>
              <a:latin typeface="Abadi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CE1AC4E-2E0C-4823-9A53-71174F37199C}"/>
              </a:ext>
            </a:extLst>
          </p:cNvPr>
          <p:cNvSpPr/>
          <p:nvPr/>
        </p:nvSpPr>
        <p:spPr>
          <a:xfrm>
            <a:off x="221894" y="125602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NotifyAll</a:t>
            </a:r>
            <a:r>
              <a:rPr lang="en-US" dirty="0">
                <a:solidFill>
                  <a:srgbClr val="242424"/>
                </a:solidFill>
              </a:rPr>
              <a:t>() 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FF0000"/>
                </a:solidFill>
              </a:rPr>
              <a:t>3) – all Waiting threads are waked up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FF0000"/>
                </a:solidFill>
              </a:rPr>
              <a:t>4) - all Timed-Waiting threads are waked up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1F51F58-AC38-479D-B40E-423047DB6D14}"/>
              </a:ext>
            </a:extLst>
          </p:cNvPr>
          <p:cNvSpPr txBox="1"/>
          <p:nvPr/>
        </p:nvSpPr>
        <p:spPr bwMode="auto">
          <a:xfrm>
            <a:off x="5577219" y="2384533"/>
            <a:ext cx="349444" cy="2821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400" dirty="0">
                <a:solidFill>
                  <a:srgbClr val="FF0000"/>
                </a:solidFill>
                <a:latin typeface="Abadi" panose="020B0604020202020204" pitchFamily="34" charset="0"/>
              </a:rPr>
              <a:t>2)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C800F0-990E-416C-B2CD-3A53818AD277}"/>
              </a:ext>
            </a:extLst>
          </p:cNvPr>
          <p:cNvSpPr txBox="1"/>
          <p:nvPr/>
        </p:nvSpPr>
        <p:spPr bwMode="auto">
          <a:xfrm>
            <a:off x="5317009" y="2385663"/>
            <a:ext cx="349444" cy="2821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400" dirty="0">
                <a:solidFill>
                  <a:srgbClr val="FF0000"/>
                </a:solidFill>
                <a:latin typeface="Abadi" panose="020B0604020202020204" pitchFamily="34" charset="0"/>
              </a:rPr>
              <a:t>1)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83F553-C95C-4C39-8E65-F347B5BB18B5}"/>
              </a:ext>
            </a:extLst>
          </p:cNvPr>
          <p:cNvSpPr txBox="1"/>
          <p:nvPr/>
        </p:nvSpPr>
        <p:spPr bwMode="auto">
          <a:xfrm>
            <a:off x="5553157" y="2954025"/>
            <a:ext cx="349444" cy="2821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400" dirty="0">
                <a:solidFill>
                  <a:srgbClr val="FF0000"/>
                </a:solidFill>
                <a:latin typeface="Abadi" panose="020B0604020202020204" pitchFamily="34" charset="0"/>
              </a:rPr>
              <a:t>4)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F61B42-1460-49FE-B051-EC552504563F}"/>
              </a:ext>
            </a:extLst>
          </p:cNvPr>
          <p:cNvSpPr txBox="1"/>
          <p:nvPr/>
        </p:nvSpPr>
        <p:spPr bwMode="auto">
          <a:xfrm>
            <a:off x="5292947" y="2955155"/>
            <a:ext cx="349444" cy="2821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400" dirty="0">
                <a:solidFill>
                  <a:srgbClr val="FF0000"/>
                </a:solidFill>
                <a:latin typeface="Abadi" panose="020B0604020202020204" pitchFamily="34" charset="0"/>
              </a:rPr>
              <a:t>3)</a:t>
            </a:r>
          </a:p>
        </p:txBody>
      </p:sp>
    </p:spTree>
    <p:extLst>
      <p:ext uri="{BB962C8B-B14F-4D97-AF65-F5344CB8AC3E}">
        <p14:creationId xmlns:p14="http://schemas.microsoft.com/office/powerpoint/2010/main" val="15456274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2093086-0673-4AA5-A6D7-AC81616C5D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471" y="2214200"/>
            <a:ext cx="11229975" cy="44672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9746035-8550-480B-8B92-D36BC42303B2}"/>
              </a:ext>
            </a:extLst>
          </p:cNvPr>
          <p:cNvSpPr/>
          <p:nvPr/>
        </p:nvSpPr>
        <p:spPr>
          <a:xfrm>
            <a:off x="221894" y="101864"/>
            <a:ext cx="623369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42424"/>
                </a:solidFill>
              </a:rPr>
              <a:t>Exit from the Synchronized Block</a:t>
            </a:r>
            <a:endParaRPr lang="en-US" dirty="0">
              <a:solidFill>
                <a:srgbClr val="FF0000"/>
              </a:solidFill>
              <a:latin typeface="Abadi" panose="020B0604020202020204" pitchFamily="34" charset="0"/>
            </a:endParaRP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FF0000"/>
                </a:solidFill>
              </a:rPr>
              <a:t>1) - release monitor lock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  <a:latin typeface="Abadi" panose="020B0604020202020204" pitchFamily="34" charset="0"/>
            </a:endParaRPr>
          </a:p>
          <a:p>
            <a:endParaRPr lang="en-US" dirty="0">
              <a:solidFill>
                <a:srgbClr val="FF0000"/>
              </a:solidFill>
              <a:latin typeface="Abadi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C800F0-990E-416C-B2CD-3A53818AD277}"/>
              </a:ext>
            </a:extLst>
          </p:cNvPr>
          <p:cNvSpPr txBox="1"/>
          <p:nvPr/>
        </p:nvSpPr>
        <p:spPr bwMode="auto">
          <a:xfrm>
            <a:off x="5459647" y="2397095"/>
            <a:ext cx="349444" cy="2821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400" dirty="0">
                <a:solidFill>
                  <a:srgbClr val="FF0000"/>
                </a:solidFill>
                <a:latin typeface="Abadi" panose="020B0604020202020204" pitchFamily="34" charset="0"/>
              </a:rPr>
              <a:t>1)</a:t>
            </a:r>
          </a:p>
        </p:txBody>
      </p:sp>
    </p:spTree>
    <p:extLst>
      <p:ext uri="{BB962C8B-B14F-4D97-AF65-F5344CB8AC3E}">
        <p14:creationId xmlns:p14="http://schemas.microsoft.com/office/powerpoint/2010/main" val="33985312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654C022-84C5-4C8F-A9A7-9C3B5251A9C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79425" y="1557338"/>
            <a:ext cx="8353426" cy="4392612"/>
          </a:xfrm>
        </p:spPr>
        <p:txBody>
          <a:bodyPr/>
          <a:lstStyle/>
          <a:p>
            <a:r>
              <a:rPr lang="en-US" dirty="0"/>
              <a:t>Facilities(Java1.5)</a:t>
            </a:r>
          </a:p>
          <a:p>
            <a:pPr lvl="1"/>
            <a:r>
              <a:rPr lang="en-US" dirty="0" err="1"/>
              <a:t>ReentrantLock</a:t>
            </a:r>
            <a:r>
              <a:rPr lang="en-US" dirty="0"/>
              <a:t>(non-fair)</a:t>
            </a:r>
          </a:p>
          <a:p>
            <a:pPr lvl="3"/>
            <a:r>
              <a:rPr lang="en-US" sz="1400" dirty="0"/>
              <a:t>Default non-fair  or  </a:t>
            </a:r>
            <a:r>
              <a:rPr lang="en-US" altLang="zh-CN" sz="1400" dirty="0"/>
              <a:t>F</a:t>
            </a:r>
            <a:r>
              <a:rPr lang="en-US" sz="1400" dirty="0"/>
              <a:t>air               </a:t>
            </a:r>
          </a:p>
          <a:p>
            <a:pPr marL="1092200" lvl="3" indent="0">
              <a:buNone/>
            </a:pPr>
            <a:r>
              <a:rPr lang="en-US" sz="1400" dirty="0"/>
              <a:t># </a:t>
            </a:r>
            <a:r>
              <a:rPr lang="en-US" sz="1400" dirty="0">
                <a:solidFill>
                  <a:srgbClr val="242424"/>
                </a:solidFill>
              </a:rPr>
              <a:t>Note: it is only “favor granting access to the longest-waiting thread”. </a:t>
            </a:r>
            <a:endParaRPr lang="en-US" altLang="zh-CN" sz="1400" dirty="0">
              <a:solidFill>
                <a:srgbClr val="242424"/>
              </a:solidFill>
            </a:endParaRPr>
          </a:p>
          <a:p>
            <a:pPr lvl="3"/>
            <a:r>
              <a:rPr lang="en-US" sz="1400" dirty="0"/>
              <a:t>Reentrant                                           # Non-reentrant</a:t>
            </a:r>
          </a:p>
          <a:p>
            <a:pPr lvl="3"/>
            <a:r>
              <a:rPr lang="en-US" sz="1400" dirty="0"/>
              <a:t>Exclusive                                             </a:t>
            </a:r>
            <a:r>
              <a:rPr lang="en-US" altLang="zh-CN" sz="1400" dirty="0"/>
              <a:t># Share Lock</a:t>
            </a:r>
          </a:p>
          <a:p>
            <a:pPr lvl="3"/>
            <a:r>
              <a:rPr lang="en-US" sz="1400" dirty="0"/>
              <a:t>Mutex                                                   </a:t>
            </a:r>
            <a:r>
              <a:rPr lang="en-US" altLang="zh-CN" sz="1400" dirty="0"/>
              <a:t>#  </a:t>
            </a:r>
            <a:r>
              <a:rPr lang="en-US" altLang="zh-CN" sz="1400" dirty="0" err="1"/>
              <a:t>ReadWriteLock</a:t>
            </a:r>
            <a:endParaRPr lang="en-US" altLang="zh-CN" sz="1400" dirty="0"/>
          </a:p>
          <a:p>
            <a:pPr lvl="3"/>
            <a:r>
              <a:rPr lang="en-US" altLang="zh-CN" sz="1400" dirty="0"/>
              <a:t>Pessimistic                                         #  Optimistic</a:t>
            </a:r>
          </a:p>
          <a:p>
            <a:pPr lvl="2"/>
            <a:r>
              <a:rPr lang="en-US" dirty="0">
                <a:solidFill>
                  <a:srgbClr val="242424"/>
                </a:solidFill>
              </a:rPr>
              <a:t>Lock()/</a:t>
            </a:r>
            <a:r>
              <a:rPr lang="en-US" dirty="0" err="1"/>
              <a:t>tryLock</a:t>
            </a:r>
            <a:r>
              <a:rPr lang="en-US" dirty="0"/>
              <a:t>()/</a:t>
            </a:r>
            <a:r>
              <a:rPr lang="en-US" dirty="0" err="1"/>
              <a:t>tryLock</a:t>
            </a:r>
            <a:r>
              <a:rPr lang="en-US" dirty="0"/>
              <a:t>(timeout)/</a:t>
            </a:r>
            <a:r>
              <a:rPr lang="en-US" dirty="0" err="1"/>
              <a:t>lockInterruptibly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Condition(Multiple)</a:t>
            </a:r>
          </a:p>
          <a:p>
            <a:pPr lvl="2"/>
            <a:r>
              <a:rPr lang="en-US" dirty="0"/>
              <a:t>Create from the lock object and only work with it</a:t>
            </a:r>
          </a:p>
          <a:p>
            <a:pPr lvl="2"/>
            <a:r>
              <a:rPr lang="en-US" dirty="0"/>
              <a:t>Precisely wake-up control with different conditions</a:t>
            </a:r>
          </a:p>
          <a:p>
            <a:pPr lvl="2"/>
            <a:r>
              <a:rPr lang="en-US" altLang="zh-CN" dirty="0"/>
              <a:t>await()/</a:t>
            </a:r>
            <a:r>
              <a:rPr lang="en-US" altLang="zh-CN" dirty="0" err="1"/>
              <a:t>awaitUninterruptibly</a:t>
            </a:r>
            <a:r>
              <a:rPr lang="en-US" altLang="zh-CN" dirty="0"/>
              <a:t>()/</a:t>
            </a:r>
            <a:r>
              <a:rPr lang="en-US" altLang="en-US" dirty="0"/>
              <a:t>await(timeout), </a:t>
            </a:r>
            <a:r>
              <a:rPr lang="en-US" altLang="en-US" dirty="0" err="1"/>
              <a:t>awaitNanos</a:t>
            </a:r>
            <a:r>
              <a:rPr lang="en-US" altLang="en-US" dirty="0"/>
              <a:t>(timeout), </a:t>
            </a:r>
            <a:r>
              <a:rPr lang="en-US" altLang="en-US" dirty="0" err="1"/>
              <a:t>awaitUntil</a:t>
            </a:r>
            <a:r>
              <a:rPr lang="en-US" altLang="en-US" dirty="0"/>
              <a:t>(date)</a:t>
            </a:r>
            <a:endParaRPr lang="en-US" altLang="zh-CN" dirty="0"/>
          </a:p>
          <a:p>
            <a:pPr lvl="2"/>
            <a:r>
              <a:rPr lang="en-US" altLang="zh-CN" dirty="0"/>
              <a:t>signal()/</a:t>
            </a:r>
            <a:r>
              <a:rPr lang="en-US" altLang="zh-CN" dirty="0" err="1"/>
              <a:t>signalAll</a:t>
            </a:r>
            <a:r>
              <a:rPr lang="en-US" altLang="zh-CN" dirty="0"/>
              <a:t>()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8751738-C425-403B-85CF-E270E49EB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 and Condition</a:t>
            </a:r>
          </a:p>
        </p:txBody>
      </p:sp>
    </p:spTree>
    <p:extLst>
      <p:ext uri="{BB962C8B-B14F-4D97-AF65-F5344CB8AC3E}">
        <p14:creationId xmlns:p14="http://schemas.microsoft.com/office/powerpoint/2010/main" val="13955169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604F35D-3922-409D-9F17-8FEE48277C5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79424" y="1763395"/>
            <a:ext cx="9507855" cy="4392612"/>
          </a:xfrm>
        </p:spPr>
        <p:txBody>
          <a:bodyPr/>
          <a:lstStyle/>
          <a:p>
            <a:r>
              <a:rPr lang="en-US" dirty="0"/>
              <a:t>Demo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95A1CBD-7D95-42A1-9F01-E5E7272F3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 and Condition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C5103D-BAE4-4BC3-9568-2318841FDA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6905" y="1623582"/>
            <a:ext cx="6754335" cy="4104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110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604F35D-3922-409D-9F17-8FEE48277C5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79424" y="1763395"/>
            <a:ext cx="9507855" cy="4392612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Questions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Does the </a:t>
            </a:r>
            <a:r>
              <a:rPr lang="en-US" dirty="0" err="1">
                <a:solidFill>
                  <a:srgbClr val="00B0F0"/>
                </a:solidFill>
              </a:rPr>
              <a:t>ReentrantLock</a:t>
            </a:r>
            <a:r>
              <a:rPr lang="en-US" dirty="0">
                <a:solidFill>
                  <a:srgbClr val="00B0F0"/>
                </a:solidFill>
              </a:rPr>
              <a:t> has lock upgrade?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95A1CBD-7D95-42A1-9F01-E5E7272F3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 and Condition</a:t>
            </a:r>
          </a:p>
        </p:txBody>
      </p:sp>
    </p:spTree>
    <p:extLst>
      <p:ext uri="{BB962C8B-B14F-4D97-AF65-F5344CB8AC3E}">
        <p14:creationId xmlns:p14="http://schemas.microsoft.com/office/powerpoint/2010/main" val="3143886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DDCF0FD-F7C1-4BD7-9C97-17A4753870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012" y="2109365"/>
            <a:ext cx="11229975" cy="446722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0935029-D515-4696-9709-5749E06609DA}"/>
              </a:ext>
            </a:extLst>
          </p:cNvPr>
          <p:cNvSpPr/>
          <p:nvPr/>
        </p:nvSpPr>
        <p:spPr>
          <a:xfrm>
            <a:off x="237280" y="61998"/>
            <a:ext cx="624810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42424"/>
                </a:solidFill>
              </a:rPr>
              <a:t>lock()</a:t>
            </a:r>
            <a:endParaRPr lang="en-US" dirty="0">
              <a:solidFill>
                <a:srgbClr val="FF0000"/>
              </a:solidFill>
            </a:endParaRP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FF0000"/>
                </a:solidFill>
              </a:rPr>
              <a:t>1) - hold the lock, lock() returns</a:t>
            </a:r>
            <a:endParaRPr lang="en-US" dirty="0">
              <a:solidFill>
                <a:srgbClr val="FF0000"/>
              </a:solidFill>
              <a:latin typeface="Abadi" panose="020B0604020202020204" pitchFamily="34" charset="0"/>
            </a:endParaRP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FF0000"/>
                </a:solidFill>
              </a:rPr>
              <a:t>2) –Waiting on the lock, non-interruptible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0DFBF8-866A-40F7-9F39-58D9FBCF87D1}"/>
              </a:ext>
            </a:extLst>
          </p:cNvPr>
          <p:cNvSpPr txBox="1"/>
          <p:nvPr/>
        </p:nvSpPr>
        <p:spPr bwMode="auto">
          <a:xfrm>
            <a:off x="5416735" y="2285428"/>
            <a:ext cx="289884" cy="27747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400" dirty="0">
                <a:solidFill>
                  <a:srgbClr val="FF0000"/>
                </a:solidFill>
                <a:latin typeface="Abadi" panose="020B0604020202020204" pitchFamily="34" charset="0"/>
              </a:rPr>
              <a:t>1)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FD916C-B978-4CBA-B95A-E08378E232DD}"/>
              </a:ext>
            </a:extLst>
          </p:cNvPr>
          <p:cNvSpPr txBox="1"/>
          <p:nvPr/>
        </p:nvSpPr>
        <p:spPr bwMode="auto">
          <a:xfrm>
            <a:off x="4082485" y="3976190"/>
            <a:ext cx="349444" cy="2821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400" dirty="0">
                <a:solidFill>
                  <a:srgbClr val="FF0000"/>
                </a:solidFill>
                <a:latin typeface="Abadi" panose="020B0604020202020204" pitchFamily="34" charset="0"/>
              </a:rPr>
              <a:t>2)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B4DE819-96DB-40B3-9514-1F6CE83E69DA}"/>
              </a:ext>
            </a:extLst>
          </p:cNvPr>
          <p:cNvSpPr/>
          <p:nvPr/>
        </p:nvSpPr>
        <p:spPr>
          <a:xfrm>
            <a:off x="237280" y="101309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Clr>
                <a:schemeClr val="tx1"/>
              </a:buClr>
            </a:pPr>
            <a:r>
              <a:rPr lang="en-US" dirty="0" err="1"/>
              <a:t>lockInterruptibly</a:t>
            </a:r>
            <a:r>
              <a:rPr lang="en-US" dirty="0"/>
              <a:t>()</a:t>
            </a:r>
            <a:endParaRPr lang="en-US" dirty="0">
              <a:solidFill>
                <a:srgbClr val="FF0000"/>
              </a:solidFill>
            </a:endParaRP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FF0000"/>
                </a:solidFill>
              </a:rPr>
              <a:t>1) – hold the lock, lock() returns</a:t>
            </a:r>
            <a:endParaRPr lang="en-US" dirty="0">
              <a:solidFill>
                <a:srgbClr val="FF0000"/>
              </a:solidFill>
              <a:latin typeface="Abadi" panose="020B0604020202020204" pitchFamily="34" charset="0"/>
            </a:endParaRP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FF0000"/>
                </a:solidFill>
              </a:rPr>
              <a:t>2) –Waiting on the lock,  interruptible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3B6232-93C8-405E-99B2-DE7C20403B82}"/>
              </a:ext>
            </a:extLst>
          </p:cNvPr>
          <p:cNvSpPr/>
          <p:nvPr/>
        </p:nvSpPr>
        <p:spPr>
          <a:xfrm>
            <a:off x="5858720" y="3423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tryLock</a:t>
            </a:r>
            <a:r>
              <a:rPr lang="en-US" dirty="0"/>
              <a:t>()</a:t>
            </a:r>
          </a:p>
          <a:p>
            <a:pPr marL="342900" indent="-342900">
              <a:buAutoNum type="arabicParenR"/>
            </a:pPr>
            <a:r>
              <a:rPr lang="en-US" dirty="0"/>
              <a:t>- Always in Runnable </a:t>
            </a:r>
          </a:p>
          <a:p>
            <a:pPr marL="342900" indent="-342900">
              <a:buAutoNum type="arabicParenR"/>
            </a:pPr>
            <a:r>
              <a:rPr lang="en-US" dirty="0"/>
              <a:t>- either hold the lock, return true</a:t>
            </a:r>
          </a:p>
          <a:p>
            <a:pPr marL="342900" indent="-342900">
              <a:buAutoNum type="arabicParenR"/>
            </a:pPr>
            <a:r>
              <a:rPr lang="en-US" dirty="0"/>
              <a:t>- or return false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EAC3B1-12A0-4B7B-B9D3-1D05E6459FFC}"/>
              </a:ext>
            </a:extLst>
          </p:cNvPr>
          <p:cNvSpPr/>
          <p:nvPr/>
        </p:nvSpPr>
        <p:spPr>
          <a:xfrm>
            <a:off x="5858720" y="115758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trylock</a:t>
            </a:r>
            <a:r>
              <a:rPr lang="en-US" dirty="0"/>
              <a:t>(timeout)</a:t>
            </a:r>
          </a:p>
          <a:p>
            <a:pPr marL="342900" indent="-342900">
              <a:buFontTx/>
              <a:buAutoNum type="arabicParenR"/>
            </a:pPr>
            <a:r>
              <a:rPr lang="en-US" dirty="0">
                <a:solidFill>
                  <a:srgbClr val="00B0F0"/>
                </a:solidFill>
              </a:rPr>
              <a:t>– hold the lock, </a:t>
            </a:r>
            <a:r>
              <a:rPr lang="en-US" dirty="0" err="1">
                <a:solidFill>
                  <a:srgbClr val="00B0F0"/>
                </a:solidFill>
              </a:rPr>
              <a:t>trylock</a:t>
            </a:r>
            <a:r>
              <a:rPr lang="en-US" dirty="0">
                <a:solidFill>
                  <a:srgbClr val="00B0F0"/>
                </a:solidFill>
              </a:rPr>
              <a:t>(timeout) return true</a:t>
            </a:r>
          </a:p>
          <a:p>
            <a:pPr marL="342900" indent="-342900">
              <a:buAutoNum type="arabicParenR"/>
            </a:pPr>
            <a:r>
              <a:rPr lang="en-US" dirty="0">
                <a:solidFill>
                  <a:srgbClr val="00B0F0"/>
                </a:solidFill>
              </a:rPr>
              <a:t>- Timed Waiting on the lock, timeout return false,  interruptible</a:t>
            </a:r>
          </a:p>
        </p:txBody>
      </p:sp>
    </p:spTree>
    <p:extLst>
      <p:ext uri="{BB962C8B-B14F-4D97-AF65-F5344CB8AC3E}">
        <p14:creationId xmlns:p14="http://schemas.microsoft.com/office/powerpoint/2010/main" val="32337860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2093086-0673-4AA5-A6D7-AC81616C5D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471" y="2214200"/>
            <a:ext cx="11229975" cy="44672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9746035-8550-480B-8B92-D36BC42303B2}"/>
              </a:ext>
            </a:extLst>
          </p:cNvPr>
          <p:cNvSpPr/>
          <p:nvPr/>
        </p:nvSpPr>
        <p:spPr>
          <a:xfrm>
            <a:off x="221894" y="101864"/>
            <a:ext cx="623369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await()</a:t>
            </a:r>
          </a:p>
          <a:p>
            <a:r>
              <a:rPr lang="en-US" dirty="0">
                <a:solidFill>
                  <a:srgbClr val="242424"/>
                </a:solidFill>
              </a:rPr>
              <a:t>(enter Waiting)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1) – release lock</a:t>
            </a:r>
          </a:p>
          <a:p>
            <a:r>
              <a:rPr lang="en-US" dirty="0">
                <a:solidFill>
                  <a:srgbClr val="FF0000"/>
                </a:solidFill>
              </a:rPr>
              <a:t>2) -  Waiting on the condition, interruptible</a:t>
            </a:r>
          </a:p>
          <a:p>
            <a:endParaRPr lang="en-US" dirty="0">
              <a:solidFill>
                <a:srgbClr val="FF0000"/>
              </a:solidFill>
              <a:latin typeface="Abadi" panose="020B0604020202020204" pitchFamily="34" charset="0"/>
            </a:endParaRPr>
          </a:p>
          <a:p>
            <a:endParaRPr lang="en-US" dirty="0">
              <a:solidFill>
                <a:srgbClr val="FF0000"/>
              </a:solidFill>
              <a:latin typeface="Abadi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CE1AC4E-2E0C-4823-9A53-71174F37199C}"/>
              </a:ext>
            </a:extLst>
          </p:cNvPr>
          <p:cNvSpPr/>
          <p:nvPr/>
        </p:nvSpPr>
        <p:spPr>
          <a:xfrm>
            <a:off x="221894" y="125922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242424"/>
                </a:solidFill>
              </a:rPr>
              <a:t>(change to Waiting on the lock, then compete the lock)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3) –being signaled</a:t>
            </a:r>
          </a:p>
          <a:p>
            <a:r>
              <a:rPr lang="en-US" dirty="0">
                <a:solidFill>
                  <a:srgbClr val="FF0000"/>
                </a:solidFill>
              </a:rPr>
              <a:t>4) - being interrupted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76C084E-5348-4F8E-A17F-F0D6F8653976}"/>
              </a:ext>
            </a:extLst>
          </p:cNvPr>
          <p:cNvSpPr/>
          <p:nvPr/>
        </p:nvSpPr>
        <p:spPr>
          <a:xfrm>
            <a:off x="6142458" y="483438"/>
            <a:ext cx="53757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FF0000"/>
                </a:solidFill>
              </a:rPr>
              <a:t>5) – exit from Waiting, hold the lock, await() returns</a:t>
            </a:r>
            <a:endParaRPr lang="en-US" dirty="0">
              <a:solidFill>
                <a:srgbClr val="FF0000"/>
              </a:solidFill>
              <a:latin typeface="Abadi" panose="020B0604020202020204" pitchFamily="34" charset="0"/>
            </a:endParaRP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FF0000"/>
                </a:solidFill>
              </a:rPr>
              <a:t>6) –Waiting on the lock, non-interruptible, wake up and compete the lock.</a:t>
            </a:r>
          </a:p>
          <a:p>
            <a:r>
              <a:rPr lang="en-US" dirty="0">
                <a:solidFill>
                  <a:srgbClr val="FF0000"/>
                </a:solidFill>
              </a:rPr>
              <a:t> 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54712C-5DC3-4FEB-A505-EB11E216CBD3}"/>
              </a:ext>
            </a:extLst>
          </p:cNvPr>
          <p:cNvSpPr txBox="1"/>
          <p:nvPr/>
        </p:nvSpPr>
        <p:spPr bwMode="auto">
          <a:xfrm>
            <a:off x="4117781" y="4065165"/>
            <a:ext cx="349444" cy="2821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400" dirty="0">
                <a:solidFill>
                  <a:srgbClr val="FF0000"/>
                </a:solidFill>
                <a:latin typeface="Abadi" panose="020B0604020202020204" pitchFamily="34" charset="0"/>
              </a:rPr>
              <a:t>2)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2B972C-D571-4AE6-A05B-19F2903B10D0}"/>
              </a:ext>
            </a:extLst>
          </p:cNvPr>
          <p:cNvSpPr txBox="1"/>
          <p:nvPr/>
        </p:nvSpPr>
        <p:spPr bwMode="auto">
          <a:xfrm>
            <a:off x="5168938" y="4941109"/>
            <a:ext cx="349444" cy="2821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400" dirty="0">
                <a:solidFill>
                  <a:srgbClr val="FF0000"/>
                </a:solidFill>
                <a:latin typeface="Abadi" panose="020B0604020202020204" pitchFamily="34" charset="0"/>
              </a:rPr>
              <a:t>3)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F45FE4A-EAD9-4D0A-B5AD-4F26059033A4}"/>
              </a:ext>
            </a:extLst>
          </p:cNvPr>
          <p:cNvSpPr txBox="1"/>
          <p:nvPr/>
        </p:nvSpPr>
        <p:spPr bwMode="auto">
          <a:xfrm>
            <a:off x="5457750" y="4940673"/>
            <a:ext cx="349444" cy="2821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400" dirty="0">
                <a:solidFill>
                  <a:srgbClr val="FF0000"/>
                </a:solidFill>
                <a:latin typeface="Abadi" panose="020B0604020202020204" pitchFamily="34" charset="0"/>
              </a:rPr>
              <a:t>4)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1F51F58-AC38-479D-B40E-423047DB6D14}"/>
              </a:ext>
            </a:extLst>
          </p:cNvPr>
          <p:cNvSpPr txBox="1"/>
          <p:nvPr/>
        </p:nvSpPr>
        <p:spPr bwMode="auto">
          <a:xfrm>
            <a:off x="5443605" y="4049123"/>
            <a:ext cx="349444" cy="2821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400" dirty="0">
                <a:solidFill>
                  <a:srgbClr val="FF0000"/>
                </a:solidFill>
                <a:latin typeface="Abadi" panose="020B0604020202020204" pitchFamily="34" charset="0"/>
              </a:rPr>
              <a:t>5)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6E9A5F-103F-4162-8C1C-6933B2915C20}"/>
              </a:ext>
            </a:extLst>
          </p:cNvPr>
          <p:cNvSpPr txBox="1"/>
          <p:nvPr/>
        </p:nvSpPr>
        <p:spPr bwMode="auto">
          <a:xfrm>
            <a:off x="5759620" y="4939962"/>
            <a:ext cx="292003" cy="2663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400" dirty="0">
                <a:solidFill>
                  <a:srgbClr val="FF0000"/>
                </a:solidFill>
                <a:latin typeface="Abadi" panose="020B0604020202020204" pitchFamily="34" charset="0"/>
              </a:rPr>
              <a:t>6)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B8462D-F1DC-46F2-9369-8C554232013D}"/>
              </a:ext>
            </a:extLst>
          </p:cNvPr>
          <p:cNvSpPr/>
          <p:nvPr/>
        </p:nvSpPr>
        <p:spPr>
          <a:xfrm>
            <a:off x="6144126" y="1455114"/>
            <a:ext cx="2244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*spurious waken up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C800F0-990E-416C-B2CD-3A53818AD277}"/>
              </a:ext>
            </a:extLst>
          </p:cNvPr>
          <p:cNvSpPr txBox="1"/>
          <p:nvPr/>
        </p:nvSpPr>
        <p:spPr bwMode="auto">
          <a:xfrm>
            <a:off x="5443605" y="2433400"/>
            <a:ext cx="349444" cy="2821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400" dirty="0">
                <a:solidFill>
                  <a:srgbClr val="FF0000"/>
                </a:solidFill>
                <a:latin typeface="Abadi" panose="020B0604020202020204" pitchFamily="34" charset="0"/>
              </a:rPr>
              <a:t>1)</a:t>
            </a:r>
          </a:p>
        </p:txBody>
      </p:sp>
    </p:spTree>
    <p:extLst>
      <p:ext uri="{BB962C8B-B14F-4D97-AF65-F5344CB8AC3E}">
        <p14:creationId xmlns:p14="http://schemas.microsoft.com/office/powerpoint/2010/main" val="2737767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56A8EE2-AAAC-4241-8205-E8A107944637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Producer-consumer problem</a:t>
            </a:r>
          </a:p>
          <a:p>
            <a:r>
              <a:rPr lang="en-US" altLang="zh-CN" dirty="0"/>
              <a:t>Java Cross-thread Solutions</a:t>
            </a:r>
          </a:p>
          <a:p>
            <a:r>
              <a:rPr lang="en-US" altLang="zh-CN" dirty="0"/>
              <a:t>Java Cross-process(JVM) Solutions</a:t>
            </a:r>
          </a:p>
          <a:p>
            <a:r>
              <a:rPr lang="en-US" altLang="zh-CN" dirty="0"/>
              <a:t>Java Cross-host Solutions</a:t>
            </a:r>
          </a:p>
          <a:p>
            <a:r>
              <a:rPr lang="en-US" altLang="zh-CN" dirty="0"/>
              <a:t>More advanced topics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23C84B8-CB78-4EFC-BD6C-3EA955DF9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1974111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2093086-0673-4AA5-A6D7-AC81616C5D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471" y="2214200"/>
            <a:ext cx="11229975" cy="44672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9746035-8550-480B-8B92-D36BC42303B2}"/>
              </a:ext>
            </a:extLst>
          </p:cNvPr>
          <p:cNvSpPr/>
          <p:nvPr/>
        </p:nvSpPr>
        <p:spPr>
          <a:xfrm>
            <a:off x="221894" y="101864"/>
            <a:ext cx="623369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awaitUninterruptibly</a:t>
            </a:r>
            <a:r>
              <a:rPr lang="en-US" dirty="0"/>
              <a:t>()</a:t>
            </a:r>
          </a:p>
          <a:p>
            <a:r>
              <a:rPr lang="en-US" dirty="0">
                <a:solidFill>
                  <a:srgbClr val="FF0000"/>
                </a:solidFill>
              </a:rPr>
              <a:t>1) – release lock</a:t>
            </a:r>
          </a:p>
          <a:p>
            <a:r>
              <a:rPr lang="en-US" dirty="0">
                <a:solidFill>
                  <a:srgbClr val="FF0000"/>
                </a:solidFill>
              </a:rPr>
              <a:t>2) - Waiting on the condition, non-interruptible</a:t>
            </a:r>
          </a:p>
          <a:p>
            <a:endParaRPr lang="en-US" dirty="0">
              <a:solidFill>
                <a:srgbClr val="FF0000"/>
              </a:solidFill>
              <a:latin typeface="Abadi" panose="020B0604020202020204" pitchFamily="34" charset="0"/>
            </a:endParaRPr>
          </a:p>
          <a:p>
            <a:endParaRPr lang="en-US" dirty="0">
              <a:solidFill>
                <a:srgbClr val="FF0000"/>
              </a:solidFill>
              <a:latin typeface="Abadi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CE1AC4E-2E0C-4823-9A53-71174F37199C}"/>
              </a:ext>
            </a:extLst>
          </p:cNvPr>
          <p:cNvSpPr/>
          <p:nvPr/>
        </p:nvSpPr>
        <p:spPr>
          <a:xfrm>
            <a:off x="221894" y="1259222"/>
            <a:ext cx="62336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42424"/>
                </a:solidFill>
              </a:rPr>
              <a:t>(change to Waiting on the lock, then compete the lock)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3) –being signaled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76C084E-5348-4F8E-A17F-F0D6F8653976}"/>
              </a:ext>
            </a:extLst>
          </p:cNvPr>
          <p:cNvSpPr/>
          <p:nvPr/>
        </p:nvSpPr>
        <p:spPr>
          <a:xfrm>
            <a:off x="5663274" y="215925"/>
            <a:ext cx="617705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FF0000"/>
                </a:solidFill>
              </a:rPr>
              <a:t>5) – exit from Waiting, hold the lock, await() returns</a:t>
            </a:r>
            <a:endParaRPr lang="en-US" dirty="0">
              <a:solidFill>
                <a:srgbClr val="FF0000"/>
              </a:solidFill>
              <a:latin typeface="Abadi" panose="020B0604020202020204" pitchFamily="34" charset="0"/>
            </a:endParaRP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FF0000"/>
                </a:solidFill>
              </a:rPr>
              <a:t>6) –Waiting on the lock, non-interruptible, wake up and compete the lock.</a:t>
            </a:r>
          </a:p>
          <a:p>
            <a:r>
              <a:rPr lang="en-US" dirty="0">
                <a:solidFill>
                  <a:srgbClr val="FF0000"/>
                </a:solidFill>
              </a:rPr>
              <a:t> 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54712C-5DC3-4FEB-A505-EB11E216CBD3}"/>
              </a:ext>
            </a:extLst>
          </p:cNvPr>
          <p:cNvSpPr txBox="1"/>
          <p:nvPr/>
        </p:nvSpPr>
        <p:spPr bwMode="auto">
          <a:xfrm>
            <a:off x="4127344" y="4081207"/>
            <a:ext cx="349444" cy="2821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400" dirty="0">
                <a:solidFill>
                  <a:srgbClr val="FF0000"/>
                </a:solidFill>
                <a:latin typeface="Abadi" panose="020B0604020202020204" pitchFamily="34" charset="0"/>
              </a:rPr>
              <a:t>2)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2B972C-D571-4AE6-A05B-19F2903B10D0}"/>
              </a:ext>
            </a:extLst>
          </p:cNvPr>
          <p:cNvSpPr txBox="1"/>
          <p:nvPr/>
        </p:nvSpPr>
        <p:spPr bwMode="auto">
          <a:xfrm>
            <a:off x="5321667" y="4863877"/>
            <a:ext cx="349444" cy="2821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400" dirty="0">
                <a:solidFill>
                  <a:srgbClr val="FF0000"/>
                </a:solidFill>
                <a:latin typeface="Abadi" panose="020B0604020202020204" pitchFamily="34" charset="0"/>
              </a:rPr>
              <a:t>3)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1F51F58-AC38-479D-B40E-423047DB6D14}"/>
              </a:ext>
            </a:extLst>
          </p:cNvPr>
          <p:cNvSpPr txBox="1"/>
          <p:nvPr/>
        </p:nvSpPr>
        <p:spPr bwMode="auto">
          <a:xfrm>
            <a:off x="5432830" y="4052429"/>
            <a:ext cx="349444" cy="2821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400" dirty="0">
                <a:solidFill>
                  <a:srgbClr val="FF0000"/>
                </a:solidFill>
                <a:latin typeface="Abadi" panose="020B0604020202020204" pitchFamily="34" charset="0"/>
              </a:rPr>
              <a:t>5)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6E9A5F-103F-4162-8C1C-6933B2915C20}"/>
              </a:ext>
            </a:extLst>
          </p:cNvPr>
          <p:cNvSpPr txBox="1"/>
          <p:nvPr/>
        </p:nvSpPr>
        <p:spPr bwMode="auto">
          <a:xfrm>
            <a:off x="5623593" y="4862730"/>
            <a:ext cx="292003" cy="2663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400" dirty="0">
                <a:solidFill>
                  <a:srgbClr val="FF0000"/>
                </a:solidFill>
                <a:latin typeface="Abadi" panose="020B0604020202020204" pitchFamily="34" charset="0"/>
              </a:rPr>
              <a:t>6)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B8462D-F1DC-46F2-9369-8C554232013D}"/>
              </a:ext>
            </a:extLst>
          </p:cNvPr>
          <p:cNvSpPr/>
          <p:nvPr/>
        </p:nvSpPr>
        <p:spPr>
          <a:xfrm>
            <a:off x="6096000" y="1231588"/>
            <a:ext cx="2244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*spurious waken up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C800F0-990E-416C-B2CD-3A53818AD277}"/>
              </a:ext>
            </a:extLst>
          </p:cNvPr>
          <p:cNvSpPr txBox="1"/>
          <p:nvPr/>
        </p:nvSpPr>
        <p:spPr bwMode="auto">
          <a:xfrm>
            <a:off x="5443605" y="2433400"/>
            <a:ext cx="349444" cy="2821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400" dirty="0">
                <a:solidFill>
                  <a:srgbClr val="FF0000"/>
                </a:solidFill>
                <a:latin typeface="Abadi" panose="020B0604020202020204" pitchFamily="34" charset="0"/>
              </a:rPr>
              <a:t>1)</a:t>
            </a:r>
          </a:p>
        </p:txBody>
      </p:sp>
    </p:spTree>
    <p:extLst>
      <p:ext uri="{BB962C8B-B14F-4D97-AF65-F5344CB8AC3E}">
        <p14:creationId xmlns:p14="http://schemas.microsoft.com/office/powerpoint/2010/main" val="14576571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2093086-0673-4AA5-A6D7-AC81616C5D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471" y="2214200"/>
            <a:ext cx="11229975" cy="44672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9746035-8550-480B-8B92-D36BC42303B2}"/>
              </a:ext>
            </a:extLst>
          </p:cNvPr>
          <p:cNvSpPr/>
          <p:nvPr/>
        </p:nvSpPr>
        <p:spPr>
          <a:xfrm>
            <a:off x="221894" y="101864"/>
            <a:ext cx="623369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42424"/>
                </a:solidFill>
              </a:rPr>
              <a:t>await(timeout), </a:t>
            </a:r>
            <a:r>
              <a:rPr lang="en-US" dirty="0" err="1">
                <a:solidFill>
                  <a:srgbClr val="242424"/>
                </a:solidFill>
              </a:rPr>
              <a:t>awaitNanos</a:t>
            </a:r>
            <a:r>
              <a:rPr lang="en-US" dirty="0">
                <a:solidFill>
                  <a:srgbClr val="242424"/>
                </a:solidFill>
              </a:rPr>
              <a:t>(), </a:t>
            </a:r>
            <a:r>
              <a:rPr lang="en-US" dirty="0" err="1">
                <a:solidFill>
                  <a:srgbClr val="242424"/>
                </a:solidFill>
              </a:rPr>
              <a:t>awaitUntil</a:t>
            </a:r>
            <a:r>
              <a:rPr lang="en-US" dirty="0">
                <a:solidFill>
                  <a:srgbClr val="242424"/>
                </a:solidFill>
              </a:rPr>
              <a:t>(date)</a:t>
            </a:r>
            <a:endParaRPr lang="en-US" dirty="0"/>
          </a:p>
          <a:p>
            <a:r>
              <a:rPr lang="en-US" dirty="0">
                <a:solidFill>
                  <a:srgbClr val="242424"/>
                </a:solidFill>
              </a:rPr>
              <a:t>(enter Waiting)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1) – release lock</a:t>
            </a:r>
          </a:p>
          <a:p>
            <a:r>
              <a:rPr lang="en-US" dirty="0">
                <a:solidFill>
                  <a:srgbClr val="00B0F0"/>
                </a:solidFill>
              </a:rPr>
              <a:t>2) -  Timed Waiting on the condition, interruptible</a:t>
            </a:r>
          </a:p>
          <a:p>
            <a:endParaRPr lang="en-US" dirty="0">
              <a:solidFill>
                <a:srgbClr val="FF0000"/>
              </a:solidFill>
              <a:latin typeface="Abadi" panose="020B0604020202020204" pitchFamily="34" charset="0"/>
            </a:endParaRPr>
          </a:p>
          <a:p>
            <a:endParaRPr lang="en-US" dirty="0">
              <a:solidFill>
                <a:srgbClr val="FF0000"/>
              </a:solidFill>
              <a:latin typeface="Abadi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CE1AC4E-2E0C-4823-9A53-71174F37199C}"/>
              </a:ext>
            </a:extLst>
          </p:cNvPr>
          <p:cNvSpPr/>
          <p:nvPr/>
        </p:nvSpPr>
        <p:spPr>
          <a:xfrm>
            <a:off x="221894" y="1259222"/>
            <a:ext cx="623369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42424"/>
                </a:solidFill>
              </a:rPr>
              <a:t>(change to Timed Waiting on the lock, then compete the lock)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00B0F0"/>
                </a:solidFill>
              </a:rPr>
              <a:t>3) –being signaled</a:t>
            </a:r>
          </a:p>
          <a:p>
            <a:r>
              <a:rPr lang="en-US" dirty="0">
                <a:solidFill>
                  <a:srgbClr val="00B0F0"/>
                </a:solidFill>
              </a:rPr>
              <a:t>4) - being interrupted</a:t>
            </a:r>
          </a:p>
          <a:p>
            <a:r>
              <a:rPr lang="en-US" dirty="0">
                <a:solidFill>
                  <a:srgbClr val="00B0F0"/>
                </a:solidFill>
              </a:rPr>
              <a:t>7) - timeout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76C084E-5348-4F8E-A17F-F0D6F8653976}"/>
              </a:ext>
            </a:extLst>
          </p:cNvPr>
          <p:cNvSpPr/>
          <p:nvPr/>
        </p:nvSpPr>
        <p:spPr>
          <a:xfrm>
            <a:off x="5663274" y="215925"/>
            <a:ext cx="617705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F0"/>
                </a:solidFill>
              </a:rPr>
              <a:t>5) – exit from Timed Waiting, hold the lock, await() returns</a:t>
            </a:r>
            <a:endParaRPr lang="en-US" dirty="0">
              <a:solidFill>
                <a:srgbClr val="00B0F0"/>
              </a:solidFill>
              <a:latin typeface="Abadi" panose="020B0604020202020204" pitchFamily="34" charset="0"/>
            </a:endParaRP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F0"/>
                </a:solidFill>
              </a:rPr>
              <a:t>6) –Timed Waiting on the lock, non-interruptible, wake up and compete the lock.</a:t>
            </a:r>
          </a:p>
          <a:p>
            <a:r>
              <a:rPr lang="en-US" dirty="0">
                <a:solidFill>
                  <a:srgbClr val="FF0000"/>
                </a:solidFill>
              </a:rPr>
              <a:t> 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54712C-5DC3-4FEB-A505-EB11E216CBD3}"/>
              </a:ext>
            </a:extLst>
          </p:cNvPr>
          <p:cNvSpPr txBox="1"/>
          <p:nvPr/>
        </p:nvSpPr>
        <p:spPr bwMode="auto">
          <a:xfrm>
            <a:off x="6893066" y="4065165"/>
            <a:ext cx="349444" cy="2821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400" dirty="0">
                <a:solidFill>
                  <a:srgbClr val="00B0F0"/>
                </a:solidFill>
                <a:latin typeface="Abadi" panose="020B0604020202020204" pitchFamily="34" charset="0"/>
              </a:rPr>
              <a:t>2)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2B972C-D571-4AE6-A05B-19F2903B10D0}"/>
              </a:ext>
            </a:extLst>
          </p:cNvPr>
          <p:cNvSpPr txBox="1"/>
          <p:nvPr/>
        </p:nvSpPr>
        <p:spPr bwMode="auto">
          <a:xfrm>
            <a:off x="8241331" y="4863877"/>
            <a:ext cx="349444" cy="2821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400" dirty="0">
                <a:solidFill>
                  <a:srgbClr val="00B0F0"/>
                </a:solidFill>
                <a:latin typeface="Abadi" panose="020B0604020202020204" pitchFamily="34" charset="0"/>
              </a:rPr>
              <a:t>3)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F45FE4A-EAD9-4D0A-B5AD-4F26059033A4}"/>
              </a:ext>
            </a:extLst>
          </p:cNvPr>
          <p:cNvSpPr txBox="1"/>
          <p:nvPr/>
        </p:nvSpPr>
        <p:spPr bwMode="auto">
          <a:xfrm>
            <a:off x="8530143" y="4863441"/>
            <a:ext cx="349444" cy="2821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400" dirty="0">
                <a:solidFill>
                  <a:srgbClr val="00B0F0"/>
                </a:solidFill>
                <a:latin typeface="Abadi" panose="020B0604020202020204" pitchFamily="34" charset="0"/>
              </a:rPr>
              <a:t>4)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1F51F58-AC38-479D-B40E-423047DB6D14}"/>
              </a:ext>
            </a:extLst>
          </p:cNvPr>
          <p:cNvSpPr txBox="1"/>
          <p:nvPr/>
        </p:nvSpPr>
        <p:spPr bwMode="auto">
          <a:xfrm>
            <a:off x="8657291" y="3924093"/>
            <a:ext cx="349444" cy="2821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400" dirty="0">
                <a:solidFill>
                  <a:srgbClr val="00B0F0"/>
                </a:solidFill>
                <a:latin typeface="Abadi" panose="020B0604020202020204" pitchFamily="34" charset="0"/>
              </a:rPr>
              <a:t>5)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6E9A5F-103F-4162-8C1C-6933B2915C20}"/>
              </a:ext>
            </a:extLst>
          </p:cNvPr>
          <p:cNvSpPr txBox="1"/>
          <p:nvPr/>
        </p:nvSpPr>
        <p:spPr bwMode="auto">
          <a:xfrm>
            <a:off x="8832013" y="4862730"/>
            <a:ext cx="292003" cy="2663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400" dirty="0">
                <a:solidFill>
                  <a:srgbClr val="00B0F0"/>
                </a:solidFill>
                <a:latin typeface="Abadi" panose="020B0604020202020204" pitchFamily="34" charset="0"/>
              </a:rPr>
              <a:t>6)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B8462D-F1DC-46F2-9369-8C554232013D}"/>
              </a:ext>
            </a:extLst>
          </p:cNvPr>
          <p:cNvSpPr/>
          <p:nvPr/>
        </p:nvSpPr>
        <p:spPr>
          <a:xfrm>
            <a:off x="6733489" y="1232355"/>
            <a:ext cx="2244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*spurious waken up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C800F0-990E-416C-B2CD-3A53818AD277}"/>
              </a:ext>
            </a:extLst>
          </p:cNvPr>
          <p:cNvSpPr txBox="1"/>
          <p:nvPr/>
        </p:nvSpPr>
        <p:spPr bwMode="auto">
          <a:xfrm>
            <a:off x="5443605" y="2433400"/>
            <a:ext cx="349444" cy="2821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400" dirty="0">
                <a:solidFill>
                  <a:srgbClr val="FF0000"/>
                </a:solidFill>
                <a:latin typeface="Abadi" panose="020B0604020202020204" pitchFamily="34" charset="0"/>
              </a:rPr>
              <a:t>1)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02E66D-0320-429B-B071-AF7F993B1A41}"/>
              </a:ext>
            </a:extLst>
          </p:cNvPr>
          <p:cNvSpPr txBox="1"/>
          <p:nvPr/>
        </p:nvSpPr>
        <p:spPr bwMode="auto">
          <a:xfrm>
            <a:off x="8511289" y="5553099"/>
            <a:ext cx="292003" cy="2663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400" dirty="0">
                <a:solidFill>
                  <a:srgbClr val="00B0F0"/>
                </a:solidFill>
                <a:latin typeface="Abadi" panose="020B0604020202020204" pitchFamily="34" charset="0"/>
              </a:rPr>
              <a:t>7)</a:t>
            </a:r>
          </a:p>
        </p:txBody>
      </p:sp>
    </p:spTree>
    <p:extLst>
      <p:ext uri="{BB962C8B-B14F-4D97-AF65-F5344CB8AC3E}">
        <p14:creationId xmlns:p14="http://schemas.microsoft.com/office/powerpoint/2010/main" val="8353316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2093086-0673-4AA5-A6D7-AC81616C5D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471" y="2214200"/>
            <a:ext cx="11229975" cy="44672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9746035-8550-480B-8B92-D36BC42303B2}"/>
              </a:ext>
            </a:extLst>
          </p:cNvPr>
          <p:cNvSpPr/>
          <p:nvPr/>
        </p:nvSpPr>
        <p:spPr>
          <a:xfrm>
            <a:off x="221893" y="101864"/>
            <a:ext cx="957524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42424"/>
                </a:solidFill>
              </a:rPr>
              <a:t>await()/</a:t>
            </a:r>
            <a:r>
              <a:rPr lang="en-US" dirty="0" err="1"/>
              <a:t>awaitUninterruptibly</a:t>
            </a:r>
            <a:r>
              <a:rPr lang="en-US" dirty="0"/>
              <a:t>()</a:t>
            </a:r>
            <a:r>
              <a:rPr lang="en-US" dirty="0">
                <a:solidFill>
                  <a:srgbClr val="242424"/>
                </a:solidFill>
              </a:rPr>
              <a:t>/await(timeout), </a:t>
            </a:r>
            <a:r>
              <a:rPr lang="en-US" dirty="0" err="1">
                <a:solidFill>
                  <a:srgbClr val="242424"/>
                </a:solidFill>
              </a:rPr>
              <a:t>awaitNanos</a:t>
            </a:r>
            <a:r>
              <a:rPr lang="en-US" dirty="0">
                <a:solidFill>
                  <a:srgbClr val="242424"/>
                </a:solidFill>
              </a:rPr>
              <a:t>(), </a:t>
            </a:r>
            <a:r>
              <a:rPr lang="en-US" dirty="0" err="1">
                <a:solidFill>
                  <a:srgbClr val="242424"/>
                </a:solidFill>
              </a:rPr>
              <a:t>awaitUntil</a:t>
            </a:r>
            <a:r>
              <a:rPr lang="en-US" dirty="0">
                <a:solidFill>
                  <a:srgbClr val="242424"/>
                </a:solidFill>
              </a:rPr>
              <a:t>(date)</a:t>
            </a:r>
            <a:endParaRPr lang="en-US" dirty="0"/>
          </a:p>
          <a:p>
            <a:r>
              <a:rPr lang="en-US" dirty="0">
                <a:solidFill>
                  <a:srgbClr val="00B0F0"/>
                </a:solidFill>
              </a:rPr>
              <a:t>Question1: Thread 1 is staying in await(), but another thread hold the lock and never release, Could the thread 1 be terminated?</a:t>
            </a:r>
          </a:p>
          <a:p>
            <a:endParaRPr lang="en-US" dirty="0">
              <a:solidFill>
                <a:srgbClr val="00B0F0"/>
              </a:solidFill>
            </a:endParaRPr>
          </a:p>
          <a:p>
            <a:r>
              <a:rPr lang="en-US" dirty="0">
                <a:solidFill>
                  <a:srgbClr val="00B0F0"/>
                </a:solidFill>
              </a:rPr>
              <a:t>Question 2: Thread 1 is staying in await(), but another thread notify() then interrupt it during hold the lock,  after </a:t>
            </a:r>
            <a:r>
              <a:rPr lang="en-US" sz="1600" dirty="0">
                <a:solidFill>
                  <a:srgbClr val="00B0F0"/>
                </a:solidFill>
              </a:rPr>
              <a:t>another thread release the lock, Is the Thread 1  </a:t>
            </a:r>
            <a:r>
              <a:rPr lang="en-US" dirty="0">
                <a:solidFill>
                  <a:srgbClr val="00B0F0"/>
                </a:solidFill>
              </a:rPr>
              <a:t>interrupted first or notified first? </a:t>
            </a:r>
            <a:endParaRPr lang="en-US" dirty="0">
              <a:solidFill>
                <a:srgbClr val="FF0000"/>
              </a:solidFill>
              <a:latin typeface="Abadi" panose="020B0604020202020204" pitchFamily="34" charset="0"/>
            </a:endParaRPr>
          </a:p>
          <a:p>
            <a:endParaRPr lang="en-US" dirty="0">
              <a:solidFill>
                <a:srgbClr val="FF0000"/>
              </a:solidFill>
              <a:latin typeface="Abadi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54712C-5DC3-4FEB-A505-EB11E216CBD3}"/>
              </a:ext>
            </a:extLst>
          </p:cNvPr>
          <p:cNvSpPr txBox="1"/>
          <p:nvPr/>
        </p:nvSpPr>
        <p:spPr bwMode="auto">
          <a:xfrm>
            <a:off x="6893066" y="4065165"/>
            <a:ext cx="349444" cy="2821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400" dirty="0">
                <a:solidFill>
                  <a:srgbClr val="00B0F0"/>
                </a:solidFill>
                <a:latin typeface="Abadi" panose="020B0604020202020204" pitchFamily="34" charset="0"/>
              </a:rPr>
              <a:t>2)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2B972C-D571-4AE6-A05B-19F2903B10D0}"/>
              </a:ext>
            </a:extLst>
          </p:cNvPr>
          <p:cNvSpPr txBox="1"/>
          <p:nvPr/>
        </p:nvSpPr>
        <p:spPr bwMode="auto">
          <a:xfrm>
            <a:off x="8241331" y="4863877"/>
            <a:ext cx="349444" cy="2821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400" dirty="0">
                <a:solidFill>
                  <a:srgbClr val="00B0F0"/>
                </a:solidFill>
                <a:latin typeface="Abadi" panose="020B0604020202020204" pitchFamily="34" charset="0"/>
              </a:rPr>
              <a:t>3)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F45FE4A-EAD9-4D0A-B5AD-4F26059033A4}"/>
              </a:ext>
            </a:extLst>
          </p:cNvPr>
          <p:cNvSpPr txBox="1"/>
          <p:nvPr/>
        </p:nvSpPr>
        <p:spPr bwMode="auto">
          <a:xfrm>
            <a:off x="8530143" y="4863441"/>
            <a:ext cx="349444" cy="2821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400" dirty="0">
                <a:solidFill>
                  <a:srgbClr val="00B0F0"/>
                </a:solidFill>
                <a:latin typeface="Abadi" panose="020B0604020202020204" pitchFamily="34" charset="0"/>
              </a:rPr>
              <a:t>4)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1F51F58-AC38-479D-B40E-423047DB6D14}"/>
              </a:ext>
            </a:extLst>
          </p:cNvPr>
          <p:cNvSpPr txBox="1"/>
          <p:nvPr/>
        </p:nvSpPr>
        <p:spPr bwMode="auto">
          <a:xfrm>
            <a:off x="8657291" y="3924093"/>
            <a:ext cx="349444" cy="2821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400" dirty="0">
                <a:solidFill>
                  <a:srgbClr val="00B0F0"/>
                </a:solidFill>
                <a:latin typeface="Abadi" panose="020B0604020202020204" pitchFamily="34" charset="0"/>
              </a:rPr>
              <a:t>5)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6E9A5F-103F-4162-8C1C-6933B2915C20}"/>
              </a:ext>
            </a:extLst>
          </p:cNvPr>
          <p:cNvSpPr txBox="1"/>
          <p:nvPr/>
        </p:nvSpPr>
        <p:spPr bwMode="auto">
          <a:xfrm>
            <a:off x="8832013" y="4862730"/>
            <a:ext cx="292003" cy="2663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400" dirty="0">
                <a:solidFill>
                  <a:srgbClr val="00B0F0"/>
                </a:solidFill>
                <a:latin typeface="Abadi" panose="020B0604020202020204" pitchFamily="34" charset="0"/>
              </a:rPr>
              <a:t>6)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C800F0-990E-416C-B2CD-3A53818AD277}"/>
              </a:ext>
            </a:extLst>
          </p:cNvPr>
          <p:cNvSpPr txBox="1"/>
          <p:nvPr/>
        </p:nvSpPr>
        <p:spPr bwMode="auto">
          <a:xfrm>
            <a:off x="5443605" y="2433400"/>
            <a:ext cx="349444" cy="2821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400" dirty="0">
                <a:solidFill>
                  <a:srgbClr val="FF0000"/>
                </a:solidFill>
                <a:latin typeface="Abadi" panose="020B0604020202020204" pitchFamily="34" charset="0"/>
              </a:rPr>
              <a:t>1)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02E66D-0320-429B-B071-AF7F993B1A41}"/>
              </a:ext>
            </a:extLst>
          </p:cNvPr>
          <p:cNvSpPr txBox="1"/>
          <p:nvPr/>
        </p:nvSpPr>
        <p:spPr bwMode="auto">
          <a:xfrm>
            <a:off x="8511289" y="5553099"/>
            <a:ext cx="292003" cy="2663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400" dirty="0">
                <a:solidFill>
                  <a:srgbClr val="00B0F0"/>
                </a:solidFill>
                <a:latin typeface="Abadi" panose="020B0604020202020204" pitchFamily="34" charset="0"/>
              </a:rPr>
              <a:t>7)</a:t>
            </a:r>
          </a:p>
        </p:txBody>
      </p:sp>
    </p:spTree>
    <p:extLst>
      <p:ext uri="{BB962C8B-B14F-4D97-AF65-F5344CB8AC3E}">
        <p14:creationId xmlns:p14="http://schemas.microsoft.com/office/powerpoint/2010/main" val="34668899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2093086-0673-4AA5-A6D7-AC81616C5D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471" y="2214200"/>
            <a:ext cx="11229975" cy="44672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9746035-8550-480B-8B92-D36BC42303B2}"/>
              </a:ext>
            </a:extLst>
          </p:cNvPr>
          <p:cNvSpPr/>
          <p:nvPr/>
        </p:nvSpPr>
        <p:spPr>
          <a:xfrm>
            <a:off x="221894" y="101864"/>
            <a:ext cx="913671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42424"/>
                </a:solidFill>
              </a:rPr>
              <a:t>Signal()</a:t>
            </a:r>
            <a:endParaRPr lang="en-US" dirty="0">
              <a:solidFill>
                <a:srgbClr val="FF0000"/>
              </a:solidFill>
            </a:endParaRP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FF0000"/>
                </a:solidFill>
              </a:rPr>
              <a:t>1) –move the first(*) wait on condition thread to wait on the lock, stay in Waiting state</a:t>
            </a:r>
            <a:endParaRPr lang="en-US" dirty="0">
              <a:solidFill>
                <a:srgbClr val="FF0000"/>
              </a:solidFill>
              <a:latin typeface="Abadi" panose="020B0604020202020204" pitchFamily="34" charset="0"/>
            </a:endParaRP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FF0000"/>
                </a:solidFill>
              </a:rPr>
              <a:t>2) –move the first(*) wait on condition thread to wait on the lock, stay in Timed Waiting state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CE1AC4E-2E0C-4823-9A53-71174F37199C}"/>
              </a:ext>
            </a:extLst>
          </p:cNvPr>
          <p:cNvSpPr/>
          <p:nvPr/>
        </p:nvSpPr>
        <p:spPr>
          <a:xfrm>
            <a:off x="204957" y="1098472"/>
            <a:ext cx="1030303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tx1"/>
              </a:buClr>
            </a:pPr>
            <a:r>
              <a:rPr lang="en-US" dirty="0" err="1"/>
              <a:t>SignalAll</a:t>
            </a:r>
            <a:r>
              <a:rPr lang="en-US" dirty="0"/>
              <a:t>()</a:t>
            </a:r>
            <a:endParaRPr lang="en-US" dirty="0">
              <a:solidFill>
                <a:srgbClr val="FF0000"/>
              </a:solidFill>
            </a:endParaRP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FF0000"/>
                </a:solidFill>
              </a:rPr>
              <a:t>3) – all threads the wait on condition move to wait on the lock,  all stay in Waiting state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FF0000"/>
                </a:solidFill>
              </a:rPr>
              <a:t>4) – all threads the wait on condition move to wait on the lock,  all stay in Timed Waiting state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1F51F58-AC38-479D-B40E-423047DB6D14}"/>
              </a:ext>
            </a:extLst>
          </p:cNvPr>
          <p:cNvSpPr txBox="1"/>
          <p:nvPr/>
        </p:nvSpPr>
        <p:spPr bwMode="auto">
          <a:xfrm>
            <a:off x="5577219" y="2384533"/>
            <a:ext cx="349444" cy="2821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400" dirty="0">
                <a:solidFill>
                  <a:srgbClr val="FF0000"/>
                </a:solidFill>
                <a:latin typeface="Abadi" panose="020B0604020202020204" pitchFamily="34" charset="0"/>
              </a:rPr>
              <a:t>2)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C800F0-990E-416C-B2CD-3A53818AD277}"/>
              </a:ext>
            </a:extLst>
          </p:cNvPr>
          <p:cNvSpPr txBox="1"/>
          <p:nvPr/>
        </p:nvSpPr>
        <p:spPr bwMode="auto">
          <a:xfrm>
            <a:off x="5317009" y="2385663"/>
            <a:ext cx="349444" cy="2821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400" dirty="0">
                <a:solidFill>
                  <a:srgbClr val="FF0000"/>
                </a:solidFill>
                <a:latin typeface="Abadi" panose="020B0604020202020204" pitchFamily="34" charset="0"/>
              </a:rPr>
              <a:t>1)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83F553-C95C-4C39-8E65-F347B5BB18B5}"/>
              </a:ext>
            </a:extLst>
          </p:cNvPr>
          <p:cNvSpPr txBox="1"/>
          <p:nvPr/>
        </p:nvSpPr>
        <p:spPr bwMode="auto">
          <a:xfrm>
            <a:off x="5553157" y="2954025"/>
            <a:ext cx="349444" cy="2821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400" dirty="0">
                <a:solidFill>
                  <a:srgbClr val="FF0000"/>
                </a:solidFill>
                <a:latin typeface="Abadi" panose="020B0604020202020204" pitchFamily="34" charset="0"/>
              </a:rPr>
              <a:t>4)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F61B42-1460-49FE-B051-EC552504563F}"/>
              </a:ext>
            </a:extLst>
          </p:cNvPr>
          <p:cNvSpPr txBox="1"/>
          <p:nvPr/>
        </p:nvSpPr>
        <p:spPr bwMode="auto">
          <a:xfrm>
            <a:off x="5292947" y="2955155"/>
            <a:ext cx="349444" cy="2821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400" dirty="0">
                <a:solidFill>
                  <a:srgbClr val="FF0000"/>
                </a:solidFill>
                <a:latin typeface="Abadi" panose="020B0604020202020204" pitchFamily="34" charset="0"/>
              </a:rPr>
              <a:t>3)</a:t>
            </a:r>
          </a:p>
        </p:txBody>
      </p:sp>
    </p:spTree>
    <p:extLst>
      <p:ext uri="{BB962C8B-B14F-4D97-AF65-F5344CB8AC3E}">
        <p14:creationId xmlns:p14="http://schemas.microsoft.com/office/powerpoint/2010/main" val="5342935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2093086-0673-4AA5-A6D7-AC81616C5D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471" y="2214200"/>
            <a:ext cx="11229975" cy="44672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9746035-8550-480B-8B92-D36BC42303B2}"/>
              </a:ext>
            </a:extLst>
          </p:cNvPr>
          <p:cNvSpPr/>
          <p:nvPr/>
        </p:nvSpPr>
        <p:spPr>
          <a:xfrm>
            <a:off x="221894" y="101864"/>
            <a:ext cx="623369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42424"/>
                </a:solidFill>
              </a:rPr>
              <a:t>Unlock()</a:t>
            </a:r>
            <a:endParaRPr lang="en-US" dirty="0">
              <a:solidFill>
                <a:srgbClr val="FF0000"/>
              </a:solidFill>
            </a:endParaRP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FF0000"/>
                </a:solidFill>
              </a:rPr>
              <a:t>1) – release lock, exiting from Waiting</a:t>
            </a:r>
          </a:p>
          <a:p>
            <a:r>
              <a:rPr lang="en-US" dirty="0">
                <a:solidFill>
                  <a:srgbClr val="00B0F0"/>
                </a:solidFill>
              </a:rPr>
              <a:t>2) – release lock, exiting from Timed Waiting</a:t>
            </a:r>
          </a:p>
          <a:p>
            <a:endParaRPr lang="en-US" dirty="0">
              <a:solidFill>
                <a:srgbClr val="FF0000"/>
              </a:solidFill>
              <a:latin typeface="Abadi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C800F0-990E-416C-B2CD-3A53818AD277}"/>
              </a:ext>
            </a:extLst>
          </p:cNvPr>
          <p:cNvSpPr txBox="1"/>
          <p:nvPr/>
        </p:nvSpPr>
        <p:spPr bwMode="auto">
          <a:xfrm>
            <a:off x="5450316" y="4048613"/>
            <a:ext cx="349444" cy="2821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400" dirty="0">
                <a:solidFill>
                  <a:srgbClr val="FF0000"/>
                </a:solidFill>
                <a:latin typeface="Abadi" panose="020B0604020202020204" pitchFamily="34" charset="0"/>
              </a:rPr>
              <a:t>1)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5FA437-42DF-4B99-9F6B-67F80FD550C7}"/>
              </a:ext>
            </a:extLst>
          </p:cNvPr>
          <p:cNvSpPr txBox="1"/>
          <p:nvPr/>
        </p:nvSpPr>
        <p:spPr bwMode="auto">
          <a:xfrm>
            <a:off x="8603881" y="3918870"/>
            <a:ext cx="349444" cy="2821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400" dirty="0">
                <a:solidFill>
                  <a:srgbClr val="FF0000"/>
                </a:solidFill>
                <a:latin typeface="Abadi" panose="020B0604020202020204" pitchFamily="34" charset="0"/>
              </a:rPr>
              <a:t>2)</a:t>
            </a:r>
          </a:p>
        </p:txBody>
      </p:sp>
    </p:spTree>
    <p:extLst>
      <p:ext uri="{BB962C8B-B14F-4D97-AF65-F5344CB8AC3E}">
        <p14:creationId xmlns:p14="http://schemas.microsoft.com/office/powerpoint/2010/main" val="28925002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442E5F7-B671-457D-8E0F-3B99DFC28AE2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err="1"/>
              <a:t>Facilites</a:t>
            </a:r>
            <a:endParaRPr lang="en-US" altLang="zh-CN" dirty="0"/>
          </a:p>
          <a:p>
            <a:pPr lvl="1"/>
            <a:r>
              <a:rPr lang="en-US" dirty="0" err="1"/>
              <a:t>BlockingQueue</a:t>
            </a:r>
            <a:endParaRPr lang="en-US" dirty="0"/>
          </a:p>
          <a:p>
            <a:pPr lvl="2"/>
            <a:r>
              <a:rPr lang="en-US" altLang="zh-CN" dirty="0" err="1"/>
              <a:t>LinkedBlockingDeque</a:t>
            </a:r>
            <a:r>
              <a:rPr lang="en-US" altLang="zh-CN" dirty="0"/>
              <a:t>&lt;&gt;(capacity) used</a:t>
            </a:r>
          </a:p>
          <a:p>
            <a:pPr lvl="3"/>
            <a:r>
              <a:rPr lang="en-US" altLang="zh-CN" dirty="0"/>
              <a:t>Default capacity = </a:t>
            </a:r>
            <a:r>
              <a:rPr lang="en-US" altLang="zh-CN" dirty="0" err="1"/>
              <a:t>Integer.MAX_VALUE</a:t>
            </a:r>
            <a:endParaRPr lang="en-US" altLang="zh-CN" dirty="0"/>
          </a:p>
          <a:p>
            <a:pPr lvl="2"/>
            <a:r>
              <a:rPr lang="en-US" altLang="zh-CN" dirty="0"/>
              <a:t>put()     blocking write</a:t>
            </a:r>
          </a:p>
          <a:p>
            <a:pPr lvl="2"/>
            <a:r>
              <a:rPr lang="en-US" altLang="zh-CN" dirty="0"/>
              <a:t>take()   blocking read</a:t>
            </a:r>
          </a:p>
          <a:p>
            <a:pPr marL="736600" lvl="2" indent="0">
              <a:buNone/>
            </a:pPr>
            <a:endParaRPr lang="en-US" altLang="zh-CN" dirty="0"/>
          </a:p>
          <a:p>
            <a:r>
              <a:rPr lang="en-US" dirty="0"/>
              <a:t>Solution Description</a:t>
            </a:r>
          </a:p>
          <a:p>
            <a:pPr lvl="1"/>
            <a:r>
              <a:rPr lang="en-US" altLang="zh-CN" dirty="0"/>
              <a:t>The blocking queue internally handles blocking and wakeup, which simplifies the design. Internal of it is a buffer that balances the processing power of producers and consumers.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4E70466-28B2-47E9-8B3D-134BCBD67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BlockingQueue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1D5BDB-5DCE-4E94-8E5B-725E8974BB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8496" y="1974056"/>
            <a:ext cx="4743450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3263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34528FE-37FB-4198-9171-27F231E382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9660" y="1385094"/>
            <a:ext cx="8341526" cy="4392612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BDEEE5E-915B-4C33-A43F-585F67FDBAA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79424" y="1844675"/>
            <a:ext cx="6811391" cy="4392612"/>
          </a:xfrm>
        </p:spPr>
        <p:txBody>
          <a:bodyPr/>
          <a:lstStyle/>
          <a:p>
            <a:r>
              <a:rPr lang="en-US" altLang="zh-CN" dirty="0"/>
              <a:t>Java producer-consumer pattern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052E16E-9105-468E-906E-0E3560DFC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BlockingQueue</a:t>
            </a:r>
            <a:endParaRPr lang="en-US" dirty="0"/>
          </a:p>
        </p:txBody>
      </p:sp>
      <p:sp>
        <p:nvSpPr>
          <p:cNvPr id="4" name="AutoShape 2" descr="https://img-blog.csdn.net/20170905112413891?watermark/2/text/aHR0cDovL2Jsb2cuY3Nkbi5uZXQvdTAxMTQ4NjQ5MQ==/font/5a6L5L2T/fontsize/400/fill/I0JBQkFCMA==/dissolve/70/gravity/Center">
            <a:extLst>
              <a:ext uri="{FF2B5EF4-FFF2-40B4-BE49-F238E27FC236}">
                <a16:creationId xmlns:a16="http://schemas.microsoft.com/office/drawing/2014/main" id="{93FFBAA8-E40B-4256-B97F-B11FE1F56FE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7307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7434FD0-124E-4F51-B580-4F99238EA3B9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  <a:p>
            <a:pPr lvl="1"/>
            <a:r>
              <a:rPr lang="en-US" dirty="0"/>
              <a:t>Separated locks and  condition for producer and consumer</a:t>
            </a:r>
          </a:p>
          <a:p>
            <a:pPr lvl="1"/>
            <a:r>
              <a:rPr lang="en-US" dirty="0"/>
              <a:t>Half lock-free queue</a:t>
            </a:r>
          </a:p>
          <a:p>
            <a:pPr lvl="1"/>
            <a:r>
              <a:rPr lang="en-US" dirty="0" err="1"/>
              <a:t>lockInterruptibly</a:t>
            </a:r>
            <a:r>
              <a:rPr lang="en-US" dirty="0"/>
              <a:t>() and wait() internally used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Alternative non-blocking choice </a:t>
            </a:r>
          </a:p>
          <a:p>
            <a:pPr lvl="2"/>
            <a:r>
              <a:rPr lang="en-US" dirty="0"/>
              <a:t>Lock-free queue: </a:t>
            </a:r>
            <a:r>
              <a:rPr lang="en-US" dirty="0" err="1"/>
              <a:t>ConcurrentLinkedQueue</a:t>
            </a:r>
            <a:r>
              <a:rPr lang="en-US" dirty="0"/>
              <a:t>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E602282-EF39-4DA2-8602-64AC35F6D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BlockingQueue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233AFA-AC72-4F36-B7BC-F5C58CFCB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7689" y="2820923"/>
            <a:ext cx="4906935" cy="2982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7978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D6333F9-7F99-42A4-9937-CD70789F944E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Facilities</a:t>
            </a:r>
          </a:p>
          <a:p>
            <a:pPr lvl="1"/>
            <a:r>
              <a:rPr lang="en-US" altLang="zh-CN" dirty="0" err="1"/>
              <a:t>PipedInputStream</a:t>
            </a:r>
            <a:r>
              <a:rPr lang="en-US" altLang="zh-CN" dirty="0"/>
              <a:t>:  receive byte stream</a:t>
            </a:r>
          </a:p>
          <a:p>
            <a:pPr lvl="1"/>
            <a:r>
              <a:rPr lang="en-US" altLang="zh-CN" dirty="0" err="1"/>
              <a:t>PipedOutputStream</a:t>
            </a:r>
            <a:r>
              <a:rPr lang="en-US" altLang="zh-CN" dirty="0"/>
              <a:t>: send byte stream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dirty="0"/>
              <a:t>Solution Description</a:t>
            </a:r>
          </a:p>
          <a:p>
            <a:pPr lvl="1"/>
            <a:r>
              <a:rPr lang="en-US" altLang="zh-CN" dirty="0"/>
              <a:t>Associate output stream with input stream</a:t>
            </a:r>
          </a:p>
          <a:p>
            <a:pPr lvl="1"/>
            <a:r>
              <a:rPr lang="en-US" altLang="zh-CN" dirty="0"/>
              <a:t>Use the internal buffer of </a:t>
            </a:r>
            <a:r>
              <a:rPr lang="en-US" altLang="zh-CN" dirty="0" err="1"/>
              <a:t>PipedInputStream</a:t>
            </a:r>
            <a:r>
              <a:rPr lang="en-US" altLang="zh-CN" dirty="0"/>
              <a:t>(Default 1024 bytes)</a:t>
            </a:r>
          </a:p>
          <a:p>
            <a:pPr lvl="1"/>
            <a:r>
              <a:rPr lang="en-US" altLang="zh-CN" dirty="0"/>
              <a:t>Use internal locks in </a:t>
            </a:r>
            <a:r>
              <a:rPr lang="en-US" altLang="zh-CN" dirty="0" err="1"/>
              <a:t>PipedInputStream</a:t>
            </a:r>
            <a:r>
              <a:rPr lang="en-US" altLang="zh-CN" dirty="0"/>
              <a:t>/</a:t>
            </a:r>
            <a:r>
              <a:rPr lang="en-US" altLang="zh-CN" dirty="0" err="1"/>
              <a:t>PipedOutputStream</a:t>
            </a:r>
            <a:endParaRPr lang="en-US" altLang="zh-CN" dirty="0"/>
          </a:p>
          <a:p>
            <a:pPr lvl="1"/>
            <a:r>
              <a:rPr lang="en-US" altLang="zh-CN" dirty="0"/>
              <a:t>Based on byte stream, exists delimitation problem</a:t>
            </a:r>
          </a:p>
          <a:p>
            <a:pPr lvl="1"/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19E7D24-D754-4542-B859-A71F29B70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PipedInputStream</a:t>
            </a:r>
            <a:r>
              <a:rPr lang="en-US" altLang="zh-CN" dirty="0"/>
              <a:t>/</a:t>
            </a:r>
            <a:r>
              <a:rPr lang="en-US" altLang="zh-CN" dirty="0" err="1"/>
              <a:t>PipedOutputStream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0897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1CF31B8-F180-4E4A-9D39-1CCC909E3F5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  <a:p>
            <a:pPr lvl="1"/>
            <a:r>
              <a:rPr lang="en-US" dirty="0" err="1"/>
              <a:t>Synhcronized</a:t>
            </a:r>
            <a:r>
              <a:rPr lang="en-US" dirty="0"/>
              <a:t> and wait()/notify() internally used.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5FD81A0-8A81-441C-B6FF-AA25D3E8E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PipedInputStream</a:t>
            </a:r>
            <a:r>
              <a:rPr lang="en-US" altLang="zh-CN" dirty="0"/>
              <a:t>/</a:t>
            </a:r>
            <a:r>
              <a:rPr lang="en-US" altLang="zh-CN" dirty="0" err="1"/>
              <a:t>PipedOutputStream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E60C16-5027-4C40-B5AF-2A95BF570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2137" y="2883802"/>
            <a:ext cx="6154581" cy="374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553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E6D7FDE-7BD2-4121-8CD9-7350E0C655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630" y="5350497"/>
            <a:ext cx="4602163" cy="12179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637E86F-8912-42F5-9DF6-62C596DAE1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7564" y="1688600"/>
            <a:ext cx="5424436" cy="3296522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FE8878E-CB42-49B7-BADC-86889EF1325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56825" y="1550353"/>
            <a:ext cx="6510739" cy="4392612"/>
          </a:xfrm>
        </p:spPr>
        <p:txBody>
          <a:bodyPr/>
          <a:lstStyle/>
          <a:p>
            <a:r>
              <a:rPr lang="en-US" dirty="0"/>
              <a:t>One classic, concurrent multi-thread synchronization problem</a:t>
            </a:r>
          </a:p>
          <a:p>
            <a:pPr lvl="1"/>
            <a:r>
              <a:rPr lang="en-US" dirty="0"/>
              <a:t>Producers write data to buffer</a:t>
            </a:r>
          </a:p>
          <a:p>
            <a:pPr lvl="1"/>
            <a:r>
              <a:rPr lang="en-US" dirty="0"/>
              <a:t>Consumers read data from buffer</a:t>
            </a:r>
          </a:p>
          <a:p>
            <a:pPr lvl="1"/>
            <a:r>
              <a:rPr lang="en-US" dirty="0"/>
              <a:t>Shared buffer holds the produced data which is not yet consumed</a:t>
            </a:r>
          </a:p>
          <a:p>
            <a:endParaRPr lang="en-US" dirty="0"/>
          </a:p>
          <a:p>
            <a:r>
              <a:rPr lang="en-US" dirty="0"/>
              <a:t>Also called the bounded-buffer problem</a:t>
            </a:r>
          </a:p>
          <a:p>
            <a:pPr lvl="1"/>
            <a:r>
              <a:rPr lang="en-US" dirty="0"/>
              <a:t>bounded-buffer : size </a:t>
            </a:r>
            <a:r>
              <a:rPr lang="en-US" i="1" dirty="0"/>
              <a:t>N</a:t>
            </a:r>
          </a:p>
          <a:p>
            <a:pPr lvl="1"/>
            <a:r>
              <a:rPr lang="en-US" dirty="0"/>
              <a:t>Buffer is circular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6E73497-CA72-420E-AA3D-F426BB77C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Producer-consumer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9148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B15E26C-ED7F-449A-BEDD-6AE7C6E73CB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NIO and</a:t>
            </a:r>
            <a:r>
              <a:rPr lang="en-US" dirty="0"/>
              <a:t> </a:t>
            </a:r>
            <a:r>
              <a:rPr lang="en-US" dirty="0" err="1"/>
              <a:t>MappedByteBuffer</a:t>
            </a:r>
            <a:r>
              <a:rPr lang="en-US" dirty="0"/>
              <a:t>(Java SHM solution)</a:t>
            </a:r>
          </a:p>
          <a:p>
            <a:r>
              <a:rPr lang="en-US" altLang="zh-CN" dirty="0"/>
              <a:t>Using Linux</a:t>
            </a:r>
            <a:r>
              <a:rPr lang="zh-CN" altLang="en-US" dirty="0"/>
              <a:t> </a:t>
            </a:r>
            <a:r>
              <a:rPr lang="en-US" altLang="zh-CN" dirty="0" err="1"/>
              <a:t>SystemV</a:t>
            </a:r>
            <a:r>
              <a:rPr lang="en-US" altLang="zh-CN" dirty="0"/>
              <a:t>-IPC MQ </a:t>
            </a:r>
            <a:r>
              <a:rPr lang="en-US" dirty="0"/>
              <a:t>through JNA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11C4B75-6080-47DF-AF36-567EED232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 Cross-process(JVM) Solutions</a:t>
            </a:r>
          </a:p>
        </p:txBody>
      </p:sp>
    </p:spTree>
    <p:extLst>
      <p:ext uri="{BB962C8B-B14F-4D97-AF65-F5344CB8AC3E}">
        <p14:creationId xmlns:p14="http://schemas.microsoft.com/office/powerpoint/2010/main" val="38546846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65E79B6-1340-4C5B-9D75-18B64A6362C7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err="1"/>
              <a:t>Facilites</a:t>
            </a:r>
            <a:endParaRPr lang="en-US" dirty="0"/>
          </a:p>
          <a:p>
            <a:pPr lvl="1"/>
            <a:r>
              <a:rPr lang="en-US" dirty="0"/>
              <a:t>NIO </a:t>
            </a:r>
            <a:r>
              <a:rPr lang="en-US" dirty="0" err="1"/>
              <a:t>FileChannel</a:t>
            </a:r>
            <a:endParaRPr lang="en-US" dirty="0"/>
          </a:p>
          <a:p>
            <a:pPr lvl="1"/>
            <a:r>
              <a:rPr lang="en-US" dirty="0" err="1"/>
              <a:t>MappedByteBuffer</a:t>
            </a:r>
            <a:endParaRPr lang="en-US" dirty="0"/>
          </a:p>
          <a:p>
            <a:pPr lvl="2"/>
            <a:r>
              <a:rPr lang="en-US" altLang="zh-CN" dirty="0"/>
              <a:t>Using OS memory-mapped file mechanism(max 2G Bytes, </a:t>
            </a:r>
            <a:r>
              <a:rPr lang="en-US" altLang="zh-CN" dirty="0" err="1"/>
              <a:t>Integer.MAX_VALUE</a:t>
            </a:r>
            <a:r>
              <a:rPr lang="en-US" altLang="zh-CN" dirty="0"/>
              <a:t>)</a:t>
            </a:r>
          </a:p>
          <a:p>
            <a:pPr lvl="2"/>
            <a:r>
              <a:rPr lang="en-US" dirty="0"/>
              <a:t>Using</a:t>
            </a:r>
            <a:r>
              <a:rPr lang="zh-CN" altLang="en-US" dirty="0"/>
              <a:t> </a:t>
            </a:r>
            <a:r>
              <a:rPr lang="en-US" altLang="zh-CN" dirty="0"/>
              <a:t>d</a:t>
            </a:r>
            <a:r>
              <a:rPr lang="en-US" dirty="0"/>
              <a:t>irect byte buffer</a:t>
            </a:r>
          </a:p>
          <a:p>
            <a:pPr marL="736600" lvl="2" indent="0">
              <a:buNone/>
            </a:pPr>
            <a:endParaRPr lang="en-US" dirty="0"/>
          </a:p>
          <a:p>
            <a:r>
              <a:rPr lang="en-US" dirty="0"/>
              <a:t>Solution Description</a:t>
            </a:r>
          </a:p>
          <a:p>
            <a:pPr lvl="1"/>
            <a:r>
              <a:rPr lang="en-US" altLang="zh-CN" dirty="0"/>
              <a:t>Share memory-mapped file among processes</a:t>
            </a:r>
          </a:p>
          <a:p>
            <a:pPr lvl="1"/>
            <a:r>
              <a:rPr lang="en-US" altLang="zh-CN" dirty="0"/>
              <a:t>Mapped as d</a:t>
            </a:r>
            <a:r>
              <a:rPr lang="en-US" dirty="0"/>
              <a:t>irect byte buffer</a:t>
            </a:r>
            <a:endParaRPr lang="en-US" altLang="zh-CN" dirty="0"/>
          </a:p>
          <a:p>
            <a:pPr lvl="1"/>
            <a:r>
              <a:rPr lang="en-US" altLang="zh-CN" dirty="0"/>
              <a:t>Using the exclusive lock in </a:t>
            </a:r>
            <a:r>
              <a:rPr lang="en-US" altLang="zh-CN" dirty="0" err="1"/>
              <a:t>FileChannel</a:t>
            </a:r>
            <a:r>
              <a:rPr lang="en-US" altLang="zh-CN" dirty="0"/>
              <a:t>(File system lock)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54C9BB5-1BD1-438B-B1EB-96DCA08D6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NIO and </a:t>
            </a:r>
            <a:r>
              <a:rPr lang="en-US" dirty="0" err="1"/>
              <a:t>MappedByteBuffer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9092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9ADF0FC-D4AF-4D14-A09E-CF31D0CC17F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6CB2870-5791-4190-9CF7-50D6D0D71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NIO and </a:t>
            </a:r>
            <a:r>
              <a:rPr lang="en-US" dirty="0" err="1"/>
              <a:t>MappedByteBuffer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EFF260-8F26-4352-A1EE-B08A975088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0211" y="1688896"/>
            <a:ext cx="6754335" cy="4104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5677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D61956C-BAED-4331-BE85-FD7B1DE04A3F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err="1"/>
              <a:t>Facilites</a:t>
            </a:r>
            <a:endParaRPr lang="en-US" dirty="0"/>
          </a:p>
          <a:p>
            <a:pPr lvl="1"/>
            <a:r>
              <a:rPr lang="en-US" dirty="0"/>
              <a:t>System V IPC MQ(Linux System Call)</a:t>
            </a:r>
          </a:p>
          <a:p>
            <a:pPr lvl="2"/>
            <a:r>
              <a:rPr lang="en-US" dirty="0"/>
              <a:t>int </a:t>
            </a:r>
            <a:r>
              <a:rPr lang="en-US" dirty="0" err="1"/>
              <a:t>msgget</a:t>
            </a:r>
            <a:r>
              <a:rPr lang="en-US" dirty="0"/>
              <a:t>(</a:t>
            </a:r>
            <a:r>
              <a:rPr lang="en-US" dirty="0" err="1"/>
              <a:t>key_t</a:t>
            </a:r>
            <a:r>
              <a:rPr lang="en-US" dirty="0"/>
              <a:t> key, </a:t>
            </a:r>
            <a:r>
              <a:rPr lang="en-US" b="1" dirty="0"/>
              <a:t>int</a:t>
            </a:r>
            <a:r>
              <a:rPr lang="en-US" dirty="0"/>
              <a:t> </a:t>
            </a:r>
            <a:r>
              <a:rPr lang="en-US" dirty="0" err="1"/>
              <a:t>msgflg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int </a:t>
            </a:r>
            <a:r>
              <a:rPr lang="en-US" dirty="0" err="1"/>
              <a:t>msgsnd</a:t>
            </a:r>
            <a:r>
              <a:rPr lang="en-US" dirty="0"/>
              <a:t>(</a:t>
            </a:r>
            <a:r>
              <a:rPr lang="en-US" b="1" dirty="0"/>
              <a:t>int</a:t>
            </a:r>
            <a:r>
              <a:rPr lang="en-US" dirty="0"/>
              <a:t> </a:t>
            </a:r>
            <a:r>
              <a:rPr lang="en-US" dirty="0" err="1"/>
              <a:t>msqid</a:t>
            </a:r>
            <a:r>
              <a:rPr lang="en-US" dirty="0"/>
              <a:t>, </a:t>
            </a:r>
            <a:r>
              <a:rPr lang="en-US" b="1" dirty="0"/>
              <a:t>const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*</a:t>
            </a:r>
            <a:r>
              <a:rPr lang="en-US" dirty="0" err="1"/>
              <a:t>msgp</a:t>
            </a:r>
            <a:r>
              <a:rPr lang="en-US" dirty="0"/>
              <a:t>, </a:t>
            </a:r>
            <a:r>
              <a:rPr lang="en-US" b="1" dirty="0" err="1"/>
              <a:t>size_t</a:t>
            </a:r>
            <a:r>
              <a:rPr lang="en-US" dirty="0"/>
              <a:t> </a:t>
            </a:r>
            <a:r>
              <a:rPr lang="en-US" dirty="0" err="1"/>
              <a:t>msgsz</a:t>
            </a:r>
            <a:r>
              <a:rPr lang="en-US" dirty="0"/>
              <a:t>, </a:t>
            </a:r>
            <a:r>
              <a:rPr lang="en-US" b="1" dirty="0"/>
              <a:t>int</a:t>
            </a:r>
            <a:r>
              <a:rPr lang="en-US" dirty="0"/>
              <a:t> </a:t>
            </a:r>
            <a:r>
              <a:rPr lang="en-US" dirty="0" err="1"/>
              <a:t>msgflg</a:t>
            </a:r>
            <a:r>
              <a:rPr lang="en-US" dirty="0"/>
              <a:t>)</a:t>
            </a:r>
          </a:p>
          <a:p>
            <a:pPr lvl="2"/>
            <a:r>
              <a:rPr lang="en-US" dirty="0" err="1"/>
              <a:t>size_t</a:t>
            </a:r>
            <a:r>
              <a:rPr lang="en-US" dirty="0"/>
              <a:t> </a:t>
            </a:r>
            <a:r>
              <a:rPr lang="en-US" dirty="0" err="1"/>
              <a:t>msgrcv</a:t>
            </a:r>
            <a:r>
              <a:rPr lang="en-US" dirty="0"/>
              <a:t>(</a:t>
            </a:r>
            <a:r>
              <a:rPr lang="en-US" b="1" dirty="0"/>
              <a:t>int</a:t>
            </a:r>
            <a:r>
              <a:rPr lang="en-US" dirty="0"/>
              <a:t> </a:t>
            </a:r>
            <a:r>
              <a:rPr lang="en-US" dirty="0" err="1"/>
              <a:t>msqid</a:t>
            </a:r>
            <a:r>
              <a:rPr lang="en-US" dirty="0"/>
              <a:t>, </a:t>
            </a:r>
            <a:r>
              <a:rPr lang="en-US" b="1" dirty="0"/>
              <a:t>void</a:t>
            </a:r>
            <a:r>
              <a:rPr lang="en-US" dirty="0"/>
              <a:t> *</a:t>
            </a:r>
            <a:r>
              <a:rPr lang="en-US" dirty="0" err="1"/>
              <a:t>msgp</a:t>
            </a:r>
            <a:r>
              <a:rPr lang="en-US" dirty="0"/>
              <a:t>, </a:t>
            </a:r>
            <a:r>
              <a:rPr lang="en-US" b="1" dirty="0" err="1"/>
              <a:t>size_t</a:t>
            </a:r>
            <a:r>
              <a:rPr lang="en-US" dirty="0"/>
              <a:t> </a:t>
            </a:r>
            <a:r>
              <a:rPr lang="en-US" dirty="0" err="1"/>
              <a:t>msgsz</a:t>
            </a:r>
            <a:r>
              <a:rPr lang="en-US" dirty="0"/>
              <a:t>, </a:t>
            </a:r>
            <a:r>
              <a:rPr lang="en-US" b="1" dirty="0"/>
              <a:t>long</a:t>
            </a:r>
            <a:r>
              <a:rPr lang="en-US" dirty="0"/>
              <a:t> </a:t>
            </a:r>
            <a:r>
              <a:rPr lang="en-US" dirty="0" err="1"/>
              <a:t>msgtyp</a:t>
            </a:r>
            <a:r>
              <a:rPr lang="en-US" dirty="0"/>
              <a:t>, </a:t>
            </a:r>
            <a:r>
              <a:rPr lang="en-US" b="1" dirty="0"/>
              <a:t>int</a:t>
            </a:r>
            <a:r>
              <a:rPr lang="en-US" dirty="0"/>
              <a:t> </a:t>
            </a:r>
            <a:r>
              <a:rPr lang="en-US" dirty="0" err="1"/>
              <a:t>msgflg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JNA</a:t>
            </a:r>
            <a:r>
              <a:rPr lang="zh-CN" altLang="en-US" dirty="0"/>
              <a:t> </a:t>
            </a:r>
            <a:r>
              <a:rPr lang="en-US" altLang="zh-CN" dirty="0"/>
              <a:t>Library</a:t>
            </a:r>
          </a:p>
          <a:p>
            <a:pPr lvl="2"/>
            <a:r>
              <a:rPr lang="en-US" altLang="zh-CN" dirty="0"/>
              <a:t>Origin from</a:t>
            </a:r>
            <a:r>
              <a:rPr lang="zh-CN" altLang="en-US" dirty="0"/>
              <a:t> </a:t>
            </a:r>
            <a:r>
              <a:rPr lang="en-US" altLang="zh-CN" dirty="0"/>
              <a:t>Sun,</a:t>
            </a:r>
            <a:r>
              <a:rPr lang="zh-CN" altLang="en-US" dirty="0"/>
              <a:t> </a:t>
            </a:r>
            <a:r>
              <a:rPr lang="en-US" altLang="zh-CN" dirty="0"/>
              <a:t>open source on top of JNI,</a:t>
            </a:r>
            <a:r>
              <a:rPr lang="zh-CN" altLang="en-US" dirty="0"/>
              <a:t> </a:t>
            </a:r>
            <a:r>
              <a:rPr lang="en-US" altLang="zh-CN" dirty="0"/>
              <a:t>using in Java side</a:t>
            </a:r>
            <a:r>
              <a:rPr lang="zh-CN" altLang="en-US" dirty="0"/>
              <a:t>。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Solution Description</a:t>
            </a:r>
          </a:p>
          <a:p>
            <a:pPr lvl="1"/>
            <a:r>
              <a:rPr lang="en-US" altLang="zh-CN" dirty="0"/>
              <a:t>Using </a:t>
            </a:r>
            <a:r>
              <a:rPr lang="en-US" altLang="zh-CN" dirty="0" err="1"/>
              <a:t>SystemV</a:t>
            </a:r>
            <a:r>
              <a:rPr lang="en-US" altLang="zh-CN" dirty="0"/>
              <a:t>-IPC Message Queue in Unix/Linux OS</a:t>
            </a:r>
          </a:p>
          <a:p>
            <a:pPr lvl="1"/>
            <a:r>
              <a:rPr lang="en-US" altLang="zh-CN" dirty="0"/>
              <a:t>Data contained in each message buffer</a:t>
            </a:r>
          </a:p>
          <a:p>
            <a:pPr lvl="1"/>
            <a:r>
              <a:rPr lang="en-US" altLang="zh-CN" dirty="0"/>
              <a:t>Using internal mechanism in kernel, invisible to application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2E912D8-589D-4A82-AD97-B783CB566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Using </a:t>
            </a:r>
            <a:r>
              <a:rPr lang="en-US" altLang="zh-CN" dirty="0" err="1"/>
              <a:t>SystemV</a:t>
            </a:r>
            <a:r>
              <a:rPr lang="en-US" altLang="zh-CN" dirty="0"/>
              <a:t>-IPC MQ </a:t>
            </a:r>
            <a:r>
              <a:rPr lang="en-US" dirty="0"/>
              <a:t>through JNA</a:t>
            </a:r>
            <a:r>
              <a:rPr lang="en-US" altLang="zh-CN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4390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6235710-7CC0-4F9A-B813-01E41A7B881C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369888" lvl="1" indent="0" algn="ctr">
              <a:buNone/>
            </a:pPr>
            <a:r>
              <a:rPr lang="en-US" sz="4800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59228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623854EA-CEFE-4DA8-92CF-3180BAF519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71812" y="4156317"/>
            <a:ext cx="6048375" cy="34747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928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B15E26C-ED7F-449A-BEDD-6AE7C6E73CB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Wait and Notify</a:t>
            </a:r>
          </a:p>
          <a:p>
            <a:r>
              <a:rPr lang="en-US" dirty="0"/>
              <a:t>Lock and Condition</a:t>
            </a:r>
          </a:p>
          <a:p>
            <a:r>
              <a:rPr lang="en-US" dirty="0" err="1"/>
              <a:t>BlockingQueue</a:t>
            </a:r>
            <a:endParaRPr lang="en-US" dirty="0"/>
          </a:p>
          <a:p>
            <a:r>
              <a:rPr lang="en-US" dirty="0" err="1"/>
              <a:t>PipedInputStream</a:t>
            </a:r>
            <a:r>
              <a:rPr lang="en-US" dirty="0"/>
              <a:t> and </a:t>
            </a:r>
            <a:r>
              <a:rPr lang="en-US" dirty="0" err="1"/>
              <a:t>PipedOutStream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11C4B75-6080-47DF-AF36-567EED232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 Cross-thread Solutions</a:t>
            </a:r>
          </a:p>
        </p:txBody>
      </p:sp>
    </p:spTree>
    <p:extLst>
      <p:ext uri="{BB962C8B-B14F-4D97-AF65-F5344CB8AC3E}">
        <p14:creationId xmlns:p14="http://schemas.microsoft.com/office/powerpoint/2010/main" val="1621442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7C4D1C7-86AA-45CE-97FF-4469AC9F658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79425" y="1554742"/>
            <a:ext cx="8353426" cy="4392612"/>
          </a:xfrm>
        </p:spPr>
        <p:txBody>
          <a:bodyPr/>
          <a:lstStyle/>
          <a:p>
            <a:r>
              <a:rPr lang="en-US" dirty="0"/>
              <a:t>Facilities</a:t>
            </a:r>
          </a:p>
          <a:p>
            <a:pPr lvl="1"/>
            <a:r>
              <a:rPr lang="en-US" dirty="0"/>
              <a:t>Synchronized and Synchronized(Object)</a:t>
            </a:r>
          </a:p>
          <a:p>
            <a:pPr lvl="3"/>
            <a:r>
              <a:rPr lang="en-US" sz="1400" dirty="0"/>
              <a:t>Non-fair                                                </a:t>
            </a:r>
            <a:r>
              <a:rPr lang="en-US" altLang="zh-CN" sz="1400" dirty="0"/>
              <a:t># F</a:t>
            </a:r>
            <a:r>
              <a:rPr lang="en-US" sz="1400" dirty="0"/>
              <a:t>air</a:t>
            </a:r>
            <a:endParaRPr lang="en-US" altLang="zh-CN" sz="1400" dirty="0"/>
          </a:p>
          <a:p>
            <a:pPr lvl="3"/>
            <a:r>
              <a:rPr lang="en-US" sz="1400" dirty="0"/>
              <a:t>Reentrant                                             # Non-reentrant</a:t>
            </a:r>
          </a:p>
          <a:p>
            <a:pPr lvl="3"/>
            <a:r>
              <a:rPr lang="en-US" sz="1400" dirty="0"/>
              <a:t>Exclusive                                              </a:t>
            </a:r>
            <a:r>
              <a:rPr lang="en-US" altLang="zh-CN" sz="1400" dirty="0"/>
              <a:t># Share Lock</a:t>
            </a:r>
          </a:p>
          <a:p>
            <a:pPr lvl="3"/>
            <a:r>
              <a:rPr lang="en-US" sz="1400" dirty="0"/>
              <a:t>Mutex </a:t>
            </a:r>
            <a:r>
              <a:rPr lang="zh-CN" altLang="en-US" sz="1400" dirty="0"/>
              <a:t>                                                   </a:t>
            </a:r>
            <a:r>
              <a:rPr lang="en-US" altLang="zh-CN" sz="1400" dirty="0"/>
              <a:t>#  </a:t>
            </a:r>
            <a:r>
              <a:rPr lang="en-US" altLang="zh-CN" sz="1400" dirty="0" err="1"/>
              <a:t>ReadWriteLock</a:t>
            </a:r>
            <a:endParaRPr lang="en-US" altLang="zh-CN" sz="1400" dirty="0"/>
          </a:p>
          <a:p>
            <a:pPr lvl="3"/>
            <a:r>
              <a:rPr lang="en-US" altLang="zh-CN" sz="1400" dirty="0"/>
              <a:t>Pessimistic                                           # Optimistic</a:t>
            </a:r>
            <a:endParaRPr lang="en-US" altLang="zh-CN" dirty="0"/>
          </a:p>
          <a:p>
            <a:pPr marL="736600" lvl="2" indent="0">
              <a:buNone/>
            </a:pPr>
            <a:endParaRPr lang="en-US" dirty="0"/>
          </a:p>
          <a:p>
            <a:pPr lvl="1"/>
            <a:r>
              <a:rPr lang="en-US" altLang="zh-CN" dirty="0"/>
              <a:t>wait()/wait(timeout)/wait(timeout, </a:t>
            </a:r>
            <a:r>
              <a:rPr lang="en-US" altLang="zh-CN" dirty="0" err="1"/>
              <a:t>nanos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notify()/</a:t>
            </a:r>
            <a:r>
              <a:rPr lang="en-US" altLang="zh-CN" dirty="0" err="1"/>
              <a:t>notifyAll</a:t>
            </a:r>
            <a:r>
              <a:rPr lang="en-US" altLang="zh-CN" dirty="0"/>
              <a:t>()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03674CD-9164-46B4-A188-0A0240652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 and Notify</a:t>
            </a:r>
          </a:p>
        </p:txBody>
      </p:sp>
    </p:spTree>
    <p:extLst>
      <p:ext uri="{BB962C8B-B14F-4D97-AF65-F5344CB8AC3E}">
        <p14:creationId xmlns:p14="http://schemas.microsoft.com/office/powerpoint/2010/main" val="2237247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95993B2-5F3E-41AB-9C79-3696FDDFDF9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79425" y="1273174"/>
            <a:ext cx="10365038" cy="4973493"/>
          </a:xfrm>
        </p:spPr>
        <p:txBody>
          <a:bodyPr/>
          <a:lstStyle/>
          <a:p>
            <a:r>
              <a:rPr lang="en-US" dirty="0"/>
              <a:t>Demo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ECF12D-8657-446A-BC47-9AD04F17C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 and Notify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FA2544-BAB8-49FD-BCF8-28EF8DC393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6905" y="1623582"/>
            <a:ext cx="6754335" cy="4104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692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95993B2-5F3E-41AB-9C79-3696FDDFDF9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79425" y="1273174"/>
            <a:ext cx="10365038" cy="4973493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Questions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When does the monitor lock upgrade happen?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ECF12D-8657-446A-BC47-9AD04F17C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 and Notify</a:t>
            </a:r>
          </a:p>
        </p:txBody>
      </p:sp>
    </p:spTree>
    <p:extLst>
      <p:ext uri="{BB962C8B-B14F-4D97-AF65-F5344CB8AC3E}">
        <p14:creationId xmlns:p14="http://schemas.microsoft.com/office/powerpoint/2010/main" val="2433209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DDCF0FD-F7C1-4BD7-9C97-17A4753870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012" y="2109365"/>
            <a:ext cx="11229975" cy="446722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0935029-D515-4696-9709-5749E06609DA}"/>
              </a:ext>
            </a:extLst>
          </p:cNvPr>
          <p:cNvSpPr/>
          <p:nvPr/>
        </p:nvSpPr>
        <p:spPr>
          <a:xfrm>
            <a:off x="237280" y="309102"/>
            <a:ext cx="624810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42424"/>
                </a:solidFill>
              </a:rPr>
              <a:t>First Time Enter Synchronized Block</a:t>
            </a:r>
            <a:endParaRPr lang="en-US" dirty="0">
              <a:solidFill>
                <a:srgbClr val="FF0000"/>
              </a:solidFill>
              <a:latin typeface="Abadi" panose="020B0604020202020204" pitchFamily="34" charset="0"/>
            </a:endParaRP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242424"/>
                </a:solidFill>
              </a:rPr>
              <a:t>(Compete the lock)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FF0000"/>
                </a:solidFill>
              </a:rPr>
              <a:t>1) - enter monitor block(hold the lock) directly</a:t>
            </a:r>
            <a:endParaRPr lang="en-US" dirty="0">
              <a:solidFill>
                <a:srgbClr val="FF0000"/>
              </a:solidFill>
              <a:latin typeface="Abadi" panose="020B0604020202020204" pitchFamily="34" charset="0"/>
            </a:endParaRP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FF0000"/>
                </a:solidFill>
              </a:rPr>
              <a:t>2) - enter Blocked on the lock, non-interruptible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FF0000"/>
                </a:solidFill>
              </a:rPr>
              <a:t>3) – wake up and compete the lock, until enter monitor block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0DFBF8-866A-40F7-9F39-58D9FBCF87D1}"/>
              </a:ext>
            </a:extLst>
          </p:cNvPr>
          <p:cNvSpPr txBox="1"/>
          <p:nvPr/>
        </p:nvSpPr>
        <p:spPr bwMode="auto">
          <a:xfrm>
            <a:off x="5416735" y="2285428"/>
            <a:ext cx="289884" cy="27747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400" dirty="0">
                <a:solidFill>
                  <a:srgbClr val="FF0000"/>
                </a:solidFill>
                <a:latin typeface="Abadi" panose="020B0604020202020204" pitchFamily="34" charset="0"/>
              </a:rPr>
              <a:t>1)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FD916C-B978-4CBA-B95A-E08378E232DD}"/>
              </a:ext>
            </a:extLst>
          </p:cNvPr>
          <p:cNvSpPr txBox="1"/>
          <p:nvPr/>
        </p:nvSpPr>
        <p:spPr bwMode="auto">
          <a:xfrm>
            <a:off x="1788463" y="3326028"/>
            <a:ext cx="349444" cy="2821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400" dirty="0">
                <a:solidFill>
                  <a:srgbClr val="FF0000"/>
                </a:solidFill>
                <a:latin typeface="Abadi" panose="020B0604020202020204" pitchFamily="34" charset="0"/>
              </a:rPr>
              <a:t>2)</a:t>
            </a:r>
          </a:p>
        </p:txBody>
      </p:sp>
    </p:spTree>
    <p:extLst>
      <p:ext uri="{BB962C8B-B14F-4D97-AF65-F5344CB8AC3E}">
        <p14:creationId xmlns:p14="http://schemas.microsoft.com/office/powerpoint/2010/main" val="57611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DDCF0FD-F7C1-4BD7-9C97-17A4753870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012" y="2109365"/>
            <a:ext cx="11229975" cy="446722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0935029-D515-4696-9709-5749E06609DA}"/>
              </a:ext>
            </a:extLst>
          </p:cNvPr>
          <p:cNvSpPr/>
          <p:nvPr/>
        </p:nvSpPr>
        <p:spPr>
          <a:xfrm>
            <a:off x="237280" y="309102"/>
            <a:ext cx="786169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42424"/>
                </a:solidFill>
              </a:rPr>
              <a:t>First Time Enter Synchronized Block – Blocking point 1</a:t>
            </a:r>
            <a:endParaRPr lang="en-US" dirty="0">
              <a:solidFill>
                <a:srgbClr val="FF0000"/>
              </a:solidFill>
              <a:latin typeface="Abadi" panose="020B0604020202020204" pitchFamily="34" charset="0"/>
            </a:endParaRP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F0"/>
                </a:solidFill>
              </a:rPr>
              <a:t>Question:  Thread 1 is entering Synchronized, but another thread hold the monitor lock and never release,  Can the Thread 1 be terminated?</a:t>
            </a:r>
          </a:p>
          <a:p>
            <a:pPr>
              <a:buClr>
                <a:schemeClr val="tx1"/>
              </a:buClr>
            </a:pPr>
            <a:endParaRPr lang="en-US" dirty="0">
              <a:solidFill>
                <a:srgbClr val="242424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0DFBF8-866A-40F7-9F39-58D9FBCF87D1}"/>
              </a:ext>
            </a:extLst>
          </p:cNvPr>
          <p:cNvSpPr txBox="1"/>
          <p:nvPr/>
        </p:nvSpPr>
        <p:spPr bwMode="auto">
          <a:xfrm>
            <a:off x="5416735" y="2285428"/>
            <a:ext cx="289884" cy="27747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400" dirty="0">
                <a:solidFill>
                  <a:srgbClr val="FF0000"/>
                </a:solidFill>
                <a:latin typeface="Abadi" panose="020B0604020202020204" pitchFamily="34" charset="0"/>
              </a:rPr>
              <a:t>1)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FD916C-B978-4CBA-B95A-E08378E232DD}"/>
              </a:ext>
            </a:extLst>
          </p:cNvPr>
          <p:cNvSpPr txBox="1"/>
          <p:nvPr/>
        </p:nvSpPr>
        <p:spPr bwMode="auto">
          <a:xfrm>
            <a:off x="1788463" y="3326028"/>
            <a:ext cx="349444" cy="2821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400" dirty="0">
                <a:solidFill>
                  <a:srgbClr val="FF0000"/>
                </a:solidFill>
                <a:latin typeface="Abadi" panose="020B0604020202020204" pitchFamily="34" charset="0"/>
              </a:rPr>
              <a:t>2)</a:t>
            </a:r>
          </a:p>
        </p:txBody>
      </p:sp>
    </p:spTree>
    <p:extLst>
      <p:ext uri="{BB962C8B-B14F-4D97-AF65-F5344CB8AC3E}">
        <p14:creationId xmlns:p14="http://schemas.microsoft.com/office/powerpoint/2010/main" val="878891486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Template2017">
  <a:themeElements>
    <a:clrScheme name="Custom 6">
      <a:dk1>
        <a:srgbClr val="181818"/>
      </a:dk1>
      <a:lt1>
        <a:srgbClr val="FFFFFF"/>
      </a:lt1>
      <a:dk2>
        <a:srgbClr val="181818"/>
      </a:dk2>
      <a:lt2>
        <a:srgbClr val="E0E0E0"/>
      </a:lt2>
      <a:accent1>
        <a:srgbClr val="0082F0"/>
      </a:accent1>
      <a:accent2>
        <a:srgbClr val="0FC373"/>
      </a:accent2>
      <a:accent3>
        <a:srgbClr val="AF78D2"/>
      </a:accent3>
      <a:accent4>
        <a:srgbClr val="FAD22D"/>
      </a:accent4>
      <a:accent5>
        <a:srgbClr val="FF8C0A"/>
      </a:accent5>
      <a:accent6>
        <a:srgbClr val="FF3232"/>
      </a:accent6>
      <a:hlink>
        <a:srgbClr val="0A14D2"/>
      </a:hlink>
      <a:folHlink>
        <a:srgbClr val="040969"/>
      </a:folHlink>
    </a:clrScheme>
    <a:fontScheme name="Ericsson Brand 2.0">
      <a:majorFont>
        <a:latin typeface="Ericsson Hilda Light"/>
        <a:ea typeface=""/>
        <a:cs typeface=""/>
      </a:majorFont>
      <a:minorFont>
        <a:latin typeface="Ericsson Hild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<a:prstTxWarp prst="textNoShape">
          <a:avLst/>
        </a:prstTxWarp>
        <a:noAutofit/>
      </a:bodyPr>
      <a:lstStyle>
        <a:defPPr marL="357188" marR="0" indent="-357188" algn="l" defTabSz="914400" rtl="0" eaLnBrk="1" fontAlgn="base" latinLnBrk="0" hangingPunct="1">
          <a:lnSpc>
            <a:spcPct val="100000"/>
          </a:lnSpc>
          <a:spcBef>
            <a:spcPts val="300"/>
          </a:spcBef>
          <a:spcAft>
            <a:spcPct val="0"/>
          </a:spcAft>
          <a:buClrTx/>
          <a:buSzTx/>
          <a:buFont typeface="Ericsson Hilda" panose="00000500000000000000" pitchFamily="2" charset="0"/>
          <a:buChar char="—"/>
          <a:tabLst/>
          <a:defRPr kumimoji="0" sz="2000" b="0" i="0" u="none" strike="noStrike" cap="none" normalizeH="0" baseline="0" dirty="0" err="1" smtClean="0">
            <a:ln>
              <a:noFill/>
            </a:ln>
            <a:solidFill>
              <a:schemeClr val="bg1"/>
            </a:solidFill>
            <a:effectLst/>
            <a:latin typeface="+mn-lt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/>
        </a:ln>
        <a:effectLst/>
      </a:spPr>
      <a:bodyPr/>
      <a:lstStyle/>
    </a:lnDef>
    <a:txDef>
      <a:spPr bwMode="auto">
        <a:noFill/>
        <a:ln w="12700">
          <a:noFill/>
          <a:miter lim="800000"/>
          <a:headEnd/>
          <a:tailEnd/>
        </a:ln>
      </a:spPr>
      <a:bodyPr vert="horz" wrap="square" lIns="72000" tIns="36000" rIns="73152" bIns="36576" numCol="1" rtlCol="0" anchor="t" anchorCtr="0" compatLnSpc="1">
        <a:prstTxWarp prst="textNoShape">
          <a:avLst/>
        </a:prstTxWarp>
        <a:noAutofit/>
      </a:bodyPr>
      <a:lstStyle>
        <a:defPPr marL="344488" indent="-344488" algn="l">
          <a:buClr>
            <a:schemeClr val="tx1"/>
          </a:buClr>
          <a:buFont typeface="Ericsson Hilda Light" panose="00000400000000000000" pitchFamily="2" charset="0"/>
          <a:buChar char="—"/>
          <a:defRPr sz="2000" dirty="0" err="1" smtClean="0"/>
        </a:defPPr>
      </a:lstStyle>
    </a:txDef>
  </a:objectDefaults>
  <a:extraClrSchemeLst>
    <a:extraClrScheme>
      <a:clrScheme name="Landscape2009 1">
        <a:dk1>
          <a:srgbClr val="58585A"/>
        </a:dk1>
        <a:lt1>
          <a:srgbClr val="FFFFFF"/>
        </a:lt1>
        <a:dk2>
          <a:srgbClr val="00285E"/>
        </a:dk2>
        <a:lt2>
          <a:srgbClr val="B1B3B4"/>
        </a:lt2>
        <a:accent1>
          <a:srgbClr val="89BA17"/>
        </a:accent1>
        <a:accent2>
          <a:srgbClr val="F08A00"/>
        </a:accent2>
        <a:accent3>
          <a:srgbClr val="FFFFFF"/>
        </a:accent3>
        <a:accent4>
          <a:srgbClr val="4A4A4C"/>
        </a:accent4>
        <a:accent5>
          <a:srgbClr val="C4D9AB"/>
        </a:accent5>
        <a:accent6>
          <a:srgbClr val="D97D00"/>
        </a:accent6>
        <a:hlink>
          <a:srgbClr val="00A9D4"/>
        </a:hlink>
        <a:folHlink>
          <a:srgbClr val="0062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Template2017.potx" id="{F394490D-1954-44FE-B8ED-56040734EC47}" vid="{6EB75BB7-B825-43F3-83B5-9802AE7E790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Ericsson Hilda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Ericsson Hilda"/>
        <a:font script="Hebr" typeface="Ericsson Hilda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Ericsson Hilda"/>
        <a:font script="Uigh" typeface="Microsoft Uighur"/>
        <a:font script="Geor" typeface="Sylfaen"/>
        <a:font script="Armn" typeface="Ericsson Hilda Light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Ericsson Hilda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Ericsson Hilda Light"/>
        <a:font script="Hebr" typeface="Ericsson Hilda Light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Ericsson Hilda Light"/>
        <a:font script="Uigh" typeface="Microsoft Uighur"/>
        <a:font script="Geor" typeface="Sylfaen"/>
        <a:font script="Armn" typeface="Ericsson Hilda Light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Ericsson Hilda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Ericsson Hilda"/>
        <a:font script="Hebr" typeface="Ericsson Hilda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Ericsson Hilda"/>
        <a:font script="Uigh" typeface="Microsoft Uighur"/>
        <a:font script="Geor" typeface="Sylfaen"/>
        <a:font script="Armn" typeface="Ericsson Hilda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Ericsson Hilda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Ericsson Hilda"/>
        <a:font script="Hebr" typeface="Ericsson Hilda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Ericsson Hilda"/>
        <a:font script="Uigh" typeface="Microsoft Uighur"/>
        <a:font script="Geor" typeface="Sylfaen"/>
        <a:font script="Armn" typeface="Ericsson Hilda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PresentationTemplate2017</Template>
  <TotalTime>16674</TotalTime>
  <Words>2353</Words>
  <Application>Microsoft Office PowerPoint</Application>
  <PresentationFormat>Widescreen</PresentationFormat>
  <Paragraphs>542</Paragraphs>
  <Slides>35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Abadi</vt:lpstr>
      <vt:lpstr>等线</vt:lpstr>
      <vt:lpstr>Ericsson Hilda</vt:lpstr>
      <vt:lpstr>Ericsson Technical Icons</vt:lpstr>
      <vt:lpstr>Ericsson Hilda Light</vt:lpstr>
      <vt:lpstr>PresentationTemplate2017</vt:lpstr>
      <vt:lpstr>Producer and Consumer Problem in Java</vt:lpstr>
      <vt:lpstr>AGENDA</vt:lpstr>
      <vt:lpstr>Producer-consumer problem</vt:lpstr>
      <vt:lpstr>Java Cross-thread Solutions</vt:lpstr>
      <vt:lpstr>Wait and Notify</vt:lpstr>
      <vt:lpstr>Wait and Notify</vt:lpstr>
      <vt:lpstr>Wait and Notify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Lock and Condition</vt:lpstr>
      <vt:lpstr>Lock and Condition</vt:lpstr>
      <vt:lpstr>Lock and Condition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BlockingQueue</vt:lpstr>
      <vt:lpstr>BlockingQueue</vt:lpstr>
      <vt:lpstr>BlockingQueue</vt:lpstr>
      <vt:lpstr>PipedInputStream/PipedOutputStream</vt:lpstr>
      <vt:lpstr>PipedInputStream/PipedOutputStream</vt:lpstr>
      <vt:lpstr>Java Cross-process(JVM) Solutions</vt:lpstr>
      <vt:lpstr>NIO and MappedByteBuffer</vt:lpstr>
      <vt:lpstr>NIO and MappedByteBuffer</vt:lpstr>
      <vt:lpstr>Using SystemV-IPC MQ through JNA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Before you start</dc:title>
  <dc:creator>Xiaoyu Qu</dc:creator>
  <cp:keywords/>
  <dc:description/>
  <cp:lastModifiedBy>Xiaoyu Qu</cp:lastModifiedBy>
  <cp:revision>771</cp:revision>
  <dcterms:created xsi:type="dcterms:W3CDTF">2018-06-13T07:30:53Z</dcterms:created>
  <dcterms:modified xsi:type="dcterms:W3CDTF">2018-12-04T05:17:03Z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Type">
    <vt:lpwstr>Presentation2011</vt:lpwstr>
  </property>
  <property fmtid="{D5CDD505-2E9C-101B-9397-08002B2CF9AE}" pid="3" name="TemplateName">
    <vt:lpwstr>CXC 173 2731/1</vt:lpwstr>
  </property>
  <property fmtid="{D5CDD505-2E9C-101B-9397-08002B2CF9AE}" pid="4" name="TemplateVersion">
    <vt:lpwstr>R2A</vt:lpwstr>
  </property>
  <property fmtid="{D5CDD505-2E9C-101B-9397-08002B2CF9AE}" pid="5" name="EmbeddedFonts">
    <vt:bool>false</vt:bool>
  </property>
  <property fmtid="{D5CDD505-2E9C-101B-9397-08002B2CF9AE}" pid="6" name="PackageNo">
    <vt:lpwstr>LXA 119 603</vt:lpwstr>
  </property>
  <property fmtid="{D5CDD505-2E9C-101B-9397-08002B2CF9AE}" pid="7" name="PackageVersion">
    <vt:lpwstr>R6A</vt:lpwstr>
  </property>
  <property fmtid="{D5CDD505-2E9C-101B-9397-08002B2CF9AE}" pid="8" name="TemplateName2">
    <vt:lpwstr>CXC 173 2731/1</vt:lpwstr>
  </property>
  <property fmtid="{D5CDD505-2E9C-101B-9397-08002B2CF9AE}" pid="9" name="TemplateVersion2">
    <vt:lpwstr>R2A</vt:lpwstr>
  </property>
  <property fmtid="{D5CDD505-2E9C-101B-9397-08002B2CF9AE}" pid="10" name="DocumentType2">
    <vt:lpwstr>Presentation2011</vt:lpwstr>
  </property>
  <property fmtid="{D5CDD505-2E9C-101B-9397-08002B2CF9AE}" pid="11" name="Keyword">
    <vt:lpwstr> </vt:lpwstr>
  </property>
</Properties>
</file>