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3" r:id="rId2"/>
    <p:sldId id="259" r:id="rId3"/>
    <p:sldId id="269" r:id="rId4"/>
    <p:sldId id="295" r:id="rId5"/>
    <p:sldId id="290" r:id="rId6"/>
    <p:sldId id="343" r:id="rId7"/>
    <p:sldId id="296" r:id="rId8"/>
    <p:sldId id="318" r:id="rId9"/>
    <p:sldId id="334" r:id="rId10"/>
    <p:sldId id="342" r:id="rId11"/>
    <p:sldId id="341" r:id="rId12"/>
    <p:sldId id="327" r:id="rId13"/>
    <p:sldId id="328" r:id="rId14"/>
    <p:sldId id="336" r:id="rId15"/>
    <p:sldId id="298" r:id="rId16"/>
    <p:sldId id="299" r:id="rId17"/>
    <p:sldId id="339" r:id="rId18"/>
    <p:sldId id="330" r:id="rId19"/>
    <p:sldId id="331" r:id="rId20"/>
    <p:sldId id="344" r:id="rId21"/>
    <p:sldId id="332" r:id="rId22"/>
    <p:sldId id="345" r:id="rId23"/>
    <p:sldId id="346" r:id="rId24"/>
    <p:sldId id="301" r:id="rId25"/>
    <p:sldId id="302" r:id="rId26"/>
    <p:sldId id="282" r:id="rId27"/>
    <p:sldId id="303" r:id="rId28"/>
    <p:sldId id="304" r:id="rId29"/>
    <p:sldId id="347" r:id="rId30"/>
    <p:sldId id="305" r:id="rId31"/>
    <p:sldId id="306" r:id="rId32"/>
    <p:sldId id="293" r:id="rId33"/>
    <p:sldId id="287" r:id="rId34"/>
    <p:sldId id="324" r:id="rId35"/>
    <p:sldId id="261" r:id="rId36"/>
  </p:sldIdLst>
  <p:sldSz cx="12192000" cy="6858000"/>
  <p:notesSz cx="6858000" cy="9144000"/>
  <p:embeddedFontLst>
    <p:embeddedFont>
      <p:font typeface="Abadi" panose="020B0604020104020204" pitchFamily="34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</p:embeddedFont>
    <p:embeddedFont>
      <p:font typeface="等线" panose="02010600030101010101" pitchFamily="2" charset="-122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4500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multiThreading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2018-08-03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3F24-006B-4AF6-A2E2-D11CFA5F8F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5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1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.openjdk.java.net/display/HotSpot/Synchronizati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DC2-40E8-4904-BA8D-C7CC72F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636736"/>
            <a:ext cx="8353426" cy="1081088"/>
          </a:xfrm>
        </p:spPr>
        <p:txBody>
          <a:bodyPr/>
          <a:lstStyle/>
          <a:p>
            <a:pPr algn="ctr"/>
            <a:r>
              <a:rPr lang="en-US" altLang="zh-CN" dirty="0"/>
              <a:t>Multi-threaded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A749-343D-46B9-BD38-A286FDE784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476" y="1582467"/>
            <a:ext cx="9985785" cy="456975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Multithreading basic concept, thread pool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1. Thread  , Runnable , Future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ThreadPool</a:t>
            </a:r>
            <a:r>
              <a:rPr lang="en-US" sz="1600" dirty="0"/>
              <a:t>	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 related concepts and examples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1.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volatile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synchronized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lock in JUC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>
                <a:solidFill>
                  <a:srgbClr val="0070C0"/>
                </a:solidFill>
              </a:rPr>
              <a:t>Multi-threaded problem solving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     1. Producer and Consumer Problem in Java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Troubleshooting, Log Tools, JVM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System limits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3. Extension &amp; summarize, 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2593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F3EFE3-0F2E-4ABC-B41E-0145872BD7B6}"/>
              </a:ext>
            </a:extLst>
          </p:cNvPr>
          <p:cNvGrpSpPr/>
          <p:nvPr/>
        </p:nvGrpSpPr>
        <p:grpSpPr>
          <a:xfrm>
            <a:off x="481011" y="2109365"/>
            <a:ext cx="11229975" cy="4467225"/>
            <a:chOff x="481011" y="2109365"/>
            <a:chExt cx="11229975" cy="4467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A6882-4688-441A-A6EF-E06247AC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2109365"/>
              <a:ext cx="11229975" cy="44672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0DFBF8-866A-40F7-9F39-58D9FBCF87D1}"/>
                </a:ext>
              </a:extLst>
            </p:cNvPr>
            <p:cNvSpPr txBox="1"/>
            <p:nvPr/>
          </p:nvSpPr>
          <p:spPr bwMode="auto">
            <a:xfrm>
              <a:off x="5416735" y="2285428"/>
              <a:ext cx="289884" cy="277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1)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D916C-B978-4CBA-B95A-E08378E232DD}"/>
                </a:ext>
              </a:extLst>
            </p:cNvPr>
            <p:cNvSpPr txBox="1"/>
            <p:nvPr/>
          </p:nvSpPr>
          <p:spPr bwMode="auto">
            <a:xfrm>
              <a:off x="1788463" y="3326028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63795-74BC-4E83-8E4B-00C7A33763C7}"/>
                </a:ext>
              </a:extLst>
            </p:cNvPr>
            <p:cNvSpPr txBox="1"/>
            <p:nvPr/>
          </p:nvSpPr>
          <p:spPr bwMode="auto">
            <a:xfrm>
              <a:off x="2977812" y="3760571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3)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8755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Enter Synchronized Block(First Time, Object lock count 0 -&gt; 1)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- Enter monitor block(hold the lock) directly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Awaken by OS, until acquire the monitor 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0019E-96E9-488A-BA20-7377B07863C5}"/>
              </a:ext>
            </a:extLst>
          </p:cNvPr>
          <p:cNvSpPr/>
          <p:nvPr/>
        </p:nvSpPr>
        <p:spPr>
          <a:xfrm>
            <a:off x="6180597" y="4765451"/>
            <a:ext cx="5254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is blocked  on a monitor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24098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7E9B6-0DD3-4173-9445-E7613003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" y="2217856"/>
            <a:ext cx="11229975" cy="446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4859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Waiting, append to the lock waiting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299172" y="416649"/>
            <a:ext cx="5848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Exit from Waiting, removed from lock waiting queue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7578903" y="3761195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3D40-DFA0-43FC-AE44-7E228F6B5DE8}"/>
              </a:ext>
            </a:extLst>
          </p:cNvPr>
          <p:cNvSpPr/>
          <p:nvPr/>
        </p:nvSpPr>
        <p:spPr>
          <a:xfrm>
            <a:off x="6859079" y="4745042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wait(), another thread hold the monitor lock and never release, Could the waiting thread be properly terminated?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A7FA5-64C3-4FE5-9E4C-664451F0D7CE}"/>
              </a:ext>
            </a:extLst>
          </p:cNvPr>
          <p:cNvSpPr/>
          <p:nvPr/>
        </p:nvSpPr>
        <p:spPr>
          <a:xfrm>
            <a:off x="5558118" y="131866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 </a:t>
            </a:r>
            <a:r>
              <a:rPr lang="en-US" dirty="0"/>
              <a:t>*spurious waken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20C34-0285-4309-9B37-329FEECB572C}"/>
              </a:ext>
            </a:extLst>
          </p:cNvPr>
          <p:cNvSpPr/>
          <p:nvPr/>
        </p:nvSpPr>
        <p:spPr>
          <a:xfrm>
            <a:off x="7042432" y="1872658"/>
            <a:ext cx="477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B1656-CB81-49A7-96FB-CCED7FB5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" y="2219965"/>
            <a:ext cx="11229975" cy="4467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Timed Waiting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5317009" y="110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Exist from Timed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242424"/>
                </a:solidFill>
              </a:rPr>
              <a:t>7) - </a:t>
            </a:r>
            <a:r>
              <a:rPr lang="en-US" b="1" dirty="0">
                <a:solidFill>
                  <a:srgbClr val="242424"/>
                </a:solidFill>
              </a:rPr>
              <a:t>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7289423" y="1838619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5601317" y="1218393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A5C13-1A4C-4266-A191-23102F436F66}"/>
              </a:ext>
            </a:extLst>
          </p:cNvPr>
          <p:cNvSpPr/>
          <p:nvPr/>
        </p:nvSpPr>
        <p:spPr>
          <a:xfrm>
            <a:off x="231792" y="3315799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wait(timeout), another thread hold the monitor lock and never release, Could the thread be properly terminated?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9" y="705180"/>
            <a:ext cx="782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r>
              <a:rPr lang="en-US" dirty="0">
                <a:solidFill>
                  <a:srgbClr val="242424"/>
                </a:solidFill>
              </a:rPr>
              <a:t>         – Wake up a </a:t>
            </a:r>
            <a:r>
              <a:rPr lang="en-US" dirty="0">
                <a:solidFill>
                  <a:srgbClr val="FF0000"/>
                </a:solidFill>
              </a:rPr>
              <a:t>“random-selected”</a:t>
            </a:r>
            <a:r>
              <a:rPr lang="en-US" dirty="0">
                <a:solidFill>
                  <a:srgbClr val="242424"/>
                </a:solidFill>
              </a:rPr>
              <a:t> Waiting/Timed-Waiting thread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9" y="2126939"/>
            <a:ext cx="56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424"/>
                </a:solidFill>
              </a:rPr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– Wake up all Waiting/ Timed-Waiting threads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95445" y="4619131"/>
            <a:ext cx="724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Block(Last Time, Object lock count 1-&gt;0)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 - Release monitor lock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B2: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wait(), but another thread A notify() then Interrupt() it,  after thread A release the lock,  Is the Thread B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0443B-F1A9-4125-BFFE-CFDA5B00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84" y="2882497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927334" cy="4392612"/>
          </a:xfrm>
        </p:spPr>
        <p:txBody>
          <a:bodyPr/>
          <a:lstStyle/>
          <a:p>
            <a:r>
              <a:rPr lang="en-US" dirty="0"/>
              <a:t>Facilities(Introduced in 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# </a:t>
            </a:r>
            <a:r>
              <a:rPr lang="en-US" sz="1400" dirty="0">
                <a:solidFill>
                  <a:srgbClr val="242424"/>
                </a:solidFill>
              </a:rPr>
              <a:t>Fair: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Conditions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C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7FC80D-9110-45DE-8110-92D47792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1563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184424" y="343479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 - (First Time, Object lock count 0 -&gt; 1)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-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397881" y="2308516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00034" y="1584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184424" y="3254942"/>
            <a:ext cx="419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/>
              <a:t> - Always in Runnable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either hold the lock, return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156605" y="5176519"/>
            <a:ext cx="489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</a:t>
            </a:r>
            <a:r>
              <a:rPr lang="en-US" dirty="0" err="1">
                <a:solidFill>
                  <a:srgbClr val="242424"/>
                </a:solidFill>
              </a:rPr>
              <a:t>trylock</a:t>
            </a:r>
            <a:r>
              <a:rPr lang="en-US" dirty="0">
                <a:solidFill>
                  <a:srgbClr val="242424"/>
                </a:solidFill>
              </a:rPr>
              <a:t>(timeout) return true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Timed Waiting on the lock, timeout return false,  interruptible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2BBB5-0522-4592-BF97-0DE066D88E2C}"/>
              </a:ext>
            </a:extLst>
          </p:cNvPr>
          <p:cNvSpPr txBox="1"/>
          <p:nvPr/>
        </p:nvSpPr>
        <p:spPr bwMode="auto">
          <a:xfrm>
            <a:off x="6874391" y="40157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898B4-D043-4FEB-8B4E-1949AF2A2270}"/>
              </a:ext>
            </a:extLst>
          </p:cNvPr>
          <p:cNvSpPr/>
          <p:nvPr/>
        </p:nvSpPr>
        <p:spPr>
          <a:xfrm>
            <a:off x="5196936" y="620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lock() on a 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544925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462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5" y="4437667"/>
            <a:ext cx="5455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6796356" y="45681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90439" y="3366996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B7BC4-2E5F-4C9B-8A55-216F3EADE507}"/>
              </a:ext>
            </a:extLst>
          </p:cNvPr>
          <p:cNvSpPr/>
          <p:nvPr/>
        </p:nvSpPr>
        <p:spPr>
          <a:xfrm>
            <a:off x="5258424" y="779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await(), another thread hold the lock and never release, Could the waiting thread be killed?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9425" y="2813328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228429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264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4" y="4437667"/>
            <a:ext cx="5642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</a:t>
            </a:r>
            <a:r>
              <a:rPr lang="en-US" dirty="0" err="1"/>
              <a:t>awaitUninterruptibly</a:t>
            </a:r>
            <a:r>
              <a:rPr lang="en-US" dirty="0">
                <a:solidFill>
                  <a:srgbClr val="242424"/>
                </a:solidFill>
              </a:rPr>
              <a:t>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17577" y="2895599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7067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4A795-E566-4AD6-9EEE-0C0E851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11" y="1894766"/>
            <a:ext cx="5610225" cy="396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65719" y="515831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65719" y="214850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</a:t>
            </a:r>
            <a:r>
              <a:rPr lang="en-US" dirty="0">
                <a:solidFill>
                  <a:srgbClr val="242424"/>
                </a:solidFill>
              </a:rPr>
              <a:t>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242550" y="4381341"/>
            <a:ext cx="6177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  <a:endParaRPr lang="en-US" dirty="0">
              <a:solidFill>
                <a:srgbClr val="00B0F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Timed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–Timed Waiting on the lock, non-interruptible, wake up and compete the lock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7694346" y="37446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9042611" y="454336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9331423" y="454293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9458571" y="360358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9633293" y="454222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502372" y="3324502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244885" y="21128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9312569" y="523258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8" y="705180"/>
            <a:ext cx="9713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8" y="2126939"/>
            <a:ext cx="9921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all threads waiting on condition move to waiting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4) – all threads waiting on condition move to waiting on the lock,  all stay in Timed Waiting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04318" y="4611597"/>
            <a:ext cx="607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  - (Last Time, Object lock count 1-&gt;0)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 release the 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48B0-2CD8-4C3D-B4B8-6076E54C1576}"/>
              </a:ext>
            </a:extLst>
          </p:cNvPr>
          <p:cNvSpPr txBox="1"/>
          <p:nvPr/>
        </p:nvSpPr>
        <p:spPr bwMode="auto">
          <a:xfrm>
            <a:off x="8540684" y="214460"/>
            <a:ext cx="3016577" cy="351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*Random-selected detail?</a:t>
            </a:r>
          </a:p>
        </p:txBody>
      </p:sp>
    </p:spTree>
    <p:extLst>
      <p:ext uri="{BB962C8B-B14F-4D97-AF65-F5344CB8AC3E}">
        <p14:creationId xmlns:p14="http://schemas.microsoft.com/office/powerpoint/2010/main" val="85709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B2: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wait(), but another thread A notify() then Interrupt() it,  after thread A release the lock,  Is the Thread B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0443B-F1A9-4125-BFFE-CFDA5B00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84" y="2882497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60" y="1385094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await()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solution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60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82F52-229D-4D4E-ADD4-6A7CADBD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Thread can not be properly terminated</a:t>
            </a:r>
          </a:p>
          <a:p>
            <a:r>
              <a:rPr lang="en-US" dirty="0" err="1"/>
              <a:t>BlockingQueue</a:t>
            </a:r>
            <a:r>
              <a:rPr lang="en-US" dirty="0"/>
              <a:t> is simplest, and do not neglect the lock-free </a:t>
            </a:r>
            <a:r>
              <a:rPr lang="en-US" dirty="0" err="1"/>
              <a:t>ConcurrentLinkedQueue</a:t>
            </a:r>
            <a:r>
              <a:rPr lang="en-US" dirty="0"/>
              <a:t>. </a:t>
            </a:r>
          </a:p>
          <a:p>
            <a:r>
              <a:rPr lang="en-US" dirty="0"/>
              <a:t>Monitor has a special bias lock mechanism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E9E67-20BB-4F49-8C21-0439892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4" y="139292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548365" y="658904"/>
            <a:ext cx="374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424"/>
                </a:solidFill>
              </a:rPr>
              <a:t>Java Thread State Figure </a:t>
            </a:r>
          </a:p>
        </p:txBody>
      </p:sp>
    </p:spTree>
    <p:extLst>
      <p:ext uri="{BB962C8B-B14F-4D97-AF65-F5344CB8AC3E}">
        <p14:creationId xmlns:p14="http://schemas.microsoft.com/office/powerpoint/2010/main" val="6994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</a:t>
            </a:r>
            <a:r>
              <a:rPr lang="zh-CN" altLang="en-US" sz="1400" dirty="0">
                <a:solidFill>
                  <a:srgbClr val="767676"/>
                </a:solidFill>
              </a:rPr>
              <a:t>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  # Optimistic</a:t>
            </a:r>
            <a:endParaRPr lang="en-US" altLang="zh-CN" dirty="0">
              <a:solidFill>
                <a:srgbClr val="767676"/>
              </a:solidFill>
            </a:endParaRPr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0E35-6A56-447A-B182-E432A17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A: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 </a:t>
            </a:r>
          </a:p>
          <a:p>
            <a:pPr marL="369888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Can you describe the procedure of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368A6-3BA9-45D4-8006-978C91B5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7" y="2213230"/>
            <a:ext cx="5553075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DA8E1-6F4A-4A81-92C8-FFBCA103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2" y="3222593"/>
            <a:ext cx="6315075" cy="209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E7993-372C-46FF-929C-EF65347224BE}"/>
              </a:ext>
            </a:extLst>
          </p:cNvPr>
          <p:cNvSpPr/>
          <p:nvPr/>
        </p:nvSpPr>
        <p:spPr>
          <a:xfrm>
            <a:off x="606457" y="6123704"/>
            <a:ext cx="690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https://wiki.openjdk.java.net/display/HotSpot/Synchronization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20814</TotalTime>
  <Words>2263</Words>
  <Application>Microsoft Office PowerPoint</Application>
  <PresentationFormat>Widescreen</PresentationFormat>
  <Paragraphs>517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Abadi</vt:lpstr>
      <vt:lpstr>等线</vt:lpstr>
      <vt:lpstr>Ericsson Hilda</vt:lpstr>
      <vt:lpstr>Ericsson Technical Icons</vt:lpstr>
      <vt:lpstr>Ericsson Hilda Light</vt:lpstr>
      <vt:lpstr>Arial</vt:lpstr>
      <vt:lpstr>PresentationTemplate2017</vt:lpstr>
      <vt:lpstr>Multi-threaded Series</vt:lpstr>
      <vt:lpstr>Producer and Consumer Problem in Java</vt:lpstr>
      <vt:lpstr>AGENDA</vt:lpstr>
      <vt:lpstr>Producer-consumer problem</vt:lpstr>
      <vt:lpstr>Java Cross-thread Solutions</vt:lpstr>
      <vt:lpstr>PowerPoint Presentation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Cross-thread Summary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1014</cp:revision>
  <dcterms:created xsi:type="dcterms:W3CDTF">2018-06-13T07:30:53Z</dcterms:created>
  <dcterms:modified xsi:type="dcterms:W3CDTF">2018-12-09T10:23:21Z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