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37"/>
  </p:notesMasterIdLst>
  <p:handoutMasterIdLst>
    <p:handoutMasterId r:id="rId38"/>
  </p:handoutMasterIdLst>
  <p:sldIdLst>
    <p:sldId id="273" r:id="rId2"/>
    <p:sldId id="259" r:id="rId3"/>
    <p:sldId id="269" r:id="rId4"/>
    <p:sldId id="295" r:id="rId5"/>
    <p:sldId id="290" r:id="rId6"/>
    <p:sldId id="343" r:id="rId7"/>
    <p:sldId id="296" r:id="rId8"/>
    <p:sldId id="318" r:id="rId9"/>
    <p:sldId id="334" r:id="rId10"/>
    <p:sldId id="342" r:id="rId11"/>
    <p:sldId id="341" r:id="rId12"/>
    <p:sldId id="327" r:id="rId13"/>
    <p:sldId id="328" r:id="rId14"/>
    <p:sldId id="336" r:id="rId15"/>
    <p:sldId id="298" r:id="rId16"/>
    <p:sldId id="299" r:id="rId17"/>
    <p:sldId id="330" r:id="rId18"/>
    <p:sldId id="331" r:id="rId19"/>
    <p:sldId id="344" r:id="rId20"/>
    <p:sldId id="332" r:id="rId21"/>
    <p:sldId id="345" r:id="rId22"/>
    <p:sldId id="346" r:id="rId23"/>
    <p:sldId id="301" r:id="rId24"/>
    <p:sldId id="302" r:id="rId25"/>
    <p:sldId id="282" r:id="rId26"/>
    <p:sldId id="303" r:id="rId27"/>
    <p:sldId id="304" r:id="rId28"/>
    <p:sldId id="347" r:id="rId29"/>
    <p:sldId id="305" r:id="rId30"/>
    <p:sldId id="306" r:id="rId31"/>
    <p:sldId id="293" r:id="rId32"/>
    <p:sldId id="287" r:id="rId33"/>
    <p:sldId id="324" r:id="rId34"/>
    <p:sldId id="339" r:id="rId35"/>
    <p:sldId id="261" r:id="rId36"/>
  </p:sldIdLst>
  <p:sldSz cx="12192000" cy="6858000"/>
  <p:notesSz cx="6858000" cy="9144000"/>
  <p:embeddedFontLst>
    <p:embeddedFont>
      <p:font typeface="Abadi" panose="020B0604020104020204" pitchFamily="34" charset="0"/>
      <p:regular r:id="rId39"/>
    </p:embeddedFont>
    <p:embeddedFont>
      <p:font typeface="Ericsson Hilda" panose="00000500000000000000" pitchFamily="2" charset="0"/>
      <p:regular r:id="rId40"/>
      <p:bold r:id="rId41"/>
    </p:embeddedFont>
    <p:embeddedFont>
      <p:font typeface="Ericsson Hilda Light" panose="00000400000000000000" pitchFamily="2" charset="0"/>
      <p:regular r:id="rId42"/>
    </p:embeddedFont>
    <p:embeddedFont>
      <p:font typeface="Ericsson Technical Icons" panose="00000500000000000000" pitchFamily="2" charset="0"/>
      <p:regular r:id="rId43"/>
    </p:embeddedFont>
    <p:embeddedFont>
      <p:font typeface="等线" panose="02010600030101010101" pitchFamily="2" charset="-122"/>
      <p:regular r:id="rId44"/>
      <p:bold r:id="rId4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67676"/>
    <a:srgbClr val="2424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46" autoAdjust="0"/>
    <p:restoredTop sz="78125" autoAdjust="0"/>
  </p:normalViewPr>
  <p:slideViewPr>
    <p:cSldViewPr snapToGrid="0" snapToObjects="1" showGuides="1">
      <p:cViewPr varScale="1">
        <p:scale>
          <a:sx n="67" d="100"/>
          <a:sy n="67" d="100"/>
        </p:scale>
        <p:origin x="14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4.fntdata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font" Target="fonts/font2.fntdata"/><Relationship Id="rId45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5.fntdata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F6FD348-9C7F-4865-875C-863EC6E2CB8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 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294207-A46E-4F9A-91C9-BB4398CEA98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/>
              <a:t>2018-02-21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105526-C577-427D-800D-7921EA16026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CA4CFA-39AC-4AB6-B521-EBDB0AF74AF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7AEDCC-D3AE-4D3E-A1AA-6BA600F27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262122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Ericsson Hilda Light" panose="00000400000000000000" pitchFamily="2" charset="0"/>
              </a:defRPr>
            </a:lvl1pPr>
          </a:lstStyle>
          <a:p>
            <a:r>
              <a:rPr lang="en-US"/>
              <a:t> 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Ericsson Hilda Light" panose="00000400000000000000" pitchFamily="2" charset="0"/>
              </a:defRPr>
            </a:lvl1pPr>
          </a:lstStyle>
          <a:p>
            <a:r>
              <a:rPr lang="en-US"/>
              <a:t>2018-02-21 </a:t>
            </a:r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Ericsson Hilda Light" panose="00000400000000000000" pitchFamily="2" charset="0"/>
              </a:defRPr>
            </a:lvl1pPr>
          </a:lstStyle>
          <a:p>
            <a:r>
              <a:rPr lang="en-US"/>
              <a:t>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Ericsson Hilda Light" panose="00000400000000000000" pitchFamily="2" charset="0"/>
              </a:defRPr>
            </a:lvl1pPr>
          </a:lstStyle>
          <a:p>
            <a:fld id="{F949BC75-2359-4F98-918A-7033C92AD48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333820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Ericsson Hilda Light" panose="00000400000000000000" pitchFamily="2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Ericsson Hilda Light" panose="00000400000000000000" pitchFamily="2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Ericsson Hilda Light" panose="00000400000000000000" pitchFamily="2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Ericsson Hilda Light" panose="00000400000000000000" pitchFamily="2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Ericsson Hilda Light" panose="00000400000000000000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multiThreading 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2018-08-03 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EDD3F24-006B-4AF6-A2E2-D11CFA5F8F63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444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2018-02-21 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49BC75-2359-4F98-918A-7033C92AD487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2175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2018-02-21 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49BC75-2359-4F98-918A-7033C92AD487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46720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2018-02-21 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49BC75-2359-4F98-918A-7033C92AD487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92241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2018-02-21 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49BC75-2359-4F98-918A-7033C92AD487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7239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基础设施</a:t>
            </a:r>
            <a:endParaRPr lang="en-US" altLang="zh-CN" dirty="0"/>
          </a:p>
          <a:p>
            <a:pPr lvl="1"/>
            <a:r>
              <a:rPr lang="en-US" dirty="0"/>
              <a:t>Lock</a:t>
            </a:r>
          </a:p>
          <a:p>
            <a:pPr lvl="2"/>
            <a:r>
              <a:rPr lang="en-US" dirty="0" err="1"/>
              <a:t>ReentrantLock</a:t>
            </a:r>
            <a:endParaRPr lang="en-US" dirty="0"/>
          </a:p>
          <a:p>
            <a:pPr lvl="3"/>
            <a:r>
              <a:rPr lang="en-US" sz="1400" dirty="0"/>
              <a:t>Non-fair(</a:t>
            </a:r>
            <a:r>
              <a:rPr lang="zh-CN" altLang="en-US" sz="1400" dirty="0"/>
              <a:t>非公平</a:t>
            </a:r>
            <a:r>
              <a:rPr lang="en-US" altLang="zh-CN" sz="1400" dirty="0"/>
              <a:t>) </a:t>
            </a:r>
            <a:r>
              <a:rPr lang="zh-CN" altLang="en-US" sz="1400" dirty="0"/>
              <a:t>或 </a:t>
            </a:r>
            <a:r>
              <a:rPr lang="en-US" altLang="zh-CN" sz="1400" dirty="0"/>
              <a:t>F</a:t>
            </a:r>
            <a:r>
              <a:rPr lang="en-US" sz="1400" dirty="0"/>
              <a:t>air(</a:t>
            </a:r>
            <a:r>
              <a:rPr lang="zh-CN" altLang="en-US" sz="1400" dirty="0"/>
              <a:t>公平</a:t>
            </a:r>
            <a:r>
              <a:rPr lang="en-US" altLang="zh-CN" sz="1400" dirty="0"/>
              <a:t>) schedule</a:t>
            </a:r>
          </a:p>
          <a:p>
            <a:pPr lvl="3"/>
            <a:r>
              <a:rPr lang="en-US" sz="1400" dirty="0"/>
              <a:t>Reentrant (</a:t>
            </a:r>
            <a:r>
              <a:rPr lang="zh-CN" altLang="en-US" sz="1400" dirty="0"/>
              <a:t>锁定区可重入</a:t>
            </a:r>
            <a:r>
              <a:rPr lang="en-US" sz="1400" dirty="0"/>
              <a:t>)           # Non-reentrant</a:t>
            </a:r>
            <a:r>
              <a:rPr lang="zh-CN" altLang="en-US" sz="1400" dirty="0"/>
              <a:t>不可重入</a:t>
            </a:r>
            <a:endParaRPr lang="en-US" sz="1400" dirty="0"/>
          </a:p>
          <a:p>
            <a:pPr lvl="3"/>
            <a:r>
              <a:rPr lang="en-US" sz="1400" dirty="0"/>
              <a:t>Exclusive (</a:t>
            </a:r>
            <a:r>
              <a:rPr lang="zh-CN" altLang="en-US" sz="1400" dirty="0"/>
              <a:t>排它锁</a:t>
            </a:r>
            <a:r>
              <a:rPr lang="en-US" altLang="zh-CN" sz="1400" dirty="0"/>
              <a:t>)                          # Share Lock(</a:t>
            </a:r>
            <a:r>
              <a:rPr lang="zh-CN" altLang="en-US" sz="1400" dirty="0"/>
              <a:t>共享锁</a:t>
            </a:r>
            <a:r>
              <a:rPr lang="en-US" altLang="zh-CN" sz="1400" dirty="0"/>
              <a:t>)</a:t>
            </a:r>
          </a:p>
          <a:p>
            <a:pPr lvl="3"/>
            <a:r>
              <a:rPr lang="en-US" sz="1400" dirty="0"/>
              <a:t>Mutex (</a:t>
            </a:r>
            <a:r>
              <a:rPr lang="zh-CN" altLang="en-US" sz="1400" dirty="0"/>
              <a:t>互斥锁）                             </a:t>
            </a:r>
            <a:r>
              <a:rPr lang="en-US" altLang="zh-CN" sz="1400" dirty="0"/>
              <a:t>#  </a:t>
            </a:r>
            <a:r>
              <a:rPr lang="en-US" altLang="zh-CN" sz="1400" dirty="0" err="1"/>
              <a:t>ReadWriteLock</a:t>
            </a:r>
            <a:r>
              <a:rPr lang="en-US" altLang="zh-CN" sz="1400" dirty="0"/>
              <a:t>(</a:t>
            </a:r>
            <a:r>
              <a:rPr lang="zh-CN" altLang="en-US" sz="1400" dirty="0"/>
              <a:t>读写锁</a:t>
            </a:r>
            <a:r>
              <a:rPr lang="en-US" altLang="zh-CN" sz="1400" dirty="0"/>
              <a:t>)</a:t>
            </a:r>
          </a:p>
          <a:p>
            <a:pPr lvl="3"/>
            <a:r>
              <a:rPr lang="en-US" altLang="zh-CN" sz="1400" dirty="0"/>
              <a:t>Pessimistic(</a:t>
            </a:r>
            <a:r>
              <a:rPr lang="zh-CN" altLang="en-US" sz="1400" dirty="0"/>
              <a:t>悲观锁</a:t>
            </a:r>
            <a:r>
              <a:rPr lang="en-US" altLang="zh-CN" sz="1400" dirty="0"/>
              <a:t>)                       # Optimistic(</a:t>
            </a:r>
            <a:r>
              <a:rPr lang="zh-CN" altLang="en-US" sz="1400" dirty="0"/>
              <a:t>乐观锁</a:t>
            </a:r>
            <a:r>
              <a:rPr lang="en-US" altLang="zh-CN" sz="1400" dirty="0"/>
              <a:t>)</a:t>
            </a:r>
          </a:p>
          <a:p>
            <a:pPr lvl="2"/>
            <a:r>
              <a:rPr lang="en-US" dirty="0"/>
              <a:t>Lock()/</a:t>
            </a:r>
            <a:r>
              <a:rPr lang="en-US" dirty="0" err="1"/>
              <a:t>tryLock</a:t>
            </a:r>
            <a:r>
              <a:rPr lang="en-US" dirty="0"/>
              <a:t>()/</a:t>
            </a:r>
            <a:r>
              <a:rPr lang="en-US" dirty="0" err="1"/>
              <a:t>tryLock</a:t>
            </a:r>
            <a:r>
              <a:rPr lang="en-US" dirty="0"/>
              <a:t>(timeout)</a:t>
            </a:r>
          </a:p>
          <a:p>
            <a:pPr lvl="1"/>
            <a:r>
              <a:rPr lang="en-US" dirty="0"/>
              <a:t>Condition </a:t>
            </a:r>
            <a:r>
              <a:rPr lang="zh-CN" altLang="en-US" dirty="0"/>
              <a:t>从</a:t>
            </a:r>
            <a:r>
              <a:rPr lang="en-US" altLang="zh-CN" dirty="0"/>
              <a:t>Lock</a:t>
            </a:r>
            <a:r>
              <a:rPr lang="zh-CN" altLang="en-US" dirty="0"/>
              <a:t>对象中创建出任意数目，只能和该锁配合使用</a:t>
            </a:r>
            <a:endParaRPr lang="en-US" altLang="zh-CN" dirty="0"/>
          </a:p>
          <a:p>
            <a:pPr lvl="2"/>
            <a:r>
              <a:rPr lang="en-US" altLang="zh-CN" dirty="0"/>
              <a:t>await()/await(timeout)</a:t>
            </a:r>
          </a:p>
          <a:p>
            <a:pPr lvl="2"/>
            <a:r>
              <a:rPr lang="en-US" altLang="zh-CN" dirty="0"/>
              <a:t>signal()/</a:t>
            </a:r>
            <a:r>
              <a:rPr lang="en-US" altLang="zh-CN" dirty="0" err="1"/>
              <a:t>signalAll</a:t>
            </a:r>
            <a:r>
              <a:rPr lang="en-US" altLang="zh-CN" dirty="0"/>
              <a:t>() </a:t>
            </a:r>
          </a:p>
          <a:p>
            <a:endParaRPr lang="en-US" dirty="0"/>
          </a:p>
          <a:p>
            <a:r>
              <a:rPr lang="en-US" dirty="0" err="1"/>
              <a:t>ReentrantLock.lockInterruptibly</a:t>
            </a:r>
            <a:r>
              <a:rPr lang="zh-CN" altLang="en-US" dirty="0"/>
              <a:t>允许在等待时由其它线程调用等待线程的</a:t>
            </a:r>
            <a:r>
              <a:rPr lang="en-US" dirty="0" err="1"/>
              <a:t>Thread.interrupt</a:t>
            </a:r>
            <a:r>
              <a:rPr lang="zh-CN" altLang="en-US" dirty="0"/>
              <a:t>方法来中断等待线程的等待而直接返回，这时不用获取锁，而会抛出一个</a:t>
            </a:r>
            <a:r>
              <a:rPr lang="en-US" dirty="0" err="1"/>
              <a:t>InterruptedException</a:t>
            </a:r>
            <a:r>
              <a:rPr lang="en-US" dirty="0"/>
              <a:t>。 </a:t>
            </a:r>
            <a:r>
              <a:rPr lang="en-US" dirty="0" err="1"/>
              <a:t>ReentrantLock.lock</a:t>
            </a:r>
            <a:r>
              <a:rPr lang="zh-CN" altLang="en-US" dirty="0"/>
              <a:t>方法不允许</a:t>
            </a:r>
            <a:r>
              <a:rPr lang="en-US" dirty="0" err="1"/>
              <a:t>Thread.interrupt</a:t>
            </a:r>
            <a:r>
              <a:rPr lang="zh-CN" altLang="en-US" dirty="0"/>
              <a:t>中断</a:t>
            </a:r>
            <a:r>
              <a:rPr lang="en-US" altLang="zh-CN" dirty="0"/>
              <a:t>,</a:t>
            </a:r>
            <a:r>
              <a:rPr lang="zh-CN" altLang="en-US" dirty="0"/>
              <a:t>即使检测到</a:t>
            </a:r>
            <a:r>
              <a:rPr lang="en-US" dirty="0" err="1"/>
              <a:t>Thread.isInterrupted</a:t>
            </a:r>
            <a:r>
              <a:rPr lang="en-US" dirty="0"/>
              <a:t>,</a:t>
            </a:r>
            <a:r>
              <a:rPr lang="zh-CN" altLang="en-US" dirty="0"/>
              <a:t>一样会继续尝试获取锁，失败则继续休眠。只是在最后获取锁成功后再把当前线程置为</a:t>
            </a:r>
            <a:r>
              <a:rPr lang="en-US" dirty="0"/>
              <a:t>interrupted</a:t>
            </a:r>
            <a:r>
              <a:rPr lang="zh-CN" altLang="en-US" dirty="0"/>
              <a:t>状态</a:t>
            </a:r>
            <a:r>
              <a:rPr lang="en-US" altLang="zh-CN" dirty="0"/>
              <a:t>,</a:t>
            </a:r>
            <a:r>
              <a:rPr lang="zh-CN" altLang="en-US" dirty="0"/>
              <a:t>然后再中断线程。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2018-02-21 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49BC75-2359-4F98-918A-7033C92AD487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383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原理</a:t>
            </a:r>
            <a:endParaRPr lang="en-US" altLang="zh-CN" dirty="0"/>
          </a:p>
          <a:p>
            <a:pPr lvl="1"/>
            <a:r>
              <a:rPr lang="zh-CN" altLang="en-US" dirty="0"/>
              <a:t>生产者和消费者线程对</a:t>
            </a:r>
            <a:r>
              <a:rPr lang="en-US" altLang="zh-CN" dirty="0"/>
              <a:t>Lock</a:t>
            </a:r>
            <a:r>
              <a:rPr lang="zh-CN" altLang="en-US" dirty="0"/>
              <a:t>对象进行锁定竞争</a:t>
            </a:r>
            <a:endParaRPr lang="en-US" altLang="zh-CN" dirty="0"/>
          </a:p>
          <a:p>
            <a:pPr lvl="2"/>
            <a:r>
              <a:rPr lang="en-US" dirty="0" err="1"/>
              <a:t>Lock.lock</a:t>
            </a:r>
            <a:r>
              <a:rPr lang="en-US" dirty="0"/>
              <a:t>() </a:t>
            </a:r>
            <a:r>
              <a:rPr lang="zh-CN" altLang="en-US" dirty="0"/>
              <a:t>锁定</a:t>
            </a:r>
            <a:r>
              <a:rPr lang="en-US" altLang="zh-CN" dirty="0"/>
              <a:t>(</a:t>
            </a:r>
            <a:r>
              <a:rPr lang="zh-CN" altLang="en-US" dirty="0">
                <a:solidFill>
                  <a:srgbClr val="00B0F0"/>
                </a:solidFill>
              </a:rPr>
              <a:t>或超时</a:t>
            </a:r>
            <a:r>
              <a:rPr lang="en-US" altLang="zh-CN" dirty="0"/>
              <a:t>)</a:t>
            </a:r>
          </a:p>
          <a:p>
            <a:pPr lvl="2"/>
            <a:r>
              <a:rPr lang="zh-CN" altLang="en-US" dirty="0">
                <a:solidFill>
                  <a:srgbClr val="00B0F0"/>
                </a:solidFill>
              </a:rPr>
              <a:t>可使用</a:t>
            </a:r>
            <a:r>
              <a:rPr lang="en-US" dirty="0">
                <a:solidFill>
                  <a:srgbClr val="00B0F0"/>
                </a:solidFill>
              </a:rPr>
              <a:t>Multiple  Condition Objects</a:t>
            </a:r>
            <a:r>
              <a:rPr lang="zh-CN" altLang="en-US" dirty="0">
                <a:solidFill>
                  <a:srgbClr val="00B0F0"/>
                </a:solidFill>
              </a:rPr>
              <a:t>实现精确唤醒控制</a:t>
            </a:r>
            <a:endParaRPr lang="en-US" dirty="0">
              <a:solidFill>
                <a:srgbClr val="00B0F0"/>
              </a:solidFill>
            </a:endParaRPr>
          </a:p>
          <a:p>
            <a:pPr lvl="2"/>
            <a:r>
              <a:rPr lang="en-US" dirty="0" err="1"/>
              <a:t>Condition.await</a:t>
            </a:r>
            <a:r>
              <a:rPr lang="en-US" dirty="0"/>
              <a:t>()    </a:t>
            </a:r>
            <a:r>
              <a:rPr lang="zh-CN" altLang="en-US" dirty="0"/>
              <a:t>释放锁定</a:t>
            </a:r>
            <a:r>
              <a:rPr lang="en-US" altLang="zh-CN" dirty="0"/>
              <a:t>-&gt;</a:t>
            </a:r>
            <a:r>
              <a:rPr lang="zh-CN" altLang="en-US" dirty="0"/>
              <a:t>等待被</a:t>
            </a:r>
            <a:r>
              <a:rPr lang="en-US" altLang="zh-CN" dirty="0"/>
              <a:t>Signal(</a:t>
            </a:r>
            <a:r>
              <a:rPr lang="zh-CN" altLang="en-US" dirty="0"/>
              <a:t>或超时</a:t>
            </a:r>
            <a:r>
              <a:rPr lang="en-US" altLang="zh-CN" dirty="0"/>
              <a:t>)-&gt;</a:t>
            </a:r>
            <a:r>
              <a:rPr lang="zh-CN" altLang="en-US" dirty="0"/>
              <a:t>竞争并重新获得锁定</a:t>
            </a:r>
            <a:endParaRPr lang="en-US" dirty="0"/>
          </a:p>
          <a:p>
            <a:pPr lvl="2"/>
            <a:r>
              <a:rPr lang="en-US" dirty="0"/>
              <a:t>Condition. signal() </a:t>
            </a:r>
            <a:r>
              <a:rPr lang="zh-CN" altLang="en-US" dirty="0"/>
              <a:t>唤醒处于锁等待状态的线程</a:t>
            </a:r>
            <a:r>
              <a:rPr lang="en-US" altLang="zh-CN" dirty="0"/>
              <a:t>(</a:t>
            </a:r>
            <a:r>
              <a:rPr lang="en-US" dirty="0">
                <a:solidFill>
                  <a:srgbClr val="00B0F0"/>
                </a:solidFill>
              </a:rPr>
              <a:t>Non-fair/Fair</a:t>
            </a:r>
            <a:r>
              <a:rPr lang="en-US" altLang="zh-CN" dirty="0"/>
              <a:t>)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Demo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2018-02-21 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49BC75-2359-4F98-918A-7033C92AD487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30761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2018-02-21 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49BC75-2359-4F98-918A-7033C92AD487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70680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2018-02-21 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49BC75-2359-4F98-918A-7033C92AD487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9327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2018-02-21 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49BC75-2359-4F98-918A-7033C92AD487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3740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2018-02-21 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49BC75-2359-4F98-918A-7033C92AD487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5570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2018-02-21 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C9DD1CB-DD7E-47C0-8C73-DFDF434617D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423599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2018-02-21 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49BC75-2359-4F98-918A-7033C92AD487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45712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2018-02-21 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49BC75-2359-4F98-918A-7033C92AD487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771141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基础设施</a:t>
            </a:r>
            <a:endParaRPr lang="en-US" altLang="zh-CN" dirty="0"/>
          </a:p>
          <a:p>
            <a:pPr lvl="1"/>
            <a:r>
              <a:rPr lang="en-US" dirty="0" err="1"/>
              <a:t>BlockingQueue</a:t>
            </a:r>
            <a:endParaRPr lang="en-US" dirty="0"/>
          </a:p>
          <a:p>
            <a:pPr lvl="2"/>
            <a:r>
              <a:rPr lang="en-US" altLang="zh-CN" dirty="0" err="1"/>
              <a:t>LinkedBlockingDeque</a:t>
            </a:r>
            <a:r>
              <a:rPr lang="en-US" altLang="zh-CN" dirty="0"/>
              <a:t>&lt;&gt;(capacity)</a:t>
            </a:r>
          </a:p>
          <a:p>
            <a:pPr lvl="3"/>
            <a:r>
              <a:rPr lang="en-US" altLang="zh-CN" dirty="0"/>
              <a:t>Default capacity = </a:t>
            </a:r>
            <a:r>
              <a:rPr lang="en-US" altLang="zh-CN" dirty="0" err="1"/>
              <a:t>Integer.MAX_VALUE</a:t>
            </a:r>
            <a:endParaRPr lang="en-US" altLang="zh-CN" dirty="0"/>
          </a:p>
          <a:p>
            <a:pPr lvl="2"/>
            <a:r>
              <a:rPr lang="en-US" altLang="zh-CN" dirty="0"/>
              <a:t>put()     </a:t>
            </a:r>
            <a:r>
              <a:rPr lang="zh-CN" altLang="en-US" dirty="0"/>
              <a:t>阻塞写入对象</a:t>
            </a:r>
            <a:endParaRPr lang="en-US" altLang="zh-CN" dirty="0"/>
          </a:p>
          <a:p>
            <a:pPr lvl="2"/>
            <a:r>
              <a:rPr lang="en-US" altLang="zh-CN" dirty="0"/>
              <a:t>take()   </a:t>
            </a:r>
            <a:r>
              <a:rPr lang="zh-CN" altLang="en-US" dirty="0"/>
              <a:t>阻塞取出对象</a:t>
            </a:r>
            <a:endParaRPr lang="en-US" altLang="zh-CN" dirty="0"/>
          </a:p>
          <a:p>
            <a:pPr marL="736600" lvl="2" indent="0">
              <a:buNone/>
            </a:pPr>
            <a:endParaRPr lang="en-US" altLang="zh-CN" dirty="0"/>
          </a:p>
          <a:p>
            <a:r>
              <a:rPr lang="zh-CN" altLang="en-US" dirty="0"/>
              <a:t>原理</a:t>
            </a:r>
            <a:endParaRPr lang="en-US" altLang="zh-CN" dirty="0"/>
          </a:p>
          <a:p>
            <a:pPr lvl="1"/>
            <a:r>
              <a:rPr lang="zh-CN" altLang="en-US" dirty="0"/>
              <a:t>阻塞队列会处理阻塞和唤醒，这样简化了设计。其内部相当于一个缓冲区，可以平衡生产者和消费者的处理能力。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2018-02-21 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949BC75-2359-4F98-918A-7033C92AD487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997582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2018-02-21 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949BC75-2359-4F98-918A-7033C92AD487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46864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2018-02-21 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949BC75-2359-4F98-918A-7033C92AD487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300535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2018-02-21 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49BC75-2359-4F98-918A-7033C92AD487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89599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基础设施</a:t>
            </a:r>
            <a:endParaRPr lang="en-US" dirty="0"/>
          </a:p>
          <a:p>
            <a:pPr lvl="1"/>
            <a:r>
              <a:rPr lang="en-US" dirty="0"/>
              <a:t>NIO </a:t>
            </a:r>
            <a:r>
              <a:rPr lang="en-US" dirty="0" err="1"/>
              <a:t>FileChannel</a:t>
            </a:r>
            <a:r>
              <a:rPr lang="en-US" dirty="0"/>
              <a:t>(</a:t>
            </a:r>
            <a:r>
              <a:rPr lang="zh-CN" altLang="en-US" dirty="0"/>
              <a:t>类似</a:t>
            </a:r>
            <a:r>
              <a:rPr lang="en-US" altLang="zh-CN" dirty="0"/>
              <a:t>Unix-like OS</a:t>
            </a:r>
            <a:r>
              <a:rPr lang="zh-CN" altLang="en-US" dirty="0"/>
              <a:t>上的文件描述符</a:t>
            </a:r>
            <a:r>
              <a:rPr lang="en-US" altLang="zh-CN" dirty="0"/>
              <a:t>)</a:t>
            </a:r>
            <a:endParaRPr lang="en-US" dirty="0"/>
          </a:p>
          <a:p>
            <a:pPr lvl="1"/>
            <a:r>
              <a:rPr lang="en-US" dirty="0" err="1"/>
              <a:t>MappedByteBuffer</a:t>
            </a:r>
            <a:endParaRPr lang="en-US" dirty="0"/>
          </a:p>
          <a:p>
            <a:pPr lvl="2"/>
            <a:r>
              <a:rPr lang="zh-CN" altLang="en-US" dirty="0"/>
              <a:t>使用底层操作系统的</a:t>
            </a:r>
            <a:r>
              <a:rPr lang="en-US" altLang="zh-CN" dirty="0"/>
              <a:t>Memory-mapped file</a:t>
            </a:r>
            <a:r>
              <a:rPr lang="zh-CN" altLang="en-US" dirty="0"/>
              <a:t>机制</a:t>
            </a:r>
            <a:endParaRPr lang="en-US" altLang="zh-CN" dirty="0"/>
          </a:p>
          <a:p>
            <a:pPr lvl="2"/>
            <a:r>
              <a:rPr lang="zh-CN" altLang="en-US" dirty="0"/>
              <a:t>和</a:t>
            </a:r>
            <a:r>
              <a:rPr lang="en-US" dirty="0"/>
              <a:t>Direct Byte Buffer</a:t>
            </a:r>
          </a:p>
          <a:p>
            <a:pPr marL="736600" lvl="2" indent="0">
              <a:buNone/>
            </a:pPr>
            <a:endParaRPr lang="en-US" dirty="0"/>
          </a:p>
          <a:p>
            <a:r>
              <a:rPr lang="zh-CN" altLang="en-US" dirty="0"/>
              <a:t>原理</a:t>
            </a:r>
            <a:endParaRPr lang="en-US" altLang="zh-CN" dirty="0"/>
          </a:p>
          <a:p>
            <a:pPr lvl="1"/>
            <a:r>
              <a:rPr lang="zh-CN" altLang="en-US" dirty="0"/>
              <a:t>跨</a:t>
            </a:r>
            <a:r>
              <a:rPr lang="en-US" altLang="zh-CN" dirty="0"/>
              <a:t>JVM</a:t>
            </a:r>
            <a:r>
              <a:rPr lang="zh-CN" altLang="en-US" dirty="0"/>
              <a:t>共享内存影射文件</a:t>
            </a:r>
            <a:endParaRPr lang="en-US" altLang="zh-CN" dirty="0"/>
          </a:p>
          <a:p>
            <a:pPr lvl="1"/>
            <a:r>
              <a:rPr lang="zh-CN" altLang="en-US" dirty="0"/>
              <a:t>使用直接内存</a:t>
            </a:r>
            <a:r>
              <a:rPr lang="en-US" altLang="zh-CN" dirty="0"/>
              <a:t>Buffer</a:t>
            </a:r>
            <a:r>
              <a:rPr lang="zh-CN" altLang="en-US" dirty="0"/>
              <a:t>做缓存区</a:t>
            </a:r>
            <a:endParaRPr lang="en-US" altLang="zh-CN" dirty="0"/>
          </a:p>
          <a:p>
            <a:pPr lvl="1"/>
            <a:r>
              <a:rPr lang="zh-CN" altLang="en-US" dirty="0"/>
              <a:t>使用</a:t>
            </a:r>
            <a:r>
              <a:rPr lang="en-US" altLang="zh-CN" dirty="0" err="1"/>
              <a:t>FileChannel</a:t>
            </a:r>
            <a:r>
              <a:rPr lang="zh-CN" altLang="en-US" dirty="0"/>
              <a:t>的排它锁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2018-02-21 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949BC75-2359-4F98-918A-7033C92AD487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28647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2018-02-21 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49BC75-2359-4F98-918A-7033C92AD487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66488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基础设施</a:t>
            </a:r>
            <a:endParaRPr lang="en-US" dirty="0"/>
          </a:p>
          <a:p>
            <a:pPr lvl="1"/>
            <a:r>
              <a:rPr lang="en-US" dirty="0"/>
              <a:t>System V IPC / Linux System Call</a:t>
            </a:r>
          </a:p>
          <a:p>
            <a:pPr lvl="2"/>
            <a:r>
              <a:rPr lang="en-US" dirty="0"/>
              <a:t>int </a:t>
            </a:r>
            <a:r>
              <a:rPr lang="en-US" dirty="0" err="1"/>
              <a:t>msgget</a:t>
            </a:r>
            <a:r>
              <a:rPr lang="en-US" dirty="0"/>
              <a:t>(</a:t>
            </a:r>
            <a:r>
              <a:rPr lang="en-US" dirty="0" err="1"/>
              <a:t>key_t</a:t>
            </a:r>
            <a:r>
              <a:rPr lang="en-US" dirty="0"/>
              <a:t> key, </a:t>
            </a:r>
            <a:r>
              <a:rPr lang="en-US" b="1" dirty="0"/>
              <a:t>int</a:t>
            </a:r>
            <a:r>
              <a:rPr lang="en-US" dirty="0"/>
              <a:t> </a:t>
            </a:r>
            <a:r>
              <a:rPr lang="en-US" dirty="0" err="1"/>
              <a:t>msgflg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int </a:t>
            </a:r>
            <a:r>
              <a:rPr lang="en-US" dirty="0" err="1"/>
              <a:t>msgsnd</a:t>
            </a:r>
            <a:r>
              <a:rPr lang="en-US" dirty="0"/>
              <a:t>(</a:t>
            </a:r>
            <a:r>
              <a:rPr lang="en-US" b="1" dirty="0"/>
              <a:t>int</a:t>
            </a:r>
            <a:r>
              <a:rPr lang="en-US" dirty="0"/>
              <a:t> </a:t>
            </a:r>
            <a:r>
              <a:rPr lang="en-US" dirty="0" err="1"/>
              <a:t>msqid</a:t>
            </a:r>
            <a:r>
              <a:rPr lang="en-US" dirty="0"/>
              <a:t>, </a:t>
            </a:r>
            <a:r>
              <a:rPr lang="en-US" b="1" dirty="0"/>
              <a:t>const</a:t>
            </a:r>
            <a:r>
              <a:rPr lang="en-US" dirty="0"/>
              <a:t> </a:t>
            </a:r>
            <a:r>
              <a:rPr lang="en-US" b="1" dirty="0"/>
              <a:t>void</a:t>
            </a:r>
            <a:r>
              <a:rPr lang="en-US" dirty="0"/>
              <a:t> *</a:t>
            </a:r>
            <a:r>
              <a:rPr lang="en-US" dirty="0" err="1"/>
              <a:t>msgp</a:t>
            </a:r>
            <a:r>
              <a:rPr lang="en-US" dirty="0"/>
              <a:t>, </a:t>
            </a:r>
            <a:r>
              <a:rPr lang="en-US" b="1" dirty="0" err="1"/>
              <a:t>size_t</a:t>
            </a:r>
            <a:r>
              <a:rPr lang="en-US" dirty="0"/>
              <a:t> </a:t>
            </a:r>
            <a:r>
              <a:rPr lang="en-US" dirty="0" err="1"/>
              <a:t>msgsz</a:t>
            </a:r>
            <a:r>
              <a:rPr lang="en-US" dirty="0"/>
              <a:t>, </a:t>
            </a:r>
            <a:r>
              <a:rPr lang="en-US" b="1" dirty="0"/>
              <a:t>int</a:t>
            </a:r>
            <a:r>
              <a:rPr lang="en-US" dirty="0"/>
              <a:t> </a:t>
            </a:r>
            <a:r>
              <a:rPr lang="en-US" dirty="0" err="1"/>
              <a:t>msgflg</a:t>
            </a:r>
            <a:r>
              <a:rPr lang="en-US" dirty="0"/>
              <a:t>)</a:t>
            </a:r>
          </a:p>
          <a:p>
            <a:pPr lvl="2"/>
            <a:r>
              <a:rPr lang="en-US" dirty="0" err="1"/>
              <a:t>size_t</a:t>
            </a:r>
            <a:r>
              <a:rPr lang="en-US" dirty="0"/>
              <a:t> </a:t>
            </a:r>
            <a:r>
              <a:rPr lang="en-US" dirty="0" err="1"/>
              <a:t>msgrcv</a:t>
            </a:r>
            <a:r>
              <a:rPr lang="en-US" dirty="0"/>
              <a:t>(</a:t>
            </a:r>
            <a:r>
              <a:rPr lang="en-US" b="1" dirty="0"/>
              <a:t>int</a:t>
            </a:r>
            <a:r>
              <a:rPr lang="en-US" dirty="0"/>
              <a:t> </a:t>
            </a:r>
            <a:r>
              <a:rPr lang="en-US" dirty="0" err="1"/>
              <a:t>msqid</a:t>
            </a:r>
            <a:r>
              <a:rPr lang="en-US" dirty="0"/>
              <a:t>, </a:t>
            </a:r>
            <a:r>
              <a:rPr lang="en-US" b="1" dirty="0"/>
              <a:t>void</a:t>
            </a:r>
            <a:r>
              <a:rPr lang="en-US" dirty="0"/>
              <a:t> *</a:t>
            </a:r>
            <a:r>
              <a:rPr lang="en-US" dirty="0" err="1"/>
              <a:t>msgp</a:t>
            </a:r>
            <a:r>
              <a:rPr lang="en-US" dirty="0"/>
              <a:t>, </a:t>
            </a:r>
            <a:r>
              <a:rPr lang="en-US" b="1" dirty="0" err="1"/>
              <a:t>size_t</a:t>
            </a:r>
            <a:r>
              <a:rPr lang="en-US" dirty="0"/>
              <a:t> </a:t>
            </a:r>
            <a:r>
              <a:rPr lang="en-US" dirty="0" err="1"/>
              <a:t>msgsz</a:t>
            </a:r>
            <a:r>
              <a:rPr lang="en-US" dirty="0"/>
              <a:t>, </a:t>
            </a:r>
            <a:r>
              <a:rPr lang="en-US" b="1" dirty="0"/>
              <a:t>long</a:t>
            </a:r>
            <a:r>
              <a:rPr lang="en-US" dirty="0"/>
              <a:t> </a:t>
            </a:r>
            <a:r>
              <a:rPr lang="en-US" dirty="0" err="1"/>
              <a:t>msgtyp</a:t>
            </a:r>
            <a:r>
              <a:rPr lang="en-US" dirty="0"/>
              <a:t>, </a:t>
            </a:r>
            <a:r>
              <a:rPr lang="en-US" b="1" dirty="0"/>
              <a:t>int</a:t>
            </a:r>
            <a:r>
              <a:rPr lang="en-US" dirty="0"/>
              <a:t> </a:t>
            </a:r>
            <a:r>
              <a:rPr lang="en-US" dirty="0" err="1"/>
              <a:t>msgflg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JNA</a:t>
            </a:r>
            <a:r>
              <a:rPr lang="zh-CN" altLang="en-US" dirty="0"/>
              <a:t>库</a:t>
            </a:r>
            <a:endParaRPr lang="en-US" altLang="zh-CN" dirty="0"/>
          </a:p>
          <a:p>
            <a:pPr lvl="2"/>
            <a:r>
              <a:rPr lang="zh-CN" altLang="en-US" kern="1200" dirty="0">
                <a:latin typeface="Ericsson Hilda Light" panose="00000400000000000000" pitchFamily="2" charset="0"/>
              </a:rPr>
              <a:t>源于</a:t>
            </a:r>
            <a:r>
              <a:rPr lang="en-US" altLang="zh-CN" kern="1200" dirty="0">
                <a:latin typeface="Ericsson Hilda Light" panose="00000400000000000000" pitchFamily="2" charset="0"/>
              </a:rPr>
              <a:t>Sun</a:t>
            </a:r>
            <a:r>
              <a:rPr lang="zh-CN" altLang="en-US" kern="1200" dirty="0">
                <a:latin typeface="Ericsson Hilda Light" panose="00000400000000000000" pitchFamily="2" charset="0"/>
              </a:rPr>
              <a:t>公司， 开源</a:t>
            </a:r>
            <a:r>
              <a:rPr lang="zh-CN" altLang="en-US" dirty="0"/>
              <a:t>基于</a:t>
            </a:r>
            <a:r>
              <a:rPr lang="en-US" altLang="zh-CN" dirty="0"/>
              <a:t>JNI</a:t>
            </a:r>
            <a:r>
              <a:rPr lang="zh-CN" altLang="en-US" dirty="0"/>
              <a:t>的库，用于</a:t>
            </a:r>
            <a:r>
              <a:rPr lang="en-US" altLang="zh-CN" dirty="0"/>
              <a:t>Java</a:t>
            </a:r>
            <a:r>
              <a:rPr lang="zh-CN" altLang="en-US" dirty="0"/>
              <a:t>侧。</a:t>
            </a:r>
            <a:endParaRPr lang="en-US" dirty="0"/>
          </a:p>
          <a:p>
            <a:pPr lvl="1"/>
            <a:endParaRPr lang="en-US" dirty="0"/>
          </a:p>
          <a:p>
            <a:r>
              <a:rPr lang="zh-CN" altLang="en-US" dirty="0"/>
              <a:t>原理</a:t>
            </a:r>
            <a:endParaRPr lang="en-US" altLang="zh-CN" dirty="0"/>
          </a:p>
          <a:p>
            <a:pPr lvl="1"/>
            <a:r>
              <a:rPr lang="zh-CN" altLang="en-US" dirty="0"/>
              <a:t>使用操作系统的</a:t>
            </a:r>
            <a:r>
              <a:rPr lang="en-US" altLang="zh-CN" dirty="0" err="1"/>
              <a:t>SystemV</a:t>
            </a:r>
            <a:r>
              <a:rPr lang="en-US" altLang="zh-CN" dirty="0"/>
              <a:t>-IPC </a:t>
            </a:r>
            <a:r>
              <a:rPr lang="zh-CN" altLang="en-US" dirty="0"/>
              <a:t>消息队列</a:t>
            </a:r>
            <a:endParaRPr lang="en-US" altLang="zh-CN" dirty="0"/>
          </a:p>
          <a:p>
            <a:pPr lvl="1"/>
            <a:r>
              <a:rPr lang="zh-CN" altLang="en-US" dirty="0"/>
              <a:t>每个消息中的内存区</a:t>
            </a:r>
            <a:endParaRPr lang="en-US" altLang="zh-CN" dirty="0"/>
          </a:p>
          <a:p>
            <a:pPr lvl="1"/>
            <a:r>
              <a:rPr lang="zh-CN" altLang="en-US" dirty="0"/>
              <a:t>使用内核里的锁，对应用不可见</a:t>
            </a:r>
            <a:endParaRPr lang="en-US" altLang="zh-CN" dirty="0"/>
          </a:p>
          <a:p>
            <a:pPr lvl="1"/>
            <a:endParaRPr lang="en-US" altLang="zh-CN" sz="1200" kern="1200" dirty="0">
              <a:solidFill>
                <a:schemeClr val="tx1"/>
              </a:solidFill>
              <a:effectLst/>
              <a:latin typeface="Ericsson Hilda Light" panose="00000400000000000000" pitchFamily="2" charset="0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Ericsson Hilda Light" panose="00000400000000000000" pitchFamily="2" charset="0"/>
                <a:ea typeface="+mn-ea"/>
                <a:cs typeface="+mn-cs"/>
              </a:rPr>
              <a:t>JNA(Java Native Access)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Ericsson Hilda Light" panose="00000400000000000000" pitchFamily="2" charset="0"/>
                <a:ea typeface="+mn-ea"/>
                <a:cs typeface="+mn-cs"/>
              </a:rPr>
              <a:t>是一个开源的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Ericsson Hilda Light" panose="00000400000000000000" pitchFamily="2" charset="0"/>
                <a:ea typeface="+mn-ea"/>
                <a:cs typeface="+mn-cs"/>
              </a:rPr>
              <a:t>Java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Ericsson Hilda Light" panose="00000400000000000000" pitchFamily="2" charset="0"/>
                <a:ea typeface="+mn-ea"/>
                <a:cs typeface="+mn-cs"/>
              </a:rPr>
              <a:t>框架，是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Ericsson Hilda Light" panose="00000400000000000000" pitchFamily="2" charset="0"/>
                <a:ea typeface="+mn-ea"/>
                <a:cs typeface="+mn-cs"/>
              </a:rPr>
              <a:t>Sun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Ericsson Hilda Light" panose="00000400000000000000" pitchFamily="2" charset="0"/>
                <a:ea typeface="+mn-ea"/>
                <a:cs typeface="+mn-cs"/>
              </a:rPr>
              <a:t>公司推出的一种调用本地方法的技术，是建立在经典的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Ericsson Hilda Light" panose="00000400000000000000" pitchFamily="2" charset="0"/>
                <a:ea typeface="+mn-ea"/>
                <a:cs typeface="+mn-cs"/>
              </a:rPr>
              <a:t>JNI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Ericsson Hilda Light" panose="00000400000000000000" pitchFamily="2" charset="0"/>
                <a:ea typeface="+mn-ea"/>
                <a:cs typeface="+mn-cs"/>
              </a:rPr>
              <a:t>基础之上的一个框架。之所以说它是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Ericsson Hilda Light" panose="00000400000000000000" pitchFamily="2" charset="0"/>
                <a:ea typeface="+mn-ea"/>
                <a:cs typeface="+mn-cs"/>
              </a:rPr>
              <a:t>JNI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Ericsson Hilda Light" panose="00000400000000000000" pitchFamily="2" charset="0"/>
                <a:ea typeface="+mn-ea"/>
                <a:cs typeface="+mn-cs"/>
              </a:rPr>
              <a:t>的替 代者，是因为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Ericsson Hilda Light" panose="00000400000000000000" pitchFamily="2" charset="0"/>
                <a:ea typeface="+mn-ea"/>
                <a:cs typeface="+mn-cs"/>
              </a:rPr>
              <a:t>JNA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Ericsson Hilda Light" panose="00000400000000000000" pitchFamily="2" charset="0"/>
                <a:ea typeface="+mn-ea"/>
                <a:cs typeface="+mn-cs"/>
              </a:rPr>
              <a:t>大大简化了调用本地方法的过程，使用很方便，基本上不需要脱离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Ericsson Hilda Light" panose="00000400000000000000" pitchFamily="2" charset="0"/>
                <a:ea typeface="+mn-ea"/>
                <a:cs typeface="+mn-cs"/>
              </a:rPr>
              <a:t>Java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Ericsson Hilda Light" panose="00000400000000000000" pitchFamily="2" charset="0"/>
                <a:ea typeface="+mn-ea"/>
                <a:cs typeface="+mn-cs"/>
              </a:rPr>
              <a:t>环境就可以完成。</a:t>
            </a:r>
            <a:endParaRPr lang="en-US" altLang="zh-CN" sz="1200" kern="1200" dirty="0">
              <a:solidFill>
                <a:schemeClr val="tx1"/>
              </a:solidFill>
              <a:effectLst/>
              <a:latin typeface="Ericsson Hilda Light" panose="00000400000000000000" pitchFamily="2" charset="0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2018-02-21 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949BC75-2359-4F98-918A-7033C92AD487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20988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Java8:    https://github.com/keerath/openjdk-8-source/blob/master/hotspot/src/os/linux/vm/os_linux.cpp</a:t>
            </a:r>
          </a:p>
          <a:p>
            <a:r>
              <a:rPr lang="en-US" dirty="0"/>
              <a:t>Java11:  https://github.com/jiankunking/openjdk11/blob/master/src/hotspot/os/posix/os_posix.cpp</a:t>
            </a:r>
          </a:p>
          <a:p>
            <a:endParaRPr lang="en-US" dirty="0"/>
          </a:p>
          <a:p>
            <a:r>
              <a:rPr lang="en-US" dirty="0"/>
              <a:t>Spinning </a:t>
            </a:r>
            <a:r>
              <a:rPr lang="en-US" dirty="0" err="1"/>
              <a:t>pthread</a:t>
            </a:r>
            <a:r>
              <a:rPr lang="en-US" dirty="0"/>
              <a:t> mutex : https://stackoverflow.com/questions/23908711/linux-pthread-mutex-and-kernel-scheduler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2018-02-21 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49BC75-2359-4F98-918A-7033C92AD487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3232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* What is a  bounded-buffer?</a:t>
            </a:r>
            <a:endParaRPr lang="en-US" dirty="0">
              <a:ea typeface="+mn-ea"/>
              <a:cs typeface="+mn-cs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2018-02-21 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49BC75-2359-4F98-918A-7033C92AD487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89414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2018-02-21 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92AC96B-4D67-4510-9E86-C4D3070C1282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98229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2018-02-21 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49BC75-2359-4F98-918A-7033C92AD487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7583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2018-02-21 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49BC75-2359-4F98-918A-7033C92AD487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2238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zh-CN" altLang="en-US" dirty="0"/>
              <a:t>基础设施</a:t>
            </a:r>
            <a:r>
              <a:rPr lang="en-US" altLang="zh-CN" dirty="0"/>
              <a:t>:</a:t>
            </a:r>
            <a:endParaRPr lang="en-US" dirty="0"/>
          </a:p>
          <a:p>
            <a:pPr lvl="1"/>
            <a:r>
              <a:rPr lang="en-US" dirty="0"/>
              <a:t>Synchronized</a:t>
            </a:r>
            <a:r>
              <a:rPr lang="zh-CN" altLang="en-US" dirty="0"/>
              <a:t>关键字和</a:t>
            </a:r>
            <a:r>
              <a:rPr lang="en-US" dirty="0"/>
              <a:t>Synchronized(Object)</a:t>
            </a:r>
            <a:r>
              <a:rPr lang="zh-CN" altLang="en-US" dirty="0"/>
              <a:t>语句</a:t>
            </a:r>
            <a:endParaRPr lang="en-US" altLang="zh-CN" dirty="0"/>
          </a:p>
          <a:p>
            <a:pPr lvl="3"/>
            <a:r>
              <a:rPr lang="en-US" sz="1400" dirty="0"/>
              <a:t>Non-fair(</a:t>
            </a:r>
            <a:r>
              <a:rPr lang="zh-CN" altLang="en-US" sz="1400" dirty="0"/>
              <a:t>非公平</a:t>
            </a:r>
            <a:r>
              <a:rPr lang="en-US" altLang="zh-CN" sz="1400" dirty="0"/>
              <a:t>) schedule only      # F</a:t>
            </a:r>
            <a:r>
              <a:rPr lang="en-US" sz="1400" dirty="0"/>
              <a:t>air(</a:t>
            </a:r>
            <a:r>
              <a:rPr lang="zh-CN" altLang="en-US" sz="1400" dirty="0"/>
              <a:t>公平</a:t>
            </a:r>
            <a:r>
              <a:rPr lang="en-US" altLang="zh-CN" sz="1400" dirty="0"/>
              <a:t>) schedule</a:t>
            </a:r>
          </a:p>
          <a:p>
            <a:pPr lvl="3"/>
            <a:r>
              <a:rPr lang="en-US" sz="1400" dirty="0"/>
              <a:t>Reentrant (</a:t>
            </a:r>
            <a:r>
              <a:rPr lang="zh-CN" altLang="en-US" sz="1400" dirty="0"/>
              <a:t>锁定区可重入</a:t>
            </a:r>
            <a:r>
              <a:rPr lang="en-US" sz="1400" dirty="0"/>
              <a:t>)               # Non-reentrant</a:t>
            </a:r>
            <a:r>
              <a:rPr lang="zh-CN" altLang="en-US" sz="1400" dirty="0"/>
              <a:t>不可重入</a:t>
            </a:r>
            <a:endParaRPr lang="en-US" sz="1400" dirty="0"/>
          </a:p>
          <a:p>
            <a:pPr lvl="3"/>
            <a:r>
              <a:rPr lang="en-US" sz="1400" dirty="0"/>
              <a:t>Exclusive (</a:t>
            </a:r>
            <a:r>
              <a:rPr lang="zh-CN" altLang="en-US" sz="1400" dirty="0"/>
              <a:t>排它锁</a:t>
            </a:r>
            <a:r>
              <a:rPr lang="en-US" altLang="zh-CN" sz="1400" dirty="0"/>
              <a:t>)                            # Share Lock(</a:t>
            </a:r>
            <a:r>
              <a:rPr lang="zh-CN" altLang="en-US" sz="1400" dirty="0"/>
              <a:t>共享锁</a:t>
            </a:r>
            <a:r>
              <a:rPr lang="en-US" altLang="zh-CN" sz="1400" dirty="0"/>
              <a:t>)</a:t>
            </a:r>
          </a:p>
          <a:p>
            <a:pPr lvl="3"/>
            <a:r>
              <a:rPr lang="en-US" sz="1400" dirty="0"/>
              <a:t>Mutex (</a:t>
            </a:r>
            <a:r>
              <a:rPr lang="zh-CN" altLang="en-US" sz="1400" dirty="0"/>
              <a:t>互斥锁）                             </a:t>
            </a:r>
            <a:r>
              <a:rPr lang="en-US" altLang="zh-CN" sz="1400" dirty="0"/>
              <a:t>#  </a:t>
            </a:r>
            <a:r>
              <a:rPr lang="en-US" altLang="zh-CN" sz="1400" dirty="0" err="1"/>
              <a:t>ReadWriteLock</a:t>
            </a:r>
            <a:r>
              <a:rPr lang="en-US" altLang="zh-CN" sz="1400" dirty="0"/>
              <a:t>(</a:t>
            </a:r>
            <a:r>
              <a:rPr lang="zh-CN" altLang="en-US" sz="1400" dirty="0"/>
              <a:t>读写锁</a:t>
            </a:r>
            <a:r>
              <a:rPr lang="en-US" altLang="zh-CN" sz="1400" dirty="0"/>
              <a:t>)</a:t>
            </a:r>
          </a:p>
          <a:p>
            <a:pPr lvl="3"/>
            <a:r>
              <a:rPr lang="en-US" altLang="zh-CN" sz="1400" dirty="0"/>
              <a:t>Pessimistic(</a:t>
            </a:r>
            <a:r>
              <a:rPr lang="zh-CN" altLang="en-US" sz="1400" dirty="0"/>
              <a:t>悲观锁</a:t>
            </a:r>
            <a:r>
              <a:rPr lang="en-US" altLang="zh-CN" sz="1400" dirty="0"/>
              <a:t>)                          # Optimistic(</a:t>
            </a:r>
            <a:r>
              <a:rPr lang="zh-CN" altLang="en-US" sz="1400" dirty="0"/>
              <a:t>乐观锁</a:t>
            </a:r>
            <a:r>
              <a:rPr lang="en-US" altLang="zh-CN" sz="1400" dirty="0"/>
              <a:t>)</a:t>
            </a:r>
            <a:endParaRPr lang="en-US" altLang="zh-CN" dirty="0"/>
          </a:p>
          <a:p>
            <a:pPr lvl="1"/>
            <a:r>
              <a:rPr lang="en-US" altLang="zh-CN" dirty="0"/>
              <a:t>Object</a:t>
            </a:r>
            <a:r>
              <a:rPr lang="zh-CN" altLang="en-US" dirty="0"/>
              <a:t>的</a:t>
            </a:r>
            <a:r>
              <a:rPr lang="en-US" altLang="zh-CN" dirty="0"/>
              <a:t>wait()/ wait(timeout)</a:t>
            </a:r>
            <a:r>
              <a:rPr lang="zh-CN" altLang="en-US" dirty="0"/>
              <a:t>方法</a:t>
            </a:r>
            <a:endParaRPr lang="en-US" altLang="zh-CN" dirty="0"/>
          </a:p>
          <a:p>
            <a:pPr lvl="1"/>
            <a:r>
              <a:rPr lang="en-US" altLang="zh-CN" dirty="0"/>
              <a:t>Object</a:t>
            </a:r>
            <a:r>
              <a:rPr lang="zh-CN" altLang="en-US" dirty="0"/>
              <a:t>的</a:t>
            </a:r>
            <a:r>
              <a:rPr lang="en-US" altLang="zh-CN" dirty="0"/>
              <a:t>notify()/</a:t>
            </a:r>
            <a:r>
              <a:rPr lang="en-US" altLang="zh-CN" dirty="0" err="1"/>
              <a:t>notifyAll</a:t>
            </a:r>
            <a:r>
              <a:rPr lang="en-US" altLang="zh-CN" dirty="0"/>
              <a:t>()</a:t>
            </a:r>
            <a:r>
              <a:rPr lang="zh-CN" altLang="en-US" dirty="0"/>
              <a:t>方法</a:t>
            </a:r>
            <a:endParaRPr lang="en-US" altLang="zh-CN" dirty="0"/>
          </a:p>
          <a:p>
            <a:endParaRPr lang="en-US" dirty="0"/>
          </a:p>
          <a:p>
            <a:endParaRPr lang="en-US" dirty="0"/>
          </a:p>
          <a:p>
            <a:r>
              <a:rPr lang="zh-CN" altLang="en-US" dirty="0"/>
              <a:t>公平锁：     </a:t>
            </a:r>
            <a:r>
              <a:rPr lang="en-US" dirty="0"/>
              <a:t>Threads acquire a fair lock in the order in which they requested it</a:t>
            </a:r>
            <a:br>
              <a:rPr lang="en-US" dirty="0"/>
            </a:br>
            <a:r>
              <a:rPr lang="zh-CN" altLang="en-US" dirty="0"/>
              <a:t>非公平锁：  </a:t>
            </a:r>
            <a:r>
              <a:rPr lang="en-US" altLang="zh-CN" dirty="0"/>
              <a:t>A</a:t>
            </a:r>
            <a:r>
              <a:rPr lang="en-US" dirty="0"/>
              <a:t> non-fair lock permits barging: threads requesting a lock can jump ahead of the queue of waiting threads if the lock happens to be available when it is requested.</a:t>
            </a:r>
          </a:p>
          <a:p>
            <a:endParaRPr lang="en-US" altLang="zh-CN" sz="1200" dirty="0"/>
          </a:p>
          <a:p>
            <a:r>
              <a:rPr lang="zh-CN" altLang="en-US" sz="1200" dirty="0"/>
              <a:t>锁定区可重入</a:t>
            </a:r>
            <a:r>
              <a:rPr lang="en-US" altLang="zh-CN" sz="1200" dirty="0"/>
              <a:t>: </a:t>
            </a:r>
            <a:r>
              <a:rPr lang="zh-CN" altLang="en-US" dirty="0"/>
              <a:t>线程可以进入任何一个它已经拥有的锁所同步着的代码块。</a:t>
            </a:r>
            <a:endParaRPr lang="en-US" altLang="zh-CN" dirty="0"/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共享锁：该锁可被多个线程共有，典型的就是</a:t>
            </a:r>
            <a:r>
              <a:rPr lang="en-US" altLang="zh-CN" dirty="0" err="1"/>
              <a:t>ReentrantReadWriteLock</a:t>
            </a:r>
            <a:r>
              <a:rPr lang="zh-CN" altLang="en-US" dirty="0"/>
              <a:t>里的读锁。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Ericsson Hilda Light" panose="00000400000000000000" pitchFamily="2" charset="0"/>
                <a:ea typeface="+mn-ea"/>
                <a:cs typeface="+mn-cs"/>
              </a:rPr>
              <a:t>读锁是共享锁，写锁是</a:t>
            </a:r>
            <a:r>
              <a:rPr lang="zh-CN" altLang="en-US" dirty="0"/>
              <a:t>排它锁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Ericsson Hilda Light" panose="00000400000000000000" pitchFamily="2" charset="0"/>
                <a:ea typeface="+mn-ea"/>
                <a:cs typeface="+mn-cs"/>
              </a:rPr>
              <a:t>。</a:t>
            </a:r>
            <a:endParaRPr lang="en-US" altLang="zh-CN" dirty="0"/>
          </a:p>
          <a:p>
            <a:endParaRPr lang="en-US" altLang="zh-CN" dirty="0"/>
          </a:p>
          <a:p>
            <a:endParaRPr lang="en-US" dirty="0"/>
          </a:p>
          <a:p>
            <a:r>
              <a:rPr lang="zh-CN" altLang="en-US" dirty="0">
                <a:effectLst/>
              </a:rPr>
              <a:t>悲观锁：总是假设最坏的情况，每次去拿数据的时候都认为别人会修改，所以每次在拿数据的时候都会上锁，这样别人想拿这个数据就会阻塞直到它拿到锁。</a:t>
            </a:r>
            <a:endParaRPr lang="en-US" altLang="zh-CN" dirty="0">
              <a:effectLst/>
            </a:endParaRPr>
          </a:p>
          <a:p>
            <a:r>
              <a:rPr lang="zh-CN" altLang="en-US" dirty="0">
                <a:effectLst/>
              </a:rPr>
              <a:t>乐观锁：顾名思义，就是很乐观，每次去拿数据的时候都认为别人不会修改，所以不会上锁，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Ericsson Hilda Light" panose="00000400000000000000" pitchFamily="2" charset="0"/>
                <a:ea typeface="+mn-ea"/>
                <a:cs typeface="+mn-cs"/>
              </a:rPr>
              <a:t>但是在更新的时候会判断一下在此期间别人有没有去更新这个数据</a:t>
            </a:r>
            <a:r>
              <a:rPr lang="zh-CN" altLang="en-US" dirty="0">
                <a:effectLst/>
              </a:rPr>
              <a:t>，可以使用版本号等机制。</a:t>
            </a:r>
            <a:endParaRPr lang="en-US" dirty="0"/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2018-02-21 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49BC75-2359-4F98-918A-7033C92AD487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51623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2018-02-21 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49BC75-2359-4F98-918A-7033C92AD487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7649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原理</a:t>
            </a:r>
            <a:endParaRPr lang="en-US" dirty="0"/>
          </a:p>
          <a:p>
            <a:pPr lvl="1"/>
            <a:r>
              <a:rPr lang="zh-CN" altLang="en-US" dirty="0"/>
              <a:t>生产者和消费者线程对</a:t>
            </a:r>
            <a:r>
              <a:rPr lang="en-US" dirty="0"/>
              <a:t>Object</a:t>
            </a:r>
            <a:r>
              <a:rPr lang="zh-CN" altLang="en-US" dirty="0"/>
              <a:t>对象的</a:t>
            </a:r>
            <a:r>
              <a:rPr lang="en-US" altLang="zh-CN" dirty="0">
                <a:solidFill>
                  <a:srgbClr val="00B0F0"/>
                </a:solidFill>
              </a:rPr>
              <a:t>monitor</a:t>
            </a:r>
            <a:r>
              <a:rPr lang="zh-CN" altLang="en-US" dirty="0">
                <a:solidFill>
                  <a:srgbClr val="00B0F0"/>
                </a:solidFill>
              </a:rPr>
              <a:t>线程互斥锁</a:t>
            </a:r>
            <a:r>
              <a:rPr lang="zh-CN" altLang="en-US" dirty="0"/>
              <a:t>的锁定竞争</a:t>
            </a:r>
            <a:endParaRPr lang="en-US" altLang="zh-CN" dirty="0"/>
          </a:p>
          <a:p>
            <a:pPr lvl="2"/>
            <a:r>
              <a:rPr lang="en-US" dirty="0"/>
              <a:t>Synchronized </a:t>
            </a:r>
            <a:r>
              <a:rPr lang="zh-CN" altLang="en-US" dirty="0"/>
              <a:t>锁定</a:t>
            </a:r>
            <a:endParaRPr lang="en-US" altLang="zh-CN" dirty="0"/>
          </a:p>
          <a:p>
            <a:pPr lvl="2"/>
            <a:r>
              <a:rPr lang="en-US" dirty="0"/>
              <a:t>wait    </a:t>
            </a:r>
            <a:r>
              <a:rPr lang="zh-CN" altLang="en-US" dirty="0"/>
              <a:t>释放锁定</a:t>
            </a:r>
            <a:r>
              <a:rPr lang="en-US" altLang="zh-CN" dirty="0"/>
              <a:t>-&gt;</a:t>
            </a:r>
            <a:r>
              <a:rPr lang="zh-CN" altLang="en-US" dirty="0"/>
              <a:t>等待被</a:t>
            </a:r>
            <a:r>
              <a:rPr lang="en-US" altLang="zh-CN" dirty="0"/>
              <a:t>Notify(</a:t>
            </a:r>
            <a:r>
              <a:rPr lang="zh-CN" altLang="en-US" dirty="0"/>
              <a:t>或超时</a:t>
            </a:r>
            <a:r>
              <a:rPr lang="en-US" altLang="zh-CN" dirty="0"/>
              <a:t>)-&gt;</a:t>
            </a:r>
            <a:r>
              <a:rPr lang="zh-CN" altLang="en-US" dirty="0"/>
              <a:t>竞争并重新获得锁定</a:t>
            </a:r>
            <a:endParaRPr lang="en-US" dirty="0"/>
          </a:p>
          <a:p>
            <a:pPr lvl="2"/>
            <a:r>
              <a:rPr lang="en-US" dirty="0"/>
              <a:t>notify  </a:t>
            </a:r>
            <a:r>
              <a:rPr lang="zh-CN" altLang="en-US" dirty="0"/>
              <a:t>唤醒处于锁等待状态的线程</a:t>
            </a:r>
            <a:r>
              <a:rPr lang="en-US" altLang="zh-CN" dirty="0"/>
              <a:t>(</a:t>
            </a:r>
            <a:r>
              <a:rPr lang="en-US" dirty="0"/>
              <a:t>Non-fair</a:t>
            </a:r>
            <a:r>
              <a:rPr lang="en-US" altLang="zh-CN" dirty="0"/>
              <a:t>)</a:t>
            </a:r>
            <a:r>
              <a:rPr lang="en-US" dirty="0"/>
              <a:t> </a:t>
            </a:r>
          </a:p>
          <a:p>
            <a:pPr lvl="2"/>
            <a:r>
              <a:rPr lang="zh-CN" altLang="en-US" dirty="0"/>
              <a:t>退出作用域释放锁</a:t>
            </a:r>
            <a:endParaRPr lang="en-US" dirty="0"/>
          </a:p>
          <a:p>
            <a:endParaRPr lang="en-US" dirty="0"/>
          </a:p>
          <a:p>
            <a:r>
              <a:rPr lang="en-US" dirty="0"/>
              <a:t>Demo</a:t>
            </a:r>
          </a:p>
          <a:p>
            <a:endParaRPr lang="en-US" dirty="0"/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Synchronized</a:t>
            </a:r>
            <a:r>
              <a:rPr lang="zh-CN" altLang="en-US" dirty="0"/>
              <a:t>内部的锁升级过程</a:t>
            </a:r>
            <a:r>
              <a:rPr lang="en-US" altLang="zh-CN" dirty="0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    Biased Lock -&gt; Lightweight Lock -&gt; Heavyweight lock(</a:t>
            </a:r>
            <a:r>
              <a:rPr lang="zh-CN" altLang="en-US" dirty="0"/>
              <a:t>偏向锁</a:t>
            </a:r>
            <a:r>
              <a:rPr lang="en-US" altLang="zh-CN" dirty="0"/>
              <a:t>/</a:t>
            </a:r>
            <a:r>
              <a:rPr lang="zh-CN" altLang="en-US" dirty="0"/>
              <a:t>轻量级锁</a:t>
            </a:r>
            <a:r>
              <a:rPr lang="en-US" altLang="zh-CN" dirty="0"/>
              <a:t>/</a:t>
            </a:r>
            <a:r>
              <a:rPr lang="zh-CN" altLang="en-US" dirty="0"/>
              <a:t>重量级锁</a:t>
            </a:r>
            <a:r>
              <a:rPr lang="en-US" altLang="zh-CN" dirty="0"/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2018-02-21 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49BC75-2359-4F98-918A-7033C92AD487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2292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2018-02-21 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49BC75-2359-4F98-918A-7033C92AD487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73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Title_TM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50"/>
            <a:ext cx="8353426" cy="3457576"/>
          </a:xfrm>
        </p:spPr>
        <p:txBody>
          <a:bodyPr/>
          <a:lstStyle>
            <a:lvl1pPr>
              <a:lnSpc>
                <a:spcPct val="85000"/>
              </a:lnSpc>
              <a:defRPr sz="6000" b="0" kern="1400" spc="-160" baseline="0">
                <a:latin typeface="+mj-lt"/>
              </a:defRPr>
            </a:lvl1pPr>
          </a:lstStyle>
          <a:p>
            <a:r>
              <a:rPr lang="en-US" dirty="0"/>
              <a:t>Presentation title,</a:t>
            </a:r>
            <a:br>
              <a:rPr lang="en-US" dirty="0"/>
            </a:br>
            <a:r>
              <a:rPr lang="en-US" dirty="0"/>
              <a:t>Ericsson Hilda Light 60pt,</a:t>
            </a:r>
            <a:br>
              <a:rPr lang="en-US" dirty="0"/>
            </a:br>
            <a:r>
              <a:rPr lang="en-US" dirty="0"/>
              <a:t>Ericsson Black,</a:t>
            </a:r>
            <a:br>
              <a:rPr lang="en-US" dirty="0"/>
            </a:br>
            <a:r>
              <a:rPr lang="en-US" dirty="0"/>
              <a:t>max 4-lines</a:t>
            </a:r>
          </a:p>
        </p:txBody>
      </p:sp>
      <p:sp>
        <p:nvSpPr>
          <p:cNvPr id="22530" name="SubTitle_TM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5" y="4149725"/>
            <a:ext cx="5472114" cy="2087563"/>
          </a:xfrm>
          <a:prstGeom prst="rect">
            <a:avLst/>
          </a:prstGeom>
        </p:spPr>
        <p:txBody>
          <a:bodyPr lIns="7200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Presentation description/subtitle</a:t>
            </a:r>
            <a:br>
              <a:rPr lang="en-US" dirty="0"/>
            </a:br>
            <a:r>
              <a:rPr lang="en-US" dirty="0"/>
              <a:t>Ericsson Hilda 20pt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6240463" y="6237288"/>
            <a:ext cx="1910479" cy="287336"/>
          </a:xfrm>
          <a:prstGeom prst="rect">
            <a:avLst/>
          </a:prstGeom>
        </p:spPr>
        <p:txBody>
          <a:bodyPr wrap="none" anchor="b"/>
          <a:lstStyle>
            <a:lvl1pPr marL="0" indent="0" algn="r">
              <a:buNone/>
              <a:defRPr sz="1200">
                <a:latin typeface="+mn-lt"/>
              </a:defRPr>
            </a:lvl1pPr>
          </a:lstStyle>
          <a:p>
            <a:r>
              <a:rPr lang="en-US" dirty="0"/>
              <a:t>Speaker name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1" hasCustomPrompt="1"/>
          </p:nvPr>
        </p:nvSpPr>
        <p:spPr>
          <a:xfrm>
            <a:off x="8229600" y="6237287"/>
            <a:ext cx="2515041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rIns="0" anchor="b"/>
          <a:lstStyle>
            <a:lvl1pPr marL="0" indent="0" algn="ctr">
              <a:buNone/>
              <a:defRPr lang="en-US" sz="1200" dirty="0">
                <a:latin typeface="+mn-lt"/>
              </a:defRPr>
            </a:lvl1pPr>
          </a:lstStyle>
          <a:p>
            <a:r>
              <a:rPr lang="en-US" dirty="0"/>
              <a:t>Organization</a:t>
            </a:r>
          </a:p>
        </p:txBody>
      </p:sp>
      <p:sp>
        <p:nvSpPr>
          <p:cNvPr id="15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10811951" y="6237287"/>
            <a:ext cx="897503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rIns="0" anchor="b"/>
          <a:lstStyle>
            <a:lvl1pPr marL="0" indent="0" algn="ctr">
              <a:buNone/>
              <a:defRPr lang="en-US" sz="1200" dirty="0">
                <a:latin typeface="+mn-lt"/>
              </a:defRPr>
            </a:lvl1pPr>
          </a:lstStyle>
          <a:p>
            <a:pPr lvl="0"/>
            <a:r>
              <a:rPr lang="en-US" dirty="0"/>
              <a:t>YYYY-MM-DD</a:t>
            </a:r>
          </a:p>
        </p:txBody>
      </p:sp>
    </p:spTree>
    <p:extLst>
      <p:ext uri="{BB962C8B-B14F-4D97-AF65-F5344CB8AC3E}">
        <p14:creationId xmlns:p14="http://schemas.microsoft.com/office/powerpoint/2010/main" val="1374575616"/>
      </p:ext>
    </p:extLst>
  </p:cSld>
  <p:clrMapOvr>
    <a:masterClrMapping/>
  </p:clrMapOvr>
  <p:hf sldNum="0" hdr="0" ftr="0"/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tement Pag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5"/>
          </a:solidFill>
          <a:ln>
            <a:noFill/>
          </a:ln>
          <a:extLst/>
        </p:spPr>
        <p:txBody>
          <a:bodyPr wrap="none" lIns="72000" rIns="72000"/>
          <a:lstStyle>
            <a:lvl1pPr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1pPr>
            <a:lvl2pPr marL="742950" indent="-28575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2pPr>
            <a:lvl3pPr marL="11430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3pPr>
            <a:lvl4pPr marL="16002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4pPr>
            <a:lvl5pPr marL="20574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9pPr>
          </a:lstStyle>
          <a:p>
            <a:pPr eaLnBrk="1" hangingPunct="1">
              <a:defRPr/>
            </a:pPr>
            <a:endParaRPr lang="en-US" altLang="en-US" dirty="0">
              <a:latin typeface="Ericsson Hilda Light" panose="00000400000000000000" pitchFamily="2" charset="0"/>
            </a:endParaRPr>
          </a:p>
        </p:txBody>
      </p:sp>
      <p:sp>
        <p:nvSpPr>
          <p:cNvPr id="10" name="Title_TM">
            <a:extLst>
              <a:ext uri="{FF2B5EF4-FFF2-40B4-BE49-F238E27FC236}">
                <a16:creationId xmlns:a16="http://schemas.microsoft.com/office/drawing/2014/main" id="{F1368AB3-821C-4A71-B119-C0A8AA44A93F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50"/>
            <a:ext cx="8353426" cy="3457575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lang="en-US" sz="60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Chapter/section divider or Statement/fact/quote, </a:t>
            </a:r>
            <a:br>
              <a:rPr lang="en-US" dirty="0"/>
            </a:br>
            <a:r>
              <a:rPr lang="en-US" dirty="0"/>
              <a:t>Ericsson Hilda Light 60pt, </a:t>
            </a:r>
            <a:br>
              <a:rPr lang="en-US" dirty="0"/>
            </a:br>
            <a:r>
              <a:rPr lang="en-US" dirty="0"/>
              <a:t>Ericsson White, </a:t>
            </a:r>
            <a:br>
              <a:rPr lang="en-US" dirty="0"/>
            </a:br>
            <a:r>
              <a:rPr lang="en-US" dirty="0"/>
              <a:t>max 5-lines</a:t>
            </a:r>
          </a:p>
        </p:txBody>
      </p:sp>
      <p:sp>
        <p:nvSpPr>
          <p:cNvPr id="11" name="SubTitle_TM">
            <a:extLst>
              <a:ext uri="{FF2B5EF4-FFF2-40B4-BE49-F238E27FC236}">
                <a16:creationId xmlns:a16="http://schemas.microsoft.com/office/drawing/2014/main" id="{8561E9FC-533B-4891-A7E3-A3DDB1BD26FB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80218" y="4149725"/>
            <a:ext cx="5472113" cy="2087563"/>
          </a:xfrm>
          <a:prstGeom prst="rect">
            <a:avLst/>
          </a:prstGeom>
        </p:spPr>
        <p:txBody>
          <a:bodyPr r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Statement/quote source, </a:t>
            </a:r>
          </a:p>
          <a:p>
            <a:r>
              <a:rPr lang="en-US" dirty="0"/>
              <a:t>Ericsson White, Ericsson Hilda 20pt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54A0CF15-A701-44C3-81FC-A544265685B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654033"/>
      </p:ext>
    </p:extLst>
  </p:cSld>
  <p:clrMapOvr>
    <a:masterClrMapping/>
  </p:clrMapOvr>
  <p:hf sldNum="0"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tement Pag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>
            <a:noFill/>
          </a:ln>
          <a:extLst/>
        </p:spPr>
        <p:txBody>
          <a:bodyPr wrap="none" lIns="72000" rIns="72000"/>
          <a:lstStyle>
            <a:lvl1pPr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1pPr>
            <a:lvl2pPr marL="742950" indent="-28575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2pPr>
            <a:lvl3pPr marL="11430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3pPr>
            <a:lvl4pPr marL="16002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4pPr>
            <a:lvl5pPr marL="20574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9pPr>
          </a:lstStyle>
          <a:p>
            <a:pPr eaLnBrk="1" hangingPunct="1">
              <a:defRPr/>
            </a:pPr>
            <a:endParaRPr lang="en-US" altLang="en-US" dirty="0">
              <a:latin typeface="Ericsson Hilda Light" panose="00000400000000000000" pitchFamily="2" charset="0"/>
            </a:endParaRPr>
          </a:p>
        </p:txBody>
      </p:sp>
      <p:sp>
        <p:nvSpPr>
          <p:cNvPr id="12" name="Title_TM">
            <a:extLst>
              <a:ext uri="{FF2B5EF4-FFF2-40B4-BE49-F238E27FC236}">
                <a16:creationId xmlns:a16="http://schemas.microsoft.com/office/drawing/2014/main" id="{93CB56C1-2916-4C60-8532-A023564D2C57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4" y="476250"/>
            <a:ext cx="8353425" cy="3457575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lang="en-US" sz="60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Chapter/section divider or Statement/fact/quote, </a:t>
            </a:r>
            <a:br>
              <a:rPr lang="en-US" dirty="0"/>
            </a:br>
            <a:r>
              <a:rPr lang="en-US" dirty="0"/>
              <a:t>Ericsson Hilda Light 60pt, </a:t>
            </a:r>
            <a:br>
              <a:rPr lang="en-US" dirty="0"/>
            </a:br>
            <a:r>
              <a:rPr lang="en-US" dirty="0"/>
              <a:t>Ericsson White, </a:t>
            </a:r>
            <a:br>
              <a:rPr lang="en-US" dirty="0"/>
            </a:br>
            <a:r>
              <a:rPr lang="en-US" dirty="0"/>
              <a:t>max 5-lines</a:t>
            </a:r>
          </a:p>
        </p:txBody>
      </p:sp>
      <p:sp>
        <p:nvSpPr>
          <p:cNvPr id="13" name="SubTitle_TM">
            <a:extLst>
              <a:ext uri="{FF2B5EF4-FFF2-40B4-BE49-F238E27FC236}">
                <a16:creationId xmlns:a16="http://schemas.microsoft.com/office/drawing/2014/main" id="{61DC6511-5700-4E95-89CA-81484C248C03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5" y="4149725"/>
            <a:ext cx="5472113" cy="2087563"/>
          </a:xfrm>
          <a:prstGeom prst="rect">
            <a:avLst/>
          </a:prstGeom>
        </p:spPr>
        <p:txBody>
          <a:bodyPr r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Statement/quote source, </a:t>
            </a:r>
          </a:p>
          <a:p>
            <a:r>
              <a:rPr lang="en-US" dirty="0"/>
              <a:t>Ericsson White, Ericsson Hilda 20pt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34B7B746-B315-4EB5-B3A2-CA259B065B9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202525"/>
      </p:ext>
    </p:extLst>
  </p:cSld>
  <p:clrMapOvr>
    <a:masterClrMapping/>
  </p:clrMapOvr>
  <p:hf sldNum="0" hdr="0" ft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tement Pag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6"/>
          </a:solidFill>
          <a:ln>
            <a:noFill/>
          </a:ln>
          <a:extLst/>
        </p:spPr>
        <p:txBody>
          <a:bodyPr wrap="none" lIns="72000" rIns="72000"/>
          <a:lstStyle>
            <a:lvl1pPr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1pPr>
            <a:lvl2pPr marL="742950" indent="-28575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2pPr>
            <a:lvl3pPr marL="11430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3pPr>
            <a:lvl4pPr marL="16002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4pPr>
            <a:lvl5pPr marL="20574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9pPr>
          </a:lstStyle>
          <a:p>
            <a:pPr eaLnBrk="1" hangingPunct="1">
              <a:defRPr/>
            </a:pPr>
            <a:endParaRPr lang="en-US" altLang="en-US" dirty="0">
              <a:latin typeface="Ericsson Hilda Light" panose="00000400000000000000" pitchFamily="2" charset="0"/>
            </a:endParaRPr>
          </a:p>
        </p:txBody>
      </p:sp>
      <p:sp>
        <p:nvSpPr>
          <p:cNvPr id="12" name="Title_TM">
            <a:extLst>
              <a:ext uri="{FF2B5EF4-FFF2-40B4-BE49-F238E27FC236}">
                <a16:creationId xmlns:a16="http://schemas.microsoft.com/office/drawing/2014/main" id="{93CB56C1-2916-4C60-8532-A023564D2C57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4" y="476250"/>
            <a:ext cx="8353425" cy="3457575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lang="en-US" sz="60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Chapter/section divider or Statement/fact/quote, </a:t>
            </a:r>
            <a:br>
              <a:rPr lang="en-US" dirty="0"/>
            </a:br>
            <a:r>
              <a:rPr lang="en-US" dirty="0"/>
              <a:t>Ericsson Hilda Light 60pt, </a:t>
            </a:r>
            <a:br>
              <a:rPr lang="en-US" dirty="0"/>
            </a:br>
            <a:r>
              <a:rPr lang="en-US" dirty="0"/>
              <a:t>Ericsson White, </a:t>
            </a:r>
            <a:br>
              <a:rPr lang="en-US" dirty="0"/>
            </a:br>
            <a:r>
              <a:rPr lang="en-US" dirty="0"/>
              <a:t>max 5-lines</a:t>
            </a:r>
          </a:p>
        </p:txBody>
      </p:sp>
      <p:sp>
        <p:nvSpPr>
          <p:cNvPr id="13" name="SubTitle_TM">
            <a:extLst>
              <a:ext uri="{FF2B5EF4-FFF2-40B4-BE49-F238E27FC236}">
                <a16:creationId xmlns:a16="http://schemas.microsoft.com/office/drawing/2014/main" id="{61DC6511-5700-4E95-89CA-81484C248C03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5" y="4149725"/>
            <a:ext cx="5472113" cy="2087563"/>
          </a:xfrm>
          <a:prstGeom prst="rect">
            <a:avLst/>
          </a:prstGeom>
        </p:spPr>
        <p:txBody>
          <a:bodyPr r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Statement/quote source, </a:t>
            </a:r>
          </a:p>
          <a:p>
            <a:r>
              <a:rPr lang="en-US" dirty="0"/>
              <a:t>Ericsson White, Ericsson Hilda 20pt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6096BBFC-712A-429D-9C0A-7743993E7FC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818655"/>
      </p:ext>
    </p:extLst>
  </p:cSld>
  <p:clrMapOvr>
    <a:masterClrMapping/>
  </p:clrMapOvr>
  <p:hf sldNum="0" hdr="0" ft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Pag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_TM">
            <a:extLst>
              <a:ext uri="{FF2B5EF4-FFF2-40B4-BE49-F238E27FC236}">
                <a16:creationId xmlns:a16="http://schemas.microsoft.com/office/drawing/2014/main" id="{696C7C8F-5086-466A-8108-2FE0A8663D59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50"/>
            <a:ext cx="8353426" cy="3457575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lang="en-US" sz="6000" b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Chapter/section divider or Statement/fact/quote, </a:t>
            </a:r>
            <a:br>
              <a:rPr lang="en-US" dirty="0"/>
            </a:br>
            <a:r>
              <a:rPr lang="en-US" dirty="0"/>
              <a:t>Ericsson Hilda Light 60pt, </a:t>
            </a:r>
            <a:br>
              <a:rPr lang="en-US" dirty="0"/>
            </a:br>
            <a:r>
              <a:rPr lang="en-US" dirty="0"/>
              <a:t>Ericsson Black, </a:t>
            </a:r>
            <a:br>
              <a:rPr lang="en-US" dirty="0"/>
            </a:br>
            <a:r>
              <a:rPr lang="en-US" dirty="0"/>
              <a:t>max 5-lines</a:t>
            </a:r>
          </a:p>
        </p:txBody>
      </p:sp>
      <p:sp>
        <p:nvSpPr>
          <p:cNvPr id="10" name="SubTitle_TM">
            <a:extLst>
              <a:ext uri="{FF2B5EF4-FFF2-40B4-BE49-F238E27FC236}">
                <a16:creationId xmlns:a16="http://schemas.microsoft.com/office/drawing/2014/main" id="{ED5DEA0B-CF0D-4EE6-B6A8-90BAF3DE8AF1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5" y="4149725"/>
            <a:ext cx="5472114" cy="2087563"/>
          </a:xfrm>
          <a:prstGeom prst="rect">
            <a:avLst/>
          </a:prstGeom>
        </p:spPr>
        <p:txBody>
          <a:bodyPr r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Statement/quote source, </a:t>
            </a:r>
          </a:p>
          <a:p>
            <a:r>
              <a:rPr lang="en-US" dirty="0"/>
              <a:t>Ericsson Black, Ericsson Hilda 20pt</a:t>
            </a:r>
          </a:p>
        </p:txBody>
      </p:sp>
    </p:spTree>
    <p:extLst>
      <p:ext uri="{BB962C8B-B14F-4D97-AF65-F5344CB8AC3E}">
        <p14:creationId xmlns:p14="http://schemas.microsoft.com/office/powerpoint/2010/main" val="3355176887"/>
      </p:ext>
    </p:extLst>
  </p:cSld>
  <p:clrMapOvr>
    <a:masterClrMapping/>
  </p:clrMapOvr>
  <p:hf sldNum="0" hdr="0" ft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/Sectio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Title_TM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51"/>
            <a:ext cx="8353425" cy="3457574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lang="en-US" sz="6000" b="0" baseline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Chapter/section, </a:t>
            </a:r>
            <a:br>
              <a:rPr lang="en-US" dirty="0"/>
            </a:br>
            <a:r>
              <a:rPr lang="en-US" dirty="0"/>
              <a:t>Ericsson Hilda Light 60pt, Ericsson Black, </a:t>
            </a:r>
            <a:br>
              <a:rPr lang="en-US" dirty="0"/>
            </a:br>
            <a:r>
              <a:rPr lang="en-US" dirty="0"/>
              <a:t>max 4-lines</a:t>
            </a:r>
          </a:p>
        </p:txBody>
      </p:sp>
    </p:spTree>
    <p:extLst>
      <p:ext uri="{BB962C8B-B14F-4D97-AF65-F5344CB8AC3E}">
        <p14:creationId xmlns:p14="http://schemas.microsoft.com/office/powerpoint/2010/main" val="1793964376"/>
      </p:ext>
    </p:extLst>
  </p:cSld>
  <p:clrMapOvr>
    <a:masterClrMapping/>
  </p:clrMapOvr>
  <p:hf sldNum="0" hdr="0" ft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9332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4" y="476250"/>
            <a:ext cx="8353425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0" bIns="0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</p:spTree>
    <p:extLst>
      <p:ext uri="{BB962C8B-B14F-4D97-AF65-F5344CB8AC3E}">
        <p14:creationId xmlns:p14="http://schemas.microsoft.com/office/powerpoint/2010/main" val="34154561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4D93672-2A04-4EF3-916F-2C920729FB07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rIns="72000"/>
          <a:lstStyle/>
          <a:p>
            <a:pPr>
              <a:spcBef>
                <a:spcPct val="50000"/>
              </a:spcBef>
              <a:defRPr/>
            </a:pPr>
            <a:endParaRPr lang="en-US" dirty="0">
              <a:latin typeface="Ericsson Hilda Light" panose="00000400000000000000" pitchFamily="2" charset="0"/>
              <a:cs typeface="+mn-cs"/>
            </a:endParaRPr>
          </a:p>
        </p:txBody>
      </p:sp>
      <p:sp>
        <p:nvSpPr>
          <p:cNvPr id="4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4" y="476250"/>
            <a:ext cx="8353425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0613FB31-E723-434D-8FBC-0054A541634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7331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4D93672-2A04-4EF3-916F-2C920729FB07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rIns="72000"/>
          <a:lstStyle/>
          <a:p>
            <a:pPr>
              <a:spcBef>
                <a:spcPct val="50000"/>
              </a:spcBef>
              <a:defRPr/>
            </a:pPr>
            <a:endParaRPr lang="en-US" dirty="0">
              <a:latin typeface="Ericsson Hilda Light" panose="00000400000000000000" pitchFamily="2" charset="0"/>
              <a:cs typeface="+mn-cs"/>
            </a:endParaRPr>
          </a:p>
        </p:txBody>
      </p:sp>
      <p:sp>
        <p:nvSpPr>
          <p:cNvPr id="4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4" y="476250"/>
            <a:ext cx="8353425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82EAEE37-7D1D-49D7-BEC8-7A88843E383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92432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4D93672-2A04-4EF3-916F-2C920729FB07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rIns="72000"/>
          <a:lstStyle/>
          <a:p>
            <a:pPr>
              <a:spcBef>
                <a:spcPct val="50000"/>
              </a:spcBef>
              <a:defRPr/>
            </a:pPr>
            <a:endParaRPr lang="en-US" dirty="0">
              <a:latin typeface="Ericsson Hilda Light" panose="00000400000000000000" pitchFamily="2" charset="0"/>
              <a:cs typeface="+mn-cs"/>
            </a:endParaRPr>
          </a:p>
        </p:txBody>
      </p:sp>
      <p:sp>
        <p:nvSpPr>
          <p:cNvPr id="4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4" y="476250"/>
            <a:ext cx="8353425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A44C7C5B-04BF-4F0E-888E-CE87D0EF1DA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597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Page w. Bright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9A763E3F-D546-48DC-86FC-898851FBC7B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                                                                         Click icon to add a bright image</a:t>
            </a:r>
          </a:p>
        </p:txBody>
      </p:sp>
      <p:sp>
        <p:nvSpPr>
          <p:cNvPr id="22531" name="Title_TM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50"/>
            <a:ext cx="8353426" cy="2330958"/>
          </a:xfrm>
        </p:spPr>
        <p:txBody>
          <a:bodyPr/>
          <a:lstStyle>
            <a:lvl1pPr>
              <a:lnSpc>
                <a:spcPct val="85000"/>
              </a:lnSpc>
              <a:defRPr sz="6000" b="0" kern="1400" spc="-160" baseline="0">
                <a:latin typeface="+mj-lt"/>
              </a:defRPr>
            </a:lvl1pPr>
          </a:lstStyle>
          <a:p>
            <a:r>
              <a:rPr lang="en-US" dirty="0"/>
              <a:t>Presentation title,</a:t>
            </a:r>
            <a:br>
              <a:rPr lang="en-US" dirty="0"/>
            </a:br>
            <a:r>
              <a:rPr lang="en-US" dirty="0"/>
              <a:t>Ericsson Hilda Light 60pt,</a:t>
            </a:r>
            <a:br>
              <a:rPr lang="en-US" dirty="0"/>
            </a:br>
            <a:r>
              <a:rPr lang="en-US" dirty="0"/>
              <a:t>Ericsson Black,</a:t>
            </a:r>
            <a:br>
              <a:rPr lang="en-US" dirty="0"/>
            </a:br>
            <a:r>
              <a:rPr lang="en-US" dirty="0"/>
              <a:t>max 4-lines</a:t>
            </a:r>
          </a:p>
        </p:txBody>
      </p:sp>
      <p:sp>
        <p:nvSpPr>
          <p:cNvPr id="22530" name="SubTitle_TM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5" y="4149725"/>
            <a:ext cx="5472114" cy="2087563"/>
          </a:xfrm>
          <a:prstGeom prst="rect">
            <a:avLst/>
          </a:prstGeom>
        </p:spPr>
        <p:txBody>
          <a:bodyPr lIns="7200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Presentation description/subtitle</a:t>
            </a:r>
            <a:br>
              <a:rPr lang="en-US" dirty="0"/>
            </a:br>
            <a:r>
              <a:rPr lang="en-US" dirty="0"/>
              <a:t>Ericsson Hilda 20pt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6E03516D-EC68-4282-84F4-9729304A51D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90452" y="476250"/>
            <a:ext cx="256032" cy="256032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3D47211-FF10-4DFA-A5AF-8E0A63463B4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240463" y="6237288"/>
            <a:ext cx="1910479" cy="287336"/>
          </a:xfrm>
          <a:prstGeom prst="rect">
            <a:avLst/>
          </a:prstGeom>
        </p:spPr>
        <p:txBody>
          <a:bodyPr wrap="none" anchor="b"/>
          <a:lstStyle>
            <a:lvl1pPr marL="0" indent="0" algn="r">
              <a:buNone/>
              <a:defRPr sz="1200">
                <a:latin typeface="+mn-lt"/>
              </a:defRPr>
            </a:lvl1pPr>
          </a:lstStyle>
          <a:p>
            <a:r>
              <a:rPr lang="en-US" dirty="0"/>
              <a:t>Speaker name</a:t>
            </a:r>
          </a:p>
        </p:txBody>
      </p:sp>
      <p:sp>
        <p:nvSpPr>
          <p:cNvPr id="11" name="Content Placeholder 11">
            <a:extLst>
              <a:ext uri="{FF2B5EF4-FFF2-40B4-BE49-F238E27FC236}">
                <a16:creationId xmlns:a16="http://schemas.microsoft.com/office/drawing/2014/main" id="{0E57E58D-AC34-4A4B-A5B1-CE1B53ABBDA9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8229600" y="6237287"/>
            <a:ext cx="2515041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rIns="0" anchor="b"/>
          <a:lstStyle>
            <a:lvl1pPr marL="0" indent="0" algn="ctr">
              <a:buNone/>
              <a:defRPr lang="en-US" sz="1200" dirty="0">
                <a:latin typeface="+mn-lt"/>
              </a:defRPr>
            </a:lvl1pPr>
          </a:lstStyle>
          <a:p>
            <a:r>
              <a:rPr lang="en-US" dirty="0"/>
              <a:t>Organization</a:t>
            </a:r>
          </a:p>
        </p:txBody>
      </p:sp>
      <p:sp>
        <p:nvSpPr>
          <p:cNvPr id="13" name="Content Placeholder 11">
            <a:extLst>
              <a:ext uri="{FF2B5EF4-FFF2-40B4-BE49-F238E27FC236}">
                <a16:creationId xmlns:a16="http://schemas.microsoft.com/office/drawing/2014/main" id="{A4CC6AB0-560E-4AE0-A93D-9C1C64F05440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10811951" y="6237287"/>
            <a:ext cx="897503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rIns="0" anchor="b"/>
          <a:lstStyle>
            <a:lvl1pPr marL="0" indent="0" algn="ctr">
              <a:buNone/>
              <a:defRPr lang="en-US" sz="1200" dirty="0">
                <a:latin typeface="+mn-lt"/>
              </a:defRPr>
            </a:lvl1pPr>
          </a:lstStyle>
          <a:p>
            <a:pPr lvl="0"/>
            <a:r>
              <a:rPr lang="en-US" dirty="0"/>
              <a:t>YYYY-MM-DD</a:t>
            </a:r>
          </a:p>
        </p:txBody>
      </p:sp>
    </p:spTree>
    <p:extLst>
      <p:ext uri="{BB962C8B-B14F-4D97-AF65-F5344CB8AC3E}">
        <p14:creationId xmlns:p14="http://schemas.microsoft.com/office/powerpoint/2010/main" val="3999758604"/>
      </p:ext>
    </p:extLst>
  </p:cSld>
  <p:clrMapOvr>
    <a:masterClrMapping/>
  </p:clrMapOvr>
  <p:hf sldNum="0" hdr="0" ftr="0"/>
  <p:extLst mod="1"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4D93672-2A04-4EF3-916F-2C920729FB07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rIns="72000"/>
          <a:lstStyle/>
          <a:p>
            <a:pPr>
              <a:spcBef>
                <a:spcPct val="50000"/>
              </a:spcBef>
              <a:defRPr/>
            </a:pPr>
            <a:endParaRPr lang="en-US" dirty="0">
              <a:latin typeface="Ericsson Hilda Light" panose="00000400000000000000" pitchFamily="2" charset="0"/>
              <a:cs typeface="+mn-cs"/>
            </a:endParaRPr>
          </a:p>
        </p:txBody>
      </p:sp>
      <p:sp>
        <p:nvSpPr>
          <p:cNvPr id="4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4" y="476250"/>
            <a:ext cx="8353425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765A3682-3283-4350-B37F-DCABDCB15F6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83821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4D93672-2A04-4EF3-916F-2C920729FB07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5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rIns="72000"/>
          <a:lstStyle/>
          <a:p>
            <a:pPr>
              <a:spcBef>
                <a:spcPct val="50000"/>
              </a:spcBef>
              <a:defRPr/>
            </a:pPr>
            <a:endParaRPr lang="en-US" dirty="0">
              <a:latin typeface="Ericsson Hilda Light" panose="00000400000000000000" pitchFamily="2" charset="0"/>
              <a:cs typeface="+mn-cs"/>
            </a:endParaRPr>
          </a:p>
        </p:txBody>
      </p:sp>
      <p:sp>
        <p:nvSpPr>
          <p:cNvPr id="4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4" y="476250"/>
            <a:ext cx="8353425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6B1A279A-6DFF-44E2-AFD5-C14BD71050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14064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4D93672-2A04-4EF3-916F-2C920729FB07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6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rIns="72000"/>
          <a:lstStyle/>
          <a:p>
            <a:pPr>
              <a:spcBef>
                <a:spcPct val="50000"/>
              </a:spcBef>
              <a:defRPr/>
            </a:pPr>
            <a:endParaRPr lang="en-US" dirty="0">
              <a:latin typeface="Ericsson Hilda Light" panose="00000400000000000000" pitchFamily="2" charset="0"/>
              <a:cs typeface="+mn-cs"/>
            </a:endParaRPr>
          </a:p>
        </p:txBody>
      </p:sp>
      <p:sp>
        <p:nvSpPr>
          <p:cNvPr id="4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4" y="476250"/>
            <a:ext cx="8353425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DC9C0052-7A7B-40FB-AF90-CA9C4B79D2E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46479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heav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4D93672-2A04-4EF3-916F-2C920729FB07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rIns="72000"/>
          <a:lstStyle/>
          <a:p>
            <a:pPr>
              <a:spcBef>
                <a:spcPct val="50000"/>
              </a:spcBef>
              <a:defRPr/>
            </a:pPr>
            <a:endParaRPr lang="en-US" dirty="0">
              <a:latin typeface="Ericsson Hilda Light" panose="00000400000000000000" pitchFamily="2" charset="0"/>
              <a:cs typeface="+mn-cs"/>
            </a:endParaRPr>
          </a:p>
        </p:txBody>
      </p:sp>
      <p:sp>
        <p:nvSpPr>
          <p:cNvPr id="4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4" y="476250"/>
            <a:ext cx="8353425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7D510456-FEBC-46FA-B25A-B809F2C18A6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13793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CFEFC-6AC8-4817-A0D3-6029D48BD29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479425" y="1844675"/>
            <a:ext cx="11233150" cy="4392612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93316775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1 smaller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84F54AF-EED6-486A-9ACA-42061F4AAE9A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79425" y="1844675"/>
            <a:ext cx="8353426" cy="4392612"/>
          </a:xfrm>
        </p:spPr>
        <p:txBody>
          <a:bodyPr/>
          <a:lstStyle>
            <a:lvl1pPr>
              <a:defRPr sz="240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1"/>
            <a:r>
              <a:rPr lang="en-US" dirty="0"/>
              <a:t>First level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</p:txBody>
      </p:sp>
      <p:sp>
        <p:nvSpPr>
          <p:cNvPr id="6" name="Title_SM">
            <a:extLst>
              <a:ext uri="{FF2B5EF4-FFF2-40B4-BE49-F238E27FC236}">
                <a16:creationId xmlns:a16="http://schemas.microsoft.com/office/drawing/2014/main" id="{3F4EF873-DC0F-4698-BEC2-502DB043AA5C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</p:spTree>
    <p:extLst>
      <p:ext uri="{BB962C8B-B14F-4D97-AF65-F5344CB8AC3E}">
        <p14:creationId xmlns:p14="http://schemas.microsoft.com/office/powerpoint/2010/main" val="360799952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title,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479425" y="1844675"/>
            <a:ext cx="5472113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Title_SM">
            <a:extLst>
              <a:ext uri="{FF2B5EF4-FFF2-40B4-BE49-F238E27FC236}">
                <a16:creationId xmlns:a16="http://schemas.microsoft.com/office/drawing/2014/main" id="{AC5B9436-E3EB-4A3D-BE6B-EFFF8123DE9D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</p:spTree>
    <p:extLst>
      <p:ext uri="{BB962C8B-B14F-4D97-AF65-F5344CB8AC3E}">
        <p14:creationId xmlns:p14="http://schemas.microsoft.com/office/powerpoint/2010/main" val="411466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,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479425" y="1844675"/>
            <a:ext cx="5472113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5472113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Eric. Hilda Light 40pt, </a:t>
            </a:r>
            <a:r>
              <a:rPr lang="en-US" dirty="0" err="1"/>
              <a:t>Eri</a:t>
            </a:r>
            <a:r>
              <a:rPr lang="en-US" dirty="0"/>
              <a:t>. Black, max 2-lines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5F844D-0CF3-4814-B0DE-3D27A83936F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096000" y="0"/>
            <a:ext cx="6096000" cy="68580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/>
            </a:lvl1pPr>
          </a:lstStyle>
          <a:p>
            <a:r>
              <a:rPr lang="en-US" dirty="0"/>
              <a:t>     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58434728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title,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6240463" y="1844675"/>
            <a:ext cx="5472112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Title_SM">
            <a:extLst>
              <a:ext uri="{FF2B5EF4-FFF2-40B4-BE49-F238E27FC236}">
                <a16:creationId xmlns:a16="http://schemas.microsoft.com/office/drawing/2014/main" id="{4ACB62A1-CC4A-4B59-B1D8-ED86B77D9A3A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</p:spTree>
    <p:extLst>
      <p:ext uri="{BB962C8B-B14F-4D97-AF65-F5344CB8AC3E}">
        <p14:creationId xmlns:p14="http://schemas.microsoft.com/office/powerpoint/2010/main" val="252237355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,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6240463" y="1844675"/>
            <a:ext cx="5472112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6240463" y="476250"/>
            <a:ext cx="4924362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max 2-lines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349585-9F54-46CC-8CEC-052CD1853EC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6096000" cy="68580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/>
            </a:lvl1pPr>
          </a:lstStyle>
          <a:p>
            <a:r>
              <a:rPr lang="en-US" dirty="0"/>
              <a:t>      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731981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Page w. Dark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FAD780AD-21B6-4312-96C4-9E36B164887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                                                                         Click icon to add a dark  image</a:t>
            </a:r>
          </a:p>
        </p:txBody>
      </p:sp>
      <p:sp>
        <p:nvSpPr>
          <p:cNvPr id="22531" name="Title_TM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50"/>
            <a:ext cx="8353426" cy="2330958"/>
          </a:xfrm>
        </p:spPr>
        <p:txBody>
          <a:bodyPr/>
          <a:lstStyle>
            <a:lvl1pPr>
              <a:lnSpc>
                <a:spcPct val="85000"/>
              </a:lnSpc>
              <a:defRPr sz="6000" b="0" kern="1400" spc="-16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Presentation title,</a:t>
            </a:r>
            <a:br>
              <a:rPr lang="en-US" dirty="0"/>
            </a:br>
            <a:r>
              <a:rPr lang="en-US" dirty="0"/>
              <a:t>Ericsson Hilda Light 60pt,</a:t>
            </a:r>
            <a:br>
              <a:rPr lang="en-US" dirty="0"/>
            </a:br>
            <a:r>
              <a:rPr lang="en-US" dirty="0"/>
              <a:t>Ericsson White,</a:t>
            </a:r>
            <a:br>
              <a:rPr lang="en-US" dirty="0"/>
            </a:br>
            <a:r>
              <a:rPr lang="en-US" dirty="0"/>
              <a:t>max 4-lines</a:t>
            </a:r>
          </a:p>
        </p:txBody>
      </p:sp>
      <p:sp>
        <p:nvSpPr>
          <p:cNvPr id="22530" name="SubTitle_TM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5" y="4149725"/>
            <a:ext cx="5472114" cy="2087563"/>
          </a:xfrm>
          <a:prstGeom prst="rect">
            <a:avLst/>
          </a:prstGeom>
        </p:spPr>
        <p:txBody>
          <a:bodyPr lIns="7200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Presentation description/subtitle</a:t>
            </a:r>
            <a:br>
              <a:rPr lang="en-US" dirty="0"/>
            </a:br>
            <a:r>
              <a:rPr lang="en-US" dirty="0"/>
              <a:t>Ericsson Hilda 20pt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E29FEEAB-1C1F-4153-BC50-6FCDEAC19C8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7AC4DB9-933C-4680-A281-C11929BCC2F5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240463" y="6237288"/>
            <a:ext cx="1910479" cy="287336"/>
          </a:xfrm>
          <a:prstGeom prst="rect">
            <a:avLst/>
          </a:prstGeom>
        </p:spPr>
        <p:txBody>
          <a:bodyPr wrap="none" anchor="b"/>
          <a:lstStyle>
            <a:lvl1pPr marL="0" indent="0" algn="r">
              <a:buNone/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Speaker name</a:t>
            </a:r>
          </a:p>
        </p:txBody>
      </p:sp>
      <p:sp>
        <p:nvSpPr>
          <p:cNvPr id="11" name="Content Placeholder 11">
            <a:extLst>
              <a:ext uri="{FF2B5EF4-FFF2-40B4-BE49-F238E27FC236}">
                <a16:creationId xmlns:a16="http://schemas.microsoft.com/office/drawing/2014/main" id="{7B568BB6-C8A4-4545-B025-7D97CC4692BC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8229600" y="6237287"/>
            <a:ext cx="2515041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rIns="0" anchor="b"/>
          <a:lstStyle>
            <a:lvl1pPr marL="0" indent="0" algn="ctr">
              <a:buNone/>
              <a:defRPr lang="en-US" sz="1200" dirty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Organization</a:t>
            </a:r>
          </a:p>
        </p:txBody>
      </p:sp>
      <p:sp>
        <p:nvSpPr>
          <p:cNvPr id="13" name="Content Placeholder 11">
            <a:extLst>
              <a:ext uri="{FF2B5EF4-FFF2-40B4-BE49-F238E27FC236}">
                <a16:creationId xmlns:a16="http://schemas.microsoft.com/office/drawing/2014/main" id="{D51585B7-9911-4BC2-ACC7-3D991408BDDF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10811951" y="6237287"/>
            <a:ext cx="897503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rIns="0" anchor="b"/>
          <a:lstStyle>
            <a:lvl1pPr marL="0" indent="0" algn="ctr">
              <a:buNone/>
              <a:defRPr lang="en-US" sz="1200" dirty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YYYY-MM-DD</a:t>
            </a:r>
          </a:p>
        </p:txBody>
      </p:sp>
    </p:spTree>
    <p:extLst>
      <p:ext uri="{BB962C8B-B14F-4D97-AF65-F5344CB8AC3E}">
        <p14:creationId xmlns:p14="http://schemas.microsoft.com/office/powerpoint/2010/main" val="787326472"/>
      </p:ext>
    </p:extLst>
  </p:cSld>
  <p:clrMapOvr>
    <a:masterClrMapping/>
  </p:clrMapOvr>
  <p:hf sldNum="0" hdr="0" ftr="0"/>
  <p:extLst mod="1"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3"/>
          <p:cNvSpPr>
            <a:spLocks noGrp="1"/>
          </p:cNvSpPr>
          <p:nvPr>
            <p:ph sz="quarter" idx="3" hasCustomPrompt="1"/>
          </p:nvPr>
        </p:nvSpPr>
        <p:spPr>
          <a:xfrm>
            <a:off x="6240463" y="1844674"/>
            <a:ext cx="5472112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479425" y="1844675"/>
            <a:ext cx="5472113" cy="4392612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Title_SM">
            <a:extLst>
              <a:ext uri="{FF2B5EF4-FFF2-40B4-BE49-F238E27FC236}">
                <a16:creationId xmlns:a16="http://schemas.microsoft.com/office/drawing/2014/main" id="{891BF4C4-9DF9-4D9F-A738-37FBCD45AA68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</p:spTree>
    <p:extLst>
      <p:ext uri="{BB962C8B-B14F-4D97-AF65-F5344CB8AC3E}">
        <p14:creationId xmlns:p14="http://schemas.microsoft.com/office/powerpoint/2010/main" val="67588381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narrow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9120188" y="1844674"/>
            <a:ext cx="2592387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6240463" y="1844674"/>
            <a:ext cx="2592388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Title_SM">
            <a:extLst>
              <a:ext uri="{FF2B5EF4-FFF2-40B4-BE49-F238E27FC236}">
                <a16:creationId xmlns:a16="http://schemas.microsoft.com/office/drawing/2014/main" id="{B1CFD82C-8968-4B87-A964-6288AF293D77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</p:spTree>
    <p:extLst>
      <p:ext uri="{BB962C8B-B14F-4D97-AF65-F5344CB8AC3E}">
        <p14:creationId xmlns:p14="http://schemas.microsoft.com/office/powerpoint/2010/main" val="19222141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right image with 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479424" y="1844675"/>
            <a:ext cx="5472113" cy="2089150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 hasCustomPrompt="1"/>
          </p:nvPr>
        </p:nvSpPr>
        <p:spPr>
          <a:xfrm>
            <a:off x="479425" y="4149724"/>
            <a:ext cx="5472113" cy="2087564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Title_SM">
            <a:extLst>
              <a:ext uri="{FF2B5EF4-FFF2-40B4-BE49-F238E27FC236}">
                <a16:creationId xmlns:a16="http://schemas.microsoft.com/office/drawing/2014/main" id="{A05AB2F5-3C8F-45BD-81CB-45EC98D4284C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</p:spTree>
    <p:extLst>
      <p:ext uri="{BB962C8B-B14F-4D97-AF65-F5344CB8AC3E}">
        <p14:creationId xmlns:p14="http://schemas.microsoft.com/office/powerpoint/2010/main" val="163120207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left image with 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6240463" y="1844674"/>
            <a:ext cx="5472112" cy="2089151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 hasCustomPrompt="1"/>
          </p:nvPr>
        </p:nvSpPr>
        <p:spPr>
          <a:xfrm>
            <a:off x="6240463" y="4149724"/>
            <a:ext cx="5472112" cy="2087564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Title_SM">
            <a:extLst>
              <a:ext uri="{FF2B5EF4-FFF2-40B4-BE49-F238E27FC236}">
                <a16:creationId xmlns:a16="http://schemas.microsoft.com/office/drawing/2014/main" id="{524C71C0-9908-4C8C-97CC-AA201198D25C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</p:spTree>
    <p:extLst>
      <p:ext uri="{BB962C8B-B14F-4D97-AF65-F5344CB8AC3E}">
        <p14:creationId xmlns:p14="http://schemas.microsoft.com/office/powerpoint/2010/main" val="18506414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two horizontal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3359150" y="4149724"/>
            <a:ext cx="8353425" cy="2087564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3359150" y="1844675"/>
            <a:ext cx="8353425" cy="2089150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Title_SM">
            <a:extLst>
              <a:ext uri="{FF2B5EF4-FFF2-40B4-BE49-F238E27FC236}">
                <a16:creationId xmlns:a16="http://schemas.microsoft.com/office/drawing/2014/main" id="{0114795F-6AFF-421E-BA39-763FAD29FC16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</p:spTree>
    <p:extLst>
      <p:ext uri="{BB962C8B-B14F-4D97-AF65-F5344CB8AC3E}">
        <p14:creationId xmlns:p14="http://schemas.microsoft.com/office/powerpoint/2010/main" val="397728657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Image over two content p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6240463" y="4149724"/>
            <a:ext cx="5472112" cy="2087564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quarter" idx="12" hasCustomPrompt="1"/>
          </p:nvPr>
        </p:nvSpPr>
        <p:spPr>
          <a:xfrm>
            <a:off x="479425" y="4149724"/>
            <a:ext cx="5472113" cy="2087563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Title_SM">
            <a:extLst>
              <a:ext uri="{FF2B5EF4-FFF2-40B4-BE49-F238E27FC236}">
                <a16:creationId xmlns:a16="http://schemas.microsoft.com/office/drawing/2014/main" id="{A14F6E09-C956-49B3-8E41-DBD053DF768C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</p:spTree>
    <p:extLst>
      <p:ext uri="{BB962C8B-B14F-4D97-AF65-F5344CB8AC3E}">
        <p14:creationId xmlns:p14="http://schemas.microsoft.com/office/powerpoint/2010/main" val="176254620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8184575" y="1844675"/>
            <a:ext cx="3528000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4332000" y="1844673"/>
            <a:ext cx="3528000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8E3794F8-471D-4987-945F-3C29BB03AB49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79425" y="1844674"/>
            <a:ext cx="3528000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Title_SM">
            <a:extLst>
              <a:ext uri="{FF2B5EF4-FFF2-40B4-BE49-F238E27FC236}">
                <a16:creationId xmlns:a16="http://schemas.microsoft.com/office/drawing/2014/main" id="{6B686A21-AA96-4B0A-B7CE-F4C6D5D31B32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</p:spTree>
    <p:extLst>
      <p:ext uri="{BB962C8B-B14F-4D97-AF65-F5344CB8AC3E}">
        <p14:creationId xmlns:p14="http://schemas.microsoft.com/office/powerpoint/2010/main" val="354572533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3 narrow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9121776" y="1844674"/>
            <a:ext cx="2590799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6240464" y="1844674"/>
            <a:ext cx="2592386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3359149" y="1844674"/>
            <a:ext cx="2592389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Title_SM">
            <a:extLst>
              <a:ext uri="{FF2B5EF4-FFF2-40B4-BE49-F238E27FC236}">
                <a16:creationId xmlns:a16="http://schemas.microsoft.com/office/drawing/2014/main" id="{7EEF5633-BC13-4AEA-AEF5-CE2675504D30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</p:spTree>
    <p:extLst>
      <p:ext uri="{BB962C8B-B14F-4D97-AF65-F5344CB8AC3E}">
        <p14:creationId xmlns:p14="http://schemas.microsoft.com/office/powerpoint/2010/main" val="189606870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6240463" y="1844674"/>
            <a:ext cx="2592388" cy="4392614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3359149" y="1844674"/>
            <a:ext cx="2592389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479425" y="1844674"/>
            <a:ext cx="2592388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quarter" idx="13" hasCustomPrompt="1"/>
          </p:nvPr>
        </p:nvSpPr>
        <p:spPr>
          <a:xfrm>
            <a:off x="9120188" y="1844674"/>
            <a:ext cx="2592387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Title_SM">
            <a:extLst>
              <a:ext uri="{FF2B5EF4-FFF2-40B4-BE49-F238E27FC236}">
                <a16:creationId xmlns:a16="http://schemas.microsoft.com/office/drawing/2014/main" id="{F4D71A67-F349-4E68-B7B8-D53CE323A764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</p:spTree>
    <p:extLst>
      <p:ext uri="{BB962C8B-B14F-4D97-AF65-F5344CB8AC3E}">
        <p14:creationId xmlns:p14="http://schemas.microsoft.com/office/powerpoint/2010/main" val="227589923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Preamble and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6240463" y="4149724"/>
            <a:ext cx="2592388" cy="2087563"/>
          </a:xfrm>
          <a:prstGeom prst="rect">
            <a:avLst/>
          </a:prstGeom>
        </p:spPr>
        <p:txBody>
          <a:bodyPr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3359150" y="4149725"/>
            <a:ext cx="2592388" cy="2087562"/>
          </a:xfrm>
          <a:prstGeom prst="rect">
            <a:avLst/>
          </a:prstGeom>
        </p:spPr>
        <p:txBody>
          <a:bodyPr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479425" y="1844675"/>
            <a:ext cx="2592388" cy="4392612"/>
          </a:xfrm>
          <a:prstGeom prst="rect">
            <a:avLst/>
          </a:prstGeom>
        </p:spPr>
        <p:txBody>
          <a:bodyPr/>
          <a:lstStyle>
            <a:lvl1pPr marL="0" indent="0">
              <a:buFont typeface="Ericsson Hilda Light" panose="020B0604020202020204" pitchFamily="34" charset="0"/>
              <a:buNone/>
              <a:defRPr sz="2500">
                <a:latin typeface="+mn-lt"/>
              </a:defRPr>
            </a:lvl1pPr>
            <a:lvl2pPr marL="0" indent="0">
              <a:buFont typeface="Ericsson Hilda Light" panose="020B0604020202020204" pitchFamily="34" charset="0"/>
              <a:buNone/>
              <a:defRPr sz="2500">
                <a:latin typeface="+mj-lt"/>
              </a:defRPr>
            </a:lvl2pPr>
            <a:lvl3pPr marL="342900" indent="0">
              <a:buFont typeface="Ericsson Hilda Light" panose="020B0604020202020204" pitchFamily="34" charset="0"/>
              <a:buNone/>
              <a:defRPr sz="2500">
                <a:latin typeface="+mj-lt"/>
              </a:defRPr>
            </a:lvl3pPr>
            <a:lvl4pPr marL="685800" indent="0">
              <a:buFont typeface="Ericsson Hilda Light" panose="020B0604020202020204" pitchFamily="34" charset="0"/>
              <a:buNone/>
              <a:defRPr sz="2500">
                <a:latin typeface="+mj-lt"/>
              </a:defRPr>
            </a:lvl4pPr>
            <a:lvl5pPr marL="1028700" indent="0">
              <a:buFont typeface="Ericsson Hilda Light" panose="020B0604020202020204" pitchFamily="34" charset="0"/>
              <a:buNone/>
              <a:defRPr sz="2500">
                <a:latin typeface="+mj-lt"/>
              </a:defRPr>
            </a:lvl5pPr>
          </a:lstStyle>
          <a:p>
            <a:pPr lvl="0"/>
            <a:r>
              <a:rPr kumimoji="0" lang="en-US" sz="2500" b="0" i="0" u="none" strike="noStrike" kern="1200" cap="none" spc="0" normalizeH="0" baseline="0" noProof="0" dirty="0">
                <a:ln>
                  <a:noFill/>
                </a:ln>
                <a:solidFill>
                  <a:srgbClr val="181818"/>
                </a:solidFill>
                <a:effectLst/>
                <a:uLnTx/>
                <a:uFillTx/>
                <a:ea typeface="+mn-ea"/>
                <a:cs typeface="Ericsson Hilda Light" panose="020B0604020202020204" pitchFamily="34" charset="0"/>
              </a:rPr>
              <a:t>Preamble text, </a:t>
            </a:r>
            <a:r>
              <a:rPr lang="en-US" dirty="0"/>
              <a:t>Ericsson </a:t>
            </a:r>
            <a:r>
              <a:rPr kumimoji="0" lang="en-US" sz="2500" b="0" i="0" u="none" strike="noStrike" kern="1200" cap="none" spc="0" normalizeH="0" baseline="0" noProof="0" dirty="0">
                <a:ln>
                  <a:noFill/>
                </a:ln>
                <a:solidFill>
                  <a:srgbClr val="181818"/>
                </a:solidFill>
                <a:effectLst/>
                <a:uLnTx/>
                <a:uFillTx/>
                <a:ea typeface="+mn-ea"/>
                <a:cs typeface="Ericsson Hilda Light" panose="020B0604020202020204" pitchFamily="34" charset="0"/>
              </a:rPr>
              <a:t>Hilda 25pt, Ericsson Black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quarter" idx="13" hasCustomPrompt="1"/>
          </p:nvPr>
        </p:nvSpPr>
        <p:spPr>
          <a:xfrm>
            <a:off x="9120188" y="4149724"/>
            <a:ext cx="2592387" cy="2087563"/>
          </a:xfrm>
          <a:prstGeom prst="rect">
            <a:avLst/>
          </a:prstGeom>
        </p:spPr>
        <p:txBody>
          <a:bodyPr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7" name="Title_SM">
            <a:extLst>
              <a:ext uri="{FF2B5EF4-FFF2-40B4-BE49-F238E27FC236}">
                <a16:creationId xmlns:a16="http://schemas.microsoft.com/office/drawing/2014/main" id="{CD0BB64A-768A-4118-B3E5-52B98C693831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</p:spTree>
    <p:extLst>
      <p:ext uri="{BB962C8B-B14F-4D97-AF65-F5344CB8AC3E}">
        <p14:creationId xmlns:p14="http://schemas.microsoft.com/office/powerpoint/2010/main" val="1509090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note 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_TM">
            <a:extLst>
              <a:ext uri="{FF2B5EF4-FFF2-40B4-BE49-F238E27FC236}">
                <a16:creationId xmlns:a16="http://schemas.microsoft.com/office/drawing/2014/main" id="{696C7C8F-5086-466A-8108-2FE0A8663D59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50"/>
            <a:ext cx="8353426" cy="3457575"/>
          </a:xfrm>
          <a:noFill/>
          <a:ln w="9525">
            <a:noFill/>
            <a:miter lim="800000"/>
            <a:headEnd/>
            <a:tailEnd/>
          </a:ln>
        </p:spPr>
        <p:txBody>
          <a:bodyPr anchor="t"/>
          <a:lstStyle>
            <a:lvl1pPr>
              <a:defRPr lang="en-US" sz="6000" b="0" dirty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Keynote cover page, </a:t>
            </a:r>
            <a:br>
              <a:rPr lang="en-US" dirty="0"/>
            </a:br>
            <a:r>
              <a:rPr lang="en-US" dirty="0"/>
              <a:t>Ericsson Hilda Light 60pt, </a:t>
            </a:r>
            <a:br>
              <a:rPr lang="en-US" dirty="0"/>
            </a:br>
            <a:r>
              <a:rPr lang="en-US" dirty="0"/>
              <a:t>Ericsson Black, </a:t>
            </a:r>
            <a:br>
              <a:rPr lang="en-US" dirty="0"/>
            </a:br>
            <a:r>
              <a:rPr lang="en-US" dirty="0"/>
              <a:t>max 4-lines</a:t>
            </a:r>
          </a:p>
        </p:txBody>
      </p:sp>
      <p:sp>
        <p:nvSpPr>
          <p:cNvPr id="10" name="SubTitle_TM">
            <a:extLst>
              <a:ext uri="{FF2B5EF4-FFF2-40B4-BE49-F238E27FC236}">
                <a16:creationId xmlns:a16="http://schemas.microsoft.com/office/drawing/2014/main" id="{ED5DEA0B-CF0D-4EE6-B6A8-90BAF3DE8AF1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5" y="4149726"/>
            <a:ext cx="5472112" cy="2087562"/>
          </a:xfrm>
          <a:prstGeom prst="rect">
            <a:avLst/>
          </a:prstGeom>
        </p:spPr>
        <p:txBody>
          <a:bodyPr rIns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Speaker,</a:t>
            </a:r>
            <a:br>
              <a:rPr lang="en-US" dirty="0"/>
            </a:br>
            <a:r>
              <a:rPr lang="en-US" dirty="0"/>
              <a:t>Ericsson Black, Ericsson Hilda 20pt</a:t>
            </a:r>
          </a:p>
        </p:txBody>
      </p:sp>
    </p:spTree>
    <p:extLst>
      <p:ext uri="{BB962C8B-B14F-4D97-AF65-F5344CB8AC3E}">
        <p14:creationId xmlns:p14="http://schemas.microsoft.com/office/powerpoint/2010/main" val="1085322578"/>
      </p:ext>
    </p:extLst>
  </p:cSld>
  <p:clrMapOvr>
    <a:masterClrMapping/>
  </p:clrMapOvr>
  <p:hf sldNum="0" hdr="0" ftr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 columns with visua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6240463" y="4149724"/>
            <a:ext cx="2592388" cy="2087563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3359149" y="4149724"/>
            <a:ext cx="2592389" cy="2087563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479425" y="4149724"/>
            <a:ext cx="2592388" cy="2087563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quarter" idx="13" hasCustomPrompt="1"/>
          </p:nvPr>
        </p:nvSpPr>
        <p:spPr>
          <a:xfrm>
            <a:off x="9121776" y="4149724"/>
            <a:ext cx="2590799" cy="2087563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7" name="Title_SM">
            <a:extLst>
              <a:ext uri="{FF2B5EF4-FFF2-40B4-BE49-F238E27FC236}">
                <a16:creationId xmlns:a16="http://schemas.microsoft.com/office/drawing/2014/main" id="{F83268EB-5955-4A3F-8B85-E7C084E6FAF5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</p:spTree>
    <p:extLst>
      <p:ext uri="{BB962C8B-B14F-4D97-AF65-F5344CB8AC3E}">
        <p14:creationId xmlns:p14="http://schemas.microsoft.com/office/powerpoint/2010/main" val="310069583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4"/>
          <p:cNvSpPr>
            <a:spLocks noGrp="1"/>
          </p:cNvSpPr>
          <p:nvPr>
            <p:ph sz="quarter" idx="4" hasCustomPrompt="1"/>
          </p:nvPr>
        </p:nvSpPr>
        <p:spPr>
          <a:xfrm>
            <a:off x="6240462" y="4149724"/>
            <a:ext cx="5472113" cy="2087564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quarter" idx="2" hasCustomPrompt="1"/>
          </p:nvPr>
        </p:nvSpPr>
        <p:spPr>
          <a:xfrm>
            <a:off x="6240462" y="1844674"/>
            <a:ext cx="5472113" cy="2089151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quarter" idx="1" hasCustomPrompt="1"/>
          </p:nvPr>
        </p:nvSpPr>
        <p:spPr>
          <a:xfrm>
            <a:off x="479425" y="1844674"/>
            <a:ext cx="5472113" cy="2089151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5BD2C41D-0700-4885-AB77-25AFFE4E1FDA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479425" y="4149725"/>
            <a:ext cx="5472113" cy="2089151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9" name="Title_SM">
            <a:extLst>
              <a:ext uri="{FF2B5EF4-FFF2-40B4-BE49-F238E27FC236}">
                <a16:creationId xmlns:a16="http://schemas.microsoft.com/office/drawing/2014/main" id="{2C948968-FB06-45CC-8259-6BDE4430EACB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</p:spTree>
    <p:extLst>
      <p:ext uri="{BB962C8B-B14F-4D97-AF65-F5344CB8AC3E}">
        <p14:creationId xmlns:p14="http://schemas.microsoft.com/office/powerpoint/2010/main" val="254861200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8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4"/>
          <p:cNvSpPr>
            <a:spLocks noGrp="1"/>
          </p:cNvSpPr>
          <p:nvPr>
            <p:ph sz="quarter" idx="4" hasCustomPrompt="1"/>
          </p:nvPr>
        </p:nvSpPr>
        <p:spPr>
          <a:xfrm>
            <a:off x="6240463" y="4150995"/>
            <a:ext cx="2592387" cy="2086292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3" hasCustomPrompt="1"/>
          </p:nvPr>
        </p:nvSpPr>
        <p:spPr>
          <a:xfrm>
            <a:off x="479424" y="4149724"/>
            <a:ext cx="2592389" cy="2087563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quarter" idx="2" hasCustomPrompt="1"/>
          </p:nvPr>
        </p:nvSpPr>
        <p:spPr>
          <a:xfrm>
            <a:off x="6240463" y="1844675"/>
            <a:ext cx="2592387" cy="2089150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3"/>
            <a:endParaRPr lang="en-US" dirty="0"/>
          </a:p>
        </p:txBody>
      </p:sp>
      <p:sp>
        <p:nvSpPr>
          <p:cNvPr id="3" name="Content Placeholder 1"/>
          <p:cNvSpPr>
            <a:spLocks noGrp="1"/>
          </p:cNvSpPr>
          <p:nvPr>
            <p:ph sz="quarter" idx="1" hasCustomPrompt="1"/>
          </p:nvPr>
        </p:nvSpPr>
        <p:spPr>
          <a:xfrm>
            <a:off x="479424" y="1844675"/>
            <a:ext cx="2592389" cy="2089150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3359151" y="4149724"/>
            <a:ext cx="2592387" cy="2087563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Content Placeholder 1"/>
          <p:cNvSpPr>
            <a:spLocks noGrp="1"/>
          </p:cNvSpPr>
          <p:nvPr>
            <p:ph sz="quarter" idx="11" hasCustomPrompt="1"/>
          </p:nvPr>
        </p:nvSpPr>
        <p:spPr>
          <a:xfrm>
            <a:off x="3359151" y="1844675"/>
            <a:ext cx="2592388" cy="2089150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0" name="Content Placeholder 4"/>
          <p:cNvSpPr>
            <a:spLocks noGrp="1"/>
          </p:cNvSpPr>
          <p:nvPr>
            <p:ph sz="quarter" idx="12" hasCustomPrompt="1"/>
          </p:nvPr>
        </p:nvSpPr>
        <p:spPr>
          <a:xfrm>
            <a:off x="9120188" y="4149725"/>
            <a:ext cx="2592387" cy="2087562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sz="quarter" idx="13" hasCustomPrompt="1"/>
          </p:nvPr>
        </p:nvSpPr>
        <p:spPr>
          <a:xfrm>
            <a:off x="9120188" y="1844674"/>
            <a:ext cx="2592387" cy="2089151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3"/>
            <a:endParaRPr lang="en-US" dirty="0"/>
          </a:p>
        </p:txBody>
      </p:sp>
      <p:sp>
        <p:nvSpPr>
          <p:cNvPr id="13" name="Title_SM">
            <a:extLst>
              <a:ext uri="{FF2B5EF4-FFF2-40B4-BE49-F238E27FC236}">
                <a16:creationId xmlns:a16="http://schemas.microsoft.com/office/drawing/2014/main" id="{99858DC4-E787-41D2-A613-961D60F89117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</p:spTree>
    <p:extLst>
      <p:ext uri="{BB962C8B-B14F-4D97-AF65-F5344CB8AC3E}">
        <p14:creationId xmlns:p14="http://schemas.microsoft.com/office/powerpoint/2010/main" val="143698819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ck logo 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_TM">
            <a:extLst>
              <a:ext uri="{FF2B5EF4-FFF2-40B4-BE49-F238E27FC236}">
                <a16:creationId xmlns:a16="http://schemas.microsoft.com/office/drawing/2014/main" id="{B200748E-0B61-48E1-8B47-504C30250995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3071813" y="4153259"/>
            <a:ext cx="6048375" cy="347472"/>
          </a:xfrm>
          <a:prstGeom prst="rect">
            <a:avLst/>
          </a:prstGeom>
        </p:spPr>
        <p:txBody>
          <a:bodyPr r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ericsson.com/related-</a:t>
            </a:r>
            <a:r>
              <a:rPr lang="en-US" dirty="0" err="1"/>
              <a:t>url</a:t>
            </a:r>
            <a:endParaRPr lang="en-US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8979B00C-7C1F-4F17-8D52-31D787A1234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06895" y="2854112"/>
            <a:ext cx="1163145" cy="1163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16851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 logo end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AEBC62E-40C0-43CF-98DC-55F7A1D1FD31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9" name="SubTitle_TM">
            <a:extLst>
              <a:ext uri="{FF2B5EF4-FFF2-40B4-BE49-F238E27FC236}">
                <a16:creationId xmlns:a16="http://schemas.microsoft.com/office/drawing/2014/main" id="{B200748E-0B61-48E1-8B47-504C30250995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3071813" y="4153259"/>
            <a:ext cx="6048375" cy="347472"/>
          </a:xfrm>
          <a:prstGeom prst="rect">
            <a:avLst/>
          </a:prstGeom>
        </p:spPr>
        <p:txBody>
          <a:bodyPr r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ericsson.com/related-</a:t>
            </a:r>
            <a:r>
              <a:rPr lang="en-US" dirty="0" err="1"/>
              <a:t>url</a:t>
            </a:r>
            <a:endParaRPr lang="en-US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ACE90D21-D589-4F0A-88B0-94229A40F01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08509" y="2842270"/>
            <a:ext cx="1174987" cy="1174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36104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mbedded charac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9AF35DD-3E5E-42CB-AFA5-5E09E14F72A4}"/>
              </a:ext>
            </a:extLst>
          </p:cNvPr>
          <p:cNvSpPr txBox="1"/>
          <p:nvPr userDrawn="1"/>
        </p:nvSpPr>
        <p:spPr bwMode="auto">
          <a:xfrm>
            <a:off x="479425" y="142897"/>
            <a:ext cx="11233149" cy="6715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indent="0">
              <a:buClr>
                <a:schemeClr val="tx1"/>
              </a:buClr>
              <a:buFont typeface="Ericsson Hilda Light" panose="00000400000000000000" pitchFamily="2" charset="0"/>
              <a:buNone/>
            </a:pPr>
            <a:r>
              <a:rPr lang="en-US" sz="1400" b="1" dirty="0">
                <a:solidFill>
                  <a:schemeClr val="tx1"/>
                </a:solidFill>
              </a:rPr>
              <a:t>This Master Slide is to ensure that all our characters are embedded with the presentation. Should not be used in a presentation.</a:t>
            </a:r>
          </a:p>
          <a:p>
            <a:pPr marL="0" indent="0">
              <a:buClr>
                <a:schemeClr val="tx1"/>
              </a:buClr>
              <a:buFont typeface="Ericsson Hilda Light" panose="00000400000000000000" pitchFamily="2" charset="0"/>
              <a:buNone/>
            </a:pPr>
            <a:endParaRPr lang="en-US" sz="1400" b="1" dirty="0">
              <a:solidFill>
                <a:schemeClr val="tx1"/>
              </a:solidFill>
            </a:endParaRPr>
          </a:p>
          <a:p>
            <a:pPr marL="0" indent="0">
              <a:buClr>
                <a:schemeClr val="tx1"/>
              </a:buClr>
              <a:buFont typeface="Ericsson Hilda Light" panose="00000400000000000000" pitchFamily="2" charset="0"/>
              <a:buNone/>
            </a:pPr>
            <a:r>
              <a:rPr lang="en-US" sz="1400" dirty="0">
                <a:solidFill>
                  <a:schemeClr val="tx1"/>
                </a:solidFill>
              </a:rPr>
              <a:t>!"#$%&amp;'()*+,./0123456789:;&lt;=&gt;?@ABCDEFGHIJKLMNOPQRSTUVWXYZ[\]^_`</a:t>
            </a:r>
            <a:r>
              <a:rPr lang="en-US" sz="1400" dirty="0" err="1">
                <a:solidFill>
                  <a:schemeClr val="tx1"/>
                </a:solidFill>
              </a:rPr>
              <a:t>abcdefghijklmnopqrstuvwxyz</a:t>
            </a:r>
            <a:r>
              <a:rPr lang="en-US" sz="1400" dirty="0">
                <a:solidFill>
                  <a:schemeClr val="tx1"/>
                </a:solidFill>
              </a:rPr>
              <a:t>{|}~¡¢£¤¥¦§¨©ª«¬®¯°±²³´¶·¸¹º»¼½ÀÁÂÃÄÅÆÇÈËÌÍÎÏÐÑÒÓÔÕÖ×ØÙÚÛÜÝÞßàáâãäåæçèéêëìíîïðñòóôõö÷øùúûüýþÿĀāĂăąĆćĊċČčĎďĐđĒĖėĘęĚěĞğĠġĢģĪīĮįİıĶķĹĺĻļĽľŁłŃńŅņŇňŌŐőŒœŔŕŖŗŘřŚśŞşŠšŢţŤťŪūŮůŰűŲųŴŵŶŷŸŹźŻżŽžƒȘșˆˇ˘˙˚˛˜˝</a:t>
            </a:r>
            <a:r>
              <a:rPr lang="en-US" sz="1400" dirty="0" err="1">
                <a:solidFill>
                  <a:schemeClr val="tx1"/>
                </a:solidFill>
              </a:rPr>
              <a:t>ẀẁẃẄẅỲỳ</a:t>
            </a:r>
            <a:r>
              <a:rPr lang="en-US" sz="1400" dirty="0">
                <a:solidFill>
                  <a:schemeClr val="tx1"/>
                </a:solidFill>
              </a:rPr>
              <a:t>‘’‚“”„†‡•…‰‹›⁄€™ĀĀĂĂĄĄĆĆĊĊČČĎĎĐĐĒĒĖĖĘĘĚĚĞĞĠĠĢĢĪĪĮĮİĶĶĹĹĻĻĽĽŃŃŅŅŇŇŌŌŐŐŔŔŖŖŘŘŚŚŞŞŢŢŤŤŪŪŮŮŰŰŲŲŴŴŶŶŹŹŻŻȘș−≤≥</a:t>
            </a:r>
            <a:r>
              <a:rPr lang="en-US" sz="1400" dirty="0" err="1">
                <a:solidFill>
                  <a:schemeClr val="tx1"/>
                </a:solidFill>
              </a:rPr>
              <a:t>ﬁﬂΆΈΉΊΌΎΏΐΑΒΓΕΖΗΘΙΚΛΜΝΞΟΠΡΣΤΥΦΧΨΪΫΆΈΉΊΰ</a:t>
            </a:r>
            <a:r>
              <a:rPr lang="en-US" sz="1400" dirty="0">
                <a:solidFill>
                  <a:schemeClr val="tx1"/>
                </a:solidFill>
              </a:rPr>
              <a:t>αβγδεζηθικλνξορςΣΤΥΦΧΨΩΪΫΌΎΏЁЂЃЄЅІЇЈЉЊЋЌЎЏАБВГДЕЖЗИЙКЛМНОПРСТУФХЦЧШЩЪЫЬЭЮЯАБВГДЕЖЗИЙКЛМНОПРСТУФХЦЧШЩЪЫЬЭЮЯЁЂЃЄЅІЇЈЉЊЋЌЎЏѢѢѲѲѴѴҐҐәǽẀẁẂẃẄẅỲỳ№—–-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Ericsson Hilda Light" panose="00000400000000000000" pitchFamily="2" charset="0"/>
              <a:buNone/>
              <a:tabLst/>
              <a:defRPr/>
            </a:pPr>
            <a:endParaRPr lang="en-US" sz="1400" dirty="0">
              <a:solidFill>
                <a:schemeClr val="tx1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Ericsson Hilda Light" panose="00000400000000000000" pitchFamily="2" charset="0"/>
              <a:buNone/>
              <a:tabLst/>
              <a:defRPr/>
            </a:pPr>
            <a:r>
              <a:rPr lang="en-US" sz="1400" b="1" dirty="0">
                <a:solidFill>
                  <a:schemeClr val="tx1"/>
                </a:solidFill>
              </a:rPr>
              <a:t>!"#$%&amp;'()*+,./0123456789:;&lt;=&gt;?@ABCDEFGHIJKLMNOPQRSTUVWXYZ[\]^_`</a:t>
            </a:r>
            <a:r>
              <a:rPr lang="en-US" sz="1400" b="1" dirty="0" err="1">
                <a:solidFill>
                  <a:schemeClr val="tx1"/>
                </a:solidFill>
              </a:rPr>
              <a:t>abcdefghijklmnopqrstuvwxyz</a:t>
            </a:r>
            <a:r>
              <a:rPr lang="en-US" sz="1400" b="1" dirty="0">
                <a:solidFill>
                  <a:schemeClr val="tx1"/>
                </a:solidFill>
              </a:rPr>
              <a:t>{|}~¡¢£¤¥¦§¨©ª«¬®¯°±²³´¶·¸¹º»¼½ÀÁÂÃÄÅÆÇÈËÌÍÎÏÐÑÒÓÔÕÖ×ØÙÚÛÜÝÞßàáâãäåæçèéêëìíîïðñòóôõö÷øùúûüýþÿĀāĂăąĆćĊċČčĎďĐđĒĖėĘęĚěĞğĠġĢģĪīĮįİıĶķĹĺĻļĽľŁłŃńŅņŇňŌŐőŒœŔŕŖŗŘřŚśŞşŠšŢţŤťŪūŮůŰűŲųŴŵŶŷŸŹźŻżŽžƒȘșˆˇ˘˙˚˛˜˝</a:t>
            </a:r>
            <a:r>
              <a:rPr lang="en-US" sz="1400" b="1" dirty="0" err="1">
                <a:solidFill>
                  <a:schemeClr val="tx1"/>
                </a:solidFill>
              </a:rPr>
              <a:t>ẀẁẃẄẅỲỳ</a:t>
            </a:r>
            <a:r>
              <a:rPr lang="en-US" sz="1400" b="1" dirty="0">
                <a:solidFill>
                  <a:schemeClr val="tx1"/>
                </a:solidFill>
              </a:rPr>
              <a:t>‘’‚“”„†‡•…‰‹›⁄€™ĀĀĂĂĄĄĆĆĊĊČČĎĎĐĐĒĒĖĖĘĘĚĚĞĞĠĠĢĢĪĪĮĮİĶĶĹĹĻĻĽĽŃŃŅŅŇŇŌŌŐŐŔŔŖŖŘŘŚŚŞŞŢŢŤŤŪŪŮŮŰŰŲŲŴŴŶŶŹŹŻŻȘș−≤≥</a:t>
            </a:r>
            <a:r>
              <a:rPr lang="en-US" sz="1400" b="1" dirty="0" err="1">
                <a:solidFill>
                  <a:schemeClr val="tx1"/>
                </a:solidFill>
              </a:rPr>
              <a:t>ﬁﬂΆΈΉΊΌΎΏΐΑΒΓΕΖΗΘΙΚΛΜΝΞΟΠΡΣΤΥΦΧΨΪΫΆΈΉΊΰ</a:t>
            </a:r>
            <a:r>
              <a:rPr lang="en-US" sz="1400" b="1" dirty="0">
                <a:solidFill>
                  <a:schemeClr val="tx1"/>
                </a:solidFill>
              </a:rPr>
              <a:t>αβγδεζηθικλνξορςΣΤΥΦΧΨΩΪΫΌΎΏЁЂЃЄЅІЇЈЉЊЋЌЎЏАБВГДЕЖЗИЙКЛМНОПРСТУФХЦЧШЩЪЫЬЭЮЯАБВГДЕЖЗИЙКЛМНОПРСТУФХЦЧШЩЪЫЬЭЮЯЁЂЃЄЅІЇЈЉЊЋЌЎЏѢѢѲѲѴѴҐҐәǽẀẁẂẃẄẅỲỳ№—–-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Ericsson Hilda Light" panose="00000400000000000000" pitchFamily="2" charset="0"/>
              <a:buNone/>
              <a:tabLst/>
              <a:defRPr/>
            </a:pPr>
            <a:endParaRPr lang="en-US" sz="1400" dirty="0">
              <a:solidFill>
                <a:schemeClr val="tx1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Ericsson Hilda Light" panose="00000400000000000000" pitchFamily="2" charset="0"/>
              <a:buNone/>
              <a:tabLst/>
              <a:defRPr/>
            </a:pPr>
            <a:r>
              <a:rPr lang="en-US" sz="1400" dirty="0">
                <a:solidFill>
                  <a:schemeClr val="tx1"/>
                </a:solidFill>
                <a:latin typeface="+mj-lt"/>
              </a:rPr>
              <a:t>!"#$%&amp;'()*+,./0123456789:;&lt;=&gt;?@ABCDEFGHIJKLMNOPQRSTUVWXYZ[\]^_`</a:t>
            </a:r>
            <a:r>
              <a:rPr lang="en-US" sz="1400" dirty="0" err="1">
                <a:solidFill>
                  <a:schemeClr val="tx1"/>
                </a:solidFill>
                <a:latin typeface="+mj-lt"/>
              </a:rPr>
              <a:t>abcdefghijklmnopqrstuvwxyz</a:t>
            </a:r>
            <a:r>
              <a:rPr lang="en-US" sz="1400" dirty="0">
                <a:solidFill>
                  <a:schemeClr val="tx1"/>
                </a:solidFill>
                <a:latin typeface="+mj-lt"/>
              </a:rPr>
              <a:t>{|}~¡¢£¤¥¦§¨©ª«¬®¯°±²³´¶·¸¹º»¼½ÀÁÂÃÄÅÆÇÈËÌÍÎÏÐÑÒÓÔÕÖ×ØÙÚÛÜÝÞßàáâãäåæçèéêëìíîïðñòóôõö÷øùúûüýþÿĀāĂăąĆćĊċ</a:t>
            </a:r>
            <a:r>
              <a: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Čč</a:t>
            </a:r>
            <a:r>
              <a:rPr lang="en-US" sz="1400" dirty="0">
                <a:solidFill>
                  <a:schemeClr val="tx1"/>
                </a:solidFill>
                <a:latin typeface="+mj-lt"/>
              </a:rPr>
              <a:t>ĎďĐđĒĖėĘęĚěĞğĠġĢģĪīĮįİıĶķĹĺĻļĽľŁłŃńŅņŇňŌŐőŒœŔŕŖŗŘřŚśŞşŠšŢţŤťŪūŮůŰűŲųŴŵŶŷŸŹźŻżŽžƒȘșˆˇ˘˙˚˛˜˝</a:t>
            </a:r>
            <a:r>
              <a:rPr lang="en-US" sz="1400" dirty="0" err="1">
                <a:solidFill>
                  <a:schemeClr val="tx1"/>
                </a:solidFill>
                <a:latin typeface="+mj-lt"/>
              </a:rPr>
              <a:t>ẀẁẃẄẅỲỳ</a:t>
            </a:r>
            <a:r>
              <a:rPr lang="en-US" sz="1400" dirty="0">
                <a:solidFill>
                  <a:schemeClr val="tx1"/>
                </a:solidFill>
                <a:latin typeface="+mj-lt"/>
              </a:rPr>
              <a:t>‘’‚“”„†‡•…‰‹›⁄€™ĀĀĂĂĄĄĆĆĊĊČČĎĎĐĐĒĒĖĖĘĘĚĚĞĞĠĠĢĢĪĪĮĮİĶĶĹĹĻĻĽĽŃŃŅŅŇŇŌŌŐŐŔŔŖŖŘŘŚŚŞŞŢŢŤŤŪŪŮŮŰŰŲŲŴŴŶŶŹŹŻŻȘș−≤≥</a:t>
            </a:r>
            <a:r>
              <a:rPr lang="en-US" sz="1400" dirty="0" err="1">
                <a:solidFill>
                  <a:schemeClr val="tx1"/>
                </a:solidFill>
                <a:latin typeface="+mj-lt"/>
              </a:rPr>
              <a:t>ﬁﬂΆΈΉΊΌΎΏΐΑΒΓΕΖΗΘΙΚΛΜΝΞΟΠΡΣΤΥΦΧΨΪΫΆΈΉΊΰ</a:t>
            </a:r>
            <a:r>
              <a:rPr lang="en-US" sz="1400" dirty="0">
                <a:solidFill>
                  <a:schemeClr val="tx1"/>
                </a:solidFill>
                <a:latin typeface="+mj-lt"/>
              </a:rPr>
              <a:t>αβγδεζηθικλνξορςΣΤΥΦΧΨΩΪΫΌΎΏЁЂЃЄЅІЇЈЉЊЋЌЎЏАБВГДЕЖЗИЙКЛМНОПРСТУФХЦЧШЩЪЫЬЭЮЯАБВГДЕЖЗИЙКЛМНОПРСТУФХЦЧШЩЪЫЬЭЮЯЁЂЃЄЅІЇЈЉЊЋЌЎЏѢѢѲѲѴѴҐҐәǽẀẁẂẃẄẅỲỳ№—–-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Ericsson Hilda Light" panose="00000400000000000000" pitchFamily="2" charset="0"/>
              <a:buNone/>
              <a:tabLst/>
              <a:defRPr/>
            </a:pPr>
            <a:endParaRPr lang="en-US" sz="1400" dirty="0">
              <a:solidFill>
                <a:schemeClr val="tx1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Ericsson Hilda Light" panose="00000400000000000000" pitchFamily="2" charset="0"/>
              <a:buNone/>
              <a:tabLst/>
              <a:defRPr/>
            </a:pPr>
            <a:r>
              <a:rPr lang="en-US" sz="1400" b="1" dirty="0">
                <a:solidFill>
                  <a:schemeClr val="tx1"/>
                </a:solidFill>
                <a:latin typeface="+mj-lt"/>
              </a:rPr>
              <a:t>!"#$%&amp;'()*+,./0123456789:;&lt;=&gt;?@ABCDEFGHIJKLMNOPQRSTUVWXYZ[\]^_`</a:t>
            </a:r>
            <a:r>
              <a:rPr lang="en-US" sz="1400" b="1" dirty="0" err="1">
                <a:solidFill>
                  <a:schemeClr val="tx1"/>
                </a:solidFill>
                <a:latin typeface="+mj-lt"/>
              </a:rPr>
              <a:t>abcdefghijklmnopqrstuvwxyz</a:t>
            </a:r>
            <a:r>
              <a:rPr lang="en-US" sz="1400" b="1" dirty="0">
                <a:solidFill>
                  <a:schemeClr val="tx1"/>
                </a:solidFill>
                <a:latin typeface="+mj-lt"/>
              </a:rPr>
              <a:t>{|}~¡¢£¤¥¦§¨©ª«¬®¯°±²³´¶·¸¹º»¼½ÀÁÂÃÄÅÆÇÈËÌÍÎÏÐÑÒÓÔÕÖ×ØÙÚÛÜÝÞßàáâãäåæçèéêëìíîïðñòóôõö÷øùúûüýþÿĀāĂăąĆćĊċ</a:t>
            </a:r>
            <a:r>
              <a:rPr lang="en-US" sz="14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Čč</a:t>
            </a:r>
            <a:r>
              <a:rPr lang="en-US" sz="1400" b="1" dirty="0">
                <a:solidFill>
                  <a:schemeClr val="tx1"/>
                </a:solidFill>
                <a:latin typeface="+mj-lt"/>
              </a:rPr>
              <a:t>ĎďĐđĒĖėĘęĚěĞğĠġĢģĪīĮįİıĶķĹĺĻļĽľŁłŃńŅņŇňŌŐőŒœŔŕŖŗŘřŚśŞşŠšŢţŤťŪūŮůŰűŲųŴŵŶŷŸŹźŻżŽžƒȘșˆˇ˘˙˚˛˜˝</a:t>
            </a:r>
            <a:r>
              <a:rPr lang="en-US" sz="1400" b="1" dirty="0" err="1">
                <a:solidFill>
                  <a:schemeClr val="tx1"/>
                </a:solidFill>
                <a:latin typeface="+mj-lt"/>
              </a:rPr>
              <a:t>ẀẁẃẄẅỲỳ</a:t>
            </a:r>
            <a:r>
              <a:rPr lang="en-US" sz="1400" b="1" dirty="0">
                <a:solidFill>
                  <a:schemeClr val="tx1"/>
                </a:solidFill>
                <a:latin typeface="+mj-lt"/>
              </a:rPr>
              <a:t>‘’‚“”„†‡•…‰‹›⁄€™ĀĀĂĂĄĄĆĆĊĊČČĎĎĐĐĒĒĖĖĘĘĚĚĞĞĠĠĢĢĪĪĮĮİĶĶĹĹĻĻĽĽŃŃŅŅŇŇŌŌŐŐŔŔŖŖŘŘŚŚŞŞŢŢŤŤŪŪŮŮŰŰŲŲŴŴŶŶŹŹŻŻȘș−≤≥</a:t>
            </a:r>
            <a:r>
              <a:rPr lang="en-US" sz="1400" b="1" dirty="0" err="1">
                <a:solidFill>
                  <a:schemeClr val="tx1"/>
                </a:solidFill>
                <a:latin typeface="+mj-lt"/>
              </a:rPr>
              <a:t>ﬁﬂΆΈΉΊΌΎΏΐΑΒΓΕΖΗΘΙΚΛΜΝΞΟΠΡΣΤΥΦΧΨΪΫΆΈΉΊΰ</a:t>
            </a:r>
            <a:r>
              <a:rPr lang="en-US" sz="1400" b="1" dirty="0">
                <a:solidFill>
                  <a:schemeClr val="tx1"/>
                </a:solidFill>
                <a:latin typeface="+mj-lt"/>
              </a:rPr>
              <a:t>αβγδεζηθικλνξορςΣΤΥΦΧΨΩΪΫΌΎΏЁЂЃЄЅІЇЈЉЊЋЌЎЏАБВГДЕЖЗИЙКЛМНОПРСТУФХЦЧШЩЪЫЬЭЮЯАБВГДЕЖЗИЙКЛМНОПРСТУФХЦЧШЩЪЫЬЭЮЯЁЂЃЄЅІЇЈЉЊЋЌЎЏѢѢѲѲѴѴҐҐәǽẀẁẂẃẄẅỲỳ№—–-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Ericsson Hilda Light" panose="00000400000000000000" pitchFamily="2" charset="0"/>
              <a:buNone/>
              <a:tabLst/>
              <a:defRPr/>
            </a:pPr>
            <a:endParaRPr lang="en-US" sz="1400" b="1" dirty="0">
              <a:solidFill>
                <a:schemeClr val="tx1"/>
              </a:solidFill>
              <a:latin typeface="Ericsson Technical Icons" panose="00000500000000000000" pitchFamily="2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Ericsson Hilda Light" panose="00000400000000000000" pitchFamily="2" charset="0"/>
              <a:buNone/>
              <a:tabLst/>
              <a:defRPr/>
            </a:pPr>
            <a:r>
              <a:rPr lang="en-US" sz="1400" b="1" dirty="0">
                <a:solidFill>
                  <a:schemeClr val="tx1"/>
                </a:solidFill>
                <a:latin typeface="Ericsson Technical Icons" panose="00000500000000000000" pitchFamily="2" charset="0"/>
              </a:rPr>
              <a:t>B C D F G H I L M O P R S W X b c d f g h I l m o p r s w x</a:t>
            </a:r>
            <a:endParaRPr lang="en-US" sz="1400" b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10470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note Cover Page w. Bright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68127A-B068-4F16-BC03-AF06DDDB17A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                                                                         Click icon to add a bright image</a:t>
            </a:r>
          </a:p>
        </p:txBody>
      </p:sp>
      <p:sp>
        <p:nvSpPr>
          <p:cNvPr id="9" name="Title_TM">
            <a:extLst>
              <a:ext uri="{FF2B5EF4-FFF2-40B4-BE49-F238E27FC236}">
                <a16:creationId xmlns:a16="http://schemas.microsoft.com/office/drawing/2014/main" id="{696C7C8F-5086-466A-8108-2FE0A8663D59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50"/>
            <a:ext cx="8353426" cy="2288721"/>
          </a:xfrm>
          <a:noFill/>
          <a:ln w="9525">
            <a:noFill/>
            <a:miter lim="800000"/>
            <a:headEnd/>
            <a:tailEnd/>
          </a:ln>
        </p:spPr>
        <p:txBody>
          <a:bodyPr anchor="t"/>
          <a:lstStyle>
            <a:lvl1pPr>
              <a:defRPr lang="en-US" sz="6000" b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Keynote cover page, </a:t>
            </a:r>
            <a:br>
              <a:rPr lang="en-US" dirty="0"/>
            </a:br>
            <a:r>
              <a:rPr lang="en-US" dirty="0"/>
              <a:t>Ericsson Hilda Light 60pt, </a:t>
            </a:r>
            <a:br>
              <a:rPr lang="en-US" dirty="0"/>
            </a:br>
            <a:r>
              <a:rPr lang="en-US" dirty="0"/>
              <a:t>Ericsson Black, </a:t>
            </a:r>
            <a:br>
              <a:rPr lang="en-US" dirty="0"/>
            </a:br>
            <a:r>
              <a:rPr lang="en-US" dirty="0"/>
              <a:t>max 4-lines</a:t>
            </a:r>
          </a:p>
        </p:txBody>
      </p:sp>
      <p:sp>
        <p:nvSpPr>
          <p:cNvPr id="10" name="SubTitle_TM">
            <a:extLst>
              <a:ext uri="{FF2B5EF4-FFF2-40B4-BE49-F238E27FC236}">
                <a16:creationId xmlns:a16="http://schemas.microsoft.com/office/drawing/2014/main" id="{ED5DEA0B-CF0D-4EE6-B6A8-90BAF3DE8AF1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4" y="4149725"/>
            <a:ext cx="5472113" cy="2087563"/>
          </a:xfrm>
          <a:prstGeom prst="rect">
            <a:avLst/>
          </a:prstGeom>
        </p:spPr>
        <p:txBody>
          <a:bodyPr rIns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Speaker,</a:t>
            </a:r>
            <a:br>
              <a:rPr lang="en-US" dirty="0"/>
            </a:br>
            <a:r>
              <a:rPr lang="en-US" dirty="0"/>
              <a:t>Ericsson Black, Ericsson Hilda 20pt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0F7625D-2507-407E-B5D2-5964ED88BA9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90452" y="476250"/>
            <a:ext cx="256032" cy="256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055427"/>
      </p:ext>
    </p:extLst>
  </p:cSld>
  <p:clrMapOvr>
    <a:masterClrMapping/>
  </p:clrMapOvr>
  <p:hf sldNum="0"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note Cover Page w. Dark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68127A-B068-4F16-BC03-AF06DDDB17A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                                                                      Click icon to add a dark image</a:t>
            </a:r>
          </a:p>
        </p:txBody>
      </p:sp>
      <p:sp>
        <p:nvSpPr>
          <p:cNvPr id="9" name="Title_TM">
            <a:extLst>
              <a:ext uri="{FF2B5EF4-FFF2-40B4-BE49-F238E27FC236}">
                <a16:creationId xmlns:a16="http://schemas.microsoft.com/office/drawing/2014/main" id="{696C7C8F-5086-466A-8108-2FE0A8663D59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50"/>
            <a:ext cx="8353426" cy="2288721"/>
          </a:xfrm>
          <a:noFill/>
          <a:ln w="9525">
            <a:noFill/>
            <a:miter lim="800000"/>
            <a:headEnd/>
            <a:tailEnd/>
          </a:ln>
        </p:spPr>
        <p:txBody>
          <a:bodyPr anchor="t"/>
          <a:lstStyle>
            <a:lvl1pPr>
              <a:defRPr lang="en-US" sz="60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Keynote cover cage, </a:t>
            </a:r>
            <a:br>
              <a:rPr lang="en-US" dirty="0"/>
            </a:br>
            <a:r>
              <a:rPr lang="en-US" dirty="0"/>
              <a:t>Ericsson Hilda Light 60pt, </a:t>
            </a:r>
            <a:br>
              <a:rPr lang="en-US" dirty="0"/>
            </a:br>
            <a:r>
              <a:rPr lang="en-US" dirty="0"/>
              <a:t>Ericsson White, </a:t>
            </a:r>
            <a:br>
              <a:rPr lang="en-US" dirty="0"/>
            </a:br>
            <a:r>
              <a:rPr lang="en-US" dirty="0"/>
              <a:t>max 4-lines</a:t>
            </a:r>
          </a:p>
        </p:txBody>
      </p:sp>
      <p:sp>
        <p:nvSpPr>
          <p:cNvPr id="10" name="SubTitle_TM">
            <a:extLst>
              <a:ext uri="{FF2B5EF4-FFF2-40B4-BE49-F238E27FC236}">
                <a16:creationId xmlns:a16="http://schemas.microsoft.com/office/drawing/2014/main" id="{ED5DEA0B-CF0D-4EE6-B6A8-90BAF3DE8AF1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4" y="4149725"/>
            <a:ext cx="5472113" cy="2087563"/>
          </a:xfrm>
          <a:prstGeom prst="rect">
            <a:avLst/>
          </a:prstGeom>
        </p:spPr>
        <p:txBody>
          <a:bodyPr rIns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Speaker,</a:t>
            </a:r>
            <a:br>
              <a:rPr lang="en-US" dirty="0"/>
            </a:br>
            <a:r>
              <a:rPr lang="en-US" dirty="0"/>
              <a:t>Ericsson Black, Ericsson Hilda 20pt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7753C092-06FE-4B22-BAB1-EBEB69074D0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663325"/>
      </p:ext>
    </p:extLst>
  </p:cSld>
  <p:clrMapOvr>
    <a:masterClrMapping/>
  </p:clrMapOvr>
  <p:hf sldNum="0" hdr="0" ft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tement P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rIns="72000"/>
          <a:lstStyle/>
          <a:p>
            <a:pPr>
              <a:spcBef>
                <a:spcPct val="50000"/>
              </a:spcBef>
              <a:defRPr/>
            </a:pPr>
            <a:endParaRPr lang="en-US" dirty="0">
              <a:latin typeface="Ericsson Hilda Light" panose="00000400000000000000" pitchFamily="2" charset="0"/>
              <a:cs typeface="+mn-cs"/>
            </a:endParaRPr>
          </a:p>
        </p:txBody>
      </p:sp>
      <p:sp>
        <p:nvSpPr>
          <p:cNvPr id="11" name="Title_TM">
            <a:extLst>
              <a:ext uri="{FF2B5EF4-FFF2-40B4-BE49-F238E27FC236}">
                <a16:creationId xmlns:a16="http://schemas.microsoft.com/office/drawing/2014/main" id="{48FE7FF9-3930-4C4A-8BC6-EB9A286812D4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4" y="476250"/>
            <a:ext cx="8353425" cy="3457575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lang="en-US" sz="60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Chapter/section divider or Statement/fact/quote, </a:t>
            </a:r>
            <a:br>
              <a:rPr lang="en-US" dirty="0"/>
            </a:br>
            <a:r>
              <a:rPr lang="en-US" dirty="0"/>
              <a:t>Ericsson Hilda Light 60pt, </a:t>
            </a:r>
            <a:br>
              <a:rPr lang="en-US" dirty="0"/>
            </a:br>
            <a:r>
              <a:rPr lang="en-US" dirty="0"/>
              <a:t>Ericsson White, </a:t>
            </a:r>
            <a:br>
              <a:rPr lang="en-US" dirty="0"/>
            </a:br>
            <a:r>
              <a:rPr lang="en-US" dirty="0"/>
              <a:t>max 5-lines</a:t>
            </a:r>
          </a:p>
        </p:txBody>
      </p:sp>
      <p:sp>
        <p:nvSpPr>
          <p:cNvPr id="12" name="SubTitle_TM">
            <a:extLst>
              <a:ext uri="{FF2B5EF4-FFF2-40B4-BE49-F238E27FC236}">
                <a16:creationId xmlns:a16="http://schemas.microsoft.com/office/drawing/2014/main" id="{A60848B0-180A-4C02-A8B3-E172AF538B61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5" y="4149725"/>
            <a:ext cx="5472113" cy="2087563"/>
          </a:xfrm>
          <a:prstGeom prst="rect">
            <a:avLst/>
          </a:prstGeom>
        </p:spPr>
        <p:txBody>
          <a:bodyPr r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Statement/quote source, </a:t>
            </a:r>
          </a:p>
          <a:p>
            <a:r>
              <a:rPr lang="en-US" dirty="0"/>
              <a:t>Ericsson White, Ericsson Hilda 20pt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5035D0DD-E99D-4FBA-B8C0-65E91EC0492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219646"/>
      </p:ext>
    </p:extLst>
  </p:cSld>
  <p:clrMapOvr>
    <a:masterClrMapping/>
  </p:clrMapOvr>
  <p:hf sldNum="0" hdr="0" ft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tement P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72000" rIns="72000"/>
          <a:lstStyle>
            <a:lvl1pPr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1pPr>
            <a:lvl2pPr marL="742950" indent="-28575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2pPr>
            <a:lvl3pPr marL="11430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3pPr>
            <a:lvl4pPr marL="16002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4pPr>
            <a:lvl5pPr marL="20574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9pPr>
          </a:lstStyle>
          <a:p>
            <a:pPr eaLnBrk="1" hangingPunct="1">
              <a:defRPr/>
            </a:pPr>
            <a:endParaRPr lang="en-US" altLang="en-US" dirty="0">
              <a:latin typeface="Ericsson Hilda Light" panose="00000400000000000000" pitchFamily="2" charset="0"/>
            </a:endParaRPr>
          </a:p>
        </p:txBody>
      </p:sp>
      <p:sp>
        <p:nvSpPr>
          <p:cNvPr id="10" name="Title_TM">
            <a:extLst>
              <a:ext uri="{FF2B5EF4-FFF2-40B4-BE49-F238E27FC236}">
                <a16:creationId xmlns:a16="http://schemas.microsoft.com/office/drawing/2014/main" id="{4F3FE80A-6B53-492B-8FC1-A575806A0D00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50"/>
            <a:ext cx="8353426" cy="3457575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lang="en-US" sz="60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Chapter/section divider or Statement/fact/quote, </a:t>
            </a:r>
            <a:br>
              <a:rPr lang="en-US" dirty="0"/>
            </a:br>
            <a:r>
              <a:rPr lang="en-US" dirty="0"/>
              <a:t>Ericsson Hilda Light 60pt, </a:t>
            </a:r>
            <a:br>
              <a:rPr lang="en-US" dirty="0"/>
            </a:br>
            <a:r>
              <a:rPr lang="en-US" dirty="0"/>
              <a:t>Ericsson White, </a:t>
            </a:r>
            <a:br>
              <a:rPr lang="en-US" dirty="0"/>
            </a:br>
            <a:r>
              <a:rPr lang="en-US" dirty="0"/>
              <a:t>max 5-lines</a:t>
            </a:r>
          </a:p>
        </p:txBody>
      </p:sp>
      <p:sp>
        <p:nvSpPr>
          <p:cNvPr id="11" name="SubTitle_TM">
            <a:extLst>
              <a:ext uri="{FF2B5EF4-FFF2-40B4-BE49-F238E27FC236}">
                <a16:creationId xmlns:a16="http://schemas.microsoft.com/office/drawing/2014/main" id="{3AECA499-20B0-4F79-85A2-1C9D1BFBB0C0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4" y="4149725"/>
            <a:ext cx="5472113" cy="2087563"/>
          </a:xfrm>
          <a:prstGeom prst="rect">
            <a:avLst/>
          </a:prstGeom>
        </p:spPr>
        <p:txBody>
          <a:bodyPr r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Statement/quote source, </a:t>
            </a:r>
          </a:p>
          <a:p>
            <a:r>
              <a:rPr lang="en-US" dirty="0"/>
              <a:t>Ericsson White, Ericsson Hilda 20pt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BB77A080-9B1F-4D75-A79E-8C7540FBB16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06540"/>
      </p:ext>
    </p:extLst>
  </p:cSld>
  <p:clrMapOvr>
    <a:masterClrMapping/>
  </p:clrMapOvr>
  <p:hf sldNum="0" hdr="0" ft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tement Pag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rIns="72000"/>
          <a:lstStyle/>
          <a:p>
            <a:pPr>
              <a:spcBef>
                <a:spcPct val="50000"/>
              </a:spcBef>
              <a:defRPr/>
            </a:pPr>
            <a:endParaRPr lang="en-US" dirty="0">
              <a:latin typeface="Ericsson Hilda Light" panose="00000400000000000000" pitchFamily="2" charset="0"/>
              <a:cs typeface="+mn-cs"/>
            </a:endParaRPr>
          </a:p>
        </p:txBody>
      </p:sp>
      <p:sp>
        <p:nvSpPr>
          <p:cNvPr id="10" name="Title_TM">
            <a:extLst>
              <a:ext uri="{FF2B5EF4-FFF2-40B4-BE49-F238E27FC236}">
                <a16:creationId xmlns:a16="http://schemas.microsoft.com/office/drawing/2014/main" id="{6AB007D5-DA18-4842-9C2D-8C72512602C0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50"/>
            <a:ext cx="8353426" cy="3457575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lang="en-US" sz="60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Chapter/section divider or Statement/fact/quote, </a:t>
            </a:r>
            <a:br>
              <a:rPr lang="en-US" dirty="0"/>
            </a:br>
            <a:r>
              <a:rPr lang="en-US" dirty="0"/>
              <a:t>Ericsson Hilda Light 60pt, </a:t>
            </a:r>
            <a:br>
              <a:rPr lang="en-US" dirty="0"/>
            </a:br>
            <a:r>
              <a:rPr lang="en-US" dirty="0"/>
              <a:t>Ericsson White, </a:t>
            </a:r>
            <a:br>
              <a:rPr lang="en-US" dirty="0"/>
            </a:br>
            <a:r>
              <a:rPr lang="en-US" dirty="0"/>
              <a:t>max 5-lines</a:t>
            </a:r>
          </a:p>
        </p:txBody>
      </p:sp>
      <p:sp>
        <p:nvSpPr>
          <p:cNvPr id="11" name="SubTitle_TM">
            <a:extLst>
              <a:ext uri="{FF2B5EF4-FFF2-40B4-BE49-F238E27FC236}">
                <a16:creationId xmlns:a16="http://schemas.microsoft.com/office/drawing/2014/main" id="{0D3699C9-F9CA-4781-89C3-F0A901D1F1AF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4" y="4149725"/>
            <a:ext cx="5472113" cy="2087563"/>
          </a:xfrm>
          <a:prstGeom prst="rect">
            <a:avLst/>
          </a:prstGeom>
        </p:spPr>
        <p:txBody>
          <a:bodyPr r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Statement/quote source, </a:t>
            </a:r>
          </a:p>
          <a:p>
            <a:r>
              <a:rPr lang="en-US" dirty="0"/>
              <a:t>Ericsson White, Ericsson Hilda 20pt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01042C2C-5CDA-4F99-B59E-8CE43FEF21B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366910"/>
      </p:ext>
    </p:extLst>
  </p:cSld>
  <p:clrMapOvr>
    <a:masterClrMapping/>
  </p:clrMapOvr>
  <p:hf sldNum="0" hdr="0" ft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Content_SM"/>
          <p:cNvSpPr>
            <a:spLocks noGrp="1" noChangeArrowheads="1"/>
          </p:cNvSpPr>
          <p:nvPr>
            <p:ph type="body" idx="1"/>
          </p:nvPr>
        </p:nvSpPr>
        <p:spPr bwMode="auto">
          <a:xfrm>
            <a:off x="479425" y="1844675"/>
            <a:ext cx="11233150" cy="4392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Fifths level</a:t>
            </a:r>
          </a:p>
        </p:txBody>
      </p:sp>
      <p:sp>
        <p:nvSpPr>
          <p:cNvPr id="21506" name="Title_SM"/>
          <p:cNvSpPr>
            <a:spLocks noGrp="1" noChangeArrowheads="1"/>
          </p:cNvSpPr>
          <p:nvPr>
            <p:ph type="title"/>
          </p:nvPr>
        </p:nvSpPr>
        <p:spPr bwMode="auto">
          <a:xfrm>
            <a:off x="479424" y="476250"/>
            <a:ext cx="8353425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sp>
        <p:nvSpPr>
          <p:cNvPr id="2" name="txtfooterCopy">
            <a:extLst>
              <a:ext uri="{FF2B5EF4-FFF2-40B4-BE49-F238E27FC236}">
                <a16:creationId xmlns:a16="http://schemas.microsoft.com/office/drawing/2014/main" id="{B5D66844-3D70-468C-AC9F-76DF3D537153}"/>
              </a:ext>
            </a:extLst>
          </p:cNvPr>
          <p:cNvSpPr txBox="1"/>
          <p:nvPr userDrawn="1"/>
        </p:nvSpPr>
        <p:spPr>
          <a:xfrm>
            <a:off x="527050" y="6524625"/>
            <a:ext cx="9865783" cy="215900"/>
          </a:xfrm>
          <a:prstGeom prst="rect">
            <a:avLst/>
          </a:prstGeom>
          <a:noFill/>
        </p:spPr>
        <p:txBody>
          <a:bodyPr vert="horz" wrap="none" lIns="0" tIns="0" rIns="0" bIns="0" rtlCol="0">
            <a:noAutofit/>
          </a:bodyPr>
          <a:lstStyle/>
          <a:p>
            <a:pPr algn="l"/>
            <a:r>
              <a:rPr lang="en-US" sz="800" b="0" i="0" u="none" dirty="0">
                <a:solidFill>
                  <a:schemeClr val="bg1"/>
                </a:solidFill>
                <a:latin typeface="+mn-lt"/>
              </a:rPr>
              <a:t>Ericsson Internal  |  2018-02-21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DE25556D-527C-4037-A1EA-D4D374B5DCA7}"/>
              </a:ext>
            </a:extLst>
          </p:cNvPr>
          <p:cNvPicPr>
            <a:picLocks noChangeAspect="1"/>
          </p:cNvPicPr>
          <p:nvPr userDrawn="1"/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8"/>
              </a:ext>
            </a:extLst>
          </a:blip>
          <a:stretch>
            <a:fillRect/>
          </a:stretch>
        </p:blipFill>
        <p:spPr>
          <a:xfrm>
            <a:off x="11490452" y="476250"/>
            <a:ext cx="256032" cy="256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064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95" r:id="rId2"/>
    <p:sldLayoutId id="2147483693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91" r:id="rId15"/>
    <p:sldLayoutId id="2147483673" r:id="rId16"/>
    <p:sldLayoutId id="2147483697" r:id="rId17"/>
    <p:sldLayoutId id="2147483698" r:id="rId18"/>
    <p:sldLayoutId id="2147483699" r:id="rId19"/>
    <p:sldLayoutId id="2147483700" r:id="rId20"/>
    <p:sldLayoutId id="2147483701" r:id="rId21"/>
    <p:sldLayoutId id="2147483702" r:id="rId22"/>
    <p:sldLayoutId id="2147483703" r:id="rId23"/>
    <p:sldLayoutId id="2147483674" r:id="rId24"/>
    <p:sldLayoutId id="2147483694" r:id="rId25"/>
    <p:sldLayoutId id="2147483682" r:id="rId26"/>
    <p:sldLayoutId id="2147483683" r:id="rId27"/>
    <p:sldLayoutId id="2147483684" r:id="rId28"/>
    <p:sldLayoutId id="2147483685" r:id="rId29"/>
    <p:sldLayoutId id="2147483675" r:id="rId30"/>
    <p:sldLayoutId id="2147483676" r:id="rId31"/>
    <p:sldLayoutId id="2147483686" r:id="rId32"/>
    <p:sldLayoutId id="2147483687" r:id="rId33"/>
    <p:sldLayoutId id="2147483688" r:id="rId34"/>
    <p:sldLayoutId id="2147483689" r:id="rId35"/>
    <p:sldLayoutId id="2147483696" r:id="rId36"/>
    <p:sldLayoutId id="2147483677" r:id="rId37"/>
    <p:sldLayoutId id="2147483678" r:id="rId38"/>
    <p:sldLayoutId id="2147483679" r:id="rId39"/>
    <p:sldLayoutId id="2147483680" r:id="rId40"/>
    <p:sldLayoutId id="2147483690" r:id="rId41"/>
    <p:sldLayoutId id="2147483681" r:id="rId42"/>
    <p:sldLayoutId id="2147483692" r:id="rId43"/>
    <p:sldLayoutId id="2147483704" r:id="rId44"/>
    <p:sldLayoutId id="2147483705" r:id="rId45"/>
  </p:sldLayoutIdLst>
  <p:hf sldNum="0" hdr="0" ftr="0" dt="0"/>
  <p:txStyles>
    <p:titleStyle>
      <a:lvl1pPr algn="l" rtl="0" eaLnBrk="1" fontAlgn="base" hangingPunct="1">
        <a:lnSpc>
          <a:spcPct val="85000"/>
        </a:lnSpc>
        <a:spcBef>
          <a:spcPts val="300"/>
        </a:spcBef>
        <a:spcAft>
          <a:spcPct val="0"/>
        </a:spcAft>
        <a:defRPr sz="4000" kern="1400" spc="-16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Ericsson Hilda" pitchFamily="2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Ericsson Hilda" pitchFamily="2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Ericsson Hilda" pitchFamily="2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Ericsson Hilda" pitchFamily="2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Hilda" pitchFamily="2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Hilda" pitchFamily="2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Hilda" pitchFamily="2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Hilda" pitchFamily="2" charset="0"/>
        </a:defRPr>
      </a:lvl9pPr>
    </p:titleStyle>
    <p:bodyStyle>
      <a:lvl1pPr marL="342900" indent="-342900" algn="l" rtl="0" eaLnBrk="1" fontAlgn="base" hangingPunct="1">
        <a:spcBef>
          <a:spcPts val="300"/>
        </a:spcBef>
        <a:spcAft>
          <a:spcPct val="0"/>
        </a:spcAft>
        <a:buClr>
          <a:schemeClr val="tx1"/>
        </a:buClr>
        <a:buFont typeface="Ericsson Hilda Light" panose="00000400000000000000" pitchFamily="2" charset="0"/>
        <a:buChar char="—"/>
        <a:defRPr sz="2000" kern="1000" spc="-30">
          <a:solidFill>
            <a:schemeClr val="tx1"/>
          </a:solidFill>
          <a:latin typeface="+mn-lt"/>
          <a:ea typeface="+mn-ea"/>
          <a:cs typeface="+mn-cs"/>
        </a:defRPr>
      </a:lvl1pPr>
      <a:lvl2pPr marL="712788" indent="-342900" algn="l" rtl="0" eaLnBrk="1" fontAlgn="base" hangingPunct="1">
        <a:spcBef>
          <a:spcPts val="300"/>
        </a:spcBef>
        <a:spcAft>
          <a:spcPct val="0"/>
        </a:spcAft>
        <a:buClr>
          <a:schemeClr val="tx1"/>
        </a:buClr>
        <a:buFont typeface="Ericsson Hilda Light" panose="00000400000000000000" pitchFamily="2" charset="0"/>
        <a:buChar char="—"/>
        <a:defRPr sz="2000" kern="1000" spc="-30">
          <a:solidFill>
            <a:schemeClr val="tx1"/>
          </a:solidFill>
          <a:latin typeface="+mn-lt"/>
        </a:defRPr>
      </a:lvl2pPr>
      <a:lvl3pPr marL="1079500" indent="-342900" algn="l" rtl="0" eaLnBrk="1" fontAlgn="base" hangingPunct="1">
        <a:spcBef>
          <a:spcPts val="300"/>
        </a:spcBef>
        <a:spcAft>
          <a:spcPct val="0"/>
        </a:spcAft>
        <a:buClr>
          <a:schemeClr val="tx1"/>
        </a:buClr>
        <a:buFont typeface="Ericsson Hilda Light" panose="00000400000000000000" pitchFamily="2" charset="0"/>
        <a:buChar char="—"/>
        <a:defRPr sz="2000" kern="1000" spc="-30">
          <a:solidFill>
            <a:schemeClr val="tx1"/>
          </a:solidFill>
          <a:latin typeface="+mn-lt"/>
        </a:defRPr>
      </a:lvl3pPr>
      <a:lvl4pPr marL="1435100" indent="-342900" algn="l" rtl="0" eaLnBrk="1" fontAlgn="base" hangingPunct="1">
        <a:spcBef>
          <a:spcPts val="300"/>
        </a:spcBef>
        <a:spcAft>
          <a:spcPct val="0"/>
        </a:spcAft>
        <a:buClr>
          <a:schemeClr val="tx1"/>
        </a:buClr>
        <a:buFont typeface="Ericsson Hilda Light" panose="00000400000000000000" pitchFamily="2" charset="0"/>
        <a:buChar char="—"/>
        <a:defRPr sz="2000" kern="1000" spc="-30">
          <a:solidFill>
            <a:schemeClr val="tx1"/>
          </a:solidFill>
          <a:latin typeface="+mn-lt"/>
        </a:defRPr>
      </a:lvl4pPr>
      <a:lvl5pPr marL="1770063" indent="-342900" algn="l" rtl="0" eaLnBrk="1" fontAlgn="base" hangingPunct="1">
        <a:spcBef>
          <a:spcPts val="300"/>
        </a:spcBef>
        <a:spcAft>
          <a:spcPct val="0"/>
        </a:spcAft>
        <a:buClr>
          <a:schemeClr val="tx1"/>
        </a:buClr>
        <a:buFont typeface="Ericsson Hilda Light" panose="00000400000000000000" pitchFamily="2" charset="0"/>
        <a:buChar char="—"/>
        <a:defRPr sz="2000" kern="1000" spc="-30">
          <a:solidFill>
            <a:schemeClr val="tx1"/>
          </a:solidFill>
          <a:latin typeface="+mn-lt"/>
        </a:defRPr>
      </a:lvl5pPr>
      <a:lvl6pPr marL="2071688" indent="-1809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Hilda" pitchFamily="2" charset="0"/>
        <a:buChar char="›"/>
        <a:defRPr sz="2000">
          <a:solidFill>
            <a:schemeClr val="tx1"/>
          </a:solidFill>
          <a:latin typeface="+mn-lt"/>
        </a:defRPr>
      </a:lvl6pPr>
      <a:lvl7pPr marL="2528888" indent="-1809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Hilda" pitchFamily="2" charset="0"/>
        <a:buChar char="›"/>
        <a:defRPr sz="2000">
          <a:solidFill>
            <a:schemeClr val="tx1"/>
          </a:solidFill>
          <a:latin typeface="+mn-lt"/>
        </a:defRPr>
      </a:lvl7pPr>
      <a:lvl8pPr marL="2986088" indent="-1809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Hilda" pitchFamily="2" charset="0"/>
        <a:buChar char="›"/>
        <a:defRPr sz="2000">
          <a:solidFill>
            <a:schemeClr val="tx1"/>
          </a:solidFill>
          <a:latin typeface="+mn-lt"/>
        </a:defRPr>
      </a:lvl8pPr>
      <a:lvl9pPr marL="3443288" indent="-1809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Hilda" pitchFamily="2" charset="0"/>
        <a:buChar char="›"/>
        <a:defRPr sz="2000">
          <a:solidFill>
            <a:schemeClr val="tx1"/>
          </a:solidFill>
          <a:latin typeface="+mn-lt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300">
          <p15:clr>
            <a:srgbClr val="A4A3A4"/>
          </p15:clr>
        </p15:guide>
        <p15:guide id="2" pos="302">
          <p15:clr>
            <a:srgbClr val="A4A3A4"/>
          </p15:clr>
        </p15:guide>
        <p15:guide id="3" pos="1935">
          <p15:clr>
            <a:srgbClr val="A4A3A4"/>
          </p15:clr>
        </p15:guide>
        <p15:guide id="4" orient="horz" pos="981">
          <p15:clr>
            <a:srgbClr val="A4A3A4"/>
          </p15:clr>
        </p15:guide>
        <p15:guide id="6" pos="2116">
          <p15:clr>
            <a:srgbClr val="A4A3A4"/>
          </p15:clr>
        </p15:guide>
        <p15:guide id="7" pos="3931">
          <p15:clr>
            <a:srgbClr val="A4A3A4"/>
          </p15:clr>
        </p15:guide>
        <p15:guide id="9" pos="3749">
          <p15:clr>
            <a:srgbClr val="A4A3A4"/>
          </p15:clr>
        </p15:guide>
        <p15:guide id="10" pos="5564">
          <p15:clr>
            <a:srgbClr val="A4A3A4"/>
          </p15:clr>
        </p15:guide>
        <p15:guide id="12" pos="5745">
          <p15:clr>
            <a:srgbClr val="A4A3A4"/>
          </p15:clr>
        </p15:guide>
        <p15:guide id="13" pos="7378">
          <p15:clr>
            <a:srgbClr val="A4A3A4"/>
          </p15:clr>
        </p15:guide>
        <p15:guide id="16" orient="horz" pos="2478">
          <p15:clr>
            <a:srgbClr val="A4A3A4"/>
          </p15:clr>
        </p15:guide>
        <p15:guide id="17" orient="horz" pos="2614">
          <p15:clr>
            <a:srgbClr val="A4A3A4"/>
          </p15:clr>
        </p15:guide>
        <p15:guide id="18" orient="horz" pos="3929">
          <p15:clr>
            <a:srgbClr val="A4A3A4"/>
          </p15:clr>
        </p15:guide>
        <p15:guide id="19" orient="horz" pos="4110">
          <p15:clr>
            <a:srgbClr val="A4A3A4"/>
          </p15:clr>
        </p15:guide>
        <p15:guide id="20" orient="horz" pos="1162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exiaoqu/ProducerConsumerProblemInJava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webpoll.rnd.ericsson.se/poll.asp?ID=142841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5.xml"/><Relationship Id="rId5" Type="http://schemas.openxmlformats.org/officeDocument/2006/relationships/hyperlink" Target="https://wiki.openjdk.java.net/display/HotSpot/Synchronization" TargetMode="Externa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41DC2-40E8-4904-BA8D-C7CC72F65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9287" y="636736"/>
            <a:ext cx="8353426" cy="1081088"/>
          </a:xfrm>
        </p:spPr>
        <p:txBody>
          <a:bodyPr/>
          <a:lstStyle/>
          <a:p>
            <a:pPr algn="ctr"/>
            <a:r>
              <a:rPr lang="en-US" altLang="zh-CN" dirty="0"/>
              <a:t>Multi-threaded Series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FA749-343D-46B9-BD38-A286FDE78434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45476" y="1582467"/>
            <a:ext cx="9985785" cy="4569758"/>
          </a:xfrm>
        </p:spPr>
        <p:txBody>
          <a:bodyPr/>
          <a:lstStyle/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Multithreading basic concept, thread pool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1. Thread  , Runnable , Future </a:t>
            </a:r>
            <a:r>
              <a:rPr lang="en-US" altLang="zh-CN" sz="1600" dirty="0" err="1">
                <a:solidFill>
                  <a:schemeClr val="bg1">
                    <a:lumMod val="50000"/>
                  </a:schemeClr>
                </a:solidFill>
              </a:rPr>
              <a:t>etc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	2. 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</a:rPr>
              <a:t>ThreadPool</a:t>
            </a:r>
            <a:r>
              <a:rPr lang="en-US" sz="1600" dirty="0"/>
              <a:t>	</a:t>
            </a:r>
            <a:endParaRPr lang="en-US" altLang="zh-CN" sz="1000" dirty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Lock related concepts and examples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</a:rPr>
              <a:t>                      1. 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</a:rPr>
              <a:t>volatile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</a:rPr>
              <a:t>                      2.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</a:rPr>
              <a:t>  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</a:rPr>
              <a:t>synchronized</a:t>
            </a:r>
          </a:p>
          <a:p>
            <a:pPr marL="0" indent="0">
              <a:buNone/>
            </a:pP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</a:rPr>
              <a:t>                      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</a:rPr>
              <a:t>3.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</a:rPr>
              <a:t>   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</a:rPr>
              <a:t>lock in JUC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en-US" dirty="0">
                <a:solidFill>
                  <a:srgbClr val="0070C0"/>
                </a:solidFill>
              </a:rPr>
              <a:t>Multi-threaded problem solving experience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                 1. Producer and Consumer Problem in Java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2. Troubleshooting, Log Tools, JVM </a:t>
            </a:r>
            <a:r>
              <a:rPr lang="en-US" sz="16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args</a:t>
            </a:r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 System limits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3. Extension &amp; summarize, AKKA Framework</a:t>
            </a:r>
          </a:p>
        </p:txBody>
      </p:sp>
    </p:spTree>
    <p:extLst>
      <p:ext uri="{BB962C8B-B14F-4D97-AF65-F5344CB8AC3E}">
        <p14:creationId xmlns:p14="http://schemas.microsoft.com/office/powerpoint/2010/main" val="29259394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DDCF0FD-F7C1-4BD7-9C97-17A4753870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012" y="2109365"/>
            <a:ext cx="11229975" cy="4467225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BEF3EFE3-0F2E-4ABC-B41E-0145872BD7B6}"/>
              </a:ext>
            </a:extLst>
          </p:cNvPr>
          <p:cNvGrpSpPr/>
          <p:nvPr/>
        </p:nvGrpSpPr>
        <p:grpSpPr>
          <a:xfrm>
            <a:off x="481011" y="2109365"/>
            <a:ext cx="11229975" cy="4467225"/>
            <a:chOff x="481011" y="2109365"/>
            <a:chExt cx="11229975" cy="4467225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7B9A6882-4688-441A-A6EF-E06247ACA2F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1011" y="2109365"/>
              <a:ext cx="11229975" cy="4467225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00DFBF8-866A-40F7-9F39-58D9FBCF87D1}"/>
                </a:ext>
              </a:extLst>
            </p:cNvPr>
            <p:cNvSpPr txBox="1"/>
            <p:nvPr/>
          </p:nvSpPr>
          <p:spPr bwMode="auto">
            <a:xfrm>
              <a:off x="5416735" y="2285428"/>
              <a:ext cx="289884" cy="27747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vert="horz" wrap="none" lIns="72000" tIns="36000" rIns="73152" bIns="36576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l">
                <a:buClr>
                  <a:schemeClr val="tx1"/>
                </a:buClr>
              </a:pPr>
              <a:r>
                <a:rPr lang="en-US" sz="1400" dirty="0">
                  <a:solidFill>
                    <a:srgbClr val="FF0000"/>
                  </a:solidFill>
                  <a:latin typeface="Abadi" panose="020B0604020202020204" pitchFamily="34" charset="0"/>
                </a:rPr>
                <a:t>1)</a:t>
              </a:r>
              <a:endParaRPr 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CFD916C-B978-4CBA-B95A-E08378E232DD}"/>
                </a:ext>
              </a:extLst>
            </p:cNvPr>
            <p:cNvSpPr txBox="1"/>
            <p:nvPr/>
          </p:nvSpPr>
          <p:spPr bwMode="auto">
            <a:xfrm>
              <a:off x="1788463" y="3326028"/>
              <a:ext cx="349444" cy="28214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vert="horz" wrap="none" lIns="72000" tIns="36000" rIns="73152" bIns="36576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l">
                <a:buClr>
                  <a:schemeClr val="tx1"/>
                </a:buClr>
              </a:pPr>
              <a:r>
                <a:rPr lang="en-US" sz="1400" dirty="0">
                  <a:solidFill>
                    <a:srgbClr val="FF0000"/>
                  </a:solidFill>
                  <a:latin typeface="Abadi" panose="020B0604020202020204" pitchFamily="34" charset="0"/>
                </a:rPr>
                <a:t>2)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9763795-74BC-4E83-8E4B-00C7A33763C7}"/>
                </a:ext>
              </a:extLst>
            </p:cNvPr>
            <p:cNvSpPr txBox="1"/>
            <p:nvPr/>
          </p:nvSpPr>
          <p:spPr bwMode="auto">
            <a:xfrm>
              <a:off x="2977812" y="3760571"/>
              <a:ext cx="349444" cy="28214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vert="horz" wrap="none" lIns="72000" tIns="36000" rIns="73152" bIns="36576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l">
                <a:buClr>
                  <a:schemeClr val="tx1"/>
                </a:buClr>
              </a:pPr>
              <a:r>
                <a:rPr lang="en-US" sz="1400" dirty="0">
                  <a:solidFill>
                    <a:srgbClr val="FF0000"/>
                  </a:solidFill>
                  <a:latin typeface="Abadi" panose="020B0604020202020204" pitchFamily="34" charset="0"/>
                </a:rPr>
                <a:t>3)</a:t>
              </a: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C0935029-D515-4696-9709-5749E06609DA}"/>
              </a:ext>
            </a:extLst>
          </p:cNvPr>
          <p:cNvSpPr/>
          <p:nvPr/>
        </p:nvSpPr>
        <p:spPr>
          <a:xfrm>
            <a:off x="237280" y="309102"/>
            <a:ext cx="875589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42424"/>
                </a:solidFill>
              </a:rPr>
              <a:t>Enter Synchronized Block(First Time, Object lock count 0 -&gt; 1)</a:t>
            </a:r>
            <a:endParaRPr lang="en-US" dirty="0">
              <a:solidFill>
                <a:srgbClr val="FF0000"/>
              </a:solidFill>
              <a:latin typeface="Abadi" panose="020B0604020202020204" pitchFamily="34" charset="0"/>
            </a:endParaRP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rgbClr val="242424"/>
                </a:solidFill>
              </a:rPr>
              <a:t>(Compete the lock)</a:t>
            </a: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rgbClr val="242424"/>
                </a:solidFill>
              </a:rPr>
              <a:t>1) - Enter monitor block(hold the lock) directly</a:t>
            </a:r>
            <a:endParaRPr lang="en-US" dirty="0">
              <a:solidFill>
                <a:srgbClr val="242424"/>
              </a:solidFill>
              <a:latin typeface="Abadi" panose="020B0604020202020204" pitchFamily="34" charset="0"/>
            </a:endParaRP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rgbClr val="242424"/>
                </a:solidFill>
              </a:rPr>
              <a:t>2) - Enter </a:t>
            </a:r>
            <a:r>
              <a:rPr lang="en-US" dirty="0">
                <a:solidFill>
                  <a:srgbClr val="FF0000"/>
                </a:solidFill>
              </a:rPr>
              <a:t>Blocked</a:t>
            </a:r>
            <a:r>
              <a:rPr lang="en-US" dirty="0">
                <a:solidFill>
                  <a:srgbClr val="242424"/>
                </a:solidFill>
              </a:rPr>
              <a:t> on the lock, </a:t>
            </a:r>
            <a:r>
              <a:rPr lang="en-US" dirty="0">
                <a:solidFill>
                  <a:srgbClr val="FF0000"/>
                </a:solidFill>
              </a:rPr>
              <a:t>non-interruptible</a:t>
            </a: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rgbClr val="242424"/>
                </a:solidFill>
              </a:rPr>
              <a:t>3) – Awaken by OS, until acquire the monitor lock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2A0019E-96E9-488A-BA20-7377B07863C5}"/>
              </a:ext>
            </a:extLst>
          </p:cNvPr>
          <p:cNvSpPr/>
          <p:nvPr/>
        </p:nvSpPr>
        <p:spPr>
          <a:xfrm>
            <a:off x="6180597" y="4765451"/>
            <a:ext cx="525411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tx1"/>
              </a:buClr>
            </a:pPr>
            <a:r>
              <a:rPr lang="en-US" dirty="0">
                <a:solidFill>
                  <a:srgbClr val="00B0F0"/>
                </a:solidFill>
              </a:rPr>
              <a:t>Question:  how can we properly terminated a thread if it is blocked  on a monitor lock which will never be released ?</a:t>
            </a:r>
          </a:p>
        </p:txBody>
      </p:sp>
    </p:spTree>
    <p:extLst>
      <p:ext uri="{BB962C8B-B14F-4D97-AF65-F5344CB8AC3E}">
        <p14:creationId xmlns:p14="http://schemas.microsoft.com/office/powerpoint/2010/main" val="2409847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007E9B6-0DD3-4173-9445-E7613003EB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899" y="2217856"/>
            <a:ext cx="11229975" cy="446722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D54712C-5DC3-4FEB-A505-EB11E216CBD3}"/>
              </a:ext>
            </a:extLst>
          </p:cNvPr>
          <p:cNvSpPr txBox="1"/>
          <p:nvPr/>
        </p:nvSpPr>
        <p:spPr bwMode="auto">
          <a:xfrm>
            <a:off x="4467225" y="3732550"/>
            <a:ext cx="349444" cy="28214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400" dirty="0">
                <a:solidFill>
                  <a:srgbClr val="FF0000"/>
                </a:solidFill>
                <a:latin typeface="Abadi" panose="020B0604020202020204" pitchFamily="34" charset="0"/>
              </a:rPr>
              <a:t>2)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62B972C-D571-4AE6-A05B-19F2903B10D0}"/>
              </a:ext>
            </a:extLst>
          </p:cNvPr>
          <p:cNvSpPr txBox="1"/>
          <p:nvPr/>
        </p:nvSpPr>
        <p:spPr bwMode="auto">
          <a:xfrm>
            <a:off x="5524500" y="3732549"/>
            <a:ext cx="349444" cy="28214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400" dirty="0">
                <a:solidFill>
                  <a:srgbClr val="FF0000"/>
                </a:solidFill>
                <a:latin typeface="Abadi" panose="020B0604020202020204" pitchFamily="34" charset="0"/>
              </a:rPr>
              <a:t>3)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F45FE4A-EAD9-4D0A-B5AD-4F26059033A4}"/>
              </a:ext>
            </a:extLst>
          </p:cNvPr>
          <p:cNvSpPr txBox="1"/>
          <p:nvPr/>
        </p:nvSpPr>
        <p:spPr bwMode="auto">
          <a:xfrm>
            <a:off x="5299172" y="4201030"/>
            <a:ext cx="349444" cy="28214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400" dirty="0">
                <a:solidFill>
                  <a:srgbClr val="FF0000"/>
                </a:solidFill>
                <a:latin typeface="Abadi" panose="020B0604020202020204" pitchFamily="34" charset="0"/>
              </a:rPr>
              <a:t>4)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1F51F58-AC38-479D-B40E-423047DB6D14}"/>
              </a:ext>
            </a:extLst>
          </p:cNvPr>
          <p:cNvSpPr txBox="1"/>
          <p:nvPr/>
        </p:nvSpPr>
        <p:spPr bwMode="auto">
          <a:xfrm>
            <a:off x="5577219" y="2384533"/>
            <a:ext cx="349444" cy="28214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400" dirty="0">
                <a:solidFill>
                  <a:srgbClr val="FF0000"/>
                </a:solidFill>
                <a:latin typeface="Abadi" panose="020B0604020202020204" pitchFamily="34" charset="0"/>
              </a:rPr>
              <a:t>5)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8C800F0-990E-416C-B2CD-3A53818AD277}"/>
              </a:ext>
            </a:extLst>
          </p:cNvPr>
          <p:cNvSpPr txBox="1"/>
          <p:nvPr/>
        </p:nvSpPr>
        <p:spPr bwMode="auto">
          <a:xfrm>
            <a:off x="5317009" y="2385663"/>
            <a:ext cx="349444" cy="28214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400" dirty="0">
                <a:solidFill>
                  <a:srgbClr val="FF0000"/>
                </a:solidFill>
                <a:latin typeface="Abadi" panose="020B0604020202020204" pitchFamily="34" charset="0"/>
              </a:rPr>
              <a:t>1)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FA3B46B-5871-441C-A7A2-1C3D3A9505C9}"/>
              </a:ext>
            </a:extLst>
          </p:cNvPr>
          <p:cNvSpPr txBox="1"/>
          <p:nvPr/>
        </p:nvSpPr>
        <p:spPr bwMode="auto">
          <a:xfrm>
            <a:off x="2920450" y="5131954"/>
            <a:ext cx="349444" cy="28214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400" dirty="0">
                <a:solidFill>
                  <a:srgbClr val="FF0000"/>
                </a:solidFill>
                <a:latin typeface="Abadi" panose="020B0604020202020204" pitchFamily="34" charset="0"/>
              </a:rPr>
              <a:t>6)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746035-8550-480B-8B92-D36BC42303B2}"/>
              </a:ext>
            </a:extLst>
          </p:cNvPr>
          <p:cNvSpPr/>
          <p:nvPr/>
        </p:nvSpPr>
        <p:spPr>
          <a:xfrm>
            <a:off x="221894" y="101864"/>
            <a:ext cx="485915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Wait()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42424"/>
                </a:solidFill>
              </a:rPr>
              <a:t>Enter Waiting</a:t>
            </a:r>
            <a:endParaRPr lang="en-US" dirty="0">
              <a:solidFill>
                <a:srgbClr val="FF0000"/>
              </a:solidFill>
              <a:latin typeface="Abadi" panose="020B0604020202020204" pitchFamily="34" charset="0"/>
            </a:endParaRPr>
          </a:p>
          <a:p>
            <a:r>
              <a:rPr lang="en-US" dirty="0">
                <a:solidFill>
                  <a:srgbClr val="242424"/>
                </a:solidFill>
              </a:rPr>
              <a:t>1) –Release the lock, exit from monitor block</a:t>
            </a:r>
          </a:p>
          <a:p>
            <a:r>
              <a:rPr lang="en-US" dirty="0">
                <a:solidFill>
                  <a:srgbClr val="242424"/>
                </a:solidFill>
              </a:rPr>
              <a:t>2) - Enter Waiting, append to the lock waiting queue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76C084E-5348-4F8E-A17F-F0D6F8653976}"/>
              </a:ext>
            </a:extLst>
          </p:cNvPr>
          <p:cNvSpPr/>
          <p:nvPr/>
        </p:nvSpPr>
        <p:spPr>
          <a:xfrm>
            <a:off x="5299172" y="416649"/>
            <a:ext cx="584805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42424"/>
                </a:solidFill>
              </a:rPr>
              <a:t>Exit from Waiting, removed from lock waiting queue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242424"/>
                </a:solidFill>
              </a:rPr>
              <a:t>3) –Being notified</a:t>
            </a:r>
          </a:p>
          <a:p>
            <a:r>
              <a:rPr lang="en-US" dirty="0">
                <a:solidFill>
                  <a:srgbClr val="242424"/>
                </a:solidFill>
              </a:rPr>
              <a:t>4) - Being interrupted</a:t>
            </a:r>
          </a:p>
          <a:p>
            <a:endParaRPr lang="en-US" dirty="0">
              <a:solidFill>
                <a:srgbClr val="242424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 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EB8462D-F1DC-46F2-9369-8C554232013D}"/>
              </a:ext>
            </a:extLst>
          </p:cNvPr>
          <p:cNvSpPr/>
          <p:nvPr/>
        </p:nvSpPr>
        <p:spPr>
          <a:xfrm>
            <a:off x="7578903" y="3761195"/>
            <a:ext cx="2359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F373D40-DFA0-43FC-AE44-7E228F6B5DE8}"/>
              </a:ext>
            </a:extLst>
          </p:cNvPr>
          <p:cNvSpPr/>
          <p:nvPr/>
        </p:nvSpPr>
        <p:spPr>
          <a:xfrm>
            <a:off x="6859079" y="4745042"/>
            <a:ext cx="491764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Question: If a thread is staying in wait(), another thread hold the monitor lock and never release, Could the waiting thread be properly terminated?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88A7FA5-64C3-4FE5-9E4C-664451F0D7CE}"/>
              </a:ext>
            </a:extLst>
          </p:cNvPr>
          <p:cNvSpPr/>
          <p:nvPr/>
        </p:nvSpPr>
        <p:spPr>
          <a:xfrm>
            <a:off x="5558118" y="1318660"/>
            <a:ext cx="21932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242424"/>
                </a:solidFill>
              </a:rPr>
              <a:t> </a:t>
            </a:r>
            <a:r>
              <a:rPr lang="en-US" dirty="0"/>
              <a:t>*spurious waken up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DD20C34-0285-4309-9B37-329FEECB572C}"/>
              </a:ext>
            </a:extLst>
          </p:cNvPr>
          <p:cNvSpPr/>
          <p:nvPr/>
        </p:nvSpPr>
        <p:spPr>
          <a:xfrm>
            <a:off x="7042432" y="1872658"/>
            <a:ext cx="477329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tx1"/>
              </a:buClr>
            </a:pPr>
            <a:r>
              <a:rPr lang="en-US" dirty="0">
                <a:solidFill>
                  <a:srgbClr val="242424"/>
                </a:solidFill>
              </a:rPr>
              <a:t>5) - Enter monitor block again, wait() returns</a:t>
            </a:r>
            <a:endParaRPr lang="en-US" dirty="0">
              <a:solidFill>
                <a:srgbClr val="242424"/>
              </a:solidFill>
              <a:latin typeface="Abadi" panose="020B0604020202020204" pitchFamily="34" charset="0"/>
            </a:endParaRP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rgbClr val="242424"/>
                </a:solidFill>
              </a:rPr>
              <a:t>6) - Enter </a:t>
            </a:r>
            <a:r>
              <a:rPr lang="en-US" dirty="0">
                <a:solidFill>
                  <a:srgbClr val="FF0000"/>
                </a:solidFill>
              </a:rPr>
              <a:t>Blocked</a:t>
            </a:r>
            <a:r>
              <a:rPr lang="en-US" dirty="0">
                <a:solidFill>
                  <a:srgbClr val="242424"/>
                </a:solidFill>
              </a:rPr>
              <a:t> on the lock,  </a:t>
            </a:r>
            <a:r>
              <a:rPr lang="en-US" dirty="0">
                <a:solidFill>
                  <a:srgbClr val="FF0000"/>
                </a:solidFill>
              </a:rPr>
              <a:t>non- interruptible</a:t>
            </a:r>
            <a:r>
              <a:rPr lang="en-US" dirty="0">
                <a:solidFill>
                  <a:srgbClr val="242424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542639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AFB1656-CB81-49A7-96FB-CCED7FB5EB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574" y="2219965"/>
            <a:ext cx="11229975" cy="446722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415A9A1-C2FB-4AC2-BB43-4EAB5E1226EB}"/>
              </a:ext>
            </a:extLst>
          </p:cNvPr>
          <p:cNvSpPr/>
          <p:nvPr/>
        </p:nvSpPr>
        <p:spPr>
          <a:xfrm>
            <a:off x="158778" y="236956"/>
            <a:ext cx="677542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wait(timeout)/wait(timeout, </a:t>
            </a:r>
            <a:r>
              <a:rPr lang="en-US" altLang="zh-CN" dirty="0" err="1"/>
              <a:t>nanos</a:t>
            </a:r>
            <a:r>
              <a:rPr lang="en-US" altLang="zh-CN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42424"/>
                </a:solidFill>
              </a:rPr>
              <a:t>Enter Waiting</a:t>
            </a:r>
            <a:endParaRPr lang="en-US" dirty="0">
              <a:solidFill>
                <a:srgbClr val="FF0000"/>
              </a:solidFill>
              <a:latin typeface="Abadi" panose="020B0604020202020204" pitchFamily="34" charset="0"/>
            </a:endParaRPr>
          </a:p>
          <a:p>
            <a:r>
              <a:rPr lang="en-US" dirty="0">
                <a:solidFill>
                  <a:srgbClr val="242424"/>
                </a:solidFill>
              </a:rPr>
              <a:t>1) – Release the lock, exit from monitor block</a:t>
            </a:r>
          </a:p>
          <a:p>
            <a:r>
              <a:rPr lang="en-US" dirty="0">
                <a:solidFill>
                  <a:srgbClr val="242424"/>
                </a:solidFill>
              </a:rPr>
              <a:t>2) - Enter Timed Waiting</a:t>
            </a:r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F3262C-E4FA-44FF-AFAD-0DCEAF9F18C6}"/>
              </a:ext>
            </a:extLst>
          </p:cNvPr>
          <p:cNvSpPr txBox="1"/>
          <p:nvPr/>
        </p:nvSpPr>
        <p:spPr bwMode="auto">
          <a:xfrm>
            <a:off x="7277100" y="3671188"/>
            <a:ext cx="349444" cy="28214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400" dirty="0">
                <a:solidFill>
                  <a:srgbClr val="00B0F0"/>
                </a:solidFill>
                <a:latin typeface="Abadi" panose="020B0604020202020204" pitchFamily="34" charset="0"/>
              </a:rPr>
              <a:t>2)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5DD7DD6-655E-4B11-8C02-DBF485579F50}"/>
              </a:ext>
            </a:extLst>
          </p:cNvPr>
          <p:cNvSpPr txBox="1"/>
          <p:nvPr/>
        </p:nvSpPr>
        <p:spPr bwMode="auto">
          <a:xfrm>
            <a:off x="8724900" y="3598271"/>
            <a:ext cx="349444" cy="28214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400" dirty="0">
                <a:solidFill>
                  <a:srgbClr val="00B0F0"/>
                </a:solidFill>
                <a:latin typeface="Abadi" panose="020B0604020202020204" pitchFamily="34" charset="0"/>
              </a:rPr>
              <a:t>3)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52AA2AD-9436-49C8-91AC-51079B1BE003}"/>
              </a:ext>
            </a:extLst>
          </p:cNvPr>
          <p:cNvSpPr txBox="1"/>
          <p:nvPr/>
        </p:nvSpPr>
        <p:spPr bwMode="auto">
          <a:xfrm>
            <a:off x="8509097" y="4098058"/>
            <a:ext cx="349444" cy="28214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400" dirty="0">
                <a:solidFill>
                  <a:srgbClr val="00B0F0"/>
                </a:solidFill>
                <a:latin typeface="Abadi" panose="020B0604020202020204" pitchFamily="34" charset="0"/>
              </a:rPr>
              <a:t>4)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AA9B70B-889C-491D-846F-798C3F53BDE7}"/>
              </a:ext>
            </a:extLst>
          </p:cNvPr>
          <p:cNvSpPr txBox="1"/>
          <p:nvPr/>
        </p:nvSpPr>
        <p:spPr bwMode="auto">
          <a:xfrm>
            <a:off x="5547824" y="2384533"/>
            <a:ext cx="349444" cy="28214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400" dirty="0">
                <a:solidFill>
                  <a:srgbClr val="FF0000"/>
                </a:solidFill>
                <a:latin typeface="Abadi" panose="020B0604020202020204" pitchFamily="34" charset="0"/>
              </a:rPr>
              <a:t>5)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4C2852F-DD90-4400-9427-DBEE3579D65D}"/>
              </a:ext>
            </a:extLst>
          </p:cNvPr>
          <p:cNvSpPr txBox="1"/>
          <p:nvPr/>
        </p:nvSpPr>
        <p:spPr bwMode="auto">
          <a:xfrm>
            <a:off x="4734245" y="6179957"/>
            <a:ext cx="292003" cy="26637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400" dirty="0">
                <a:solidFill>
                  <a:srgbClr val="00B0F0"/>
                </a:solidFill>
                <a:latin typeface="Abadi" panose="020B0604020202020204" pitchFamily="34" charset="0"/>
              </a:rPr>
              <a:t>6)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3706406-4B4A-4221-B064-3AD6813F73D4}"/>
              </a:ext>
            </a:extLst>
          </p:cNvPr>
          <p:cNvSpPr/>
          <p:nvPr/>
        </p:nvSpPr>
        <p:spPr>
          <a:xfrm>
            <a:off x="5317009" y="110670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42424"/>
                </a:solidFill>
              </a:rPr>
              <a:t>Exist from Timed Waiting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242424"/>
                </a:solidFill>
              </a:rPr>
              <a:t>3) –being notified</a:t>
            </a:r>
          </a:p>
          <a:p>
            <a:r>
              <a:rPr lang="en-US" dirty="0">
                <a:solidFill>
                  <a:srgbClr val="242424"/>
                </a:solidFill>
              </a:rPr>
              <a:t>4) - being interrupted</a:t>
            </a:r>
          </a:p>
          <a:p>
            <a:r>
              <a:rPr lang="en-US" dirty="0">
                <a:solidFill>
                  <a:srgbClr val="242424"/>
                </a:solidFill>
              </a:rPr>
              <a:t>7) - </a:t>
            </a:r>
            <a:r>
              <a:rPr lang="en-US" b="1" dirty="0">
                <a:solidFill>
                  <a:srgbClr val="242424"/>
                </a:solidFill>
              </a:rPr>
              <a:t>timeout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40399A0-F046-42E6-BE4C-D5220C5468CF}"/>
              </a:ext>
            </a:extLst>
          </p:cNvPr>
          <p:cNvSpPr/>
          <p:nvPr/>
        </p:nvSpPr>
        <p:spPr>
          <a:xfrm>
            <a:off x="7289423" y="1838619"/>
            <a:ext cx="478390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tx1"/>
              </a:buClr>
            </a:pPr>
            <a:r>
              <a:rPr lang="en-US" dirty="0">
                <a:solidFill>
                  <a:srgbClr val="242424"/>
                </a:solidFill>
              </a:rPr>
              <a:t>5) - enter monitor block again, wait() returns</a:t>
            </a:r>
            <a:endParaRPr lang="en-US" dirty="0">
              <a:solidFill>
                <a:srgbClr val="242424"/>
              </a:solidFill>
              <a:latin typeface="Abadi" panose="020B0604020202020204" pitchFamily="34" charset="0"/>
            </a:endParaRP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rgbClr val="242424"/>
                </a:solidFill>
              </a:rPr>
              <a:t>6) - enter </a:t>
            </a:r>
            <a:r>
              <a:rPr lang="en-US" dirty="0">
                <a:solidFill>
                  <a:srgbClr val="FF0000"/>
                </a:solidFill>
              </a:rPr>
              <a:t>Blocked</a:t>
            </a:r>
            <a:r>
              <a:rPr lang="en-US" dirty="0">
                <a:solidFill>
                  <a:srgbClr val="242424"/>
                </a:solidFill>
              </a:rPr>
              <a:t> on the lock,  </a:t>
            </a:r>
            <a:r>
              <a:rPr lang="en-US" dirty="0">
                <a:solidFill>
                  <a:srgbClr val="FF0000"/>
                </a:solidFill>
              </a:rPr>
              <a:t>non- interruptible</a:t>
            </a:r>
            <a:r>
              <a:rPr lang="en-US" dirty="0">
                <a:solidFill>
                  <a:srgbClr val="242424"/>
                </a:solidFill>
              </a:rPr>
              <a:t>.</a:t>
            </a:r>
          </a:p>
          <a:p>
            <a:r>
              <a:rPr lang="en-US" dirty="0">
                <a:solidFill>
                  <a:srgbClr val="FF0000"/>
                </a:solidFill>
              </a:rPr>
              <a:t> 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C7F6AE5-BCFF-408C-A8E3-9C5D70ACAD7D}"/>
              </a:ext>
            </a:extLst>
          </p:cNvPr>
          <p:cNvSpPr txBox="1"/>
          <p:nvPr/>
        </p:nvSpPr>
        <p:spPr bwMode="auto">
          <a:xfrm>
            <a:off x="8712685" y="3422156"/>
            <a:ext cx="349444" cy="28214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400" dirty="0">
                <a:solidFill>
                  <a:srgbClr val="00B0F0"/>
                </a:solidFill>
                <a:latin typeface="Abadi" panose="020B0604020202020204" pitchFamily="34" charset="0"/>
              </a:rPr>
              <a:t>7)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F880550-58E7-4566-96B1-A6251BED02E7}"/>
              </a:ext>
            </a:extLst>
          </p:cNvPr>
          <p:cNvSpPr txBox="1"/>
          <p:nvPr/>
        </p:nvSpPr>
        <p:spPr bwMode="auto">
          <a:xfrm>
            <a:off x="5317009" y="2385663"/>
            <a:ext cx="349444" cy="28214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400" dirty="0">
                <a:solidFill>
                  <a:srgbClr val="FF0000"/>
                </a:solidFill>
                <a:latin typeface="Abadi" panose="020B0604020202020204" pitchFamily="34" charset="0"/>
              </a:rPr>
              <a:t>1)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C5BB6A1-3CE3-44AA-985D-B99213D8E4F9}"/>
              </a:ext>
            </a:extLst>
          </p:cNvPr>
          <p:cNvSpPr/>
          <p:nvPr/>
        </p:nvSpPr>
        <p:spPr>
          <a:xfrm>
            <a:off x="5601317" y="1218393"/>
            <a:ext cx="22445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*spurious waken up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B3A5C13-1A4C-4266-A191-23102F436F66}"/>
              </a:ext>
            </a:extLst>
          </p:cNvPr>
          <p:cNvSpPr/>
          <p:nvPr/>
        </p:nvSpPr>
        <p:spPr>
          <a:xfrm>
            <a:off x="231792" y="3315799"/>
            <a:ext cx="491764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Question: If a thread is staying in wait(timeout), another thread hold the monitor lock and never release, Could the thread be properly terminated?</a:t>
            </a:r>
          </a:p>
        </p:txBody>
      </p:sp>
    </p:spTree>
    <p:extLst>
      <p:ext uri="{BB962C8B-B14F-4D97-AF65-F5344CB8AC3E}">
        <p14:creationId xmlns:p14="http://schemas.microsoft.com/office/powerpoint/2010/main" val="42183362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9746035-8550-480B-8B92-D36BC42303B2}"/>
              </a:ext>
            </a:extLst>
          </p:cNvPr>
          <p:cNvSpPr/>
          <p:nvPr/>
        </p:nvSpPr>
        <p:spPr>
          <a:xfrm>
            <a:off x="1004319" y="705180"/>
            <a:ext cx="78285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42424"/>
                </a:solidFill>
              </a:rPr>
              <a:t>Notify()</a:t>
            </a:r>
          </a:p>
          <a:p>
            <a:r>
              <a:rPr lang="en-US" dirty="0">
                <a:solidFill>
                  <a:srgbClr val="242424"/>
                </a:solidFill>
              </a:rPr>
              <a:t>         – Wake up a </a:t>
            </a:r>
            <a:r>
              <a:rPr lang="en-US" dirty="0">
                <a:solidFill>
                  <a:srgbClr val="FF0000"/>
                </a:solidFill>
              </a:rPr>
              <a:t>“random-selected”</a:t>
            </a:r>
            <a:r>
              <a:rPr lang="en-US" dirty="0">
                <a:solidFill>
                  <a:srgbClr val="242424"/>
                </a:solidFill>
              </a:rPr>
              <a:t> Waiting/Timed-Waiting thread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CE1AC4E-2E0C-4823-9A53-71174F37199C}"/>
              </a:ext>
            </a:extLst>
          </p:cNvPr>
          <p:cNvSpPr/>
          <p:nvPr/>
        </p:nvSpPr>
        <p:spPr>
          <a:xfrm>
            <a:off x="1004319" y="2126939"/>
            <a:ext cx="562997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242424"/>
                </a:solidFill>
              </a:rPr>
              <a:t>NotifyAll</a:t>
            </a:r>
            <a:r>
              <a:rPr lang="en-US" dirty="0">
                <a:solidFill>
                  <a:srgbClr val="242424"/>
                </a:solidFill>
              </a:rPr>
              <a:t>() </a:t>
            </a: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rgbClr val="242424"/>
                </a:solidFill>
              </a:rPr>
              <a:t>        – Wake up all Waiting/ Timed-Waiting threads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23C5CD2-62D3-4E95-9F85-D4BBC38AAA2E}"/>
              </a:ext>
            </a:extLst>
          </p:cNvPr>
          <p:cNvSpPr/>
          <p:nvPr/>
        </p:nvSpPr>
        <p:spPr>
          <a:xfrm>
            <a:off x="1095445" y="4619131"/>
            <a:ext cx="724727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42424"/>
                </a:solidFill>
              </a:rPr>
              <a:t>Exit from the Synchronized Block(Last Time, Object lock count 1-&gt;0)</a:t>
            </a:r>
            <a:endParaRPr lang="en-US" dirty="0">
              <a:solidFill>
                <a:srgbClr val="FF0000"/>
              </a:solidFill>
              <a:latin typeface="Abadi" panose="020B0604020202020204" pitchFamily="34" charset="0"/>
            </a:endParaRP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rgbClr val="242424"/>
                </a:solidFill>
              </a:rPr>
              <a:t>         - Release monitor lock</a:t>
            </a:r>
          </a:p>
        </p:txBody>
      </p:sp>
    </p:spTree>
    <p:extLst>
      <p:ext uri="{BB962C8B-B14F-4D97-AF65-F5344CB8AC3E}">
        <p14:creationId xmlns:p14="http://schemas.microsoft.com/office/powerpoint/2010/main" val="15456274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415A9A1-C2FB-4AC2-BB43-4EAB5E1226EB}"/>
              </a:ext>
            </a:extLst>
          </p:cNvPr>
          <p:cNvSpPr/>
          <p:nvPr/>
        </p:nvSpPr>
        <p:spPr>
          <a:xfrm>
            <a:off x="1846175" y="1401661"/>
            <a:ext cx="8699764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B0F0"/>
                </a:solidFill>
              </a:rPr>
              <a:t>Question B1: </a:t>
            </a:r>
          </a:p>
          <a:p>
            <a:r>
              <a:rPr lang="en-US" sz="2400" dirty="0">
                <a:solidFill>
                  <a:srgbClr val="00B0F0"/>
                </a:solidFill>
              </a:rPr>
              <a:t>         </a:t>
            </a:r>
            <a:r>
              <a:rPr lang="en-US" dirty="0">
                <a:solidFill>
                  <a:srgbClr val="00B0F0"/>
                </a:solidFill>
              </a:rPr>
              <a:t>Thread B is staying in wait(), but another thread A notify() then Interrupt() it,  after thread A release the lock,  Would the Thread B </a:t>
            </a:r>
            <a:r>
              <a:rPr lang="en-US" sz="1600" dirty="0">
                <a:solidFill>
                  <a:srgbClr val="00B0F0"/>
                </a:solidFill>
              </a:rPr>
              <a:t> be </a:t>
            </a:r>
            <a:r>
              <a:rPr lang="en-US" dirty="0">
                <a:solidFill>
                  <a:srgbClr val="00B0F0"/>
                </a:solidFill>
              </a:rPr>
              <a:t>interrupted first or notified first? </a:t>
            </a:r>
          </a:p>
          <a:p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F50443B-F1A9-4125-BFFE-CFDA5B002A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3684" y="2882497"/>
            <a:ext cx="6315075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2327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654C022-84C5-4C8F-A9A7-9C3B5251A9C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79425" y="1557338"/>
            <a:ext cx="8927334" cy="4392612"/>
          </a:xfrm>
        </p:spPr>
        <p:txBody>
          <a:bodyPr/>
          <a:lstStyle/>
          <a:p>
            <a:r>
              <a:rPr lang="en-US" dirty="0"/>
              <a:t>Facilities(Introduced in Java1.5)</a:t>
            </a:r>
          </a:p>
          <a:p>
            <a:pPr lvl="1"/>
            <a:r>
              <a:rPr lang="en-US" dirty="0" err="1"/>
              <a:t>ReentrantLock</a:t>
            </a:r>
            <a:r>
              <a:rPr lang="en-US" dirty="0"/>
              <a:t>(non-fair)</a:t>
            </a:r>
          </a:p>
          <a:p>
            <a:pPr lvl="3"/>
            <a:r>
              <a:rPr lang="en-US" sz="1400" dirty="0"/>
              <a:t>Default non-fair  or  </a:t>
            </a:r>
            <a:r>
              <a:rPr lang="en-US" altLang="zh-CN" sz="1400" dirty="0"/>
              <a:t>F</a:t>
            </a:r>
            <a:r>
              <a:rPr lang="en-US" sz="1400" dirty="0"/>
              <a:t>air               # </a:t>
            </a:r>
            <a:r>
              <a:rPr lang="en-US" sz="1400" dirty="0">
                <a:solidFill>
                  <a:srgbClr val="242424"/>
                </a:solidFill>
              </a:rPr>
              <a:t>Fair: it is only “favor granting access to the longest-waiting thread”. </a:t>
            </a:r>
            <a:endParaRPr lang="en-US" altLang="zh-CN" sz="1400" dirty="0">
              <a:solidFill>
                <a:srgbClr val="242424"/>
              </a:solidFill>
            </a:endParaRPr>
          </a:p>
          <a:p>
            <a:pPr lvl="3"/>
            <a:r>
              <a:rPr lang="en-US" sz="1400" dirty="0">
                <a:solidFill>
                  <a:srgbClr val="767676"/>
                </a:solidFill>
              </a:rPr>
              <a:t>Reentrant                                           # Non-reentrant</a:t>
            </a:r>
          </a:p>
          <a:p>
            <a:pPr lvl="3"/>
            <a:r>
              <a:rPr lang="en-US" sz="1400" dirty="0">
                <a:solidFill>
                  <a:srgbClr val="767676"/>
                </a:solidFill>
              </a:rPr>
              <a:t>Exclusive                                             </a:t>
            </a:r>
            <a:r>
              <a:rPr lang="en-US" altLang="zh-CN" sz="1400" dirty="0">
                <a:solidFill>
                  <a:srgbClr val="767676"/>
                </a:solidFill>
              </a:rPr>
              <a:t># Share Lock</a:t>
            </a:r>
          </a:p>
          <a:p>
            <a:pPr lvl="3"/>
            <a:r>
              <a:rPr lang="en-US" sz="1400" dirty="0">
                <a:solidFill>
                  <a:srgbClr val="767676"/>
                </a:solidFill>
              </a:rPr>
              <a:t>Mutex                                                   </a:t>
            </a:r>
            <a:r>
              <a:rPr lang="en-US" altLang="zh-CN" sz="1400" dirty="0">
                <a:solidFill>
                  <a:srgbClr val="767676"/>
                </a:solidFill>
              </a:rPr>
              <a:t>#  </a:t>
            </a:r>
            <a:r>
              <a:rPr lang="en-US" altLang="zh-CN" sz="1400" dirty="0" err="1">
                <a:solidFill>
                  <a:srgbClr val="767676"/>
                </a:solidFill>
              </a:rPr>
              <a:t>ReadWriteLock</a:t>
            </a:r>
            <a:endParaRPr lang="en-US" altLang="zh-CN" sz="1400" dirty="0">
              <a:solidFill>
                <a:srgbClr val="767676"/>
              </a:solidFill>
            </a:endParaRPr>
          </a:p>
          <a:p>
            <a:pPr lvl="3"/>
            <a:r>
              <a:rPr lang="en-US" altLang="zh-CN" sz="1400" dirty="0">
                <a:solidFill>
                  <a:srgbClr val="767676"/>
                </a:solidFill>
              </a:rPr>
              <a:t>Pessimistic                                         #  Optimistic</a:t>
            </a:r>
          </a:p>
          <a:p>
            <a:pPr lvl="2"/>
            <a:r>
              <a:rPr lang="en-US" dirty="0">
                <a:solidFill>
                  <a:srgbClr val="242424"/>
                </a:solidFill>
              </a:rPr>
              <a:t>Lock()/</a:t>
            </a:r>
            <a:r>
              <a:rPr lang="en-US" dirty="0" err="1"/>
              <a:t>tryLock</a:t>
            </a:r>
            <a:r>
              <a:rPr lang="en-US" dirty="0"/>
              <a:t>()/</a:t>
            </a:r>
            <a:r>
              <a:rPr lang="en-US" dirty="0" err="1"/>
              <a:t>tryLock</a:t>
            </a:r>
            <a:r>
              <a:rPr lang="en-US" dirty="0"/>
              <a:t>(timeout)/</a:t>
            </a:r>
            <a:r>
              <a:rPr lang="en-US" dirty="0" err="1"/>
              <a:t>lockInterruptibly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Conditions</a:t>
            </a:r>
          </a:p>
          <a:p>
            <a:pPr lvl="2"/>
            <a:r>
              <a:rPr lang="en-US" dirty="0"/>
              <a:t>Create from the lock object and only work with it</a:t>
            </a:r>
          </a:p>
          <a:p>
            <a:pPr lvl="2"/>
            <a:r>
              <a:rPr lang="en-US" dirty="0"/>
              <a:t>Precisely wake-up control with different conditions</a:t>
            </a:r>
          </a:p>
          <a:p>
            <a:pPr lvl="2"/>
            <a:r>
              <a:rPr lang="en-US" altLang="zh-CN" dirty="0"/>
              <a:t>await()/</a:t>
            </a:r>
            <a:r>
              <a:rPr lang="en-US" altLang="zh-CN" dirty="0" err="1"/>
              <a:t>awaitUninterruptibly</a:t>
            </a:r>
            <a:r>
              <a:rPr lang="en-US" altLang="zh-CN" dirty="0"/>
              <a:t>()/</a:t>
            </a:r>
            <a:r>
              <a:rPr lang="en-US" altLang="en-US" dirty="0"/>
              <a:t>await(timeout), </a:t>
            </a:r>
            <a:r>
              <a:rPr lang="en-US" altLang="en-US" dirty="0" err="1"/>
              <a:t>awaitNanos</a:t>
            </a:r>
            <a:r>
              <a:rPr lang="en-US" altLang="en-US" dirty="0"/>
              <a:t>(timeout), </a:t>
            </a:r>
            <a:r>
              <a:rPr lang="en-US" altLang="en-US" dirty="0" err="1"/>
              <a:t>awaitUntil</a:t>
            </a:r>
            <a:r>
              <a:rPr lang="en-US" altLang="en-US" dirty="0"/>
              <a:t>(date)</a:t>
            </a:r>
            <a:endParaRPr lang="en-US" altLang="zh-CN" dirty="0"/>
          </a:p>
          <a:p>
            <a:pPr lvl="2"/>
            <a:r>
              <a:rPr lang="en-US" altLang="zh-CN" dirty="0"/>
              <a:t>signal()/</a:t>
            </a:r>
            <a:r>
              <a:rPr lang="en-US" altLang="zh-CN" dirty="0" err="1"/>
              <a:t>signalAll</a:t>
            </a:r>
            <a:r>
              <a:rPr lang="en-US" altLang="zh-CN" dirty="0"/>
              <a:t>()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8751738-C425-403B-85CF-E270E49EB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Lock and Condition</a:t>
            </a:r>
          </a:p>
        </p:txBody>
      </p:sp>
    </p:spTree>
    <p:extLst>
      <p:ext uri="{BB962C8B-B14F-4D97-AF65-F5344CB8AC3E}">
        <p14:creationId xmlns:p14="http://schemas.microsoft.com/office/powerpoint/2010/main" val="13955169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604F35D-3922-409D-9F17-8FEE48277C54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79424" y="1763395"/>
            <a:ext cx="9507855" cy="4392612"/>
          </a:xfrm>
        </p:spPr>
        <p:txBody>
          <a:bodyPr/>
          <a:lstStyle/>
          <a:p>
            <a:r>
              <a:rPr lang="en-US" dirty="0"/>
              <a:t>Demo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95A1CBD-7D95-42A1-9F01-E5E7272F3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Lock and Condition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C5103D-BAE4-4BC3-9568-2318841FDA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6905" y="1623582"/>
            <a:ext cx="6754335" cy="4104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110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C7FC80D-9110-45DE-8110-92D477927C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012" y="2115639"/>
            <a:ext cx="11229975" cy="4467225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0935029-D515-4696-9709-5749E06609DA}"/>
              </a:ext>
            </a:extLst>
          </p:cNvPr>
          <p:cNvSpPr/>
          <p:nvPr/>
        </p:nvSpPr>
        <p:spPr>
          <a:xfrm>
            <a:off x="184424" y="343479"/>
            <a:ext cx="624810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42424"/>
                </a:solidFill>
              </a:rPr>
              <a:t>lock() - (First Time, Object lock count 0 -&gt; 1)</a:t>
            </a:r>
            <a:endParaRPr lang="en-US" dirty="0">
              <a:solidFill>
                <a:srgbClr val="FF0000"/>
              </a:solidFill>
            </a:endParaRP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rgbClr val="FF0000"/>
                </a:solidFill>
              </a:rPr>
              <a:t>1) </a:t>
            </a:r>
            <a:r>
              <a:rPr lang="en-US" dirty="0">
                <a:solidFill>
                  <a:srgbClr val="242424"/>
                </a:solidFill>
              </a:rPr>
              <a:t>- hold the lock, lock() returns</a:t>
            </a:r>
            <a:endParaRPr lang="en-US" dirty="0">
              <a:solidFill>
                <a:srgbClr val="242424"/>
              </a:solidFill>
              <a:latin typeface="Abadi" panose="020B0604020202020204" pitchFamily="34" charset="0"/>
            </a:endParaRP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rgbClr val="FF0000"/>
                </a:solidFill>
              </a:rPr>
              <a:t>2) </a:t>
            </a:r>
            <a:r>
              <a:rPr lang="en-US" dirty="0">
                <a:solidFill>
                  <a:srgbClr val="242424"/>
                </a:solidFill>
              </a:rPr>
              <a:t>–Waiting on the lock, </a:t>
            </a:r>
            <a:r>
              <a:rPr lang="en-US" dirty="0">
                <a:solidFill>
                  <a:srgbClr val="FF0000"/>
                </a:solidFill>
              </a:rPr>
              <a:t>non-interruptible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0DFBF8-866A-40F7-9F39-58D9FBCF87D1}"/>
              </a:ext>
            </a:extLst>
          </p:cNvPr>
          <p:cNvSpPr txBox="1"/>
          <p:nvPr/>
        </p:nvSpPr>
        <p:spPr bwMode="auto">
          <a:xfrm>
            <a:off x="5397881" y="2308516"/>
            <a:ext cx="289884" cy="27747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400" dirty="0">
                <a:solidFill>
                  <a:srgbClr val="FF0000"/>
                </a:solidFill>
                <a:latin typeface="Abadi" panose="020B0604020202020204" pitchFamily="34" charset="0"/>
              </a:rPr>
              <a:t>1)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CFD916C-B978-4CBA-B95A-E08378E232DD}"/>
              </a:ext>
            </a:extLst>
          </p:cNvPr>
          <p:cNvSpPr txBox="1"/>
          <p:nvPr/>
        </p:nvSpPr>
        <p:spPr bwMode="auto">
          <a:xfrm>
            <a:off x="4082485" y="3976190"/>
            <a:ext cx="349444" cy="28214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400" dirty="0">
                <a:solidFill>
                  <a:srgbClr val="FF0000"/>
                </a:solidFill>
                <a:latin typeface="Abadi" panose="020B0604020202020204" pitchFamily="34" charset="0"/>
              </a:rPr>
              <a:t>2)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B4DE819-96DB-40B3-9514-1F6CE83E69DA}"/>
              </a:ext>
            </a:extLst>
          </p:cNvPr>
          <p:cNvSpPr/>
          <p:nvPr/>
        </p:nvSpPr>
        <p:spPr>
          <a:xfrm>
            <a:off x="200034" y="1584113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Clr>
                <a:schemeClr val="tx1"/>
              </a:buClr>
            </a:pPr>
            <a:r>
              <a:rPr lang="en-US" dirty="0" err="1"/>
              <a:t>lockInterruptibly</a:t>
            </a:r>
            <a:r>
              <a:rPr lang="en-US" dirty="0"/>
              <a:t>()</a:t>
            </a:r>
            <a:endParaRPr lang="en-US" dirty="0">
              <a:solidFill>
                <a:srgbClr val="FF0000"/>
              </a:solidFill>
            </a:endParaRP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rgbClr val="FF0000"/>
                </a:solidFill>
              </a:rPr>
              <a:t>1) </a:t>
            </a:r>
            <a:r>
              <a:rPr lang="en-US" dirty="0">
                <a:solidFill>
                  <a:srgbClr val="242424"/>
                </a:solidFill>
              </a:rPr>
              <a:t>– hold the lock, lock() returns</a:t>
            </a:r>
            <a:endParaRPr lang="en-US" dirty="0">
              <a:solidFill>
                <a:srgbClr val="242424"/>
              </a:solidFill>
              <a:latin typeface="Abadi" panose="020B0604020202020204" pitchFamily="34" charset="0"/>
            </a:endParaRP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rgbClr val="FF0000"/>
                </a:solidFill>
              </a:rPr>
              <a:t>2) </a:t>
            </a:r>
            <a:r>
              <a:rPr lang="en-US" dirty="0">
                <a:solidFill>
                  <a:srgbClr val="242424"/>
                </a:solidFill>
              </a:rPr>
              <a:t>–Waiting on the lock,  interruptible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B3B6232-93C8-405E-99B2-DE7C20403B82}"/>
              </a:ext>
            </a:extLst>
          </p:cNvPr>
          <p:cNvSpPr/>
          <p:nvPr/>
        </p:nvSpPr>
        <p:spPr>
          <a:xfrm>
            <a:off x="184424" y="3254942"/>
            <a:ext cx="419464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tryLock</a:t>
            </a:r>
            <a:r>
              <a:rPr lang="en-US" dirty="0"/>
              <a:t>()</a:t>
            </a:r>
          </a:p>
          <a:p>
            <a:r>
              <a:rPr lang="en-US" dirty="0">
                <a:solidFill>
                  <a:srgbClr val="FF0000"/>
                </a:solidFill>
              </a:rPr>
              <a:t>1)</a:t>
            </a:r>
            <a:r>
              <a:rPr lang="en-US" dirty="0"/>
              <a:t> - Always in Runnable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either hold the lock, return true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or return false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8EAC3B1-12A0-4B7B-B9D3-1D05E6459FFC}"/>
              </a:ext>
            </a:extLst>
          </p:cNvPr>
          <p:cNvSpPr/>
          <p:nvPr/>
        </p:nvSpPr>
        <p:spPr>
          <a:xfrm>
            <a:off x="156605" y="5176519"/>
            <a:ext cx="489726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trylock</a:t>
            </a:r>
            <a:r>
              <a:rPr lang="en-US" dirty="0"/>
              <a:t>(timeout)</a:t>
            </a:r>
          </a:p>
          <a:p>
            <a:r>
              <a:rPr lang="en-US" dirty="0">
                <a:solidFill>
                  <a:srgbClr val="FF0000"/>
                </a:solidFill>
              </a:rPr>
              <a:t>1) </a:t>
            </a:r>
            <a:r>
              <a:rPr lang="en-US" dirty="0">
                <a:solidFill>
                  <a:srgbClr val="242424"/>
                </a:solidFill>
              </a:rPr>
              <a:t>– hold the lock, </a:t>
            </a:r>
            <a:r>
              <a:rPr lang="en-US" dirty="0" err="1">
                <a:solidFill>
                  <a:srgbClr val="242424"/>
                </a:solidFill>
              </a:rPr>
              <a:t>trylock</a:t>
            </a:r>
            <a:r>
              <a:rPr lang="en-US" dirty="0">
                <a:solidFill>
                  <a:srgbClr val="242424"/>
                </a:solidFill>
              </a:rPr>
              <a:t>(timeout) return true</a:t>
            </a:r>
          </a:p>
          <a:p>
            <a:r>
              <a:rPr lang="en-US" dirty="0">
                <a:solidFill>
                  <a:srgbClr val="00B0F0"/>
                </a:solidFill>
              </a:rPr>
              <a:t>2) </a:t>
            </a:r>
            <a:r>
              <a:rPr lang="en-US" dirty="0">
                <a:solidFill>
                  <a:srgbClr val="242424"/>
                </a:solidFill>
              </a:rPr>
              <a:t>- Timed Waiting on the lock, timeout return false,  interruptible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DD2BBB5-0522-4592-BF97-0DE066D88E2C}"/>
              </a:ext>
            </a:extLst>
          </p:cNvPr>
          <p:cNvSpPr txBox="1"/>
          <p:nvPr/>
        </p:nvSpPr>
        <p:spPr bwMode="auto">
          <a:xfrm>
            <a:off x="6874391" y="4015758"/>
            <a:ext cx="349444" cy="28214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400" dirty="0">
                <a:solidFill>
                  <a:srgbClr val="00B0F0"/>
                </a:solidFill>
                <a:latin typeface="Abadi" panose="020B0604020202020204" pitchFamily="34" charset="0"/>
              </a:rPr>
              <a:t>2)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F7898B4-D043-4FEB-8B4E-1949AF2A2270}"/>
              </a:ext>
            </a:extLst>
          </p:cNvPr>
          <p:cNvSpPr/>
          <p:nvPr/>
        </p:nvSpPr>
        <p:spPr>
          <a:xfrm>
            <a:off x="5196936" y="62047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Clr>
                <a:schemeClr val="tx1"/>
              </a:buClr>
            </a:pPr>
            <a:r>
              <a:rPr lang="en-US" dirty="0">
                <a:solidFill>
                  <a:srgbClr val="00B0F0"/>
                </a:solidFill>
              </a:rPr>
              <a:t>Question:  how can we properly terminated a thread if it lock() on a  lock which will never be released ?</a:t>
            </a:r>
          </a:p>
        </p:txBody>
      </p:sp>
    </p:spTree>
    <p:extLst>
      <p:ext uri="{BB962C8B-B14F-4D97-AF65-F5344CB8AC3E}">
        <p14:creationId xmlns:p14="http://schemas.microsoft.com/office/powerpoint/2010/main" val="32337860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2675C1A-9919-47A2-A812-76EBA40A96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2310" y="1850603"/>
            <a:ext cx="3495675" cy="44577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9746035-8550-480B-8B92-D36BC42303B2}"/>
              </a:ext>
            </a:extLst>
          </p:cNvPr>
          <p:cNvSpPr/>
          <p:nvPr/>
        </p:nvSpPr>
        <p:spPr>
          <a:xfrm>
            <a:off x="221894" y="544925"/>
            <a:ext cx="623369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await()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42424"/>
                </a:solidFill>
              </a:rPr>
              <a:t>Enter Waiting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1)</a:t>
            </a:r>
            <a:r>
              <a:rPr lang="en-US" dirty="0">
                <a:solidFill>
                  <a:srgbClr val="242424"/>
                </a:solidFill>
              </a:rPr>
              <a:t> – Release lock</a:t>
            </a:r>
          </a:p>
          <a:p>
            <a:r>
              <a:rPr lang="en-US" dirty="0">
                <a:solidFill>
                  <a:srgbClr val="FF0000"/>
                </a:solidFill>
              </a:rPr>
              <a:t>2) </a:t>
            </a:r>
            <a:r>
              <a:rPr lang="en-US" dirty="0">
                <a:solidFill>
                  <a:srgbClr val="242424"/>
                </a:solidFill>
              </a:rPr>
              <a:t>-  Waiting on the condition, interruptible</a:t>
            </a:r>
          </a:p>
          <a:p>
            <a:endParaRPr lang="en-US" dirty="0">
              <a:solidFill>
                <a:srgbClr val="FF0000"/>
              </a:solidFill>
              <a:latin typeface="Abadi" panose="020B0604020202020204" pitchFamily="34" charset="0"/>
            </a:endParaRPr>
          </a:p>
          <a:p>
            <a:endParaRPr lang="en-US" dirty="0">
              <a:solidFill>
                <a:srgbClr val="FF0000"/>
              </a:solidFill>
              <a:latin typeface="Abadi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CE1AC4E-2E0C-4823-9A53-71174F37199C}"/>
              </a:ext>
            </a:extLst>
          </p:cNvPr>
          <p:cNvSpPr/>
          <p:nvPr/>
        </p:nvSpPr>
        <p:spPr>
          <a:xfrm>
            <a:off x="221894" y="2462688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42424"/>
                </a:solidFill>
              </a:rPr>
              <a:t>Wake up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3) </a:t>
            </a:r>
            <a:r>
              <a:rPr lang="en-US" dirty="0">
                <a:solidFill>
                  <a:srgbClr val="242424"/>
                </a:solidFill>
              </a:rPr>
              <a:t>–Being signaled</a:t>
            </a:r>
          </a:p>
          <a:p>
            <a:r>
              <a:rPr lang="en-US" dirty="0">
                <a:solidFill>
                  <a:srgbClr val="FF0000"/>
                </a:solidFill>
              </a:rPr>
              <a:t>4) </a:t>
            </a:r>
            <a:r>
              <a:rPr lang="en-US" dirty="0">
                <a:solidFill>
                  <a:srgbClr val="242424"/>
                </a:solidFill>
              </a:rPr>
              <a:t>- being interrupted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76C084E-5348-4F8E-A17F-F0D6F8653976}"/>
              </a:ext>
            </a:extLst>
          </p:cNvPr>
          <p:cNvSpPr/>
          <p:nvPr/>
        </p:nvSpPr>
        <p:spPr>
          <a:xfrm>
            <a:off x="163115" y="4437667"/>
            <a:ext cx="545521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42424"/>
                </a:solidFill>
              </a:rPr>
              <a:t>Compete the lock</a:t>
            </a: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rgbClr val="FF0000"/>
                </a:solidFill>
              </a:rPr>
              <a:t>5) </a:t>
            </a:r>
            <a:r>
              <a:rPr lang="en-US" dirty="0">
                <a:solidFill>
                  <a:srgbClr val="242424"/>
                </a:solidFill>
              </a:rPr>
              <a:t>– Exit from Waiting, hold the lock, await() returns</a:t>
            </a:r>
            <a:endParaRPr lang="en-US" dirty="0">
              <a:solidFill>
                <a:srgbClr val="242424"/>
              </a:solidFill>
              <a:latin typeface="Abadi" panose="020B0604020202020204" pitchFamily="34" charset="0"/>
            </a:endParaRP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rgbClr val="FF0000"/>
                </a:solidFill>
              </a:rPr>
              <a:t>6) </a:t>
            </a:r>
            <a:r>
              <a:rPr lang="en-US" dirty="0">
                <a:solidFill>
                  <a:srgbClr val="242424"/>
                </a:solidFill>
              </a:rPr>
              <a:t>–Waiting on the lock, non-interruptible, wake up and compete the lock.</a:t>
            </a:r>
          </a:p>
          <a:p>
            <a:r>
              <a:rPr lang="en-US" dirty="0">
                <a:solidFill>
                  <a:srgbClr val="FF0000"/>
                </a:solidFill>
              </a:rPr>
              <a:t> 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D54712C-5DC3-4FEB-A505-EB11E216CBD3}"/>
              </a:ext>
            </a:extLst>
          </p:cNvPr>
          <p:cNvSpPr txBox="1"/>
          <p:nvPr/>
        </p:nvSpPr>
        <p:spPr bwMode="auto">
          <a:xfrm>
            <a:off x="5456387" y="3692662"/>
            <a:ext cx="349444" cy="28214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400" dirty="0">
                <a:solidFill>
                  <a:srgbClr val="FF0000"/>
                </a:solidFill>
                <a:latin typeface="Abadi" panose="020B0604020202020204" pitchFamily="34" charset="0"/>
              </a:rPr>
              <a:t>2)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62B972C-D571-4AE6-A05B-19F2903B10D0}"/>
              </a:ext>
            </a:extLst>
          </p:cNvPr>
          <p:cNvSpPr txBox="1"/>
          <p:nvPr/>
        </p:nvSpPr>
        <p:spPr bwMode="auto">
          <a:xfrm>
            <a:off x="6507544" y="4568606"/>
            <a:ext cx="349444" cy="28214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400" dirty="0">
                <a:solidFill>
                  <a:srgbClr val="FF0000"/>
                </a:solidFill>
                <a:latin typeface="Abadi" panose="020B0604020202020204" pitchFamily="34" charset="0"/>
              </a:rPr>
              <a:t>3)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F45FE4A-EAD9-4D0A-B5AD-4F26059033A4}"/>
              </a:ext>
            </a:extLst>
          </p:cNvPr>
          <p:cNvSpPr txBox="1"/>
          <p:nvPr/>
        </p:nvSpPr>
        <p:spPr bwMode="auto">
          <a:xfrm>
            <a:off x="6796356" y="4568170"/>
            <a:ext cx="349444" cy="28214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400" dirty="0">
                <a:solidFill>
                  <a:srgbClr val="FF0000"/>
                </a:solidFill>
                <a:latin typeface="Abadi" panose="020B0604020202020204" pitchFamily="34" charset="0"/>
              </a:rPr>
              <a:t>4)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1F51F58-AC38-479D-B40E-423047DB6D14}"/>
              </a:ext>
            </a:extLst>
          </p:cNvPr>
          <p:cNvSpPr txBox="1"/>
          <p:nvPr/>
        </p:nvSpPr>
        <p:spPr bwMode="auto">
          <a:xfrm>
            <a:off x="6782211" y="3676620"/>
            <a:ext cx="349444" cy="28214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400" dirty="0">
                <a:solidFill>
                  <a:srgbClr val="FF0000"/>
                </a:solidFill>
                <a:latin typeface="Abadi" panose="020B0604020202020204" pitchFamily="34" charset="0"/>
              </a:rPr>
              <a:t>5)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A6E9A5F-103F-4162-8C1C-6933B2915C20}"/>
              </a:ext>
            </a:extLst>
          </p:cNvPr>
          <p:cNvSpPr txBox="1"/>
          <p:nvPr/>
        </p:nvSpPr>
        <p:spPr bwMode="auto">
          <a:xfrm>
            <a:off x="7098226" y="4567459"/>
            <a:ext cx="292003" cy="26637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400" dirty="0">
                <a:solidFill>
                  <a:srgbClr val="FF0000"/>
                </a:solidFill>
                <a:latin typeface="Abadi" panose="020B0604020202020204" pitchFamily="34" charset="0"/>
              </a:rPr>
              <a:t>6)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EB8462D-F1DC-46F2-9369-8C554232013D}"/>
              </a:ext>
            </a:extLst>
          </p:cNvPr>
          <p:cNvSpPr/>
          <p:nvPr/>
        </p:nvSpPr>
        <p:spPr>
          <a:xfrm>
            <a:off x="490439" y="3366996"/>
            <a:ext cx="22445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*spurious waken up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8C800F0-990E-416C-B2CD-3A53818AD277}"/>
              </a:ext>
            </a:extLst>
          </p:cNvPr>
          <p:cNvSpPr txBox="1"/>
          <p:nvPr/>
        </p:nvSpPr>
        <p:spPr bwMode="auto">
          <a:xfrm>
            <a:off x="6782211" y="2060897"/>
            <a:ext cx="349444" cy="28214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400" dirty="0">
                <a:solidFill>
                  <a:srgbClr val="FF0000"/>
                </a:solidFill>
                <a:latin typeface="Abadi" panose="020B0604020202020204" pitchFamily="34" charset="0"/>
              </a:rPr>
              <a:t>1)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99B7BC4-2E5F-4C9B-8A55-216F3EADE507}"/>
              </a:ext>
            </a:extLst>
          </p:cNvPr>
          <p:cNvSpPr/>
          <p:nvPr/>
        </p:nvSpPr>
        <p:spPr>
          <a:xfrm>
            <a:off x="5258424" y="779642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Question: If a thread is staying in await(), another thread hold the lock and never release, Could the waiting thread be killed?</a:t>
            </a:r>
          </a:p>
        </p:txBody>
      </p:sp>
    </p:spTree>
    <p:extLst>
      <p:ext uri="{BB962C8B-B14F-4D97-AF65-F5344CB8AC3E}">
        <p14:creationId xmlns:p14="http://schemas.microsoft.com/office/powerpoint/2010/main" val="27377670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2675C1A-9919-47A2-A812-76EBA40A96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2310" y="1850603"/>
            <a:ext cx="3495675" cy="44577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9746035-8550-480B-8B92-D36BC42303B2}"/>
              </a:ext>
            </a:extLst>
          </p:cNvPr>
          <p:cNvSpPr/>
          <p:nvPr/>
        </p:nvSpPr>
        <p:spPr>
          <a:xfrm>
            <a:off x="221894" y="228429"/>
            <a:ext cx="623369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awaitUninterruptibly</a:t>
            </a:r>
            <a:r>
              <a:rPr lang="en-US" dirty="0"/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42424"/>
                </a:solidFill>
              </a:rPr>
              <a:t>Enter Waiting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1)</a:t>
            </a:r>
            <a:r>
              <a:rPr lang="en-US" dirty="0">
                <a:solidFill>
                  <a:srgbClr val="242424"/>
                </a:solidFill>
              </a:rPr>
              <a:t> – Release lock</a:t>
            </a:r>
          </a:p>
          <a:p>
            <a:r>
              <a:rPr lang="en-US" dirty="0">
                <a:solidFill>
                  <a:srgbClr val="FF0000"/>
                </a:solidFill>
              </a:rPr>
              <a:t>2) </a:t>
            </a:r>
            <a:r>
              <a:rPr lang="en-US" dirty="0">
                <a:solidFill>
                  <a:srgbClr val="242424"/>
                </a:solidFill>
              </a:rPr>
              <a:t>-  Waiting on the condition, non-interruptible</a:t>
            </a:r>
          </a:p>
          <a:p>
            <a:endParaRPr lang="en-US" dirty="0">
              <a:solidFill>
                <a:srgbClr val="FF0000"/>
              </a:solidFill>
              <a:latin typeface="Abadi" panose="020B0604020202020204" pitchFamily="34" charset="0"/>
            </a:endParaRPr>
          </a:p>
          <a:p>
            <a:endParaRPr lang="en-US" dirty="0">
              <a:solidFill>
                <a:srgbClr val="FF0000"/>
              </a:solidFill>
              <a:latin typeface="Abadi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CE1AC4E-2E0C-4823-9A53-71174F37199C}"/>
              </a:ext>
            </a:extLst>
          </p:cNvPr>
          <p:cNvSpPr/>
          <p:nvPr/>
        </p:nvSpPr>
        <p:spPr>
          <a:xfrm>
            <a:off x="221894" y="2264723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42424"/>
                </a:solidFill>
              </a:rPr>
              <a:t>Wake up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3) </a:t>
            </a:r>
            <a:r>
              <a:rPr lang="en-US" dirty="0">
                <a:solidFill>
                  <a:srgbClr val="242424"/>
                </a:solidFill>
              </a:rPr>
              <a:t>–Being signaled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76C084E-5348-4F8E-A17F-F0D6F8653976}"/>
              </a:ext>
            </a:extLst>
          </p:cNvPr>
          <p:cNvSpPr/>
          <p:nvPr/>
        </p:nvSpPr>
        <p:spPr>
          <a:xfrm>
            <a:off x="163114" y="4437667"/>
            <a:ext cx="564271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42424"/>
                </a:solidFill>
              </a:rPr>
              <a:t>Compete the lock</a:t>
            </a: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rgbClr val="FF0000"/>
                </a:solidFill>
              </a:rPr>
              <a:t>5) </a:t>
            </a:r>
            <a:r>
              <a:rPr lang="en-US" dirty="0">
                <a:solidFill>
                  <a:srgbClr val="242424"/>
                </a:solidFill>
              </a:rPr>
              <a:t>– Exit from Waiting, hold the lock, </a:t>
            </a:r>
            <a:r>
              <a:rPr lang="en-US" dirty="0" err="1"/>
              <a:t>awaitUninterruptibly</a:t>
            </a:r>
            <a:r>
              <a:rPr lang="en-US" dirty="0">
                <a:solidFill>
                  <a:srgbClr val="242424"/>
                </a:solidFill>
              </a:rPr>
              <a:t>() returns</a:t>
            </a:r>
            <a:endParaRPr lang="en-US" dirty="0">
              <a:solidFill>
                <a:srgbClr val="242424"/>
              </a:solidFill>
              <a:latin typeface="Abadi" panose="020B0604020202020204" pitchFamily="34" charset="0"/>
            </a:endParaRP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rgbClr val="FF0000"/>
                </a:solidFill>
              </a:rPr>
              <a:t>6) </a:t>
            </a:r>
            <a:r>
              <a:rPr lang="en-US" dirty="0">
                <a:solidFill>
                  <a:srgbClr val="242424"/>
                </a:solidFill>
              </a:rPr>
              <a:t>–Waiting on the lock, non-interruptible, wake up and compete the lock.</a:t>
            </a:r>
          </a:p>
          <a:p>
            <a:r>
              <a:rPr lang="en-US" dirty="0">
                <a:solidFill>
                  <a:srgbClr val="FF0000"/>
                </a:solidFill>
              </a:rPr>
              <a:t> 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D54712C-5DC3-4FEB-A505-EB11E216CBD3}"/>
              </a:ext>
            </a:extLst>
          </p:cNvPr>
          <p:cNvSpPr txBox="1"/>
          <p:nvPr/>
        </p:nvSpPr>
        <p:spPr bwMode="auto">
          <a:xfrm>
            <a:off x="5456387" y="3692662"/>
            <a:ext cx="349444" cy="28214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400" dirty="0">
                <a:solidFill>
                  <a:srgbClr val="FF0000"/>
                </a:solidFill>
                <a:latin typeface="Abadi" panose="020B0604020202020204" pitchFamily="34" charset="0"/>
              </a:rPr>
              <a:t>2)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62B972C-D571-4AE6-A05B-19F2903B10D0}"/>
              </a:ext>
            </a:extLst>
          </p:cNvPr>
          <p:cNvSpPr txBox="1"/>
          <p:nvPr/>
        </p:nvSpPr>
        <p:spPr bwMode="auto">
          <a:xfrm>
            <a:off x="6507544" y="4568606"/>
            <a:ext cx="349444" cy="28214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400" dirty="0">
                <a:solidFill>
                  <a:srgbClr val="FF0000"/>
                </a:solidFill>
                <a:latin typeface="Abadi" panose="020B0604020202020204" pitchFamily="34" charset="0"/>
              </a:rPr>
              <a:t>3)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1F51F58-AC38-479D-B40E-423047DB6D14}"/>
              </a:ext>
            </a:extLst>
          </p:cNvPr>
          <p:cNvSpPr txBox="1"/>
          <p:nvPr/>
        </p:nvSpPr>
        <p:spPr bwMode="auto">
          <a:xfrm>
            <a:off x="6782211" y="3676620"/>
            <a:ext cx="349444" cy="28214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400" dirty="0">
                <a:solidFill>
                  <a:srgbClr val="FF0000"/>
                </a:solidFill>
                <a:latin typeface="Abadi" panose="020B0604020202020204" pitchFamily="34" charset="0"/>
              </a:rPr>
              <a:t>5)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A6E9A5F-103F-4162-8C1C-6933B2915C20}"/>
              </a:ext>
            </a:extLst>
          </p:cNvPr>
          <p:cNvSpPr txBox="1"/>
          <p:nvPr/>
        </p:nvSpPr>
        <p:spPr bwMode="auto">
          <a:xfrm>
            <a:off x="7098226" y="4567459"/>
            <a:ext cx="292003" cy="26637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400" dirty="0">
                <a:solidFill>
                  <a:srgbClr val="FF0000"/>
                </a:solidFill>
                <a:latin typeface="Abadi" panose="020B0604020202020204" pitchFamily="34" charset="0"/>
              </a:rPr>
              <a:t>6)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EB8462D-F1DC-46F2-9369-8C554232013D}"/>
              </a:ext>
            </a:extLst>
          </p:cNvPr>
          <p:cNvSpPr/>
          <p:nvPr/>
        </p:nvSpPr>
        <p:spPr>
          <a:xfrm>
            <a:off x="417577" y="2895599"/>
            <a:ext cx="22445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*spurious waken up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8C800F0-990E-416C-B2CD-3A53818AD277}"/>
              </a:ext>
            </a:extLst>
          </p:cNvPr>
          <p:cNvSpPr txBox="1"/>
          <p:nvPr/>
        </p:nvSpPr>
        <p:spPr bwMode="auto">
          <a:xfrm>
            <a:off x="6782211" y="2060897"/>
            <a:ext cx="349444" cy="28214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400" dirty="0">
                <a:solidFill>
                  <a:srgbClr val="FF0000"/>
                </a:solidFill>
                <a:latin typeface="Abadi" panose="020B0604020202020204" pitchFamily="34" charset="0"/>
              </a:rPr>
              <a:t>1)</a:t>
            </a:r>
          </a:p>
        </p:txBody>
      </p:sp>
    </p:spTree>
    <p:extLst>
      <p:ext uri="{BB962C8B-B14F-4D97-AF65-F5344CB8AC3E}">
        <p14:creationId xmlns:p14="http://schemas.microsoft.com/office/powerpoint/2010/main" val="706736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65DB9-990D-42FA-8A96-AE9E2B1A33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Producer and Consumer Problem in Java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1DC945-4710-4796-AC34-0832F26E36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Java Instructor Committee(JIC)</a:t>
            </a:r>
          </a:p>
          <a:p>
            <a:endParaRPr lang="en-US" dirty="0"/>
          </a:p>
          <a:p>
            <a:r>
              <a:rPr lang="en-US" dirty="0"/>
              <a:t>Concurrent Programming in Java</a:t>
            </a:r>
          </a:p>
          <a:p>
            <a:endParaRPr lang="en-US" dirty="0"/>
          </a:p>
          <a:p>
            <a:r>
              <a:rPr lang="en-US" dirty="0"/>
              <a:t>Xiaoyu Qu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A7152E-1193-42D5-AAAE-792423D8573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err="1"/>
              <a:t>exiaoqu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986FD49-9B2F-4208-8540-5F97918FA12C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BID CBC Compass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6FD6E6-EB04-48C7-AAF4-64C6EAFFEBA2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/>
              <a:t>2018-06-22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5AE390D-03AD-4330-9271-A0343BCC00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3410" y="5313483"/>
            <a:ext cx="571500" cy="51435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B1E2532-B049-45A8-A9FC-FCBE383C851F}"/>
              </a:ext>
            </a:extLst>
          </p:cNvPr>
          <p:cNvSpPr/>
          <p:nvPr/>
        </p:nvSpPr>
        <p:spPr>
          <a:xfrm>
            <a:off x="479425" y="2813328"/>
            <a:ext cx="65310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https://github.com/exiaoqu/ProducerConsumerProblemInJava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4758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AE4A795-E566-4AD6-9EEE-0C0E8510A9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7811" y="1894766"/>
            <a:ext cx="5610225" cy="39624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9746035-8550-480B-8B92-D36BC42303B2}"/>
              </a:ext>
            </a:extLst>
          </p:cNvPr>
          <p:cNvSpPr/>
          <p:nvPr/>
        </p:nvSpPr>
        <p:spPr>
          <a:xfrm>
            <a:off x="265719" y="515831"/>
            <a:ext cx="623369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42424"/>
                </a:solidFill>
              </a:rPr>
              <a:t>await(timeout), </a:t>
            </a:r>
            <a:r>
              <a:rPr lang="en-US" dirty="0" err="1">
                <a:solidFill>
                  <a:srgbClr val="242424"/>
                </a:solidFill>
              </a:rPr>
              <a:t>awaitNanos</a:t>
            </a:r>
            <a:r>
              <a:rPr lang="en-US" dirty="0">
                <a:solidFill>
                  <a:srgbClr val="242424"/>
                </a:solidFill>
              </a:rPr>
              <a:t>(), </a:t>
            </a:r>
            <a:r>
              <a:rPr lang="en-US" dirty="0" err="1">
                <a:solidFill>
                  <a:srgbClr val="242424"/>
                </a:solidFill>
              </a:rPr>
              <a:t>awaitUntil</a:t>
            </a:r>
            <a:r>
              <a:rPr lang="en-US" dirty="0">
                <a:solidFill>
                  <a:srgbClr val="242424"/>
                </a:solidFill>
              </a:rPr>
              <a:t>(date)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42424"/>
                </a:solidFill>
              </a:rPr>
              <a:t>Enter Waiting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00B0F0"/>
                </a:solidFill>
              </a:rPr>
              <a:t>1) </a:t>
            </a:r>
            <a:r>
              <a:rPr lang="en-US" dirty="0">
                <a:solidFill>
                  <a:srgbClr val="242424"/>
                </a:solidFill>
              </a:rPr>
              <a:t>– Release lock</a:t>
            </a:r>
          </a:p>
          <a:p>
            <a:r>
              <a:rPr lang="en-US" dirty="0">
                <a:solidFill>
                  <a:srgbClr val="00B0F0"/>
                </a:solidFill>
              </a:rPr>
              <a:t>2) </a:t>
            </a:r>
            <a:r>
              <a:rPr lang="en-US" dirty="0">
                <a:solidFill>
                  <a:srgbClr val="242424"/>
                </a:solidFill>
              </a:rPr>
              <a:t>-  Timed Waiting on the condition, interruptible</a:t>
            </a:r>
          </a:p>
          <a:p>
            <a:endParaRPr lang="en-US" dirty="0">
              <a:solidFill>
                <a:srgbClr val="FF0000"/>
              </a:solidFill>
              <a:latin typeface="Abadi" panose="020B0604020202020204" pitchFamily="34" charset="0"/>
            </a:endParaRPr>
          </a:p>
          <a:p>
            <a:endParaRPr lang="en-US" dirty="0">
              <a:solidFill>
                <a:srgbClr val="FF0000"/>
              </a:solidFill>
              <a:latin typeface="Abadi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CE1AC4E-2E0C-4823-9A53-71174F37199C}"/>
              </a:ext>
            </a:extLst>
          </p:cNvPr>
          <p:cNvSpPr/>
          <p:nvPr/>
        </p:nvSpPr>
        <p:spPr>
          <a:xfrm>
            <a:off x="265719" y="2148504"/>
            <a:ext cx="623369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42424"/>
                </a:solidFill>
              </a:rPr>
              <a:t>Wake up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00B0F0"/>
                </a:solidFill>
              </a:rPr>
              <a:t>3) </a:t>
            </a:r>
            <a:r>
              <a:rPr lang="en-US" dirty="0">
                <a:solidFill>
                  <a:srgbClr val="242424"/>
                </a:solidFill>
              </a:rPr>
              <a:t>–Being signaled</a:t>
            </a:r>
          </a:p>
          <a:p>
            <a:r>
              <a:rPr lang="en-US" dirty="0">
                <a:solidFill>
                  <a:srgbClr val="00B0F0"/>
                </a:solidFill>
              </a:rPr>
              <a:t>4) </a:t>
            </a:r>
            <a:r>
              <a:rPr lang="en-US" dirty="0">
                <a:solidFill>
                  <a:srgbClr val="242424"/>
                </a:solidFill>
              </a:rPr>
              <a:t>- Being interrupted</a:t>
            </a:r>
          </a:p>
          <a:p>
            <a:r>
              <a:rPr lang="en-US" dirty="0">
                <a:solidFill>
                  <a:srgbClr val="00B0F0"/>
                </a:solidFill>
              </a:rPr>
              <a:t>7) </a:t>
            </a:r>
            <a:r>
              <a:rPr lang="en-US" dirty="0">
                <a:solidFill>
                  <a:srgbClr val="242424"/>
                </a:solidFill>
              </a:rPr>
              <a:t>- Timeout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76C084E-5348-4F8E-A17F-F0D6F8653976}"/>
              </a:ext>
            </a:extLst>
          </p:cNvPr>
          <p:cNvSpPr/>
          <p:nvPr/>
        </p:nvSpPr>
        <p:spPr>
          <a:xfrm>
            <a:off x="242550" y="4381341"/>
            <a:ext cx="617705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42424"/>
                </a:solidFill>
              </a:rPr>
              <a:t>Compete the lock</a:t>
            </a:r>
            <a:endParaRPr lang="en-US" dirty="0">
              <a:solidFill>
                <a:srgbClr val="00B0F0"/>
              </a:solidFill>
            </a:endParaRP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rgbClr val="00B0F0"/>
                </a:solidFill>
              </a:rPr>
              <a:t>5) </a:t>
            </a:r>
            <a:r>
              <a:rPr lang="en-US" dirty="0">
                <a:solidFill>
                  <a:srgbClr val="242424"/>
                </a:solidFill>
              </a:rPr>
              <a:t>– Exit from Timed Waiting, hold the lock, await() returns</a:t>
            </a:r>
            <a:endParaRPr lang="en-US" dirty="0">
              <a:solidFill>
                <a:srgbClr val="242424"/>
              </a:solidFill>
              <a:latin typeface="Abadi" panose="020B0604020202020204" pitchFamily="34" charset="0"/>
            </a:endParaRP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rgbClr val="00B0F0"/>
                </a:solidFill>
              </a:rPr>
              <a:t>6) </a:t>
            </a:r>
            <a:r>
              <a:rPr lang="en-US" dirty="0">
                <a:solidFill>
                  <a:srgbClr val="242424"/>
                </a:solidFill>
              </a:rPr>
              <a:t>–Timed Waiting on the lock, non-interruptible, wake up and compete the lock</a:t>
            </a:r>
            <a:r>
              <a:rPr lang="en-US" dirty="0">
                <a:solidFill>
                  <a:srgbClr val="00B0F0"/>
                </a:solidFill>
              </a:rPr>
              <a:t>.</a:t>
            </a:r>
          </a:p>
          <a:p>
            <a:r>
              <a:rPr lang="en-US" dirty="0">
                <a:solidFill>
                  <a:srgbClr val="FF0000"/>
                </a:solidFill>
              </a:rPr>
              <a:t> 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D54712C-5DC3-4FEB-A505-EB11E216CBD3}"/>
              </a:ext>
            </a:extLst>
          </p:cNvPr>
          <p:cNvSpPr txBox="1"/>
          <p:nvPr/>
        </p:nvSpPr>
        <p:spPr bwMode="auto">
          <a:xfrm>
            <a:off x="7694346" y="3744655"/>
            <a:ext cx="349444" cy="28214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400" dirty="0">
                <a:solidFill>
                  <a:srgbClr val="00B0F0"/>
                </a:solidFill>
                <a:latin typeface="Abadi" panose="020B0604020202020204" pitchFamily="34" charset="0"/>
              </a:rPr>
              <a:t>2)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62B972C-D571-4AE6-A05B-19F2903B10D0}"/>
              </a:ext>
            </a:extLst>
          </p:cNvPr>
          <p:cNvSpPr txBox="1"/>
          <p:nvPr/>
        </p:nvSpPr>
        <p:spPr bwMode="auto">
          <a:xfrm>
            <a:off x="9042611" y="4543367"/>
            <a:ext cx="349444" cy="28214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400" dirty="0">
                <a:solidFill>
                  <a:srgbClr val="00B0F0"/>
                </a:solidFill>
                <a:latin typeface="Abadi" panose="020B0604020202020204" pitchFamily="34" charset="0"/>
              </a:rPr>
              <a:t>3)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F45FE4A-EAD9-4D0A-B5AD-4F26059033A4}"/>
              </a:ext>
            </a:extLst>
          </p:cNvPr>
          <p:cNvSpPr txBox="1"/>
          <p:nvPr/>
        </p:nvSpPr>
        <p:spPr bwMode="auto">
          <a:xfrm>
            <a:off x="9331423" y="4542931"/>
            <a:ext cx="349444" cy="28214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400" dirty="0">
                <a:solidFill>
                  <a:srgbClr val="00B0F0"/>
                </a:solidFill>
                <a:latin typeface="Abadi" panose="020B0604020202020204" pitchFamily="34" charset="0"/>
              </a:rPr>
              <a:t>4)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1F51F58-AC38-479D-B40E-423047DB6D14}"/>
              </a:ext>
            </a:extLst>
          </p:cNvPr>
          <p:cNvSpPr txBox="1"/>
          <p:nvPr/>
        </p:nvSpPr>
        <p:spPr bwMode="auto">
          <a:xfrm>
            <a:off x="9458571" y="3603583"/>
            <a:ext cx="349444" cy="28214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400" dirty="0">
                <a:solidFill>
                  <a:srgbClr val="00B0F0"/>
                </a:solidFill>
                <a:latin typeface="Abadi" panose="020B0604020202020204" pitchFamily="34" charset="0"/>
              </a:rPr>
              <a:t>5)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A6E9A5F-103F-4162-8C1C-6933B2915C20}"/>
              </a:ext>
            </a:extLst>
          </p:cNvPr>
          <p:cNvSpPr txBox="1"/>
          <p:nvPr/>
        </p:nvSpPr>
        <p:spPr bwMode="auto">
          <a:xfrm>
            <a:off x="9633293" y="4542220"/>
            <a:ext cx="292003" cy="26637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400" dirty="0">
                <a:solidFill>
                  <a:srgbClr val="00B0F0"/>
                </a:solidFill>
                <a:latin typeface="Abadi" panose="020B0604020202020204" pitchFamily="34" charset="0"/>
              </a:rPr>
              <a:t>6)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EB8462D-F1DC-46F2-9369-8C554232013D}"/>
              </a:ext>
            </a:extLst>
          </p:cNvPr>
          <p:cNvSpPr/>
          <p:nvPr/>
        </p:nvSpPr>
        <p:spPr>
          <a:xfrm>
            <a:off x="502372" y="3324502"/>
            <a:ext cx="22445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*spurious waken up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8C800F0-990E-416C-B2CD-3A53818AD277}"/>
              </a:ext>
            </a:extLst>
          </p:cNvPr>
          <p:cNvSpPr txBox="1"/>
          <p:nvPr/>
        </p:nvSpPr>
        <p:spPr bwMode="auto">
          <a:xfrm>
            <a:off x="6244885" y="2112890"/>
            <a:ext cx="349444" cy="28214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400" dirty="0">
                <a:solidFill>
                  <a:srgbClr val="00B0F0"/>
                </a:solidFill>
                <a:latin typeface="Abadi" panose="020B0604020202020204" pitchFamily="34" charset="0"/>
              </a:rPr>
              <a:t>1)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402E66D-0320-429B-B071-AF7F993B1A41}"/>
              </a:ext>
            </a:extLst>
          </p:cNvPr>
          <p:cNvSpPr txBox="1"/>
          <p:nvPr/>
        </p:nvSpPr>
        <p:spPr bwMode="auto">
          <a:xfrm>
            <a:off x="9312569" y="5232589"/>
            <a:ext cx="292003" cy="26637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400" dirty="0">
                <a:solidFill>
                  <a:srgbClr val="00B0F0"/>
                </a:solidFill>
                <a:latin typeface="Abadi" panose="020B0604020202020204" pitchFamily="34" charset="0"/>
              </a:rPr>
              <a:t>7)</a:t>
            </a:r>
          </a:p>
        </p:txBody>
      </p:sp>
    </p:spTree>
    <p:extLst>
      <p:ext uri="{BB962C8B-B14F-4D97-AF65-F5344CB8AC3E}">
        <p14:creationId xmlns:p14="http://schemas.microsoft.com/office/powerpoint/2010/main" val="8353316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9746035-8550-480B-8B92-D36BC42303B2}"/>
              </a:ext>
            </a:extLst>
          </p:cNvPr>
          <p:cNvSpPr/>
          <p:nvPr/>
        </p:nvSpPr>
        <p:spPr>
          <a:xfrm>
            <a:off x="1004318" y="705180"/>
            <a:ext cx="971395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42424"/>
                </a:solidFill>
              </a:rPr>
              <a:t>Signal()</a:t>
            </a:r>
            <a:endParaRPr lang="en-US" dirty="0">
              <a:solidFill>
                <a:srgbClr val="FF0000"/>
              </a:solidFill>
            </a:endParaRP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rgbClr val="242424"/>
                </a:solidFill>
              </a:rPr>
              <a:t>1) –move the first(*) wait on condition thread to wait on the lock, stay in Waiting state</a:t>
            </a:r>
            <a:endParaRPr lang="en-US" dirty="0">
              <a:solidFill>
                <a:srgbClr val="242424"/>
              </a:solidFill>
              <a:latin typeface="Abadi" panose="020B0604020202020204" pitchFamily="34" charset="0"/>
            </a:endParaRP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rgbClr val="242424"/>
                </a:solidFill>
              </a:rPr>
              <a:t>2) –move the first(*) wait on condition thread to wait on the lock, stay in Timed Waiting state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CE1AC4E-2E0C-4823-9A53-71174F37199C}"/>
              </a:ext>
            </a:extLst>
          </p:cNvPr>
          <p:cNvSpPr/>
          <p:nvPr/>
        </p:nvSpPr>
        <p:spPr>
          <a:xfrm>
            <a:off x="1004318" y="2126939"/>
            <a:ext cx="992134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tx1"/>
              </a:buClr>
            </a:pPr>
            <a:r>
              <a:rPr lang="en-US" dirty="0" err="1"/>
              <a:t>SignalAll</a:t>
            </a:r>
            <a:r>
              <a:rPr lang="en-US" dirty="0"/>
              <a:t>()</a:t>
            </a:r>
            <a:endParaRPr lang="en-US" dirty="0">
              <a:solidFill>
                <a:srgbClr val="FF0000"/>
              </a:solidFill>
            </a:endParaRP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rgbClr val="242424"/>
                </a:solidFill>
              </a:rPr>
              <a:t>3) – all threads waiting on condition move to waiting on the lock,  all stay in Waiting state</a:t>
            </a: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rgbClr val="242424"/>
                </a:solidFill>
              </a:rPr>
              <a:t>4) – all threads waiting on condition move to waiting on the lock,  all stay in Timed Waiting state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23C5CD2-62D3-4E95-9F85-D4BBC38AAA2E}"/>
              </a:ext>
            </a:extLst>
          </p:cNvPr>
          <p:cNvSpPr/>
          <p:nvPr/>
        </p:nvSpPr>
        <p:spPr>
          <a:xfrm>
            <a:off x="1004318" y="4611597"/>
            <a:ext cx="60783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42424"/>
                </a:solidFill>
              </a:rPr>
              <a:t>Unlock()  - (Last Time, Object lock count 1-&gt;0)</a:t>
            </a:r>
            <a:endParaRPr lang="en-US" dirty="0">
              <a:solidFill>
                <a:srgbClr val="FF0000"/>
              </a:solidFill>
            </a:endParaRP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rgbClr val="242424"/>
                </a:solidFill>
              </a:rPr>
              <a:t>1) – release the lock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3448B0-2CD8-4C3D-B4B8-6076E54C1576}"/>
              </a:ext>
            </a:extLst>
          </p:cNvPr>
          <p:cNvSpPr txBox="1"/>
          <p:nvPr/>
        </p:nvSpPr>
        <p:spPr bwMode="auto">
          <a:xfrm>
            <a:off x="8540684" y="214460"/>
            <a:ext cx="3016577" cy="35114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2000" dirty="0"/>
              <a:t>*Random-selected detail?</a:t>
            </a:r>
          </a:p>
        </p:txBody>
      </p:sp>
    </p:spTree>
    <p:extLst>
      <p:ext uri="{BB962C8B-B14F-4D97-AF65-F5344CB8AC3E}">
        <p14:creationId xmlns:p14="http://schemas.microsoft.com/office/powerpoint/2010/main" val="8570978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415A9A1-C2FB-4AC2-BB43-4EAB5E1226EB}"/>
              </a:ext>
            </a:extLst>
          </p:cNvPr>
          <p:cNvSpPr/>
          <p:nvPr/>
        </p:nvSpPr>
        <p:spPr>
          <a:xfrm>
            <a:off x="1846175" y="1401661"/>
            <a:ext cx="869976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B0F0"/>
                </a:solidFill>
              </a:rPr>
              <a:t>Question B2: </a:t>
            </a:r>
          </a:p>
          <a:p>
            <a:r>
              <a:rPr lang="en-US" sz="2400" dirty="0">
                <a:solidFill>
                  <a:srgbClr val="00B0F0"/>
                </a:solidFill>
              </a:rPr>
              <a:t>         </a:t>
            </a:r>
            <a:r>
              <a:rPr lang="en-US" dirty="0">
                <a:solidFill>
                  <a:srgbClr val="00B0F0"/>
                </a:solidFill>
              </a:rPr>
              <a:t>Thread B is staying in await(), but another thread A signal() then Interrupt() it,  after thread A release the lock,  Is the Thread B </a:t>
            </a:r>
            <a:r>
              <a:rPr lang="en-US" sz="1600" dirty="0">
                <a:solidFill>
                  <a:srgbClr val="00B0F0"/>
                </a:solidFill>
              </a:rPr>
              <a:t> </a:t>
            </a:r>
            <a:r>
              <a:rPr lang="en-US" dirty="0">
                <a:solidFill>
                  <a:srgbClr val="00B0F0"/>
                </a:solidFill>
              </a:rPr>
              <a:t>interrupted first or notified first? </a:t>
            </a:r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447A96D-08E3-4E9B-93C8-38FE8B4996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5825" y="2689160"/>
            <a:ext cx="6315075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6612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442E5F7-B671-457D-8E0F-3B99DFC28AE2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 err="1"/>
              <a:t>Facilites</a:t>
            </a:r>
            <a:endParaRPr lang="en-US" altLang="zh-CN" dirty="0"/>
          </a:p>
          <a:p>
            <a:pPr lvl="1"/>
            <a:r>
              <a:rPr lang="en-US" dirty="0" err="1"/>
              <a:t>BlockingQueue</a:t>
            </a:r>
            <a:endParaRPr lang="en-US" dirty="0"/>
          </a:p>
          <a:p>
            <a:pPr lvl="2"/>
            <a:r>
              <a:rPr lang="en-US" altLang="zh-CN" dirty="0" err="1"/>
              <a:t>LinkedBlockingDeque</a:t>
            </a:r>
            <a:r>
              <a:rPr lang="en-US" altLang="zh-CN" dirty="0"/>
              <a:t>&lt;&gt;(capacity) used</a:t>
            </a:r>
          </a:p>
          <a:p>
            <a:pPr lvl="3"/>
            <a:r>
              <a:rPr lang="en-US" altLang="zh-CN" dirty="0"/>
              <a:t>Default capacity = </a:t>
            </a:r>
            <a:r>
              <a:rPr lang="en-US" altLang="zh-CN" dirty="0" err="1"/>
              <a:t>Integer.MAX_VALUE</a:t>
            </a:r>
            <a:endParaRPr lang="en-US" altLang="zh-CN" dirty="0"/>
          </a:p>
          <a:p>
            <a:pPr lvl="2"/>
            <a:r>
              <a:rPr lang="en-US" altLang="zh-CN" dirty="0"/>
              <a:t>put()     blocking write</a:t>
            </a:r>
          </a:p>
          <a:p>
            <a:pPr lvl="2"/>
            <a:r>
              <a:rPr lang="en-US" altLang="zh-CN" dirty="0"/>
              <a:t>take()   blocking read</a:t>
            </a:r>
          </a:p>
          <a:p>
            <a:pPr marL="736600" lvl="2" indent="0">
              <a:buNone/>
            </a:pPr>
            <a:endParaRPr lang="en-US" altLang="zh-CN" dirty="0"/>
          </a:p>
          <a:p>
            <a:r>
              <a:rPr lang="en-US" dirty="0"/>
              <a:t>Solution Description</a:t>
            </a:r>
          </a:p>
          <a:p>
            <a:pPr lvl="1"/>
            <a:r>
              <a:rPr lang="en-US" altLang="zh-CN" dirty="0"/>
              <a:t>The blocking queue internally handles blocking and wakeup, which simplifies the design. Internal of it is a buffer that balances the processing power of producers and consumers.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4E70466-28B2-47E9-8B3D-134BCBD67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BlockingQueue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1D5BDB-5DCE-4E94-8E5B-725E8974BB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8496" y="1974056"/>
            <a:ext cx="4743450" cy="206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3263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34528FE-37FB-4198-9171-27F231E382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1971" y="1989138"/>
            <a:ext cx="8341526" cy="4392612"/>
          </a:xfrm>
          <a:prstGeom prst="rect">
            <a:avLst/>
          </a:prstGeom>
        </p:spPr>
      </p:pic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BDEEE5E-915B-4C33-A43F-585F67FDBAA3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79424" y="1844675"/>
            <a:ext cx="6811391" cy="4392612"/>
          </a:xfrm>
        </p:spPr>
        <p:txBody>
          <a:bodyPr/>
          <a:lstStyle/>
          <a:p>
            <a:r>
              <a:rPr lang="en-US" altLang="zh-CN" dirty="0"/>
              <a:t>Java producer-consumer pattern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052E16E-9105-468E-906E-0E3560DFC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BlockingQueue</a:t>
            </a:r>
            <a:endParaRPr lang="en-US" dirty="0"/>
          </a:p>
        </p:txBody>
      </p:sp>
      <p:sp>
        <p:nvSpPr>
          <p:cNvPr id="4" name="AutoShape 2" descr="https://img-blog.csdn.net/20170905112413891?watermark/2/text/aHR0cDovL2Jsb2cuY3Nkbi5uZXQvdTAxMTQ4NjQ5MQ==/font/5a6L5L2T/fontsize/400/fill/I0JBQkFCMA==/dissolve/70/gravity/Center">
            <a:extLst>
              <a:ext uri="{FF2B5EF4-FFF2-40B4-BE49-F238E27FC236}">
                <a16:creationId xmlns:a16="http://schemas.microsoft.com/office/drawing/2014/main" id="{93FFBAA8-E40B-4256-B97F-B11FE1F56FE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7307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7434FD0-124E-4F51-B580-4F99238EA3B9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  <a:p>
            <a:pPr lvl="1"/>
            <a:r>
              <a:rPr lang="en-US" dirty="0"/>
              <a:t>Separated lock and  condition for producer and consumer</a:t>
            </a:r>
          </a:p>
          <a:p>
            <a:pPr lvl="1"/>
            <a:r>
              <a:rPr lang="en-US" dirty="0"/>
              <a:t>Half lock-free queue</a:t>
            </a:r>
          </a:p>
          <a:p>
            <a:pPr lvl="1"/>
            <a:r>
              <a:rPr lang="en-US" dirty="0" err="1"/>
              <a:t>lockInterruptibly</a:t>
            </a:r>
            <a:r>
              <a:rPr lang="en-US" dirty="0"/>
              <a:t>() and await() internally used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Alternative non-blocking solution</a:t>
            </a:r>
          </a:p>
          <a:p>
            <a:pPr lvl="2"/>
            <a:r>
              <a:rPr lang="en-US" dirty="0"/>
              <a:t>Lock-free queue: </a:t>
            </a:r>
            <a:r>
              <a:rPr lang="en-US" dirty="0" err="1"/>
              <a:t>ConcurrentLinkedQueue</a:t>
            </a:r>
            <a:r>
              <a:rPr lang="en-US" dirty="0"/>
              <a:t>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E602282-EF39-4DA2-8602-64AC35F6D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BlockingQueue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233AFA-AC72-4F36-B7BC-F5C58CFCB2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7689" y="2820923"/>
            <a:ext cx="4906935" cy="2982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7978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D6333F9-7F99-42A4-9937-CD70789F944E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/>
              <a:t>Facilities</a:t>
            </a:r>
          </a:p>
          <a:p>
            <a:pPr lvl="1"/>
            <a:r>
              <a:rPr lang="en-US" altLang="zh-CN" dirty="0" err="1"/>
              <a:t>PipedInputStream</a:t>
            </a:r>
            <a:r>
              <a:rPr lang="en-US" altLang="zh-CN" dirty="0"/>
              <a:t>:  receive byte stream</a:t>
            </a:r>
          </a:p>
          <a:p>
            <a:pPr lvl="1"/>
            <a:r>
              <a:rPr lang="en-US" altLang="zh-CN" dirty="0" err="1"/>
              <a:t>PipedOutputStream</a:t>
            </a:r>
            <a:r>
              <a:rPr lang="en-US" altLang="zh-CN" dirty="0"/>
              <a:t>: send byte stream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en-US" dirty="0"/>
              <a:t>Solution Description</a:t>
            </a:r>
          </a:p>
          <a:p>
            <a:pPr lvl="1"/>
            <a:r>
              <a:rPr lang="en-US" altLang="zh-CN" dirty="0"/>
              <a:t>Associate output stream with input stream</a:t>
            </a:r>
          </a:p>
          <a:p>
            <a:pPr lvl="1"/>
            <a:r>
              <a:rPr lang="en-US" altLang="zh-CN" dirty="0"/>
              <a:t>Use the internal buffer of </a:t>
            </a:r>
            <a:r>
              <a:rPr lang="en-US" altLang="zh-CN" dirty="0" err="1"/>
              <a:t>PipedInputStream</a:t>
            </a:r>
            <a:r>
              <a:rPr lang="en-US" altLang="zh-CN" dirty="0"/>
              <a:t>(Default 1024 bytes)</a:t>
            </a:r>
          </a:p>
          <a:p>
            <a:pPr lvl="1"/>
            <a:r>
              <a:rPr lang="en-US" altLang="zh-CN" dirty="0"/>
              <a:t>Use internal locks in </a:t>
            </a:r>
            <a:r>
              <a:rPr lang="en-US" altLang="zh-CN" dirty="0" err="1"/>
              <a:t>PipedInputStream</a:t>
            </a:r>
            <a:r>
              <a:rPr lang="en-US" altLang="zh-CN" dirty="0"/>
              <a:t>/</a:t>
            </a:r>
            <a:r>
              <a:rPr lang="en-US" altLang="zh-CN" dirty="0" err="1"/>
              <a:t>PipedOutputStream</a:t>
            </a:r>
            <a:endParaRPr lang="en-US" altLang="zh-CN" dirty="0"/>
          </a:p>
          <a:p>
            <a:pPr lvl="1"/>
            <a:r>
              <a:rPr lang="en-US" altLang="zh-CN" dirty="0"/>
              <a:t>Based on byte stream, exists delimitation problem</a:t>
            </a:r>
          </a:p>
          <a:p>
            <a:pPr lvl="1"/>
            <a:endParaRPr lang="en-US" altLang="zh-CN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19E7D24-D754-4542-B859-A71F29B70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PipedInputStream</a:t>
            </a:r>
            <a:r>
              <a:rPr lang="en-US" altLang="zh-CN" dirty="0"/>
              <a:t>/</a:t>
            </a:r>
            <a:r>
              <a:rPr lang="en-US" altLang="zh-CN" dirty="0" err="1"/>
              <a:t>PipedOutputStream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0897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1CF31B8-F180-4E4A-9D39-1CCC909E3F50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  <a:p>
            <a:pPr lvl="1"/>
            <a:r>
              <a:rPr lang="en-US" dirty="0" err="1"/>
              <a:t>Synhcronized</a:t>
            </a:r>
            <a:r>
              <a:rPr lang="en-US" dirty="0"/>
              <a:t> and wait()/notify() internally used.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5FD81A0-8A81-441C-B6FF-AA25D3E8E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PipedInputStream</a:t>
            </a:r>
            <a:r>
              <a:rPr lang="en-US" altLang="zh-CN" dirty="0"/>
              <a:t>/</a:t>
            </a:r>
            <a:r>
              <a:rPr lang="en-US" altLang="zh-CN" dirty="0" err="1"/>
              <a:t>PipedOutputStream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E60C16-5027-4C40-B5AF-2A95BF5701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8760" y="2883802"/>
            <a:ext cx="6154581" cy="3740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5536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9782F52-229D-4D4E-ADD4-6A7CADBD08A7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Tight Coupling</a:t>
            </a:r>
          </a:p>
          <a:p>
            <a:r>
              <a:rPr lang="en-US" dirty="0"/>
              <a:t>Thread can not be properly terminated</a:t>
            </a:r>
          </a:p>
          <a:p>
            <a:r>
              <a:rPr lang="en-US" dirty="0" err="1"/>
              <a:t>BlockingQueue</a:t>
            </a:r>
            <a:r>
              <a:rPr lang="en-US" dirty="0"/>
              <a:t> is simplest, and do not neglect the lock-free </a:t>
            </a:r>
            <a:r>
              <a:rPr lang="en-US" dirty="0" err="1"/>
              <a:t>ConcurrentLinkedQueue</a:t>
            </a:r>
            <a:r>
              <a:rPr lang="en-US" dirty="0"/>
              <a:t>. </a:t>
            </a:r>
          </a:p>
          <a:p>
            <a:r>
              <a:rPr lang="en-US" dirty="0"/>
              <a:t>Monitor has a special bias lock, adaptive </a:t>
            </a:r>
            <a:r>
              <a:rPr lang="en-US" dirty="0" err="1"/>
              <a:t>spining</a:t>
            </a:r>
            <a:r>
              <a:rPr lang="en-US" dirty="0"/>
              <a:t> mechanism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27E9E67-20BB-4F49-8C21-0439892A6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 Cross-thread Summary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6090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B15E26C-ED7F-449A-BEDD-6AE7C6E73CBA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/>
              <a:t>NIO and</a:t>
            </a:r>
            <a:r>
              <a:rPr lang="en-US" dirty="0"/>
              <a:t> </a:t>
            </a:r>
            <a:r>
              <a:rPr lang="en-US" dirty="0" err="1"/>
              <a:t>MappedByteBuffer</a:t>
            </a:r>
            <a:r>
              <a:rPr lang="en-US" dirty="0"/>
              <a:t>(Java SHM solution)</a:t>
            </a:r>
          </a:p>
          <a:p>
            <a:r>
              <a:rPr lang="en-US" altLang="zh-CN" dirty="0"/>
              <a:t>Using Linux</a:t>
            </a:r>
            <a:r>
              <a:rPr lang="zh-CN" altLang="en-US" dirty="0"/>
              <a:t> </a:t>
            </a:r>
            <a:r>
              <a:rPr lang="en-US" altLang="zh-CN" dirty="0" err="1"/>
              <a:t>SystemV</a:t>
            </a:r>
            <a:r>
              <a:rPr lang="en-US" altLang="zh-CN" dirty="0"/>
              <a:t>-IPC MQ </a:t>
            </a:r>
            <a:r>
              <a:rPr lang="en-US" dirty="0"/>
              <a:t>through JNA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11C4B75-6080-47DF-AF36-567EED232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 Cross-process(JVM) Solutions</a:t>
            </a:r>
          </a:p>
        </p:txBody>
      </p:sp>
    </p:spTree>
    <p:extLst>
      <p:ext uri="{BB962C8B-B14F-4D97-AF65-F5344CB8AC3E}">
        <p14:creationId xmlns:p14="http://schemas.microsoft.com/office/powerpoint/2010/main" val="3854684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56A8EE2-AAAC-4241-8205-E8A107944637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/>
              <a:t>Producer-consumer problem</a:t>
            </a:r>
          </a:p>
          <a:p>
            <a:r>
              <a:rPr lang="en-US" altLang="zh-CN" dirty="0"/>
              <a:t>Java Cross-thread Solutions</a:t>
            </a:r>
          </a:p>
          <a:p>
            <a:r>
              <a:rPr lang="en-US" altLang="zh-CN" dirty="0"/>
              <a:t>Java Cross-process(JVM) Solutions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823C84B8-CB78-4EFC-BD6C-3EA955DF9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1974111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65E79B6-1340-4C5B-9D75-18B64A6362C7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 err="1"/>
              <a:t>Facilites</a:t>
            </a:r>
            <a:endParaRPr lang="en-US" dirty="0"/>
          </a:p>
          <a:p>
            <a:pPr lvl="1"/>
            <a:r>
              <a:rPr lang="en-US" dirty="0"/>
              <a:t>NIO </a:t>
            </a:r>
            <a:r>
              <a:rPr lang="en-US" dirty="0" err="1"/>
              <a:t>FileChannel</a:t>
            </a:r>
            <a:endParaRPr lang="en-US" dirty="0"/>
          </a:p>
          <a:p>
            <a:pPr lvl="1"/>
            <a:r>
              <a:rPr lang="en-US" dirty="0" err="1"/>
              <a:t>MappedByteBuffer</a:t>
            </a:r>
            <a:endParaRPr lang="en-US" dirty="0"/>
          </a:p>
          <a:p>
            <a:pPr lvl="2"/>
            <a:r>
              <a:rPr lang="en-US" altLang="zh-CN" dirty="0"/>
              <a:t>Using OS memory-mapped file mechanism(max 2G Bytes, </a:t>
            </a:r>
            <a:r>
              <a:rPr lang="en-US" altLang="zh-CN" dirty="0" err="1"/>
              <a:t>Integer.MAX_VALUE</a:t>
            </a:r>
            <a:r>
              <a:rPr lang="en-US" altLang="zh-CN" dirty="0"/>
              <a:t>)</a:t>
            </a:r>
          </a:p>
          <a:p>
            <a:pPr lvl="2"/>
            <a:r>
              <a:rPr lang="en-US" dirty="0"/>
              <a:t>Using</a:t>
            </a:r>
            <a:r>
              <a:rPr lang="zh-CN" altLang="en-US" dirty="0"/>
              <a:t> </a:t>
            </a:r>
            <a:r>
              <a:rPr lang="en-US" altLang="zh-CN" dirty="0"/>
              <a:t>d</a:t>
            </a:r>
            <a:r>
              <a:rPr lang="en-US" dirty="0"/>
              <a:t>irect byte buffer</a:t>
            </a:r>
          </a:p>
          <a:p>
            <a:pPr marL="736600" lvl="2" indent="0">
              <a:buNone/>
            </a:pPr>
            <a:endParaRPr lang="en-US" dirty="0"/>
          </a:p>
          <a:p>
            <a:r>
              <a:rPr lang="en-US" dirty="0"/>
              <a:t>Solution Description</a:t>
            </a:r>
          </a:p>
          <a:p>
            <a:pPr lvl="1"/>
            <a:r>
              <a:rPr lang="en-US" altLang="zh-CN" dirty="0"/>
              <a:t>Share memory-mapped file among processes</a:t>
            </a:r>
          </a:p>
          <a:p>
            <a:pPr lvl="1"/>
            <a:r>
              <a:rPr lang="en-US" altLang="zh-CN" dirty="0"/>
              <a:t>Mapped as d</a:t>
            </a:r>
            <a:r>
              <a:rPr lang="en-US" dirty="0"/>
              <a:t>irect byte buffer</a:t>
            </a:r>
            <a:endParaRPr lang="en-US" altLang="zh-CN" dirty="0"/>
          </a:p>
          <a:p>
            <a:pPr lvl="1"/>
            <a:r>
              <a:rPr lang="en-US" altLang="zh-CN" dirty="0"/>
              <a:t>Using the exclusive lock in </a:t>
            </a:r>
            <a:r>
              <a:rPr lang="en-US" altLang="zh-CN" dirty="0" err="1"/>
              <a:t>FileChannel</a:t>
            </a:r>
            <a:r>
              <a:rPr lang="en-US" altLang="zh-CN" dirty="0"/>
              <a:t>(File system lock)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54C9BB5-1BD1-438B-B1EB-96DCA08D6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NIO and </a:t>
            </a:r>
            <a:r>
              <a:rPr lang="en-US" dirty="0" err="1"/>
              <a:t>MappedByteBuffer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9092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9ADF0FC-D4AF-4D14-A09E-CF31D0CC17F3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6CB2870-5791-4190-9CF7-50D6D0D71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NIO and </a:t>
            </a:r>
            <a:r>
              <a:rPr lang="en-US" dirty="0" err="1"/>
              <a:t>MappedByteBuffer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EFF260-8F26-4352-A1EE-B08A975088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0211" y="1688896"/>
            <a:ext cx="6754335" cy="4104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5677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D61956C-BAED-4331-BE85-FD7B1DE04A3F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 err="1"/>
              <a:t>Facilites</a:t>
            </a:r>
            <a:endParaRPr lang="en-US" dirty="0"/>
          </a:p>
          <a:p>
            <a:pPr lvl="1"/>
            <a:r>
              <a:rPr lang="en-US" dirty="0"/>
              <a:t>System V IPC MQ(Linux System Call)</a:t>
            </a:r>
          </a:p>
          <a:p>
            <a:pPr lvl="2"/>
            <a:r>
              <a:rPr lang="en-US" dirty="0"/>
              <a:t>int </a:t>
            </a:r>
            <a:r>
              <a:rPr lang="en-US" dirty="0" err="1"/>
              <a:t>msgget</a:t>
            </a:r>
            <a:r>
              <a:rPr lang="en-US" dirty="0"/>
              <a:t>(</a:t>
            </a:r>
            <a:r>
              <a:rPr lang="en-US" dirty="0" err="1"/>
              <a:t>key_t</a:t>
            </a:r>
            <a:r>
              <a:rPr lang="en-US" dirty="0"/>
              <a:t> key, </a:t>
            </a:r>
            <a:r>
              <a:rPr lang="en-US" b="1" dirty="0"/>
              <a:t>int</a:t>
            </a:r>
            <a:r>
              <a:rPr lang="en-US" dirty="0"/>
              <a:t> </a:t>
            </a:r>
            <a:r>
              <a:rPr lang="en-US" dirty="0" err="1"/>
              <a:t>msgflg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int </a:t>
            </a:r>
            <a:r>
              <a:rPr lang="en-US" dirty="0" err="1"/>
              <a:t>msgsnd</a:t>
            </a:r>
            <a:r>
              <a:rPr lang="en-US" dirty="0"/>
              <a:t>(</a:t>
            </a:r>
            <a:r>
              <a:rPr lang="en-US" b="1" dirty="0"/>
              <a:t>int</a:t>
            </a:r>
            <a:r>
              <a:rPr lang="en-US" dirty="0"/>
              <a:t> </a:t>
            </a:r>
            <a:r>
              <a:rPr lang="en-US" dirty="0" err="1"/>
              <a:t>msqid</a:t>
            </a:r>
            <a:r>
              <a:rPr lang="en-US" dirty="0"/>
              <a:t>, </a:t>
            </a:r>
            <a:r>
              <a:rPr lang="en-US" b="1" dirty="0"/>
              <a:t>const</a:t>
            </a:r>
            <a:r>
              <a:rPr lang="en-US" dirty="0"/>
              <a:t> </a:t>
            </a:r>
            <a:r>
              <a:rPr lang="en-US" b="1" dirty="0"/>
              <a:t>void</a:t>
            </a:r>
            <a:r>
              <a:rPr lang="en-US" dirty="0"/>
              <a:t> *</a:t>
            </a:r>
            <a:r>
              <a:rPr lang="en-US" dirty="0" err="1"/>
              <a:t>msgp</a:t>
            </a:r>
            <a:r>
              <a:rPr lang="en-US" dirty="0"/>
              <a:t>, </a:t>
            </a:r>
            <a:r>
              <a:rPr lang="en-US" b="1" dirty="0" err="1"/>
              <a:t>size_t</a:t>
            </a:r>
            <a:r>
              <a:rPr lang="en-US" dirty="0"/>
              <a:t> </a:t>
            </a:r>
            <a:r>
              <a:rPr lang="en-US" dirty="0" err="1"/>
              <a:t>msgsz</a:t>
            </a:r>
            <a:r>
              <a:rPr lang="en-US" dirty="0"/>
              <a:t>, </a:t>
            </a:r>
            <a:r>
              <a:rPr lang="en-US" b="1" dirty="0"/>
              <a:t>int</a:t>
            </a:r>
            <a:r>
              <a:rPr lang="en-US" dirty="0"/>
              <a:t> </a:t>
            </a:r>
            <a:r>
              <a:rPr lang="en-US" dirty="0" err="1"/>
              <a:t>msgflg</a:t>
            </a:r>
            <a:r>
              <a:rPr lang="en-US" dirty="0"/>
              <a:t>)</a:t>
            </a:r>
          </a:p>
          <a:p>
            <a:pPr lvl="2"/>
            <a:r>
              <a:rPr lang="en-US" dirty="0" err="1"/>
              <a:t>size_t</a:t>
            </a:r>
            <a:r>
              <a:rPr lang="en-US" dirty="0"/>
              <a:t> </a:t>
            </a:r>
            <a:r>
              <a:rPr lang="en-US" dirty="0" err="1"/>
              <a:t>msgrcv</a:t>
            </a:r>
            <a:r>
              <a:rPr lang="en-US" dirty="0"/>
              <a:t>(</a:t>
            </a:r>
            <a:r>
              <a:rPr lang="en-US" b="1" dirty="0"/>
              <a:t>int</a:t>
            </a:r>
            <a:r>
              <a:rPr lang="en-US" dirty="0"/>
              <a:t> </a:t>
            </a:r>
            <a:r>
              <a:rPr lang="en-US" dirty="0" err="1"/>
              <a:t>msqid</a:t>
            </a:r>
            <a:r>
              <a:rPr lang="en-US" dirty="0"/>
              <a:t>, </a:t>
            </a:r>
            <a:r>
              <a:rPr lang="en-US" b="1" dirty="0"/>
              <a:t>void</a:t>
            </a:r>
            <a:r>
              <a:rPr lang="en-US" dirty="0"/>
              <a:t> *</a:t>
            </a:r>
            <a:r>
              <a:rPr lang="en-US" dirty="0" err="1"/>
              <a:t>msgp</a:t>
            </a:r>
            <a:r>
              <a:rPr lang="en-US" dirty="0"/>
              <a:t>, </a:t>
            </a:r>
            <a:r>
              <a:rPr lang="en-US" b="1" dirty="0" err="1"/>
              <a:t>size_t</a:t>
            </a:r>
            <a:r>
              <a:rPr lang="en-US" dirty="0"/>
              <a:t> </a:t>
            </a:r>
            <a:r>
              <a:rPr lang="en-US" dirty="0" err="1"/>
              <a:t>msgsz</a:t>
            </a:r>
            <a:r>
              <a:rPr lang="en-US" dirty="0"/>
              <a:t>, </a:t>
            </a:r>
            <a:r>
              <a:rPr lang="en-US" b="1" dirty="0"/>
              <a:t>long</a:t>
            </a:r>
            <a:r>
              <a:rPr lang="en-US" dirty="0"/>
              <a:t> </a:t>
            </a:r>
            <a:r>
              <a:rPr lang="en-US" dirty="0" err="1"/>
              <a:t>msgtyp</a:t>
            </a:r>
            <a:r>
              <a:rPr lang="en-US" dirty="0"/>
              <a:t>, </a:t>
            </a:r>
            <a:r>
              <a:rPr lang="en-US" b="1" dirty="0"/>
              <a:t>int</a:t>
            </a:r>
            <a:r>
              <a:rPr lang="en-US" dirty="0"/>
              <a:t> </a:t>
            </a:r>
            <a:r>
              <a:rPr lang="en-US" dirty="0" err="1"/>
              <a:t>msgflg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JNA</a:t>
            </a:r>
            <a:r>
              <a:rPr lang="zh-CN" altLang="en-US" dirty="0"/>
              <a:t> </a:t>
            </a:r>
            <a:r>
              <a:rPr lang="en-US" altLang="zh-CN" dirty="0"/>
              <a:t>Library</a:t>
            </a:r>
          </a:p>
          <a:p>
            <a:pPr lvl="2"/>
            <a:r>
              <a:rPr lang="en-US" altLang="zh-CN" dirty="0"/>
              <a:t>Origin from</a:t>
            </a:r>
            <a:r>
              <a:rPr lang="zh-CN" altLang="en-US" dirty="0"/>
              <a:t> </a:t>
            </a:r>
            <a:r>
              <a:rPr lang="en-US" altLang="zh-CN" dirty="0"/>
              <a:t>Sun,</a:t>
            </a:r>
            <a:r>
              <a:rPr lang="zh-CN" altLang="en-US" dirty="0"/>
              <a:t> </a:t>
            </a:r>
            <a:r>
              <a:rPr lang="en-US" altLang="zh-CN" dirty="0"/>
              <a:t>open source on top of JNI,</a:t>
            </a:r>
            <a:r>
              <a:rPr lang="zh-CN" altLang="en-US" dirty="0"/>
              <a:t> </a:t>
            </a:r>
            <a:r>
              <a:rPr lang="en-US" altLang="zh-CN" dirty="0"/>
              <a:t>using in Java side</a:t>
            </a:r>
            <a:r>
              <a:rPr lang="zh-CN" altLang="en-US" dirty="0"/>
              <a:t>。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Solution Description</a:t>
            </a:r>
          </a:p>
          <a:p>
            <a:pPr lvl="1"/>
            <a:r>
              <a:rPr lang="en-US" altLang="zh-CN" dirty="0"/>
              <a:t>Using </a:t>
            </a:r>
            <a:r>
              <a:rPr lang="en-US" altLang="zh-CN" dirty="0" err="1"/>
              <a:t>SystemV</a:t>
            </a:r>
            <a:r>
              <a:rPr lang="en-US" altLang="zh-CN" dirty="0"/>
              <a:t>-IPC Message Queue in Unix/Linux OS</a:t>
            </a:r>
          </a:p>
          <a:p>
            <a:pPr lvl="1"/>
            <a:r>
              <a:rPr lang="en-US" altLang="zh-CN" dirty="0"/>
              <a:t>Data contained in each message buffer</a:t>
            </a:r>
          </a:p>
          <a:p>
            <a:pPr lvl="1"/>
            <a:r>
              <a:rPr lang="en-US" altLang="zh-CN" dirty="0"/>
              <a:t>Using internal mechanism in kernel, invisible to application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2E912D8-589D-4A82-AD97-B783CB566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Using </a:t>
            </a:r>
            <a:r>
              <a:rPr lang="en-US" altLang="zh-CN" dirty="0" err="1"/>
              <a:t>SystemV</a:t>
            </a:r>
            <a:r>
              <a:rPr lang="en-US" altLang="zh-CN" dirty="0"/>
              <a:t>-IPC MQ </a:t>
            </a:r>
            <a:r>
              <a:rPr lang="en-US" dirty="0"/>
              <a:t>through JNA</a:t>
            </a:r>
            <a:r>
              <a:rPr lang="en-US" altLang="zh-CN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4390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6235710-7CC0-4F9A-B813-01E41A7B881C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369888" lvl="1" indent="0" algn="ctr">
              <a:buNone/>
            </a:pPr>
            <a:r>
              <a:rPr lang="en-US" sz="4800" dirty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1592288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604F35D-3922-409D-9F17-8FEE48277C54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79424" y="1763395"/>
            <a:ext cx="9507855" cy="4392612"/>
          </a:xfrm>
        </p:spPr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Question C</a:t>
            </a:r>
          </a:p>
          <a:p>
            <a:pPr lvl="1"/>
            <a:r>
              <a:rPr lang="en-US" dirty="0">
                <a:solidFill>
                  <a:srgbClr val="00B0F0"/>
                </a:solidFill>
              </a:rPr>
              <a:t>Does the </a:t>
            </a:r>
            <a:r>
              <a:rPr lang="en-US" dirty="0" err="1">
                <a:solidFill>
                  <a:srgbClr val="00B0F0"/>
                </a:solidFill>
              </a:rPr>
              <a:t>ReentrantLock</a:t>
            </a:r>
            <a:r>
              <a:rPr lang="en-US" dirty="0">
                <a:solidFill>
                  <a:srgbClr val="00B0F0"/>
                </a:solidFill>
              </a:rPr>
              <a:t> has lock upgrade?</a:t>
            </a:r>
          </a:p>
          <a:p>
            <a:pPr lvl="2"/>
            <a:r>
              <a:rPr lang="en-US" dirty="0">
                <a:solidFill>
                  <a:srgbClr val="00B0F0"/>
                </a:solidFill>
              </a:rPr>
              <a:t>A. Has</a:t>
            </a:r>
          </a:p>
          <a:p>
            <a:pPr lvl="2"/>
            <a:r>
              <a:rPr lang="en-US" dirty="0">
                <a:solidFill>
                  <a:srgbClr val="00B0F0"/>
                </a:solidFill>
              </a:rPr>
              <a:t>B. Has not</a:t>
            </a:r>
          </a:p>
          <a:p>
            <a:pPr lvl="1"/>
            <a:endParaRPr lang="en-US" dirty="0">
              <a:solidFill>
                <a:srgbClr val="00B0F0"/>
              </a:solidFill>
            </a:endParaRPr>
          </a:p>
          <a:p>
            <a:pPr lvl="1"/>
            <a:endParaRPr lang="en-US" dirty="0">
              <a:solidFill>
                <a:srgbClr val="00B0F0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Webpoll</a:t>
            </a:r>
            <a:endParaRPr lang="en-US" dirty="0"/>
          </a:p>
          <a:p>
            <a:pPr lvl="1"/>
            <a:r>
              <a:rPr lang="en-US" u="sng" dirty="0">
                <a:hlinkClick r:id="rId3"/>
              </a:rPr>
              <a:t>http://webpoll.rnd.ericsson.se/poll.asp?ID=142841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886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623854EA-CEFE-4DA8-92CF-3180BAF519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71812" y="4156317"/>
            <a:ext cx="6048375" cy="347472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928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E6D7FDE-7BD2-4121-8CD9-7350E0C655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5630" y="5350497"/>
            <a:ext cx="4602163" cy="121796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637E86F-8912-42F5-9DF6-62C596DAE1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7564" y="1688600"/>
            <a:ext cx="5424436" cy="3296522"/>
          </a:xfrm>
          <a:prstGeom prst="rect">
            <a:avLst/>
          </a:prstGeom>
        </p:spPr>
      </p:pic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FE8878E-CB42-49B7-BADC-86889EF13259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56825" y="1550353"/>
            <a:ext cx="6510739" cy="4392612"/>
          </a:xfrm>
        </p:spPr>
        <p:txBody>
          <a:bodyPr/>
          <a:lstStyle/>
          <a:p>
            <a:r>
              <a:rPr lang="en-US" dirty="0"/>
              <a:t>One classic, concurrent multi-thread synchronization problem</a:t>
            </a:r>
          </a:p>
          <a:p>
            <a:pPr lvl="1"/>
            <a:r>
              <a:rPr lang="en-US" dirty="0"/>
              <a:t>Producers write data to buffer</a:t>
            </a:r>
          </a:p>
          <a:p>
            <a:pPr lvl="1"/>
            <a:r>
              <a:rPr lang="en-US" dirty="0"/>
              <a:t>Consumers read data from buffer</a:t>
            </a:r>
          </a:p>
          <a:p>
            <a:pPr lvl="1"/>
            <a:r>
              <a:rPr lang="en-US" dirty="0"/>
              <a:t>Shared buffer holds the produced data which is not yet consumed</a:t>
            </a:r>
          </a:p>
          <a:p>
            <a:endParaRPr lang="en-US" dirty="0"/>
          </a:p>
          <a:p>
            <a:r>
              <a:rPr lang="en-US" dirty="0"/>
              <a:t>Also called the bounded-buffer problem</a:t>
            </a:r>
          </a:p>
          <a:p>
            <a:pPr lvl="1"/>
            <a:r>
              <a:rPr lang="en-US" dirty="0"/>
              <a:t>bounded-buffer : size </a:t>
            </a:r>
            <a:r>
              <a:rPr lang="en-US" i="1" dirty="0"/>
              <a:t>N</a:t>
            </a:r>
          </a:p>
          <a:p>
            <a:pPr lvl="1"/>
            <a:r>
              <a:rPr lang="en-US" dirty="0"/>
              <a:t>Buffer is circular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6E73497-CA72-420E-AA3D-F426BB77C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Producer-consumer problem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6914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B15E26C-ED7F-449A-BEDD-6AE7C6E73CBA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Wait and Notify</a:t>
            </a:r>
          </a:p>
          <a:p>
            <a:r>
              <a:rPr lang="en-US" dirty="0"/>
              <a:t>Lock and Condition</a:t>
            </a:r>
          </a:p>
          <a:p>
            <a:r>
              <a:rPr lang="en-US" dirty="0" err="1"/>
              <a:t>BlockingQueue</a:t>
            </a:r>
            <a:endParaRPr lang="en-US" dirty="0"/>
          </a:p>
          <a:p>
            <a:r>
              <a:rPr lang="en-US" dirty="0" err="1"/>
              <a:t>PipedInputStream</a:t>
            </a:r>
            <a:r>
              <a:rPr lang="en-US" dirty="0"/>
              <a:t> and </a:t>
            </a:r>
            <a:r>
              <a:rPr lang="en-US" dirty="0" err="1"/>
              <a:t>PipedOutStream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11C4B75-6080-47DF-AF36-567EED232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 Cross-thread Solutions</a:t>
            </a:r>
          </a:p>
        </p:txBody>
      </p:sp>
    </p:spTree>
    <p:extLst>
      <p:ext uri="{BB962C8B-B14F-4D97-AF65-F5344CB8AC3E}">
        <p14:creationId xmlns:p14="http://schemas.microsoft.com/office/powerpoint/2010/main" val="1621442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DDCF0FD-F7C1-4BD7-9C97-17A4753870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024" y="1392929"/>
            <a:ext cx="11229975" cy="4467225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0935029-D515-4696-9709-5749E06609DA}"/>
              </a:ext>
            </a:extLst>
          </p:cNvPr>
          <p:cNvSpPr/>
          <p:nvPr/>
        </p:nvSpPr>
        <p:spPr>
          <a:xfrm>
            <a:off x="548365" y="658904"/>
            <a:ext cx="37408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242424"/>
                </a:solidFill>
              </a:rPr>
              <a:t>Java Thread State Figure </a:t>
            </a:r>
          </a:p>
        </p:txBody>
      </p:sp>
    </p:spTree>
    <p:extLst>
      <p:ext uri="{BB962C8B-B14F-4D97-AF65-F5344CB8AC3E}">
        <p14:creationId xmlns:p14="http://schemas.microsoft.com/office/powerpoint/2010/main" val="6994265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7C4D1C7-86AA-45CE-97FF-4469AC9F6580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79425" y="1554742"/>
            <a:ext cx="8353426" cy="4392612"/>
          </a:xfrm>
        </p:spPr>
        <p:txBody>
          <a:bodyPr/>
          <a:lstStyle/>
          <a:p>
            <a:r>
              <a:rPr lang="en-US" dirty="0"/>
              <a:t>Facilities</a:t>
            </a:r>
          </a:p>
          <a:p>
            <a:pPr lvl="1"/>
            <a:r>
              <a:rPr lang="en-US" dirty="0"/>
              <a:t>Synchronized and Synchronized(Object)</a:t>
            </a:r>
          </a:p>
          <a:p>
            <a:pPr lvl="3"/>
            <a:r>
              <a:rPr lang="en-US" sz="1400" dirty="0"/>
              <a:t>Non-fair                                                </a:t>
            </a:r>
            <a:r>
              <a:rPr lang="en-US" altLang="zh-CN" sz="1400" dirty="0"/>
              <a:t># F</a:t>
            </a:r>
            <a:r>
              <a:rPr lang="en-US" sz="1400" dirty="0"/>
              <a:t>air</a:t>
            </a:r>
            <a:endParaRPr lang="en-US" altLang="zh-CN" sz="1400" dirty="0"/>
          </a:p>
          <a:p>
            <a:pPr lvl="3"/>
            <a:r>
              <a:rPr lang="en-US" sz="1400" dirty="0">
                <a:solidFill>
                  <a:srgbClr val="767676"/>
                </a:solidFill>
              </a:rPr>
              <a:t>Reentrant                                             # Non-reentrant</a:t>
            </a:r>
          </a:p>
          <a:p>
            <a:pPr lvl="3"/>
            <a:r>
              <a:rPr lang="en-US" sz="1400" dirty="0">
                <a:solidFill>
                  <a:srgbClr val="767676"/>
                </a:solidFill>
              </a:rPr>
              <a:t>Exclusive                                              </a:t>
            </a:r>
            <a:r>
              <a:rPr lang="en-US" altLang="zh-CN" sz="1400" dirty="0">
                <a:solidFill>
                  <a:srgbClr val="767676"/>
                </a:solidFill>
              </a:rPr>
              <a:t># Share Lock</a:t>
            </a:r>
          </a:p>
          <a:p>
            <a:pPr lvl="3"/>
            <a:r>
              <a:rPr lang="en-US" sz="1400" dirty="0">
                <a:solidFill>
                  <a:srgbClr val="767676"/>
                </a:solidFill>
              </a:rPr>
              <a:t>Mutex </a:t>
            </a:r>
            <a:r>
              <a:rPr lang="zh-CN" altLang="en-US" sz="1400" dirty="0">
                <a:solidFill>
                  <a:srgbClr val="767676"/>
                </a:solidFill>
              </a:rPr>
              <a:t>                                                   </a:t>
            </a:r>
            <a:r>
              <a:rPr lang="en-US" altLang="zh-CN" sz="1400" dirty="0">
                <a:solidFill>
                  <a:srgbClr val="767676"/>
                </a:solidFill>
              </a:rPr>
              <a:t>#  </a:t>
            </a:r>
            <a:r>
              <a:rPr lang="en-US" altLang="zh-CN" sz="1400" dirty="0" err="1">
                <a:solidFill>
                  <a:srgbClr val="767676"/>
                </a:solidFill>
              </a:rPr>
              <a:t>ReadWriteLock</a:t>
            </a:r>
            <a:endParaRPr lang="en-US" altLang="zh-CN" sz="1400" dirty="0">
              <a:solidFill>
                <a:srgbClr val="767676"/>
              </a:solidFill>
            </a:endParaRPr>
          </a:p>
          <a:p>
            <a:pPr lvl="3"/>
            <a:r>
              <a:rPr lang="en-US" altLang="zh-CN" sz="1400" dirty="0">
                <a:solidFill>
                  <a:srgbClr val="767676"/>
                </a:solidFill>
              </a:rPr>
              <a:t>Pessimistic                                           # Optimistic</a:t>
            </a:r>
            <a:endParaRPr lang="en-US" altLang="zh-CN" dirty="0">
              <a:solidFill>
                <a:srgbClr val="767676"/>
              </a:solidFill>
            </a:endParaRPr>
          </a:p>
          <a:p>
            <a:pPr marL="736600" lvl="2" indent="0">
              <a:buNone/>
            </a:pPr>
            <a:endParaRPr lang="en-US" dirty="0"/>
          </a:p>
          <a:p>
            <a:pPr lvl="1"/>
            <a:r>
              <a:rPr lang="en-US" altLang="zh-CN" dirty="0"/>
              <a:t>wait()/wait(timeout)/wait(timeout, </a:t>
            </a:r>
            <a:r>
              <a:rPr lang="en-US" altLang="zh-CN" dirty="0" err="1"/>
              <a:t>nanos</a:t>
            </a:r>
            <a:r>
              <a:rPr lang="en-US" altLang="zh-CN" dirty="0"/>
              <a:t>)</a:t>
            </a:r>
          </a:p>
          <a:p>
            <a:pPr lvl="1"/>
            <a:r>
              <a:rPr lang="en-US" altLang="zh-CN" dirty="0"/>
              <a:t>notify()/</a:t>
            </a:r>
            <a:r>
              <a:rPr lang="en-US" altLang="zh-CN" dirty="0" err="1"/>
              <a:t>notifyAll</a:t>
            </a:r>
            <a:r>
              <a:rPr lang="en-US" altLang="zh-CN" dirty="0"/>
              <a:t>()</a:t>
            </a:r>
          </a:p>
          <a:p>
            <a:pPr lvl="1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03674CD-9164-46B4-A188-0A0240652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Wait and Notify</a:t>
            </a:r>
          </a:p>
        </p:txBody>
      </p:sp>
    </p:spTree>
    <p:extLst>
      <p:ext uri="{BB962C8B-B14F-4D97-AF65-F5344CB8AC3E}">
        <p14:creationId xmlns:p14="http://schemas.microsoft.com/office/powerpoint/2010/main" val="22372478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95993B2-5F3E-41AB-9C79-3696FDDFDF90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79425" y="1273174"/>
            <a:ext cx="10365038" cy="4973493"/>
          </a:xfrm>
        </p:spPr>
        <p:txBody>
          <a:bodyPr/>
          <a:lstStyle/>
          <a:p>
            <a:r>
              <a:rPr lang="en-US" dirty="0"/>
              <a:t>Demo</a:t>
            </a:r>
          </a:p>
          <a:p>
            <a:pPr lvl="1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FECF12D-8657-446A-BC47-9AD04F17C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Wait and Notify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9D0E35-6A56-447A-B182-E432A17113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6905" y="1623582"/>
            <a:ext cx="6754335" cy="4104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6928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95993B2-5F3E-41AB-9C79-3696FDDFDF90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79425" y="1273174"/>
            <a:ext cx="10365038" cy="4973493"/>
          </a:xfrm>
        </p:spPr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Question A:</a:t>
            </a:r>
          </a:p>
          <a:p>
            <a:pPr lvl="1"/>
            <a:r>
              <a:rPr lang="en-US" dirty="0">
                <a:solidFill>
                  <a:srgbClr val="00B0F0"/>
                </a:solidFill>
              </a:rPr>
              <a:t>When does the monitor lock upgrade happen? </a:t>
            </a:r>
          </a:p>
          <a:p>
            <a:pPr marL="369888" lvl="1" indent="0">
              <a:buNone/>
            </a:pPr>
            <a:r>
              <a:rPr lang="en-US" dirty="0">
                <a:solidFill>
                  <a:srgbClr val="00B0F0"/>
                </a:solidFill>
              </a:rPr>
              <a:t>Can you describe the procedure of it?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FECF12D-8657-446A-BC47-9AD04F17C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Wait and Notify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14368A6-3BA9-45D4-8006-978C91B515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3557" y="2213230"/>
            <a:ext cx="5553075" cy="36576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26DA8E1-6F4A-4A81-92C8-FFBCA1034B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482" y="3222593"/>
            <a:ext cx="6315075" cy="20955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B8E7993-372C-46FF-929C-EF65347224BE}"/>
              </a:ext>
            </a:extLst>
          </p:cNvPr>
          <p:cNvSpPr/>
          <p:nvPr/>
        </p:nvSpPr>
        <p:spPr>
          <a:xfrm>
            <a:off x="606457" y="6123704"/>
            <a:ext cx="690670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5"/>
              </a:rPr>
              <a:t>https://wiki.openjdk.java.net/display/HotSpot/Synchronization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3209159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Template2017">
  <a:themeElements>
    <a:clrScheme name="Custom 6">
      <a:dk1>
        <a:srgbClr val="181818"/>
      </a:dk1>
      <a:lt1>
        <a:srgbClr val="FFFFFF"/>
      </a:lt1>
      <a:dk2>
        <a:srgbClr val="181818"/>
      </a:dk2>
      <a:lt2>
        <a:srgbClr val="E0E0E0"/>
      </a:lt2>
      <a:accent1>
        <a:srgbClr val="0082F0"/>
      </a:accent1>
      <a:accent2>
        <a:srgbClr val="0FC373"/>
      </a:accent2>
      <a:accent3>
        <a:srgbClr val="AF78D2"/>
      </a:accent3>
      <a:accent4>
        <a:srgbClr val="FAD22D"/>
      </a:accent4>
      <a:accent5>
        <a:srgbClr val="FF8C0A"/>
      </a:accent5>
      <a:accent6>
        <a:srgbClr val="FF3232"/>
      </a:accent6>
      <a:hlink>
        <a:srgbClr val="0A14D2"/>
      </a:hlink>
      <a:folHlink>
        <a:srgbClr val="040969"/>
      </a:folHlink>
    </a:clrScheme>
    <a:fontScheme name="Ericsson Brand 2.0">
      <a:majorFont>
        <a:latin typeface="Ericsson Hilda Light"/>
        <a:ea typeface=""/>
        <a:cs typeface=""/>
      </a:majorFont>
      <a:minorFont>
        <a:latin typeface="Ericsson Hild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<a:prstTxWarp prst="textNoShape">
          <a:avLst/>
        </a:prstTxWarp>
        <a:noAutofit/>
      </a:bodyPr>
      <a:lstStyle>
        <a:defPPr marL="357188" marR="0" indent="-357188" algn="l" defTabSz="914400" rtl="0" eaLnBrk="1" fontAlgn="base" latinLnBrk="0" hangingPunct="1">
          <a:lnSpc>
            <a:spcPct val="100000"/>
          </a:lnSpc>
          <a:spcBef>
            <a:spcPts val="300"/>
          </a:spcBef>
          <a:spcAft>
            <a:spcPct val="0"/>
          </a:spcAft>
          <a:buClrTx/>
          <a:buSzTx/>
          <a:buFont typeface="Ericsson Hilda" panose="00000500000000000000" pitchFamily="2" charset="0"/>
          <a:buChar char="—"/>
          <a:tabLst/>
          <a:defRPr kumimoji="0" sz="2000" b="0" i="0" u="none" strike="noStrike" cap="none" normalizeH="0" baseline="0" dirty="0" err="1" smtClean="0">
            <a:ln>
              <a:noFill/>
            </a:ln>
            <a:solidFill>
              <a:schemeClr val="bg1"/>
            </a:solidFill>
            <a:effectLst/>
            <a:latin typeface="+mn-lt"/>
          </a:defRPr>
        </a:defPPr>
      </a:lstStyle>
    </a:spDef>
    <a:lnDef>
      <a:spPr bwMode="auto"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/>
        </a:ln>
        <a:effectLst/>
      </a:spPr>
      <a:bodyPr/>
      <a:lstStyle/>
    </a:lnDef>
    <a:txDef>
      <a:spPr bwMode="auto">
        <a:noFill/>
        <a:ln w="12700">
          <a:noFill/>
          <a:miter lim="800000"/>
          <a:headEnd/>
          <a:tailEnd/>
        </a:ln>
      </a:spPr>
      <a:bodyPr vert="horz" wrap="square" lIns="72000" tIns="36000" rIns="73152" bIns="36576" numCol="1" rtlCol="0" anchor="t" anchorCtr="0" compatLnSpc="1">
        <a:prstTxWarp prst="textNoShape">
          <a:avLst/>
        </a:prstTxWarp>
        <a:noAutofit/>
      </a:bodyPr>
      <a:lstStyle>
        <a:defPPr marL="344488" indent="-344488" algn="l">
          <a:buClr>
            <a:schemeClr val="tx1"/>
          </a:buClr>
          <a:buFont typeface="Ericsson Hilda Light" panose="00000400000000000000" pitchFamily="2" charset="0"/>
          <a:buChar char="—"/>
          <a:defRPr sz="2000" dirty="0" err="1" smtClean="0"/>
        </a:defPPr>
      </a:lstStyle>
    </a:txDef>
  </a:objectDefaults>
  <a:extraClrSchemeLst>
    <a:extraClrScheme>
      <a:clrScheme name="Landscape2009 1">
        <a:dk1>
          <a:srgbClr val="58585A"/>
        </a:dk1>
        <a:lt1>
          <a:srgbClr val="FFFFFF"/>
        </a:lt1>
        <a:dk2>
          <a:srgbClr val="00285E"/>
        </a:dk2>
        <a:lt2>
          <a:srgbClr val="B1B3B4"/>
        </a:lt2>
        <a:accent1>
          <a:srgbClr val="89BA17"/>
        </a:accent1>
        <a:accent2>
          <a:srgbClr val="F08A00"/>
        </a:accent2>
        <a:accent3>
          <a:srgbClr val="FFFFFF"/>
        </a:accent3>
        <a:accent4>
          <a:srgbClr val="4A4A4C"/>
        </a:accent4>
        <a:accent5>
          <a:srgbClr val="C4D9AB"/>
        </a:accent5>
        <a:accent6>
          <a:srgbClr val="D97D00"/>
        </a:accent6>
        <a:hlink>
          <a:srgbClr val="00A9D4"/>
        </a:hlink>
        <a:folHlink>
          <a:srgbClr val="00625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Template2017.potx" id="{F394490D-1954-44FE-B8ED-56040734EC47}" vid="{6EB75BB7-B825-43F3-83B5-9802AE7E790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Ericsson Hilda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Ericsson Hilda"/>
        <a:font script="Hebr" typeface="Ericsson Hilda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Ericsson Hilda"/>
        <a:font script="Uigh" typeface="Microsoft Uighur"/>
        <a:font script="Geor" typeface="Sylfaen"/>
        <a:font script="Armn" typeface="Ericsson Hilda Light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Ericsson Hilda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Ericsson Hilda Light"/>
        <a:font script="Hebr" typeface="Ericsson Hilda Light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Ericsson Hilda Light"/>
        <a:font script="Uigh" typeface="Microsoft Uighur"/>
        <a:font script="Geor" typeface="Sylfaen"/>
        <a:font script="Armn" typeface="Ericsson Hilda Light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Ericsson Hilda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Ericsson Hilda"/>
        <a:font script="Hebr" typeface="Ericsson Hilda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Ericsson Hilda"/>
        <a:font script="Uigh" typeface="Microsoft Uighur"/>
        <a:font script="Geor" typeface="Sylfaen"/>
        <a:font script="Armn" typeface="Ericsson Hilda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Ericsson Hilda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Ericsson Hilda"/>
        <a:font script="Hebr" typeface="Ericsson Hilda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Ericsson Hilda"/>
        <a:font script="Uigh" typeface="Microsoft Uighur"/>
        <a:font script="Geor" typeface="Sylfaen"/>
        <a:font script="Armn" typeface="Ericsson Hilda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PresentationTemplate2017</Template>
  <TotalTime>21069</TotalTime>
  <Words>2299</Words>
  <Application>Microsoft Office PowerPoint</Application>
  <PresentationFormat>Widescreen</PresentationFormat>
  <Paragraphs>520</Paragraphs>
  <Slides>35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2" baseType="lpstr">
      <vt:lpstr>Arial</vt:lpstr>
      <vt:lpstr>Abadi</vt:lpstr>
      <vt:lpstr>等线</vt:lpstr>
      <vt:lpstr>Ericsson Hilda</vt:lpstr>
      <vt:lpstr>Ericsson Technical Icons</vt:lpstr>
      <vt:lpstr>Ericsson Hilda Light</vt:lpstr>
      <vt:lpstr>PresentationTemplate2017</vt:lpstr>
      <vt:lpstr>Multi-threaded Series</vt:lpstr>
      <vt:lpstr>Producer and Consumer Problem in Java</vt:lpstr>
      <vt:lpstr>AGENDA</vt:lpstr>
      <vt:lpstr>Producer-consumer problem</vt:lpstr>
      <vt:lpstr>Java Cross-thread Solutions</vt:lpstr>
      <vt:lpstr>PowerPoint Presentation</vt:lpstr>
      <vt:lpstr>Wait and Notify</vt:lpstr>
      <vt:lpstr>Wait and Notify</vt:lpstr>
      <vt:lpstr>Wait and Notify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Lock and Condition</vt:lpstr>
      <vt:lpstr>Lock and Condition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BlockingQueue</vt:lpstr>
      <vt:lpstr>BlockingQueue</vt:lpstr>
      <vt:lpstr>BlockingQueue</vt:lpstr>
      <vt:lpstr>PipedInputStream/PipedOutputStream</vt:lpstr>
      <vt:lpstr>PipedInputStream/PipedOutputStream</vt:lpstr>
      <vt:lpstr>Java Cross-thread Summary</vt:lpstr>
      <vt:lpstr>Java Cross-process(JVM) Solutions</vt:lpstr>
      <vt:lpstr>NIO and MappedByteBuffer</vt:lpstr>
      <vt:lpstr>NIO and MappedByteBuffer</vt:lpstr>
      <vt:lpstr>Using SystemV-IPC MQ through JNA 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Before you start</dc:title>
  <dc:creator>Xiaoyu Qu</dc:creator>
  <cp:keywords/>
  <dc:description/>
  <cp:lastModifiedBy>Xiaoyu Qu</cp:lastModifiedBy>
  <cp:revision>1040</cp:revision>
  <dcterms:created xsi:type="dcterms:W3CDTF">2018-06-13T07:30:53Z</dcterms:created>
  <dcterms:modified xsi:type="dcterms:W3CDTF">2018-12-11T01:48:01Z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umentType">
    <vt:lpwstr>Presentation2011</vt:lpwstr>
  </property>
  <property fmtid="{D5CDD505-2E9C-101B-9397-08002B2CF9AE}" pid="3" name="TemplateName">
    <vt:lpwstr>CXC 173 2731/1</vt:lpwstr>
  </property>
  <property fmtid="{D5CDD505-2E9C-101B-9397-08002B2CF9AE}" pid="4" name="TemplateVersion">
    <vt:lpwstr>R2A</vt:lpwstr>
  </property>
  <property fmtid="{D5CDD505-2E9C-101B-9397-08002B2CF9AE}" pid="5" name="EmbeddedFonts">
    <vt:bool>false</vt:bool>
  </property>
  <property fmtid="{D5CDD505-2E9C-101B-9397-08002B2CF9AE}" pid="6" name="PackageNo">
    <vt:lpwstr>LXA 119 603</vt:lpwstr>
  </property>
  <property fmtid="{D5CDD505-2E9C-101B-9397-08002B2CF9AE}" pid="7" name="PackageVersion">
    <vt:lpwstr>R6A</vt:lpwstr>
  </property>
  <property fmtid="{D5CDD505-2E9C-101B-9397-08002B2CF9AE}" pid="8" name="TemplateName2">
    <vt:lpwstr>CXC 173 2731/1</vt:lpwstr>
  </property>
  <property fmtid="{D5CDD505-2E9C-101B-9397-08002B2CF9AE}" pid="9" name="TemplateVersion2">
    <vt:lpwstr>R2A</vt:lpwstr>
  </property>
  <property fmtid="{D5CDD505-2E9C-101B-9397-08002B2CF9AE}" pid="10" name="DocumentType2">
    <vt:lpwstr>Presentation2011</vt:lpwstr>
  </property>
  <property fmtid="{D5CDD505-2E9C-101B-9397-08002B2CF9AE}" pid="11" name="Keyword">
    <vt:lpwstr> </vt:lpwstr>
  </property>
</Properties>
</file>