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24" r:id="rId2"/>
    <p:sldId id="322" r:id="rId3"/>
    <p:sldId id="277" r:id="rId4"/>
    <p:sldId id="321" r:id="rId5"/>
    <p:sldId id="323" r:id="rId6"/>
    <p:sldId id="271" r:id="rId7"/>
    <p:sldId id="307" r:id="rId8"/>
    <p:sldId id="308" r:id="rId9"/>
    <p:sldId id="261" r:id="rId10"/>
  </p:sldIdLst>
  <p:sldSz cx="12192000" cy="6858000"/>
  <p:notesSz cx="6858000" cy="9144000"/>
  <p:embeddedFontLst>
    <p:embeddedFont>
      <p:font typeface="Ericsson Hilda" panose="00000500000000000000" pitchFamily="2" charset="0"/>
      <p:regular r:id="rId13"/>
      <p:bold r:id="rId14"/>
    </p:embeddedFont>
    <p:embeddedFont>
      <p:font typeface="Ericsson Hilda Light" panose="00000400000000000000" pitchFamily="2" charset="0"/>
      <p:regular r:id="rId15"/>
    </p:embeddedFont>
    <p:embeddedFont>
      <p:font typeface="Ericsson Technical Icons" panose="000005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275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5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983881/article/details/78554671" TargetMode="External"/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cnblogs.com/paddix/p/5405678.html" TargetMode="External"/><Relationship Id="rId4" Type="http://schemas.openxmlformats.org/officeDocument/2006/relationships/hyperlink" Target="http://www.cnblogs.com/paddix/p/536711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486491/article/details/77849326" TargetMode="External"/><Relationship Id="rId2" Type="http://schemas.openxmlformats.org/officeDocument/2006/relationships/hyperlink" Target="http://wsmajunfeng.iteye.com/blog/1629354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blog.csdn.net/cloudeagle_bupt/article/details/52136085" TargetMode="External"/><Relationship Id="rId4" Type="http://schemas.openxmlformats.org/officeDocument/2006/relationships/hyperlink" Target="https://blog.csdn.net/huzhigenlaohu/article/details/5248894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izzard4/producer-consumer-the-whole-story-e0b4034406f1" TargetMode="External"/><Relationship Id="rId2" Type="http://schemas.openxmlformats.org/officeDocument/2006/relationships/hyperlink" Target="https://www.cnblogs.com/lanxuezaipiao/p/3635556.htm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blog.csdn.net/sanyuesan0000/article/details/529965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 -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1228" y="3182660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Message-Queue based distributed solution</a:t>
            </a:r>
          </a:p>
          <a:p>
            <a:r>
              <a:rPr lang="en-US" altLang="zh-CN" dirty="0"/>
              <a:t>In-Memory(NoSQL) DB based distributed solution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1*iOmn6cy3FAviLVUl47mEJA.jpeg">
            <a:extLst>
              <a:ext uri="{FF2B5EF4-FFF2-40B4-BE49-F238E27FC236}">
                <a16:creationId xmlns:a16="http://schemas.microsoft.com/office/drawing/2014/main" id="{F25B395C-7E18-4031-B5D8-952E604D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9" y="2370137"/>
            <a:ext cx="6400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Message-Queue based distributed solution</a:t>
            </a:r>
          </a:p>
          <a:p>
            <a:pPr lvl="1"/>
            <a:r>
              <a:rPr lang="en-US" altLang="zh-CN" dirty="0" err="1"/>
              <a:t>Netty</a:t>
            </a:r>
            <a:endParaRPr lang="en-US" altLang="zh-CN" dirty="0"/>
          </a:p>
          <a:p>
            <a:pPr lvl="1"/>
            <a:r>
              <a:rPr lang="en-US" altLang="zh-CN" dirty="0"/>
              <a:t>NIO Non-blocking Socket Channels</a:t>
            </a:r>
          </a:p>
          <a:p>
            <a:pPr lvl="1"/>
            <a:r>
              <a:rPr lang="en-US" altLang="zh-CN" dirty="0"/>
              <a:t>Message Queue</a:t>
            </a:r>
          </a:p>
          <a:p>
            <a:pPr lvl="2"/>
            <a:r>
              <a:rPr lang="en-US" altLang="zh-CN" dirty="0"/>
              <a:t>Kafka Topics</a:t>
            </a:r>
          </a:p>
          <a:p>
            <a:pPr lvl="2"/>
            <a:r>
              <a:rPr lang="en-US" altLang="zh-CN" dirty="0"/>
              <a:t>Others, RabbitMQ, </a:t>
            </a:r>
            <a:r>
              <a:rPr lang="en-US" altLang="zh-CN" dirty="0" err="1"/>
              <a:t>ZeroMQ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69888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1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In-Memory(NoSQL) DB based distributed solution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5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9594-0057-417B-8E78-4CC916B3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topics</a:t>
            </a:r>
            <a:br>
              <a:rPr lang="en-US" altLang="zh-CN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99860-9EA6-4AC9-8523-6ECDD061B6F1}"/>
              </a:ext>
            </a:extLst>
          </p:cNvPr>
          <p:cNvCxnSpPr>
            <a:cxnSpLocks/>
            <a:stCxn id="14" idx="7"/>
          </p:cNvCxnSpPr>
          <p:nvPr/>
        </p:nvCxnSpPr>
        <p:spPr bwMode="auto">
          <a:xfrm flipV="1">
            <a:off x="5482594" y="1684617"/>
            <a:ext cx="2293812" cy="1933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CF07-9938-4F50-AECF-9740FBE0CFAC}"/>
              </a:ext>
            </a:extLst>
          </p:cNvPr>
          <p:cNvCxnSpPr>
            <a:cxnSpLocks/>
            <a:stCxn id="14" idx="6"/>
            <a:endCxn id="71" idx="1"/>
          </p:cNvCxnSpPr>
          <p:nvPr/>
        </p:nvCxnSpPr>
        <p:spPr bwMode="auto">
          <a:xfrm>
            <a:off x="5535315" y="3745689"/>
            <a:ext cx="4311143" cy="93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613FF1-4509-42E2-B2DB-0811B1C1FA01}"/>
              </a:ext>
            </a:extLst>
          </p:cNvPr>
          <p:cNvSpPr/>
          <p:nvPr/>
        </p:nvSpPr>
        <p:spPr bwMode="auto">
          <a:xfrm>
            <a:off x="5175315" y="3565689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D2717-CD1F-4DD0-83D5-FFA7F583E749}"/>
              </a:ext>
            </a:extLst>
          </p:cNvPr>
          <p:cNvCxnSpPr>
            <a:cxnSpLocks/>
            <a:stCxn id="14" idx="5"/>
            <a:endCxn id="75" idx="0"/>
          </p:cNvCxnSpPr>
          <p:nvPr/>
        </p:nvCxnSpPr>
        <p:spPr bwMode="auto">
          <a:xfrm>
            <a:off x="5482594" y="3872968"/>
            <a:ext cx="1618929" cy="24038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94FA6-94C9-4C1E-96D0-59F4CBDD08A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4091540" y="1764457"/>
            <a:ext cx="1136496" cy="1853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8742DC-436B-4819-8D2B-32EFD6B9EAF0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 flipV="1">
            <a:off x="2169268" y="3327753"/>
            <a:ext cx="3006047" cy="417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2734A-403B-4805-8500-D3D4EF93350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H="1">
            <a:off x="2934224" y="3872968"/>
            <a:ext cx="2293812" cy="1881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A58F70-0287-4E40-8FA5-57169669C38F}"/>
              </a:ext>
            </a:extLst>
          </p:cNvPr>
          <p:cNvSpPr txBox="1"/>
          <p:nvPr/>
        </p:nvSpPr>
        <p:spPr bwMode="auto">
          <a:xfrm>
            <a:off x="5933873" y="318094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Single-thread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BE795-9407-43DC-93A0-9E677500353B}"/>
              </a:ext>
            </a:extLst>
          </p:cNvPr>
          <p:cNvSpPr txBox="1"/>
          <p:nvPr/>
        </p:nvSpPr>
        <p:spPr bwMode="auto">
          <a:xfrm>
            <a:off x="6489133" y="27498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Multi-threads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665FB-10F4-4A71-B5EC-A9BD2CF523F4}"/>
              </a:ext>
            </a:extLst>
          </p:cNvPr>
          <p:cNvSpPr txBox="1"/>
          <p:nvPr/>
        </p:nvSpPr>
        <p:spPr bwMode="auto">
          <a:xfrm>
            <a:off x="7024155" y="232639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Multi-processes(JVM)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A44D2-468B-4CB0-95A9-D61D6391E054}"/>
              </a:ext>
            </a:extLst>
          </p:cNvPr>
          <p:cNvSpPr txBox="1"/>
          <p:nvPr/>
        </p:nvSpPr>
        <p:spPr bwMode="auto">
          <a:xfrm>
            <a:off x="7514065" y="192778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Multi-hosts(distributed)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C037D-7F3B-4DA0-AAB4-415735C5A615}"/>
              </a:ext>
            </a:extLst>
          </p:cNvPr>
          <p:cNvSpPr txBox="1"/>
          <p:nvPr/>
        </p:nvSpPr>
        <p:spPr bwMode="auto">
          <a:xfrm>
            <a:off x="5683476" y="386838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Dual-buffer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178C-C78B-468A-B962-85CF526CB129}"/>
              </a:ext>
            </a:extLst>
          </p:cNvPr>
          <p:cNvSpPr txBox="1"/>
          <p:nvPr/>
        </p:nvSpPr>
        <p:spPr bwMode="auto">
          <a:xfrm>
            <a:off x="6231026" y="4009573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Queue buffer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E9574-E129-4B92-B14F-D2DDFB0455D6}"/>
              </a:ext>
            </a:extLst>
          </p:cNvPr>
          <p:cNvSpPr txBox="1"/>
          <p:nvPr/>
        </p:nvSpPr>
        <p:spPr bwMode="auto">
          <a:xfrm>
            <a:off x="6838156" y="41899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Ring buffer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EDE37-B06F-4CD6-BDC0-A50CE8282108}"/>
              </a:ext>
            </a:extLst>
          </p:cNvPr>
          <p:cNvSpPr txBox="1"/>
          <p:nvPr/>
        </p:nvSpPr>
        <p:spPr bwMode="auto">
          <a:xfrm>
            <a:off x="7502429" y="429462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Ring queue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24BA7-32E2-4D23-9401-C8C42A5B5673}"/>
              </a:ext>
            </a:extLst>
          </p:cNvPr>
          <p:cNvSpPr txBox="1"/>
          <p:nvPr/>
        </p:nvSpPr>
        <p:spPr bwMode="auto">
          <a:xfrm>
            <a:off x="5125857" y="4562457"/>
            <a:ext cx="982612" cy="1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Single-producer and Single-consumer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E47BF-B403-44CC-AF34-8B790CB25957}"/>
              </a:ext>
            </a:extLst>
          </p:cNvPr>
          <p:cNvSpPr txBox="1"/>
          <p:nvPr/>
        </p:nvSpPr>
        <p:spPr bwMode="auto">
          <a:xfrm>
            <a:off x="5372487" y="490778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Multi-producers and single-consumer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4B5D6-F0F4-4D6D-8F61-FD55A8C5C507}"/>
              </a:ext>
            </a:extLst>
          </p:cNvPr>
          <p:cNvSpPr txBox="1"/>
          <p:nvPr/>
        </p:nvSpPr>
        <p:spPr bwMode="auto">
          <a:xfrm>
            <a:off x="5683476" y="5350522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Single-producers and multi-consumers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C08FC-5E88-4010-9596-3F4CF4F66364}"/>
              </a:ext>
            </a:extLst>
          </p:cNvPr>
          <p:cNvSpPr txBox="1"/>
          <p:nvPr/>
        </p:nvSpPr>
        <p:spPr bwMode="auto">
          <a:xfrm>
            <a:off x="6057306" y="5818190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Multi-producers and multi-consumers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6515-1844-4107-94FA-CD1E1294BFEA}"/>
              </a:ext>
            </a:extLst>
          </p:cNvPr>
          <p:cNvSpPr txBox="1"/>
          <p:nvPr/>
        </p:nvSpPr>
        <p:spPr bwMode="auto">
          <a:xfrm>
            <a:off x="4411445" y="4139389"/>
            <a:ext cx="290763" cy="245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low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AB139-2157-4680-A71D-FE8E60728B31}"/>
              </a:ext>
            </a:extLst>
          </p:cNvPr>
          <p:cNvSpPr txBox="1"/>
          <p:nvPr/>
        </p:nvSpPr>
        <p:spPr bwMode="auto">
          <a:xfrm>
            <a:off x="3074033" y="5204121"/>
            <a:ext cx="36345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AB938-3D4D-4EA3-B3B3-7DFF9882A2DE}"/>
              </a:ext>
            </a:extLst>
          </p:cNvPr>
          <p:cNvSpPr txBox="1"/>
          <p:nvPr/>
        </p:nvSpPr>
        <p:spPr bwMode="auto">
          <a:xfrm flipH="1">
            <a:off x="3784261" y="3353586"/>
            <a:ext cx="242199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Starving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25002-5BD7-4710-873B-CE742C53AD34}"/>
              </a:ext>
            </a:extLst>
          </p:cNvPr>
          <p:cNvSpPr txBox="1"/>
          <p:nvPr/>
        </p:nvSpPr>
        <p:spPr bwMode="auto">
          <a:xfrm>
            <a:off x="4785909" y="2773826"/>
            <a:ext cx="609474" cy="262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Discard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151236-1A00-4FCD-AFBD-B8350F96D55B}"/>
              </a:ext>
            </a:extLst>
          </p:cNvPr>
          <p:cNvSpPr txBox="1"/>
          <p:nvPr/>
        </p:nvSpPr>
        <p:spPr bwMode="auto">
          <a:xfrm>
            <a:off x="4370856" y="1990110"/>
            <a:ext cx="805893" cy="2343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Non-discard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85275-9493-4604-8D0A-F7D4C3A2FD8E}"/>
              </a:ext>
            </a:extLst>
          </p:cNvPr>
          <p:cNvSpPr txBox="1"/>
          <p:nvPr/>
        </p:nvSpPr>
        <p:spPr bwMode="auto">
          <a:xfrm>
            <a:off x="7697733" y="1404029"/>
            <a:ext cx="725568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A8D6C-BCC8-47DE-99D5-727AB40CB4F5}"/>
              </a:ext>
            </a:extLst>
          </p:cNvPr>
          <p:cNvSpPr txBox="1"/>
          <p:nvPr/>
        </p:nvSpPr>
        <p:spPr bwMode="auto">
          <a:xfrm>
            <a:off x="9846458" y="4575584"/>
            <a:ext cx="762672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Coupling</a:t>
            </a:r>
            <a:r>
              <a:rPr lang="zh-CN" altLang="en-US" sz="1200" dirty="0"/>
              <a:t> </a:t>
            </a:r>
            <a:r>
              <a:rPr lang="en-US" altLang="zh-CN" sz="1200" dirty="0"/>
              <a:t>Type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7E8A39-EF22-4405-B7F3-FC0749480720}"/>
              </a:ext>
            </a:extLst>
          </p:cNvPr>
          <p:cNvSpPr txBox="1"/>
          <p:nvPr/>
        </p:nvSpPr>
        <p:spPr bwMode="auto">
          <a:xfrm>
            <a:off x="8954699" y="4597381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Broker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97BBD-BE83-424C-B5B6-BD462EE1A830}"/>
              </a:ext>
            </a:extLst>
          </p:cNvPr>
          <p:cNvSpPr txBox="1"/>
          <p:nvPr/>
        </p:nvSpPr>
        <p:spPr bwMode="auto">
          <a:xfrm>
            <a:off x="6512159" y="6276800"/>
            <a:ext cx="1178727" cy="207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Producer-consumer types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0C1C-9DFC-4102-AB03-4231F8AC7933}"/>
              </a:ext>
            </a:extLst>
          </p:cNvPr>
          <p:cNvSpPr txBox="1"/>
          <p:nvPr/>
        </p:nvSpPr>
        <p:spPr bwMode="auto">
          <a:xfrm>
            <a:off x="1993130" y="5757150"/>
            <a:ext cx="813962" cy="12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 err="1"/>
              <a:t>Performance&amp;Respone</a:t>
            </a:r>
            <a:r>
              <a:rPr lang="en-US" sz="1200" dirty="0"/>
              <a:t> time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A1C759-4942-463D-9660-A676C6CE8FEE}"/>
              </a:ext>
            </a:extLst>
          </p:cNvPr>
          <p:cNvSpPr txBox="1"/>
          <p:nvPr/>
        </p:nvSpPr>
        <p:spPr bwMode="auto">
          <a:xfrm>
            <a:off x="2475325" y="3120634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Restore </a:t>
            </a:r>
            <a:endParaRPr 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D8921-A469-4B97-921A-A8B6401105F3}"/>
              </a:ext>
            </a:extLst>
          </p:cNvPr>
          <p:cNvSpPr txBox="1"/>
          <p:nvPr/>
        </p:nvSpPr>
        <p:spPr bwMode="auto">
          <a:xfrm>
            <a:off x="3577295" y="5179841"/>
            <a:ext cx="975241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Consumer-side Load-balance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D8B18D-C30F-486E-B302-BD8353E97E66}"/>
              </a:ext>
            </a:extLst>
          </p:cNvPr>
          <p:cNvSpPr txBox="1"/>
          <p:nvPr/>
        </p:nvSpPr>
        <p:spPr bwMode="auto">
          <a:xfrm>
            <a:off x="1572787" y="3195052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Robust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8D278-DA1D-44FF-AFF0-DBBB7AE2925A}"/>
              </a:ext>
            </a:extLst>
          </p:cNvPr>
          <p:cNvSpPr txBox="1"/>
          <p:nvPr/>
        </p:nvSpPr>
        <p:spPr bwMode="auto">
          <a:xfrm>
            <a:off x="3634978" y="1509408"/>
            <a:ext cx="725568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200" dirty="0"/>
              <a:t>Data security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D1CFCF-EF50-412D-87C1-9E024A844FDC}"/>
              </a:ext>
            </a:extLst>
          </p:cNvPr>
          <p:cNvSpPr txBox="1"/>
          <p:nvPr/>
        </p:nvSpPr>
        <p:spPr bwMode="auto">
          <a:xfrm>
            <a:off x="4091540" y="4737218"/>
            <a:ext cx="975241" cy="205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Lock competition</a:t>
            </a:r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4CFF9-8D6C-4F3F-85F7-FB6770E6CADB}"/>
              </a:ext>
            </a:extLst>
          </p:cNvPr>
          <p:cNvSpPr txBox="1"/>
          <p:nvPr/>
        </p:nvSpPr>
        <p:spPr bwMode="auto">
          <a:xfrm>
            <a:off x="5820234" y="2186019"/>
            <a:ext cx="542085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Concurrent scenario</a:t>
            </a:r>
            <a:endParaRPr 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408553-3D7E-486B-BC14-EE0A35BEF2A0}"/>
              </a:ext>
            </a:extLst>
          </p:cNvPr>
          <p:cNvSpPr txBox="1"/>
          <p:nvPr/>
        </p:nvSpPr>
        <p:spPr bwMode="auto">
          <a:xfrm>
            <a:off x="8248540" y="440282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IPC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20C11E-E80C-4A89-AF5B-47B26A04BDED}"/>
              </a:ext>
            </a:extLst>
          </p:cNvPr>
          <p:cNvSpPr txBox="1"/>
          <p:nvPr/>
        </p:nvSpPr>
        <p:spPr bwMode="auto">
          <a:xfrm>
            <a:off x="8598713" y="447830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0C50B-9CB2-4487-9BCA-1E29616D24ED}"/>
              </a:ext>
            </a:extLst>
          </p:cNvPr>
          <p:cNvSpPr txBox="1"/>
          <p:nvPr/>
        </p:nvSpPr>
        <p:spPr bwMode="auto">
          <a:xfrm>
            <a:off x="9476759" y="468668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69BA7-DF45-4CD4-9A91-E0D2329BEA0D}"/>
              </a:ext>
            </a:extLst>
          </p:cNvPr>
          <p:cNvSpPr txBox="1"/>
          <p:nvPr/>
        </p:nvSpPr>
        <p:spPr bwMode="auto">
          <a:xfrm>
            <a:off x="3049752" y="3242617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deadlock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B56E6-189A-4EB4-ABC3-4BBFFCD6C0F0}"/>
              </a:ext>
            </a:extLst>
          </p:cNvPr>
          <p:cNvSpPr txBox="1"/>
          <p:nvPr/>
        </p:nvSpPr>
        <p:spPr bwMode="auto">
          <a:xfrm>
            <a:off x="4383951" y="3455714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Live-lock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01D0CF-6B24-4055-9D8D-4B5990A1FE9B}"/>
              </a:ext>
            </a:extLst>
          </p:cNvPr>
          <p:cNvCxnSpPr>
            <a:cxnSpLocks/>
            <a:stCxn id="14" idx="6"/>
          </p:cNvCxnSpPr>
          <p:nvPr/>
        </p:nvCxnSpPr>
        <p:spPr bwMode="auto">
          <a:xfrm flipV="1">
            <a:off x="5535315" y="3036547"/>
            <a:ext cx="4393993" cy="709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B1112A-C374-4506-A002-F624B1F79952}"/>
              </a:ext>
            </a:extLst>
          </p:cNvPr>
          <p:cNvSpPr txBox="1"/>
          <p:nvPr/>
        </p:nvSpPr>
        <p:spPr bwMode="auto">
          <a:xfrm>
            <a:off x="9993917" y="2905186"/>
            <a:ext cx="1376916" cy="275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Concurrent Pattern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83325-39E0-4689-884F-8A79A7B74CD4}"/>
              </a:ext>
            </a:extLst>
          </p:cNvPr>
          <p:cNvSpPr txBox="1"/>
          <p:nvPr/>
        </p:nvSpPr>
        <p:spPr bwMode="auto">
          <a:xfrm>
            <a:off x="6805762" y="3489230"/>
            <a:ext cx="1853099" cy="2249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Actor(Erlang, Scala, Java AKKA)</a:t>
            </a: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078F6E-D05B-4D9D-A72E-3AA32F15F401}"/>
              </a:ext>
            </a:extLst>
          </p:cNvPr>
          <p:cNvSpPr txBox="1"/>
          <p:nvPr/>
        </p:nvSpPr>
        <p:spPr bwMode="auto">
          <a:xfrm>
            <a:off x="8680125" y="2944372"/>
            <a:ext cx="809596" cy="22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altLang="zh-CN" sz="1000" dirty="0"/>
              <a:t>CSP(</a:t>
            </a:r>
            <a:r>
              <a:rPr lang="en-US" altLang="zh-CN" sz="1000" dirty="0" err="1"/>
              <a:t>golang</a:t>
            </a:r>
            <a:r>
              <a:rPr lang="en-US" altLang="zh-CN" sz="1000" dirty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63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B433A-0B72-48F3-A9FD-4467C58692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Producer-consumer problem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</a:t>
            </a:r>
            <a:r>
              <a:rPr lang="zh-CN" altLang="en-US" dirty="0"/>
              <a:t>实现跨线程生产者消费者</a:t>
            </a:r>
            <a:r>
              <a:rPr lang="en-US" altLang="zh-CN" dirty="0"/>
              <a:t>Solutions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https://blog.csdn.net/u010983881/article/details/78554671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及其实现原理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dirty="0">
                <a:hlinkClick r:id="rId4"/>
              </a:rPr>
              <a:t>http://www.cnblogs.com/paddix/p/5367116.html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底层优化（偏向锁、轻量级锁</a:t>
            </a:r>
            <a:r>
              <a:rPr lang="en-US" altLang="zh-CN" dirty="0"/>
              <a:t>, </a:t>
            </a:r>
            <a:r>
              <a:rPr lang="zh-CN" altLang="en-US" dirty="0"/>
              <a:t>重量级锁）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https://www.cnblogs.com/paddix/p/5405678.html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zh-CN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AA5A11-ADB3-43A7-9BE5-347011AD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9102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2AAB8-2C0A-4995-976B-CE18D25C17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BlockingQueu</a:t>
            </a:r>
            <a:r>
              <a:rPr lang="zh-CN" altLang="en-US" dirty="0"/>
              <a:t>介绍：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http://wsmajunfeng.iteye.com/blog/1629354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lvl="0">
              <a:defRPr/>
            </a:pPr>
            <a:r>
              <a:rPr lang="zh-CN" altLang="en-US" dirty="0"/>
              <a:t>基于阻塞队列的</a:t>
            </a:r>
            <a:r>
              <a:rPr lang="en-US" altLang="zh-CN" dirty="0"/>
              <a:t>Java</a:t>
            </a:r>
            <a:r>
              <a:rPr lang="zh-CN" altLang="en-US" dirty="0"/>
              <a:t>生产者消费者模式</a:t>
            </a:r>
            <a:r>
              <a:rPr lang="en-US" altLang="zh-CN" dirty="0"/>
              <a:t>: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>
                <a:hlinkClick r:id="rId3"/>
              </a:rPr>
              <a:t>https://blog.csdn.net/u011486491/article/details/77849326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r>
              <a:rPr lang="en-US" dirty="0"/>
              <a:t>NIO and </a:t>
            </a:r>
            <a:r>
              <a:rPr lang="en-US" dirty="0" err="1"/>
              <a:t>MappedByteBuffer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https://blog.csdn.net/huzhigenlaohu/article/details/52488947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https://blog.csdn.net/cloudeagle_bupt/article/details/52136085</a:t>
            </a:r>
            <a:endParaRPr lang="en-US" dirty="0"/>
          </a:p>
          <a:p>
            <a:pPr marL="36988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D8980-FC12-45C7-838C-9428AE0F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4847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DC4B8-0939-42BF-AA1B-8EDEBD06A45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IPC with JNA</a:t>
            </a:r>
          </a:p>
          <a:p>
            <a:r>
              <a:rPr lang="en-US" dirty="0">
                <a:hlinkClick r:id="rId2"/>
              </a:rPr>
              <a:t>https://www.cnblogs.com/lanxuezaipiao/p/3635556.html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分布式实现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https://medium.com/@bizzard4/producer-consumer-the-whole-story-e0b4034406f1</a:t>
            </a:r>
            <a:endParaRPr lang="en-US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生产消费者模式</a:t>
            </a:r>
            <a:r>
              <a:rPr lang="zh-CN" altLang="en-US" dirty="0"/>
              <a:t>之深入理解</a:t>
            </a:r>
            <a:r>
              <a:rPr lang="en-US" altLang="zh-CN" dirty="0"/>
              <a:t>(</a:t>
            </a:r>
            <a:r>
              <a:rPr lang="zh-CN" altLang="en-US" dirty="0"/>
              <a:t>高级话题</a:t>
            </a:r>
            <a:r>
              <a:rPr lang="en-US" altLang="zh-CN" dirty="0"/>
              <a:t>)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4"/>
              </a:rPr>
              <a:t>https://blog.csdn.net/sanyuesan0000/article/details/52996586</a:t>
            </a:r>
            <a:endParaRPr lang="en-US" altLang="zh-CN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3F2F8-09B3-4397-8735-C82E0A74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072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16709</TotalTime>
  <Words>398</Words>
  <Application>Microsoft Office PowerPoint</Application>
  <PresentationFormat>Widescreen</PresentationFormat>
  <Paragraphs>123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Ericsson Hilda</vt:lpstr>
      <vt:lpstr>Ericsson Technical Icons</vt:lpstr>
      <vt:lpstr>Ericsson Hilda Light</vt:lpstr>
      <vt:lpstr>PresentationTemplate2017</vt:lpstr>
      <vt:lpstr>Producer and Consumer Problem in Java - Advanced Topics</vt:lpstr>
      <vt:lpstr>Java Cross-host Solution </vt:lpstr>
      <vt:lpstr>Java Cross-host Solution </vt:lpstr>
      <vt:lpstr>Java Cross-host Solution </vt:lpstr>
      <vt:lpstr>More advanced topics </vt:lpstr>
      <vt:lpstr>Reference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782</cp:revision>
  <dcterms:created xsi:type="dcterms:W3CDTF">2018-06-13T07:30:53Z</dcterms:created>
  <dcterms:modified xsi:type="dcterms:W3CDTF">2018-12-07T01:02:53Z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