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73" r:id="rId2"/>
    <p:sldId id="259" r:id="rId3"/>
    <p:sldId id="269" r:id="rId4"/>
    <p:sldId id="295" r:id="rId5"/>
    <p:sldId id="290" r:id="rId6"/>
    <p:sldId id="296" r:id="rId7"/>
    <p:sldId id="318" r:id="rId8"/>
    <p:sldId id="334" r:id="rId9"/>
    <p:sldId id="335" r:id="rId10"/>
    <p:sldId id="310" r:id="rId11"/>
    <p:sldId id="336" r:id="rId12"/>
    <p:sldId id="311" r:id="rId13"/>
    <p:sldId id="327" r:id="rId14"/>
    <p:sldId id="328" r:id="rId15"/>
    <p:sldId id="329" r:id="rId16"/>
    <p:sldId id="298" r:id="rId17"/>
    <p:sldId id="299" r:id="rId18"/>
    <p:sldId id="339" r:id="rId19"/>
    <p:sldId id="330" r:id="rId20"/>
    <p:sldId id="337" r:id="rId21"/>
    <p:sldId id="331" r:id="rId22"/>
    <p:sldId id="333" r:id="rId23"/>
    <p:sldId id="332" r:id="rId24"/>
    <p:sldId id="338" r:id="rId25"/>
    <p:sldId id="340" r:id="rId26"/>
    <p:sldId id="301" r:id="rId27"/>
    <p:sldId id="302" r:id="rId28"/>
    <p:sldId id="282" r:id="rId29"/>
    <p:sldId id="303" r:id="rId30"/>
    <p:sldId id="304" r:id="rId31"/>
    <p:sldId id="305" r:id="rId32"/>
    <p:sldId id="306" r:id="rId33"/>
    <p:sldId id="293" r:id="rId34"/>
    <p:sldId id="287" r:id="rId35"/>
    <p:sldId id="324" r:id="rId36"/>
    <p:sldId id="261" r:id="rId37"/>
  </p:sldIdLst>
  <p:sldSz cx="12192000" cy="6858000"/>
  <p:notesSz cx="6858000" cy="9144000"/>
  <p:embeddedFontLst>
    <p:embeddedFont>
      <p:font typeface="Abadi" panose="020B0604020104020204" pitchFamily="34" charset="0"/>
      <p:regular r:id="rId40"/>
    </p:embeddedFont>
    <p:embeddedFont>
      <p:font typeface="Ericsson Hilda" panose="00000500000000000000" pitchFamily="2" charset="0"/>
      <p:regular r:id="rId41"/>
      <p:bold r:id="rId42"/>
    </p:embeddedFont>
    <p:embeddedFont>
      <p:font typeface="Ericsson Hilda Light" panose="00000400000000000000" pitchFamily="2" charset="0"/>
      <p:regular r:id="rId43"/>
    </p:embeddedFont>
    <p:embeddedFont>
      <p:font typeface="Ericsson Technical Icons" panose="00000500000000000000" pitchFamily="2" charset="0"/>
      <p:regular r:id="rId44"/>
    </p:embeddedFont>
    <p:embeddedFont>
      <p:font typeface="等线" panose="02010600030101010101" pitchFamily="2" charset="-122"/>
      <p:regular r:id="rId45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0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multiThreading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2018-08-03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DD3F24-006B-4AF6-A2E2-D11CFA5F8F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3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84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2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5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/>
              <a:t>Lock</a:t>
            </a:r>
          </a:p>
          <a:p>
            <a:pPr lvl="2"/>
            <a:r>
              <a:rPr lang="en-US" dirty="0" err="1"/>
              <a:t>ReentrantLock</a:t>
            </a:r>
            <a:endParaRPr lang="en-US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</a:t>
            </a:r>
            <a:r>
              <a:rPr lang="zh-CN" altLang="en-US" sz="1400" dirty="0"/>
              <a:t>或 </a:t>
            </a:r>
            <a:r>
              <a:rPr lang="en-US" altLang="zh-CN" sz="1400" dirty="0"/>
              <a:t>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</a:p>
          <a:p>
            <a:pPr lvl="2"/>
            <a:r>
              <a:rPr lang="en-US" dirty="0"/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lvl="1"/>
            <a:r>
              <a:rPr lang="en-US" dirty="0"/>
              <a:t>Condition </a:t>
            </a:r>
            <a:r>
              <a:rPr lang="zh-CN" altLang="en-US" dirty="0"/>
              <a:t>从</a:t>
            </a:r>
            <a:r>
              <a:rPr lang="en-US" altLang="zh-CN" dirty="0"/>
              <a:t>Lock</a:t>
            </a:r>
            <a:r>
              <a:rPr lang="zh-CN" altLang="en-US" dirty="0"/>
              <a:t>对象中创建出任意数目，只能和该锁配合使用</a:t>
            </a:r>
            <a:endParaRPr lang="en-US" altLang="zh-CN" dirty="0"/>
          </a:p>
          <a:p>
            <a:pPr lvl="2"/>
            <a:r>
              <a:rPr lang="en-US" altLang="zh-CN" dirty="0"/>
              <a:t>await()/await(timeout)</a:t>
            </a:r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endParaRPr lang="en-US" dirty="0"/>
          </a:p>
          <a:p>
            <a:r>
              <a:rPr lang="en-US" dirty="0" err="1"/>
              <a:t>ReentrantLock.lockInterruptibly</a:t>
            </a:r>
            <a:r>
              <a:rPr lang="zh-CN" altLang="en-US" dirty="0"/>
              <a:t>允许在等待时由其它线程调用等待线程的</a:t>
            </a:r>
            <a:r>
              <a:rPr lang="en-US" dirty="0" err="1"/>
              <a:t>Thread.interrupt</a:t>
            </a:r>
            <a:r>
              <a:rPr lang="zh-CN" altLang="en-US" dirty="0"/>
              <a:t>方法来中断等待线程的等待而直接返回，这时不用获取锁，而会抛出一个</a:t>
            </a:r>
            <a:r>
              <a:rPr lang="en-US" dirty="0" err="1"/>
              <a:t>InterruptedException</a:t>
            </a:r>
            <a:r>
              <a:rPr lang="en-US" dirty="0"/>
              <a:t>。 </a:t>
            </a:r>
            <a:r>
              <a:rPr lang="en-US" dirty="0" err="1"/>
              <a:t>ReentrantLock.lock</a:t>
            </a:r>
            <a:r>
              <a:rPr lang="zh-CN" altLang="en-US" dirty="0"/>
              <a:t>方法不允许</a:t>
            </a:r>
            <a:r>
              <a:rPr lang="en-US" dirty="0" err="1"/>
              <a:t>Thread.interrupt</a:t>
            </a:r>
            <a:r>
              <a:rPr lang="zh-CN" altLang="en-US" dirty="0"/>
              <a:t>中断</a:t>
            </a:r>
            <a:r>
              <a:rPr lang="en-US" altLang="zh-CN" dirty="0"/>
              <a:t>,</a:t>
            </a:r>
            <a:r>
              <a:rPr lang="zh-CN" altLang="en-US" dirty="0"/>
              <a:t>即使检测到</a:t>
            </a:r>
            <a:r>
              <a:rPr lang="en-US" dirty="0" err="1"/>
              <a:t>Thread.isInterrupted</a:t>
            </a:r>
            <a:r>
              <a:rPr lang="en-US" dirty="0"/>
              <a:t>,</a:t>
            </a:r>
            <a:r>
              <a:rPr lang="zh-CN" altLang="en-US" dirty="0"/>
              <a:t>一样会继续尝试获取锁，失败则继续休眠。只是在最后获取锁成功后再把当前线程置为</a:t>
            </a:r>
            <a:r>
              <a:rPr lang="en-US" dirty="0"/>
              <a:t>interrupted</a:t>
            </a:r>
            <a:r>
              <a:rPr lang="zh-CN" altLang="en-US" dirty="0"/>
              <a:t>状态</a:t>
            </a:r>
            <a:r>
              <a:rPr lang="en-US" altLang="zh-CN" dirty="0"/>
              <a:t>,</a:t>
            </a:r>
            <a:r>
              <a:rPr lang="zh-CN" altLang="en-US" dirty="0"/>
              <a:t>然后再中断线程。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8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6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6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3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8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7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01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0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</a:t>
            </a:r>
            <a:r>
              <a:rPr lang="zh-CN" altLang="en-US" dirty="0"/>
              <a:t>阻塞写入对象</a:t>
            </a:r>
            <a:endParaRPr lang="en-US" altLang="zh-CN" dirty="0"/>
          </a:p>
          <a:p>
            <a:pPr lvl="2"/>
            <a:r>
              <a:rPr lang="en-US" altLang="zh-CN" dirty="0"/>
              <a:t>take()   </a:t>
            </a:r>
            <a:r>
              <a:rPr lang="zh-CN" altLang="en-US" dirty="0"/>
              <a:t>阻塞取出对象</a:t>
            </a:r>
            <a:endParaRPr lang="en-US" altLang="zh-CN" dirty="0"/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阻塞队列会处理阻塞和唤醒，这样简化了设计。其内部相当于一个缓冲区，可以平衡生产者和消费者的处理能力。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5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8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05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95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r>
              <a:rPr lang="en-US" dirty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Unix-like OS</a:t>
            </a:r>
            <a:r>
              <a:rPr lang="zh-CN" altLang="en-US" dirty="0"/>
              <a:t>上的文件描述符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zh-CN" altLang="en-US" dirty="0"/>
              <a:t>使用底层操作系统的</a:t>
            </a:r>
            <a:r>
              <a:rPr lang="en-US" altLang="zh-CN" dirty="0"/>
              <a:t>Memory-mapped file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dirty="0"/>
              <a:t>Direct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跨</a:t>
            </a:r>
            <a:r>
              <a:rPr lang="en-US" altLang="zh-CN" dirty="0"/>
              <a:t>JVM</a:t>
            </a:r>
            <a:r>
              <a:rPr lang="zh-CN" altLang="en-US" dirty="0"/>
              <a:t>共享内存影射文件</a:t>
            </a:r>
            <a:endParaRPr lang="en-US" altLang="zh-CN" dirty="0"/>
          </a:p>
          <a:p>
            <a:pPr lvl="1"/>
            <a:r>
              <a:rPr lang="zh-CN" altLang="en-US" dirty="0"/>
              <a:t>使用直接内存</a:t>
            </a:r>
            <a:r>
              <a:rPr lang="en-US" altLang="zh-CN" dirty="0"/>
              <a:t>Buffer</a:t>
            </a:r>
            <a:r>
              <a:rPr lang="zh-CN" altLang="en-US" dirty="0"/>
              <a:t>做缓存区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FileChannel</a:t>
            </a:r>
            <a:r>
              <a:rPr lang="zh-CN" altLang="en-US" dirty="0"/>
              <a:t>的排它锁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* What is a  bounded-buffer?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4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4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System V IPC / Linux System Call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zh-CN" altLang="en-US" kern="1200" dirty="0">
                <a:latin typeface="Ericsson Hilda Light" panose="00000400000000000000" pitchFamily="2" charset="0"/>
              </a:rPr>
              <a:t>源于</a:t>
            </a:r>
            <a:r>
              <a:rPr lang="en-US" altLang="zh-CN" kern="1200" dirty="0">
                <a:latin typeface="Ericsson Hilda Light" panose="00000400000000000000" pitchFamily="2" charset="0"/>
              </a:rPr>
              <a:t>Sun</a:t>
            </a:r>
            <a:r>
              <a:rPr lang="zh-CN" altLang="en-US" kern="1200" dirty="0">
                <a:latin typeface="Ericsson Hilda Light" panose="00000400000000000000" pitchFamily="2" charset="0"/>
              </a:rPr>
              <a:t>公司， 开源</a:t>
            </a:r>
            <a:r>
              <a:rPr lang="zh-CN" altLang="en-US" dirty="0"/>
              <a:t>基于</a:t>
            </a:r>
            <a:r>
              <a:rPr lang="en-US" altLang="zh-CN" dirty="0"/>
              <a:t>JNI</a:t>
            </a:r>
            <a:r>
              <a:rPr lang="zh-CN" altLang="en-US" dirty="0"/>
              <a:t>的库，用于</a:t>
            </a:r>
            <a:r>
              <a:rPr lang="en-US" altLang="zh-CN" dirty="0"/>
              <a:t>Java</a:t>
            </a:r>
            <a:r>
              <a:rPr lang="zh-CN" altLang="en-US" dirty="0"/>
              <a:t>侧。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使用操作系统的</a:t>
            </a:r>
            <a:r>
              <a:rPr lang="en-US" altLang="zh-CN" dirty="0" err="1"/>
              <a:t>SystemV</a:t>
            </a:r>
            <a:r>
              <a:rPr lang="en-US" altLang="zh-CN" dirty="0"/>
              <a:t>-IPC </a:t>
            </a:r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每个消息中的内存区</a:t>
            </a:r>
            <a:endParaRPr lang="en-US" altLang="zh-CN" dirty="0"/>
          </a:p>
          <a:p>
            <a:pPr lvl="1"/>
            <a:r>
              <a:rPr lang="zh-CN" altLang="en-US" dirty="0"/>
              <a:t>使用内核里的锁，对应用不可见</a:t>
            </a:r>
            <a:endParaRPr lang="en-US" altLang="zh-CN" dirty="0"/>
          </a:p>
          <a:p>
            <a:pPr lvl="1"/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JNA(Java Native Access)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是一个开源的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框架，是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Sun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公司推出的一种调用本地方法的技术，是建立在经典的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基础之上的一个框架。之所以说它是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的替 代者，是因为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大大简化了调用本地方法的过程，使用很方便，基本上不需要脱离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环境就可以完成。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* What is a non-fair lock?</a:t>
            </a:r>
          </a:p>
          <a:p>
            <a:r>
              <a:rPr lang="en-US" altLang="zh-CN" dirty="0"/>
              <a:t>* What is the meaning of reentrant?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基础设施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Synchronized</a:t>
            </a:r>
            <a:r>
              <a:rPr lang="zh-CN" altLang="en-US" dirty="0"/>
              <a:t>关键字和</a:t>
            </a:r>
            <a:r>
              <a:rPr lang="en-US" dirty="0"/>
              <a:t>Synchronized(Object)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schedule only      # 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wait()/ wait(timeout)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公平锁：     </a:t>
            </a:r>
            <a:r>
              <a:rPr lang="en-US" dirty="0"/>
              <a:t>Threads acquire a fair lock in the order in which they requested it</a:t>
            </a:r>
            <a:br>
              <a:rPr lang="en-US" dirty="0"/>
            </a:br>
            <a:r>
              <a:rPr lang="zh-CN" altLang="en-US" dirty="0"/>
              <a:t>非公平锁：  </a:t>
            </a:r>
            <a:r>
              <a:rPr lang="en-US" altLang="zh-CN" dirty="0"/>
              <a:t>A</a:t>
            </a:r>
            <a:r>
              <a:rPr lang="en-US" dirty="0"/>
              <a:t> non-fair lock permits barging: threads requesting a lock can jump ahead of the queue of waiting threads if the lock happens to be available when it is requested.</a:t>
            </a:r>
          </a:p>
          <a:p>
            <a:endParaRPr lang="en-US" altLang="zh-CN" sz="1200" dirty="0"/>
          </a:p>
          <a:p>
            <a:r>
              <a:rPr lang="zh-CN" altLang="en-US" sz="1200" dirty="0"/>
              <a:t>锁定区可重入</a:t>
            </a:r>
            <a:r>
              <a:rPr lang="en-US" altLang="zh-CN" sz="1200" dirty="0"/>
              <a:t>: </a:t>
            </a:r>
            <a:r>
              <a:rPr lang="zh-CN" altLang="en-US" dirty="0"/>
              <a:t>线程可以进入任何一个它已经拥有的锁所同步着的代码块。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共享锁：该锁可被多个线程共有，典型的就是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里的读锁。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读锁是共享锁，写锁是</a:t>
            </a:r>
            <a:r>
              <a:rPr lang="zh-CN" altLang="en-US" dirty="0"/>
              <a:t>排它锁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effectLst/>
              </a:rPr>
              <a:t>悲观锁：总是假设最坏的情况，每次去拿数据的时候都认为别人会修改，所以每次在拿数据的时候都会上锁，这样别人想拿这个数据就会阻塞直到它拿到锁。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乐观锁：顾名思义，就是很乐观，每次去拿数据的时候都认为别人不会修改，所以不会上锁，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但是在更新的时候会判断一下在此期间别人有没有去更新这个数据</a:t>
            </a:r>
            <a:r>
              <a:rPr lang="zh-CN" altLang="en-US" dirty="0">
                <a:effectLst/>
              </a:rPr>
              <a:t>，可以使用版本号等机制。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2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4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5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xiaoqu/ProducerConsumerProblemInJav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1DC2-40E8-4904-BA8D-C7CC72F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7" y="636736"/>
            <a:ext cx="8353426" cy="1081088"/>
          </a:xfrm>
        </p:spPr>
        <p:txBody>
          <a:bodyPr/>
          <a:lstStyle/>
          <a:p>
            <a:pPr algn="ctr"/>
            <a:r>
              <a:rPr lang="en-US" altLang="zh-CN" dirty="0"/>
              <a:t>Multi-threaded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A749-343D-46B9-BD38-A286FDE784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5476" y="1582467"/>
            <a:ext cx="9985785" cy="4569758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Multithreading basic concept, thread pool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1. Thread  , Runnable , Future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2.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ThreadPool</a:t>
            </a:r>
            <a:r>
              <a:rPr lang="en-US" sz="1600" dirty="0"/>
              <a:t>	</a:t>
            </a:r>
            <a:endParaRPr lang="en-US" altLang="zh-CN" sz="1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Lock related concepts and examples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1.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volatile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synchronized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       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lock in JUC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Multi-threaded problem solving experience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42424"/>
                </a:solidFill>
              </a:rPr>
              <a:t>                 1. Producer and Consumer Problem in 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rgbClr val="767676"/>
                </a:solidFill>
              </a:rPr>
              <a:t>2. Troubleshooting, Log Tools, JVM </a:t>
            </a:r>
            <a:r>
              <a:rPr lang="en-US" sz="1600" dirty="0" err="1">
                <a:solidFill>
                  <a:srgbClr val="767676"/>
                </a:solidFill>
              </a:rPr>
              <a:t>args</a:t>
            </a:r>
            <a:r>
              <a:rPr lang="en-US" sz="1600" dirty="0">
                <a:solidFill>
                  <a:srgbClr val="767676"/>
                </a:solidFill>
              </a:rPr>
              <a:t>, System limits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67676"/>
                </a:solidFill>
              </a:rPr>
              <a:t>	3. Extension &amp; summarize, AKKA Framework</a:t>
            </a:r>
          </a:p>
        </p:txBody>
      </p:sp>
    </p:spTree>
    <p:extLst>
      <p:ext uri="{BB962C8B-B14F-4D97-AF65-F5344CB8AC3E}">
        <p14:creationId xmlns:p14="http://schemas.microsoft.com/office/powerpoint/2010/main" val="29259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09365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309102"/>
            <a:ext cx="62481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First Time Enter Synchronized Block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(Compete the 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enter monitor block(hold the lock) directly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- enter Blocked on the lock, non-interruptible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3) – wake up and compete the lock, until enter monitor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5416735" y="2285428"/>
            <a:ext cx="289884" cy="277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1788463" y="332602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576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58777" y="236956"/>
            <a:ext cx="86997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wait()/wait(timeout)/wait(timeout,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 </a:t>
            </a:r>
            <a:r>
              <a:rPr lang="en-US" dirty="0">
                <a:solidFill>
                  <a:srgbClr val="242424"/>
                </a:solidFill>
              </a:rPr>
              <a:t>– Blocking point 2</a:t>
            </a:r>
            <a:endParaRPr lang="en-US" dirty="0"/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Question1: Thread 1 is staying in wait(), but another thread hold the monitor lock and never release, Could the thread 1 be terminated?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Question 2: Thread 1 is staying in wait(), but another thread notify() then interrupt it during hold the monitor lock,  after another thread release the lock, Is the Thread 1 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3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Wait()</a:t>
            </a:r>
          </a:p>
          <a:p>
            <a:r>
              <a:rPr lang="en-US" dirty="0">
                <a:solidFill>
                  <a:srgbClr val="242424"/>
                </a:solidFill>
              </a:rPr>
              <a:t>(enter Waiting)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1) –release the lock, exit from monitor block</a:t>
            </a:r>
          </a:p>
          <a:p>
            <a:r>
              <a:rPr lang="en-US" dirty="0">
                <a:solidFill>
                  <a:srgbClr val="FF0000"/>
                </a:solidFill>
              </a:rPr>
              <a:t>2) - enter Waiting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60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(exit from Waiting,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FF0000"/>
                </a:solidFill>
              </a:rPr>
              <a:t>4) - being interrupted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6712767" y="409988"/>
            <a:ext cx="4783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- enter monitor block again, wait()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- enter Blocked on the lock,  non- 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467225" y="373255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524500" y="373254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5299172" y="420103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6655280" y="1330918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3B46B-5871-441C-A7A2-1C3D3A9505C9}"/>
              </a:ext>
            </a:extLst>
          </p:cNvPr>
          <p:cNvSpPr txBox="1"/>
          <p:nvPr/>
        </p:nvSpPr>
        <p:spPr bwMode="auto">
          <a:xfrm>
            <a:off x="2920450" y="5131954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408034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58778" y="236956"/>
            <a:ext cx="6775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r>
              <a:rPr lang="en-US" dirty="0">
                <a:solidFill>
                  <a:srgbClr val="242424"/>
                </a:solidFill>
              </a:rPr>
              <a:t>(enter Waiting)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1) – release the lock, exit from monitor block</a:t>
            </a:r>
          </a:p>
          <a:p>
            <a:r>
              <a:rPr lang="en-US" dirty="0">
                <a:solidFill>
                  <a:srgbClr val="00B0F0"/>
                </a:solidFill>
              </a:rPr>
              <a:t>2) - enter Timed Waiting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F671D2-57A8-4343-B48F-8AE3AC8C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F3262C-E4FA-44FF-AFAD-0DCEAF9F18C6}"/>
              </a:ext>
            </a:extLst>
          </p:cNvPr>
          <p:cNvSpPr txBox="1"/>
          <p:nvPr/>
        </p:nvSpPr>
        <p:spPr bwMode="auto">
          <a:xfrm>
            <a:off x="7277100" y="367118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D7DD6-655E-4B11-8C02-DBF485579F50}"/>
              </a:ext>
            </a:extLst>
          </p:cNvPr>
          <p:cNvSpPr txBox="1"/>
          <p:nvPr/>
        </p:nvSpPr>
        <p:spPr bwMode="auto">
          <a:xfrm>
            <a:off x="8724900" y="359827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A2AD-9436-49C8-91AC-51079B1BE003}"/>
              </a:ext>
            </a:extLst>
          </p:cNvPr>
          <p:cNvSpPr txBox="1"/>
          <p:nvPr/>
        </p:nvSpPr>
        <p:spPr bwMode="auto">
          <a:xfrm>
            <a:off x="8509097" y="40980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9B70B-889C-491D-846F-798C3F53BDE7}"/>
              </a:ext>
            </a:extLst>
          </p:cNvPr>
          <p:cNvSpPr txBox="1"/>
          <p:nvPr/>
        </p:nvSpPr>
        <p:spPr bwMode="auto">
          <a:xfrm>
            <a:off x="5547824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2852F-DD90-4400-9427-DBEE3579D65D}"/>
              </a:ext>
            </a:extLst>
          </p:cNvPr>
          <p:cNvSpPr txBox="1"/>
          <p:nvPr/>
        </p:nvSpPr>
        <p:spPr bwMode="auto">
          <a:xfrm>
            <a:off x="4734245" y="6179957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06406-4B4A-4221-B064-3AD6813F73D4}"/>
              </a:ext>
            </a:extLst>
          </p:cNvPr>
          <p:cNvSpPr/>
          <p:nvPr/>
        </p:nvSpPr>
        <p:spPr>
          <a:xfrm>
            <a:off x="158778" y="13760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(exist from Timed Waiting,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00B0F0"/>
                </a:solidFill>
              </a:rPr>
              <a:t>4) - being interrupted</a:t>
            </a:r>
          </a:p>
          <a:p>
            <a:r>
              <a:rPr lang="en-US" dirty="0">
                <a:solidFill>
                  <a:srgbClr val="00B0F0"/>
                </a:solidFill>
              </a:rPr>
              <a:t>7) - timeout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399A0-F046-42E6-BE4C-D5220C5468CF}"/>
              </a:ext>
            </a:extLst>
          </p:cNvPr>
          <p:cNvSpPr/>
          <p:nvPr/>
        </p:nvSpPr>
        <p:spPr>
          <a:xfrm>
            <a:off x="6712767" y="409988"/>
            <a:ext cx="4783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- enter monitor block again, wait()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6) - enter Blocked on the lock,  non- 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F6AE5-BCFF-408C-A8E3-9C5D70ACAD7D}"/>
              </a:ext>
            </a:extLst>
          </p:cNvPr>
          <p:cNvSpPr txBox="1"/>
          <p:nvPr/>
        </p:nvSpPr>
        <p:spPr bwMode="auto">
          <a:xfrm>
            <a:off x="8712685" y="342215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80550-58E7-4566-96B1-A6251BED02E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BB6A1-3CE3-44AA-985D-B99213D8E4F9}"/>
              </a:ext>
            </a:extLst>
          </p:cNvPr>
          <p:cNvSpPr/>
          <p:nvPr/>
        </p:nvSpPr>
        <p:spPr>
          <a:xfrm>
            <a:off x="6655280" y="1330918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</p:spTree>
    <p:extLst>
      <p:ext uri="{BB962C8B-B14F-4D97-AF65-F5344CB8AC3E}">
        <p14:creationId xmlns:p14="http://schemas.microsoft.com/office/powerpoint/2010/main" val="421833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Notify()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one random-selected Waiting thread is waked up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- one random-selected Timed-Waiting thread is waked up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60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NotifyAll</a:t>
            </a:r>
            <a:r>
              <a:rPr lang="en-US" dirty="0">
                <a:solidFill>
                  <a:srgbClr val="242424"/>
                </a:solidFill>
              </a:rPr>
              <a:t>()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3) – all Waiting threads are waked up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4) - all Timed-Waiting threads are waked up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3F553-C95C-4C39-8E65-F347B5BB18B5}"/>
              </a:ext>
            </a:extLst>
          </p:cNvPr>
          <p:cNvSpPr txBox="1"/>
          <p:nvPr/>
        </p:nvSpPr>
        <p:spPr bwMode="auto">
          <a:xfrm>
            <a:off x="5553157" y="295402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61B42-1460-49FE-B051-EC552504563F}"/>
              </a:ext>
            </a:extLst>
          </p:cNvPr>
          <p:cNvSpPr txBox="1"/>
          <p:nvPr/>
        </p:nvSpPr>
        <p:spPr bwMode="auto">
          <a:xfrm>
            <a:off x="5292947" y="295515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154562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Exit from the Synchronized Block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release monitor lock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59647" y="239709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39853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4C022-84C5-4C8F-A9A7-9C3B5251A9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7338"/>
            <a:ext cx="8353426" cy="4392612"/>
          </a:xfrm>
        </p:spPr>
        <p:txBody>
          <a:bodyPr/>
          <a:lstStyle/>
          <a:p>
            <a:r>
              <a:rPr lang="en-US" dirty="0"/>
              <a:t>Facilities(Java1.5)</a:t>
            </a:r>
          </a:p>
          <a:p>
            <a:pPr lvl="1"/>
            <a:r>
              <a:rPr lang="en-US" dirty="0" err="1"/>
              <a:t>ReentrantLock</a:t>
            </a:r>
            <a:r>
              <a:rPr lang="en-US" dirty="0"/>
              <a:t>(non-fair)</a:t>
            </a:r>
          </a:p>
          <a:p>
            <a:pPr lvl="3"/>
            <a:r>
              <a:rPr lang="en-US" sz="1400" dirty="0"/>
              <a:t>Default non-fair  or  </a:t>
            </a:r>
            <a:r>
              <a:rPr lang="en-US" altLang="zh-CN" sz="1400" dirty="0"/>
              <a:t>F</a:t>
            </a:r>
            <a:r>
              <a:rPr lang="en-US" sz="1400" dirty="0"/>
              <a:t>air               </a:t>
            </a:r>
          </a:p>
          <a:p>
            <a:pPr marL="1092200" lvl="3" indent="0">
              <a:buNone/>
            </a:pPr>
            <a:r>
              <a:rPr lang="en-US" sz="1400" dirty="0"/>
              <a:t># </a:t>
            </a:r>
            <a:r>
              <a:rPr lang="en-US" sz="1400" dirty="0">
                <a:solidFill>
                  <a:srgbClr val="242424"/>
                </a:solidFill>
              </a:rPr>
              <a:t>Note: it is only “favor granting access to the longest-waiting thread”. </a:t>
            </a:r>
            <a:endParaRPr lang="en-US" altLang="zh-CN" sz="1400" dirty="0">
              <a:solidFill>
                <a:srgbClr val="242424"/>
              </a:solidFill>
            </a:endParaRPr>
          </a:p>
          <a:p>
            <a:pPr lvl="3"/>
            <a:r>
              <a:rPr lang="en-US" sz="1400" dirty="0"/>
              <a:t>Reentrant                                           # Non-reentrant</a:t>
            </a:r>
          </a:p>
          <a:p>
            <a:pPr lvl="3"/>
            <a:r>
              <a:rPr lang="en-US" sz="1400" dirty="0"/>
              <a:t>Exclusive                                             </a:t>
            </a:r>
            <a:r>
              <a:rPr lang="en-US" altLang="zh-CN" sz="1400" dirty="0"/>
              <a:t># Share Lock</a:t>
            </a:r>
          </a:p>
          <a:p>
            <a:pPr lvl="3"/>
            <a:r>
              <a:rPr lang="en-US" sz="1400" dirty="0"/>
              <a:t>Mutex                      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endParaRPr lang="en-US" altLang="zh-CN" sz="1400" dirty="0"/>
          </a:p>
          <a:p>
            <a:pPr lvl="3"/>
            <a:r>
              <a:rPr lang="en-US" altLang="zh-CN" sz="1400" dirty="0"/>
              <a:t>Pessimistic                                         #  Optimistic</a:t>
            </a:r>
          </a:p>
          <a:p>
            <a:pPr lvl="2"/>
            <a:r>
              <a:rPr lang="en-US" dirty="0">
                <a:solidFill>
                  <a:srgbClr val="242424"/>
                </a:solidFill>
              </a:rPr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(timeout)/</a:t>
            </a:r>
            <a:r>
              <a:rPr lang="en-US" dirty="0" err="1"/>
              <a:t>lockInterruptibly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Condition(Multiple)</a:t>
            </a:r>
          </a:p>
          <a:p>
            <a:pPr lvl="2"/>
            <a:r>
              <a:rPr lang="en-US" dirty="0"/>
              <a:t>Create from the lock object and only work with it</a:t>
            </a:r>
          </a:p>
          <a:p>
            <a:pPr lvl="2"/>
            <a:r>
              <a:rPr lang="en-US" dirty="0"/>
              <a:t>Precisely wake-up control with different conditions</a:t>
            </a:r>
          </a:p>
          <a:p>
            <a:pPr lvl="2"/>
            <a:r>
              <a:rPr lang="en-US" altLang="zh-CN" dirty="0"/>
              <a:t>await()/</a:t>
            </a:r>
            <a:r>
              <a:rPr lang="en-US" altLang="zh-CN" dirty="0" err="1"/>
              <a:t>awaitUninterruptibly</a:t>
            </a:r>
            <a:r>
              <a:rPr lang="en-US" altLang="zh-CN" dirty="0"/>
              <a:t>()/</a:t>
            </a:r>
            <a:r>
              <a:rPr lang="en-US" altLang="en-US" dirty="0"/>
              <a:t>await(timeout), </a:t>
            </a:r>
            <a:r>
              <a:rPr lang="en-US" altLang="en-US" dirty="0" err="1"/>
              <a:t>awaitNanos</a:t>
            </a:r>
            <a:r>
              <a:rPr lang="en-US" altLang="en-US" dirty="0"/>
              <a:t>(timeout), </a:t>
            </a:r>
            <a:r>
              <a:rPr lang="en-US" altLang="en-US" dirty="0" err="1"/>
              <a:t>awaitUntil</a:t>
            </a:r>
            <a:r>
              <a:rPr lang="en-US" altLang="en-US" dirty="0"/>
              <a:t>(date)</a:t>
            </a:r>
            <a:endParaRPr lang="en-US" altLang="zh-CN" dirty="0"/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51738-C425-403B-85CF-E270E49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139551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103D-BAE4-4BC3-9568-2318841F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Does the </a:t>
            </a:r>
            <a:r>
              <a:rPr lang="en-US" dirty="0" err="1">
                <a:solidFill>
                  <a:srgbClr val="00B0F0"/>
                </a:solidFill>
              </a:rPr>
              <a:t>ReentrantLock</a:t>
            </a:r>
            <a:r>
              <a:rPr lang="en-US" dirty="0">
                <a:solidFill>
                  <a:srgbClr val="00B0F0"/>
                </a:solidFill>
              </a:rPr>
              <a:t> has lock upgrade?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31438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09365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61998"/>
            <a:ext cx="6248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lock() – Blocking point 1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hold the lock, lock()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–Waiting on the lock, non-interruptible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5416735" y="2285428"/>
            <a:ext cx="289884" cy="277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082485" y="39761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DE819-96DB-40B3-9514-1F6CE83E69DA}"/>
              </a:ext>
            </a:extLst>
          </p:cNvPr>
          <p:cNvSpPr/>
          <p:nvPr/>
        </p:nvSpPr>
        <p:spPr>
          <a:xfrm>
            <a:off x="237280" y="10130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lockInterruptibly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hold the lock, lock()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–Waiting on the lock,  interruptible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B6232-93C8-405E-99B2-DE7C20403B82}"/>
              </a:ext>
            </a:extLst>
          </p:cNvPr>
          <p:cNvSpPr/>
          <p:nvPr/>
        </p:nvSpPr>
        <p:spPr>
          <a:xfrm>
            <a:off x="5858720" y="342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()</a:t>
            </a:r>
          </a:p>
          <a:p>
            <a:pPr marL="342900" indent="-342900">
              <a:buAutoNum type="arabicParenR"/>
            </a:pPr>
            <a:r>
              <a:rPr lang="en-US" dirty="0"/>
              <a:t>- Always in Runnable </a:t>
            </a:r>
          </a:p>
          <a:p>
            <a:pPr marL="342900" indent="-342900">
              <a:buAutoNum type="arabicParenR"/>
            </a:pPr>
            <a:r>
              <a:rPr lang="en-US" dirty="0"/>
              <a:t>- either hold the lock, return true</a:t>
            </a:r>
          </a:p>
          <a:p>
            <a:pPr marL="342900" indent="-342900">
              <a:buAutoNum type="arabicParenR"/>
            </a:pPr>
            <a:r>
              <a:rPr lang="en-US" dirty="0"/>
              <a:t>- or return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AC3B1-12A0-4B7B-B9D3-1D05E6459FFC}"/>
              </a:ext>
            </a:extLst>
          </p:cNvPr>
          <p:cNvSpPr/>
          <p:nvPr/>
        </p:nvSpPr>
        <p:spPr>
          <a:xfrm>
            <a:off x="5858720" y="11575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rgbClr val="00B0F0"/>
                </a:solidFill>
              </a:rPr>
              <a:t>– hold the lock, </a:t>
            </a:r>
            <a:r>
              <a:rPr lang="en-US" dirty="0" err="1">
                <a:solidFill>
                  <a:srgbClr val="00B0F0"/>
                </a:solidFill>
              </a:rPr>
              <a:t>trylock</a:t>
            </a:r>
            <a:r>
              <a:rPr lang="en-US" dirty="0">
                <a:solidFill>
                  <a:srgbClr val="00B0F0"/>
                </a:solidFill>
              </a:rPr>
              <a:t>(timeout) return true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B0F0"/>
                </a:solidFill>
              </a:rPr>
              <a:t>- Timed Waiting on the lock, timeout return false,  interruptible</a:t>
            </a:r>
          </a:p>
        </p:txBody>
      </p:sp>
    </p:spTree>
    <p:extLst>
      <p:ext uri="{BB962C8B-B14F-4D97-AF65-F5344CB8AC3E}">
        <p14:creationId xmlns:p14="http://schemas.microsoft.com/office/powerpoint/2010/main" val="323378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Committee(JIC)</a:t>
            </a:r>
          </a:p>
          <a:p>
            <a:endParaRPr lang="en-US" dirty="0"/>
          </a:p>
          <a:p>
            <a:r>
              <a:rPr lang="en-US" dirty="0"/>
              <a:t>Concurrent Programming in Java</a:t>
            </a:r>
          </a:p>
          <a:p>
            <a:endParaRPr lang="en-US" dirty="0"/>
          </a:p>
          <a:p>
            <a:r>
              <a:rPr lang="en-US" dirty="0"/>
              <a:t>Xiaoyu Qu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exiaoqu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E390D-03AD-4330-9271-A0343B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10" y="5313483"/>
            <a:ext cx="571500" cy="514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E2532-B049-45A8-A9FC-FCBE383C851F}"/>
              </a:ext>
            </a:extLst>
          </p:cNvPr>
          <p:cNvSpPr/>
          <p:nvPr/>
        </p:nvSpPr>
        <p:spPr>
          <a:xfrm>
            <a:off x="479425" y="2813328"/>
            <a:ext cx="6531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https://github.com/exiaoqu/ProducerConsumerProblemInJava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3" y="101864"/>
            <a:ext cx="100850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await()/</a:t>
            </a:r>
            <a:r>
              <a:rPr lang="en-US" dirty="0" err="1"/>
              <a:t>awaitUninterruptibly</a:t>
            </a:r>
            <a:r>
              <a:rPr lang="en-US" dirty="0"/>
              <a:t>()</a:t>
            </a:r>
            <a:r>
              <a:rPr lang="en-US" dirty="0">
                <a:solidFill>
                  <a:srgbClr val="242424"/>
                </a:solidFill>
              </a:rPr>
              <a:t>/await(timeout), </a:t>
            </a:r>
            <a:r>
              <a:rPr lang="en-US" dirty="0" err="1">
                <a:solidFill>
                  <a:srgbClr val="242424"/>
                </a:solidFill>
              </a:rPr>
              <a:t>awaitNanos</a:t>
            </a:r>
            <a:r>
              <a:rPr lang="en-US" dirty="0">
                <a:solidFill>
                  <a:srgbClr val="242424"/>
                </a:solidFill>
              </a:rPr>
              <a:t>(), </a:t>
            </a:r>
            <a:r>
              <a:rPr lang="en-US" dirty="0" err="1">
                <a:solidFill>
                  <a:srgbClr val="242424"/>
                </a:solidFill>
              </a:rPr>
              <a:t>awaitUntil</a:t>
            </a:r>
            <a:r>
              <a:rPr lang="en-US" dirty="0">
                <a:solidFill>
                  <a:srgbClr val="242424"/>
                </a:solidFill>
              </a:rPr>
              <a:t>(date) – Blocking point 2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Question1: Thread 1 is staying in await(), but another thread hold the lock and never release, Could the thread 1 be terminated?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Question 2: Thread 1 is staying in await(), but another thread notify() then interrupt it during hold the lock,  after </a:t>
            </a:r>
            <a:r>
              <a:rPr lang="en-US" sz="1600" dirty="0">
                <a:solidFill>
                  <a:srgbClr val="00B0F0"/>
                </a:solidFill>
              </a:rPr>
              <a:t>another thread release the lock, Is the Thread 1 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8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await()</a:t>
            </a:r>
          </a:p>
          <a:p>
            <a:r>
              <a:rPr lang="en-US" dirty="0">
                <a:solidFill>
                  <a:srgbClr val="242424"/>
                </a:solidFill>
              </a:rPr>
              <a:t>(enter Waiting)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- 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92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(change to Waiting on the lock, then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–being signaled</a:t>
            </a:r>
          </a:p>
          <a:p>
            <a:r>
              <a:rPr lang="en-US" dirty="0">
                <a:solidFill>
                  <a:srgbClr val="FF0000"/>
                </a:solidFill>
              </a:rPr>
              <a:t>4) - being interrupted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6142458" y="483438"/>
            <a:ext cx="5375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– exit from Waiting, hold the lock, await()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117781" y="406516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168938" y="494110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5457750" y="494067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443605" y="404912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5759620" y="4939962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6144126" y="1455114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43605" y="243340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73776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awaitUninterruptibly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- Waiting on the condition, non-interruptible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9222"/>
            <a:ext cx="623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(change to Waiting on the lock, then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–being signaled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5663274" y="215925"/>
            <a:ext cx="6177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– exit from Waiting, hold the lock, await() returns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127344" y="408120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321667" y="486387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432830" y="405242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5623593" y="4862730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6096000" y="1231588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43605" y="243340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5765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await(timeout), </a:t>
            </a:r>
            <a:r>
              <a:rPr lang="en-US" dirty="0" err="1">
                <a:solidFill>
                  <a:srgbClr val="242424"/>
                </a:solidFill>
              </a:rPr>
              <a:t>awaitNanos</a:t>
            </a:r>
            <a:r>
              <a:rPr lang="en-US" dirty="0">
                <a:solidFill>
                  <a:srgbClr val="242424"/>
                </a:solidFill>
              </a:rPr>
              <a:t>(), </a:t>
            </a:r>
            <a:r>
              <a:rPr lang="en-US" dirty="0" err="1">
                <a:solidFill>
                  <a:srgbClr val="242424"/>
                </a:solidFill>
              </a:rPr>
              <a:t>awaitUntil</a:t>
            </a:r>
            <a:r>
              <a:rPr lang="en-US" dirty="0">
                <a:solidFill>
                  <a:srgbClr val="242424"/>
                </a:solidFill>
              </a:rPr>
              <a:t>(date)</a:t>
            </a:r>
            <a:endParaRPr lang="en-US" dirty="0"/>
          </a:p>
          <a:p>
            <a:r>
              <a:rPr lang="en-US" dirty="0">
                <a:solidFill>
                  <a:srgbClr val="242424"/>
                </a:solidFill>
              </a:rPr>
              <a:t>(enter Waiting)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  <a:p>
            <a:r>
              <a:rPr lang="en-US" dirty="0">
                <a:solidFill>
                  <a:srgbClr val="00B0F0"/>
                </a:solidFill>
              </a:rPr>
              <a:t>2) -  Timed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1259222"/>
            <a:ext cx="6233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(change to Timed Waiting on the lock, then compete the lock)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3) –being signaled</a:t>
            </a:r>
          </a:p>
          <a:p>
            <a:r>
              <a:rPr lang="en-US" dirty="0">
                <a:solidFill>
                  <a:srgbClr val="00B0F0"/>
                </a:solidFill>
              </a:rPr>
              <a:t>4) - being interrupted</a:t>
            </a:r>
          </a:p>
          <a:p>
            <a:r>
              <a:rPr lang="en-US" dirty="0">
                <a:solidFill>
                  <a:srgbClr val="00B0F0"/>
                </a:solidFill>
              </a:rPr>
              <a:t>7) - timeout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5663274" y="215925"/>
            <a:ext cx="6177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5) – exit from Timed Waiting, hold the lock, await() returns</a:t>
            </a:r>
            <a:endParaRPr lang="en-US" dirty="0">
              <a:solidFill>
                <a:srgbClr val="00B0F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6) –Timed 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6893066" y="406516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8241331" y="486387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8530143" y="486344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8657291" y="392409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8832013" y="4862730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6733489" y="1232355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43605" y="243340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2E66D-0320-429B-B071-AF7F993B1A41}"/>
              </a:ext>
            </a:extLst>
          </p:cNvPr>
          <p:cNvSpPr txBox="1"/>
          <p:nvPr/>
        </p:nvSpPr>
        <p:spPr bwMode="auto">
          <a:xfrm>
            <a:off x="8511289" y="555309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835331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9136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Signal()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–move the first(*) wait on condition thread to wait on the lock, stay in Waiting state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–move the first(*) wait on condition thread to wait on the lock, stay in Timed Waiting state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04957" y="1098472"/>
            <a:ext cx="10303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SignalAll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3) – all threads the wait on condition move to wait on the lock,  all stay in Waiting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4) – all threads the wait on condition move to wait on the lock,  all stay in Timed Waiting 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3F553-C95C-4C39-8E65-F347B5BB18B5}"/>
              </a:ext>
            </a:extLst>
          </p:cNvPr>
          <p:cNvSpPr txBox="1"/>
          <p:nvPr/>
        </p:nvSpPr>
        <p:spPr bwMode="auto">
          <a:xfrm>
            <a:off x="5553157" y="295402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61B42-1460-49FE-B051-EC552504563F}"/>
              </a:ext>
            </a:extLst>
          </p:cNvPr>
          <p:cNvSpPr txBox="1"/>
          <p:nvPr/>
        </p:nvSpPr>
        <p:spPr bwMode="auto">
          <a:xfrm>
            <a:off x="5292947" y="295515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53429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093086-0673-4AA5-A6D7-AC81616C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1" y="2214200"/>
            <a:ext cx="11229975" cy="446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6233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Unlock()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release lock, exiting from Waiting</a:t>
            </a:r>
          </a:p>
          <a:p>
            <a:r>
              <a:rPr lang="en-US" dirty="0">
                <a:solidFill>
                  <a:srgbClr val="00B0F0"/>
                </a:solidFill>
              </a:rPr>
              <a:t>2) – release lock, exiting from Timed Waiting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450316" y="404861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FA437-42DF-4B99-9F6B-67F80FD550C7}"/>
              </a:ext>
            </a:extLst>
          </p:cNvPr>
          <p:cNvSpPr txBox="1"/>
          <p:nvPr/>
        </p:nvSpPr>
        <p:spPr bwMode="auto">
          <a:xfrm>
            <a:off x="8603881" y="391887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89250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2E5F7-B671-457D-8E0F-3B99DFC28A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 used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blocking write</a:t>
            </a:r>
          </a:p>
          <a:p>
            <a:pPr lvl="2"/>
            <a:r>
              <a:rPr lang="en-US" altLang="zh-CN" dirty="0"/>
              <a:t>take()   blocking read</a:t>
            </a:r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The blocking queue internally handles blocking and wakeup, which simplifies the design. Internal of it is a buffer that balances the processing power of producers and consumers.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E70466-28B2-47E9-8B3D-134BCBD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5BDB-5DCE-4E94-8E5B-725E8974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96" y="1974056"/>
            <a:ext cx="4743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2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28FE-37FB-4198-9171-27F231E3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60" y="1385094"/>
            <a:ext cx="8341526" cy="439261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EEE5E-915B-4C33-A43F-585F67FDBA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844675"/>
            <a:ext cx="6811391" cy="4392612"/>
          </a:xfrm>
        </p:spPr>
        <p:txBody>
          <a:bodyPr/>
          <a:lstStyle/>
          <a:p>
            <a:r>
              <a:rPr lang="en-US" altLang="zh-CN" dirty="0"/>
              <a:t>Java producer-consumer pattern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2E16E-9105-468E-906E-0E3560D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sp>
        <p:nvSpPr>
          <p:cNvPr id="4" name="AutoShape 2" descr="https://img-blog.csdn.net/20170905112413891?watermark/2/text/aHR0cDovL2Jsb2cuY3Nkbi5uZXQvdTAxMTQ4NjQ5MQ==/font/5a6L5L2T/fontsize/400/fill/I0JBQkFCMA==/dissolve/70/gravity/Center">
            <a:extLst>
              <a:ext uri="{FF2B5EF4-FFF2-40B4-BE49-F238E27FC236}">
                <a16:creationId xmlns:a16="http://schemas.microsoft.com/office/drawing/2014/main" id="{93FFBAA8-E40B-4256-B97F-B11FE1F56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34FD0-124E-4F51-B580-4F99238EA3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Separated locks and  condition for producer and consumer</a:t>
            </a:r>
          </a:p>
          <a:p>
            <a:pPr lvl="1"/>
            <a:r>
              <a:rPr lang="en-US" dirty="0"/>
              <a:t>Half lock-free queue</a:t>
            </a:r>
          </a:p>
          <a:p>
            <a:pPr lvl="1"/>
            <a:r>
              <a:rPr lang="en-US" dirty="0" err="1"/>
              <a:t>lockInterruptibly</a:t>
            </a:r>
            <a:r>
              <a:rPr lang="en-US" dirty="0"/>
              <a:t>() and wait() internally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 non-blocking choice </a:t>
            </a:r>
          </a:p>
          <a:p>
            <a:pPr lvl="2"/>
            <a:r>
              <a:rPr lang="en-US" dirty="0"/>
              <a:t>Lock-free queue: </a:t>
            </a:r>
            <a:r>
              <a:rPr lang="en-US" dirty="0" err="1"/>
              <a:t>ConcurrentLinkedQueue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02282-EF39-4DA2-8602-64AC35F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3AFA-AC72-4F36-B7BC-F5C58CFC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89" y="2820923"/>
            <a:ext cx="4906935" cy="29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7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333F9-7F99-42A4-9937-CD70789F94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Facilities</a:t>
            </a:r>
          </a:p>
          <a:p>
            <a:pPr lvl="1"/>
            <a:r>
              <a:rPr lang="en-US" altLang="zh-CN" dirty="0" err="1"/>
              <a:t>PipedInputStream</a:t>
            </a:r>
            <a:r>
              <a:rPr lang="en-US" altLang="zh-CN" dirty="0"/>
              <a:t>:  receive byte stream</a:t>
            </a:r>
          </a:p>
          <a:p>
            <a:pPr lvl="1"/>
            <a:r>
              <a:rPr lang="en-US" altLang="zh-CN" dirty="0" err="1"/>
              <a:t>PipedOutputStream</a:t>
            </a:r>
            <a:r>
              <a:rPr lang="en-US" altLang="zh-CN" dirty="0"/>
              <a:t>: send byte stream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Associate output stream with input stream</a:t>
            </a:r>
          </a:p>
          <a:p>
            <a:pPr lvl="1"/>
            <a:r>
              <a:rPr lang="en-US" altLang="zh-CN" dirty="0"/>
              <a:t>Use the internal buffer of </a:t>
            </a:r>
            <a:r>
              <a:rPr lang="en-US" altLang="zh-CN" dirty="0" err="1"/>
              <a:t>PipedInputStream</a:t>
            </a:r>
            <a:r>
              <a:rPr lang="en-US" altLang="zh-CN" dirty="0"/>
              <a:t>(Default 1024 bytes)</a:t>
            </a:r>
          </a:p>
          <a:p>
            <a:pPr lvl="1"/>
            <a:r>
              <a:rPr lang="en-US" altLang="zh-CN" dirty="0"/>
              <a:t>Use internal locks in </a:t>
            </a: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altLang="zh-CN" dirty="0"/>
          </a:p>
          <a:p>
            <a:pPr lvl="1"/>
            <a:r>
              <a:rPr lang="en-US" altLang="zh-CN" dirty="0"/>
              <a:t>Based on byte stream, exists delimitation problem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E7D24-D754-4542-B859-A71F29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</a:p>
          <a:p>
            <a:r>
              <a:rPr lang="en-US" altLang="zh-CN" dirty="0"/>
              <a:t>Java Cross-thread Solutions</a:t>
            </a:r>
          </a:p>
          <a:p>
            <a:r>
              <a:rPr lang="en-US" altLang="zh-CN" dirty="0"/>
              <a:t>Java Cross-process(JVM) Solutions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F31B8-F180-4E4A-9D39-1CCC909E3F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 err="1"/>
              <a:t>Synhcronized</a:t>
            </a:r>
            <a:r>
              <a:rPr lang="en-US" dirty="0"/>
              <a:t> and wait()/notify() internally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D81A0-8A81-441C-B6FF-AA25D3E8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60C16-5027-4C40-B5AF-2A95BF57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37" y="2883802"/>
            <a:ext cx="6154581" cy="37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53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NIO and</a:t>
            </a:r>
            <a:r>
              <a:rPr lang="en-US" dirty="0"/>
              <a:t> </a:t>
            </a:r>
            <a:r>
              <a:rPr lang="en-US" dirty="0" err="1"/>
              <a:t>MappedByteBuffer</a:t>
            </a:r>
            <a:r>
              <a:rPr lang="en-US" dirty="0"/>
              <a:t>(Java SHM solution)</a:t>
            </a:r>
          </a:p>
          <a:p>
            <a:r>
              <a:rPr lang="en-US" altLang="zh-CN" dirty="0"/>
              <a:t>Using Linux</a:t>
            </a:r>
            <a:r>
              <a:rPr lang="zh-CN" altLang="en-US" dirty="0"/>
              <a:t>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Cross-process(JVM) Solutions</a:t>
            </a:r>
          </a:p>
        </p:txBody>
      </p:sp>
    </p:spTree>
    <p:extLst>
      <p:ext uri="{BB962C8B-B14F-4D97-AF65-F5344CB8AC3E}">
        <p14:creationId xmlns:p14="http://schemas.microsoft.com/office/powerpoint/2010/main" val="3854684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E79B6-1340-4C5B-9D75-18B64A6362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Facilites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en-US" altLang="zh-CN" dirty="0"/>
              <a:t>Using OS memory-mapped file mechanism(max 2G Bytes, </a:t>
            </a:r>
            <a:r>
              <a:rPr lang="en-US" altLang="zh-CN" dirty="0" err="1"/>
              <a:t>Integer.MAX_VALUE</a:t>
            </a:r>
            <a:r>
              <a:rPr lang="en-US" altLang="zh-CN" dirty="0"/>
              <a:t>)</a:t>
            </a:r>
          </a:p>
          <a:p>
            <a:pPr lvl="2"/>
            <a:r>
              <a:rPr lang="en-US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Share memory-mapped file among processes</a:t>
            </a:r>
          </a:p>
          <a:p>
            <a:pPr lvl="1"/>
            <a:r>
              <a:rPr lang="en-US" altLang="zh-CN" dirty="0"/>
              <a:t>Mapped as d</a:t>
            </a:r>
            <a:r>
              <a:rPr lang="en-US" dirty="0"/>
              <a:t>irect byte buffer</a:t>
            </a:r>
            <a:endParaRPr lang="en-US" altLang="zh-CN" dirty="0"/>
          </a:p>
          <a:p>
            <a:pPr lvl="1"/>
            <a:r>
              <a:rPr lang="en-US" altLang="zh-CN" dirty="0"/>
              <a:t>Using the exclusive lock in </a:t>
            </a:r>
            <a:r>
              <a:rPr lang="en-US" altLang="zh-CN" dirty="0" err="1"/>
              <a:t>FileChannel</a:t>
            </a:r>
            <a:r>
              <a:rPr lang="en-US" altLang="zh-CN" dirty="0"/>
              <a:t>(File system lock)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4C9BB5-1BD1-438B-B1EB-96DCA08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09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F0FC-D4AF-4D14-A09E-CF31D0CC17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B2870-5791-4190-9CF7-50D6D0D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FF260-8F26-4352-A1EE-B08A9750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11" y="1688896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1956C-BAED-4331-BE85-FD7B1DE04A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dirty="0"/>
          </a:p>
          <a:p>
            <a:pPr lvl="1"/>
            <a:r>
              <a:rPr lang="en-US" dirty="0"/>
              <a:t>System V IPC MQ(Linux System Call)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  <a:p>
            <a:pPr lvl="2"/>
            <a:r>
              <a:rPr lang="en-US" altLang="zh-CN" dirty="0"/>
              <a:t>Origin from</a:t>
            </a:r>
            <a:r>
              <a:rPr lang="zh-CN" altLang="en-US" dirty="0"/>
              <a:t> </a:t>
            </a:r>
            <a:r>
              <a:rPr lang="en-US" altLang="zh-CN" dirty="0"/>
              <a:t>Sun,</a:t>
            </a:r>
            <a:r>
              <a:rPr lang="zh-CN" altLang="en-US" dirty="0"/>
              <a:t> </a:t>
            </a:r>
            <a:r>
              <a:rPr lang="en-US" altLang="zh-CN" dirty="0"/>
              <a:t>open source on top of JNI,</a:t>
            </a:r>
            <a:r>
              <a:rPr lang="zh-CN" altLang="en-US" dirty="0"/>
              <a:t> </a:t>
            </a:r>
            <a:r>
              <a:rPr lang="en-US" altLang="zh-CN" dirty="0"/>
              <a:t>using in Java side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Message Queue in Unix/Linux OS</a:t>
            </a:r>
          </a:p>
          <a:p>
            <a:pPr lvl="1"/>
            <a:r>
              <a:rPr lang="en-US" altLang="zh-CN" dirty="0"/>
              <a:t>Data contained in each message buffer</a:t>
            </a:r>
          </a:p>
          <a:p>
            <a:pPr lvl="1"/>
            <a:r>
              <a:rPr lang="en-US" altLang="zh-CN" dirty="0"/>
              <a:t>Using internal mechanism in kernel, invisible to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912D8-589D-4A82-AD97-B783CB56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235710-7CC0-4F9A-B813-01E41A7B88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9888" lvl="1" indent="0" algn="ctr">
              <a:buNone/>
            </a:pPr>
            <a:r>
              <a:rPr lang="en-US" sz="4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92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D7FDE-7BD2-4121-8CD9-7350E0C6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30" y="5350497"/>
            <a:ext cx="4602163" cy="121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7E86F-8912-42F5-9DF6-62C596DA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64" y="1688600"/>
            <a:ext cx="5424436" cy="329652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8878E-CB42-49B7-BADC-86889EF132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825" y="1550353"/>
            <a:ext cx="6510739" cy="4392612"/>
          </a:xfrm>
        </p:spPr>
        <p:txBody>
          <a:bodyPr/>
          <a:lstStyle/>
          <a:p>
            <a:r>
              <a:rPr lang="en-US" dirty="0"/>
              <a:t>One classic, concurrent multi-thread synchronization problem</a:t>
            </a:r>
          </a:p>
          <a:p>
            <a:pPr lvl="1"/>
            <a:r>
              <a:rPr lang="en-US" dirty="0"/>
              <a:t>Producers write data to buffer</a:t>
            </a:r>
          </a:p>
          <a:p>
            <a:pPr lvl="1"/>
            <a:r>
              <a:rPr lang="en-US" dirty="0"/>
              <a:t>Consumers read data from buffer</a:t>
            </a:r>
          </a:p>
          <a:p>
            <a:pPr lvl="1"/>
            <a:r>
              <a:rPr lang="en-US" dirty="0"/>
              <a:t>Shared buffer holds the produced data which is not yet consumed</a:t>
            </a:r>
          </a:p>
          <a:p>
            <a:endParaRPr lang="en-US" dirty="0"/>
          </a:p>
          <a:p>
            <a:r>
              <a:rPr lang="en-US" dirty="0"/>
              <a:t>Also called the bounded-buffer problem</a:t>
            </a:r>
          </a:p>
          <a:p>
            <a:pPr lvl="1"/>
            <a:r>
              <a:rPr lang="en-US" dirty="0"/>
              <a:t>bounded-buffer : size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Buffer is circular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E73497-CA72-420E-AA3D-F426BB7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  <a:p>
            <a:r>
              <a:rPr lang="en-US" dirty="0"/>
              <a:t>Lock and Condition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PipedInputStream</a:t>
            </a:r>
            <a:r>
              <a:rPr lang="en-US" dirty="0"/>
              <a:t> and </a:t>
            </a:r>
            <a:r>
              <a:rPr lang="en-US" dirty="0" err="1"/>
              <a:t>PipedOutStream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Solutions</a:t>
            </a:r>
          </a:p>
        </p:txBody>
      </p:sp>
    </p:spTree>
    <p:extLst>
      <p:ext uri="{BB962C8B-B14F-4D97-AF65-F5344CB8AC3E}">
        <p14:creationId xmlns:p14="http://schemas.microsoft.com/office/powerpoint/2010/main" val="16214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C4D1C7-86AA-45CE-97FF-4469AC9F65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4742"/>
            <a:ext cx="8353426" cy="4392612"/>
          </a:xfrm>
        </p:spPr>
        <p:txBody>
          <a:bodyPr/>
          <a:lstStyle/>
          <a:p>
            <a:r>
              <a:rPr lang="en-US" dirty="0"/>
              <a:t>Facilities</a:t>
            </a:r>
          </a:p>
          <a:p>
            <a:pPr lvl="1"/>
            <a:r>
              <a:rPr lang="en-US" dirty="0"/>
              <a:t>Synchronized and Synchronized(Object)</a:t>
            </a:r>
          </a:p>
          <a:p>
            <a:pPr lvl="3"/>
            <a:r>
              <a:rPr lang="en-US" sz="1400" dirty="0"/>
              <a:t>Non-fair                                                </a:t>
            </a:r>
            <a:r>
              <a:rPr lang="en-US" altLang="zh-CN" sz="1400" dirty="0"/>
              <a:t># F</a:t>
            </a:r>
            <a:r>
              <a:rPr lang="en-US" sz="1400" dirty="0"/>
              <a:t>air</a:t>
            </a:r>
            <a:endParaRPr lang="en-US" altLang="zh-CN" sz="1400" dirty="0"/>
          </a:p>
          <a:p>
            <a:pPr lvl="3"/>
            <a:r>
              <a:rPr lang="en-US" sz="1400" dirty="0"/>
              <a:t>Reentrant                                             # Non-reentrant</a:t>
            </a:r>
          </a:p>
          <a:p>
            <a:pPr lvl="3"/>
            <a:r>
              <a:rPr lang="en-US" sz="1400" dirty="0"/>
              <a:t>Exclusive                                              </a:t>
            </a:r>
            <a:r>
              <a:rPr lang="en-US" altLang="zh-CN" sz="1400" dirty="0"/>
              <a:t># Share Lock</a:t>
            </a:r>
          </a:p>
          <a:p>
            <a:pPr lvl="3"/>
            <a:r>
              <a:rPr lang="en-US" sz="1400" dirty="0"/>
              <a:t>Mutex </a:t>
            </a:r>
            <a:r>
              <a:rPr lang="zh-CN" altLang="en-US" sz="1400" dirty="0"/>
              <a:t>                      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endParaRPr lang="en-US" altLang="zh-CN" sz="1400" dirty="0"/>
          </a:p>
          <a:p>
            <a:pPr lvl="3"/>
            <a:r>
              <a:rPr lang="en-US" altLang="zh-CN" sz="1400" dirty="0"/>
              <a:t>Pessimistic                                           # Optimistic</a:t>
            </a:r>
            <a:endParaRPr lang="en-US" altLang="zh-CN" dirty="0"/>
          </a:p>
          <a:p>
            <a:pPr marL="736600" lvl="2" indent="0">
              <a:buNone/>
            </a:pPr>
            <a:endParaRPr lang="en-US" dirty="0"/>
          </a:p>
          <a:p>
            <a:pPr lvl="1"/>
            <a:r>
              <a:rPr lang="en-US" altLang="zh-CN" dirty="0"/>
              <a:t>wait()/wait(timeout)/wait(timeout,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674CD-9164-46B4-A188-0A02406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22372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A2544-BAB8-49FD-BCF8-28EF8DC3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When does the monitor lock upgrade happen? Can you describe the procedure of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243320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309102"/>
            <a:ext cx="7861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First Time Enter Synchronized Block – Blocking point 1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Thread 1 is entering Synchronized, but another thread hold the monitor lock and never release,  Can the Thread 1 be terminated?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4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914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17577</TotalTime>
  <Words>2356</Words>
  <Application>Microsoft Office PowerPoint</Application>
  <PresentationFormat>Widescreen</PresentationFormat>
  <Paragraphs>547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Abadi</vt:lpstr>
      <vt:lpstr>等线</vt:lpstr>
      <vt:lpstr>Ericsson Hilda</vt:lpstr>
      <vt:lpstr>Ericsson Technical Icons</vt:lpstr>
      <vt:lpstr>Ericsson Hilda Light</vt:lpstr>
      <vt:lpstr>PresentationTemplate2017</vt:lpstr>
      <vt:lpstr>Multi-threaded Series</vt:lpstr>
      <vt:lpstr>Producer and Consumer Problem in Java</vt:lpstr>
      <vt:lpstr>AGENDA</vt:lpstr>
      <vt:lpstr>Producer-consumer problem</vt:lpstr>
      <vt:lpstr>Java Cross-thread Solutions</vt:lpstr>
      <vt:lpstr>Wait and Notify</vt:lpstr>
      <vt:lpstr>Wait and Notify</vt:lpstr>
      <vt:lpstr>Wait and Notify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and Condition</vt:lpstr>
      <vt:lpstr>Lock and Condition</vt:lpstr>
      <vt:lpstr>Lock and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BlockingQueue</vt:lpstr>
      <vt:lpstr>BlockingQueue</vt:lpstr>
      <vt:lpstr>BlockingQueue</vt:lpstr>
      <vt:lpstr>PipedInputStream/PipedOutputStream</vt:lpstr>
      <vt:lpstr>PipedInputStream/PipedOutputStream</vt:lpstr>
      <vt:lpstr>Java Cross-process(JVM) Solutions</vt:lpstr>
      <vt:lpstr>NIO and MappedByteBuffer</vt:lpstr>
      <vt:lpstr>NIO and MappedByteBuffer</vt:lpstr>
      <vt:lpstr>Using SystemV-IPC MQ through JNA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Xiaoyu Qu</cp:lastModifiedBy>
  <cp:revision>803</cp:revision>
  <dcterms:created xsi:type="dcterms:W3CDTF">2018-06-13T07:30:53Z</dcterms:created>
  <dcterms:modified xsi:type="dcterms:W3CDTF">2018-12-07T01:33:49Z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