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309" r:id="rId2"/>
    <p:sldId id="259" r:id="rId3"/>
    <p:sldId id="269" r:id="rId4"/>
    <p:sldId id="295" r:id="rId5"/>
    <p:sldId id="290" r:id="rId6"/>
    <p:sldId id="296" r:id="rId7"/>
    <p:sldId id="297" r:id="rId8"/>
    <p:sldId id="318" r:id="rId9"/>
    <p:sldId id="310" r:id="rId10"/>
    <p:sldId id="311" r:id="rId11"/>
    <p:sldId id="312" r:id="rId12"/>
    <p:sldId id="316" r:id="rId13"/>
    <p:sldId id="298" r:id="rId14"/>
    <p:sldId id="299" r:id="rId15"/>
    <p:sldId id="320" r:id="rId16"/>
    <p:sldId id="313" r:id="rId17"/>
    <p:sldId id="314" r:id="rId18"/>
    <p:sldId id="315" r:id="rId19"/>
    <p:sldId id="319" r:id="rId20"/>
    <p:sldId id="301" r:id="rId21"/>
    <p:sldId id="302" r:id="rId22"/>
    <p:sldId id="282" r:id="rId23"/>
    <p:sldId id="303" r:id="rId24"/>
    <p:sldId id="304" r:id="rId25"/>
    <p:sldId id="305" r:id="rId26"/>
    <p:sldId id="306" r:id="rId27"/>
    <p:sldId id="293" r:id="rId28"/>
    <p:sldId id="287" r:id="rId29"/>
    <p:sldId id="294" r:id="rId30"/>
    <p:sldId id="322" r:id="rId31"/>
    <p:sldId id="277" r:id="rId32"/>
    <p:sldId id="321" r:id="rId33"/>
    <p:sldId id="281" r:id="rId34"/>
    <p:sldId id="271" r:id="rId35"/>
    <p:sldId id="307" r:id="rId36"/>
    <p:sldId id="308" r:id="rId37"/>
    <p:sldId id="261" r:id="rId38"/>
  </p:sldIdLst>
  <p:sldSz cx="12192000" cy="6858000"/>
  <p:notesSz cx="6858000" cy="9144000"/>
  <p:embeddedFontLst>
    <p:embeddedFont>
      <p:font typeface="等线" panose="02010600030101010101" pitchFamily="2" charset="-122"/>
      <p:regular r:id="rId41"/>
      <p:bold r:id="rId42"/>
    </p:embeddedFont>
    <p:embeddedFont>
      <p:font typeface="Abadi" panose="020B0604020104020204" pitchFamily="34" charset="0"/>
      <p:regular r:id="rId43"/>
    </p:embeddedFont>
    <p:embeddedFont>
      <p:font typeface="Ericsson Hilda" panose="00000500000000000000" pitchFamily="2" charset="0"/>
      <p:regular r:id="rId44"/>
      <p:bold r:id="rId45"/>
    </p:embeddedFont>
    <p:embeddedFont>
      <p:font typeface="Ericsson Hilda Light" panose="00000400000000000000" pitchFamily="2" charset="0"/>
      <p:regular r:id="rId46"/>
    </p:embeddedFont>
    <p:embeddedFont>
      <p:font typeface="Ericsson Technical Icons" panose="00000500000000000000" pitchFamily="2" charset="0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78125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0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5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altLang="zh-CN" dirty="0"/>
          </a:p>
          <a:p>
            <a:pPr lvl="1"/>
            <a:r>
              <a:rPr lang="en-US" dirty="0"/>
              <a:t>Lock</a:t>
            </a:r>
          </a:p>
          <a:p>
            <a:pPr lvl="2"/>
            <a:r>
              <a:rPr lang="en-US" dirty="0" err="1"/>
              <a:t>ReentrantLock</a:t>
            </a:r>
            <a:endParaRPr lang="en-US" dirty="0"/>
          </a:p>
          <a:p>
            <a:pPr lvl="3"/>
            <a:r>
              <a:rPr lang="en-US" sz="1400" dirty="0"/>
              <a:t>Non-fair(</a:t>
            </a:r>
            <a:r>
              <a:rPr lang="zh-CN" altLang="en-US" sz="1400" dirty="0"/>
              <a:t>非公平</a:t>
            </a:r>
            <a:r>
              <a:rPr lang="en-US" altLang="zh-CN" sz="1400" dirty="0"/>
              <a:t>) </a:t>
            </a:r>
            <a:r>
              <a:rPr lang="zh-CN" altLang="en-US" sz="1400" dirty="0"/>
              <a:t>或 </a:t>
            </a:r>
            <a:r>
              <a:rPr lang="en-US" altLang="zh-CN" sz="1400" dirty="0"/>
              <a:t>F</a:t>
            </a:r>
            <a:r>
              <a:rPr lang="en-US" sz="1400" dirty="0"/>
              <a:t>air(</a:t>
            </a:r>
            <a:r>
              <a:rPr lang="zh-CN" altLang="en-US" sz="1400" dirty="0"/>
              <a:t>公平</a:t>
            </a:r>
            <a:r>
              <a:rPr lang="en-US" altLang="zh-CN" sz="1400" dirty="0"/>
              <a:t>) schedule</a:t>
            </a:r>
          </a:p>
          <a:p>
            <a:pPr lvl="3"/>
            <a:r>
              <a:rPr lang="en-US" sz="1400" dirty="0"/>
              <a:t>Reentrant (</a:t>
            </a:r>
            <a:r>
              <a:rPr lang="zh-CN" altLang="en-US" sz="1400" dirty="0"/>
              <a:t>锁定区可重入</a:t>
            </a:r>
            <a:r>
              <a:rPr lang="en-US" sz="1400" dirty="0"/>
              <a:t>)           # Non-reentrant</a:t>
            </a:r>
            <a:r>
              <a:rPr lang="zh-CN" altLang="en-US" sz="1400" dirty="0"/>
              <a:t>不可重入</a:t>
            </a:r>
            <a:endParaRPr lang="en-US" sz="1400" dirty="0"/>
          </a:p>
          <a:p>
            <a:pPr lvl="3"/>
            <a:r>
              <a:rPr lang="en-US" sz="1400" dirty="0"/>
              <a:t>Exclusive (</a:t>
            </a:r>
            <a:r>
              <a:rPr lang="zh-CN" altLang="en-US" sz="1400" dirty="0"/>
              <a:t>排它锁</a:t>
            </a:r>
            <a:r>
              <a:rPr lang="en-US" altLang="zh-CN" sz="1400" dirty="0"/>
              <a:t>)                          # Share Lock(</a:t>
            </a:r>
            <a:r>
              <a:rPr lang="zh-CN" altLang="en-US" sz="1400" dirty="0"/>
              <a:t>共享锁</a:t>
            </a:r>
            <a:r>
              <a:rPr lang="en-US" altLang="zh-CN" sz="1400" dirty="0"/>
              <a:t>)</a:t>
            </a:r>
          </a:p>
          <a:p>
            <a:pPr lvl="3"/>
            <a:r>
              <a:rPr lang="en-US" sz="1400" dirty="0"/>
              <a:t>Mutex (</a:t>
            </a:r>
            <a:r>
              <a:rPr lang="zh-CN" altLang="en-US" sz="1400" dirty="0"/>
              <a:t>互斥锁）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r>
              <a:rPr lang="en-US" altLang="zh-CN" sz="1400" dirty="0"/>
              <a:t>(</a:t>
            </a:r>
            <a:r>
              <a:rPr lang="zh-CN" altLang="en-US" sz="1400" dirty="0"/>
              <a:t>读写锁</a:t>
            </a:r>
            <a:r>
              <a:rPr lang="en-US" altLang="zh-CN" sz="1400" dirty="0"/>
              <a:t>)</a:t>
            </a:r>
          </a:p>
          <a:p>
            <a:pPr lvl="3"/>
            <a:r>
              <a:rPr lang="en-US" altLang="zh-CN" sz="1400" dirty="0"/>
              <a:t>Pessimistic(</a:t>
            </a:r>
            <a:r>
              <a:rPr lang="zh-CN" altLang="en-US" sz="1400" dirty="0"/>
              <a:t>悲观锁</a:t>
            </a:r>
            <a:r>
              <a:rPr lang="en-US" altLang="zh-CN" sz="1400" dirty="0"/>
              <a:t>)                       # Optimistic(</a:t>
            </a:r>
            <a:r>
              <a:rPr lang="zh-CN" altLang="en-US" sz="1400" dirty="0"/>
              <a:t>乐观锁</a:t>
            </a:r>
            <a:r>
              <a:rPr lang="en-US" altLang="zh-CN" sz="1400" dirty="0"/>
              <a:t>)</a:t>
            </a:r>
          </a:p>
          <a:p>
            <a:pPr lvl="2"/>
            <a:r>
              <a:rPr lang="en-US" dirty="0"/>
              <a:t>Lock()/</a:t>
            </a:r>
            <a:r>
              <a:rPr lang="en-US" dirty="0" err="1"/>
              <a:t>tryLock</a:t>
            </a:r>
            <a:r>
              <a:rPr lang="en-US" dirty="0"/>
              <a:t>()/</a:t>
            </a:r>
            <a:r>
              <a:rPr lang="en-US" dirty="0" err="1"/>
              <a:t>tryLock</a:t>
            </a:r>
            <a:r>
              <a:rPr lang="en-US" dirty="0"/>
              <a:t>(timeout)</a:t>
            </a:r>
          </a:p>
          <a:p>
            <a:pPr lvl="1"/>
            <a:r>
              <a:rPr lang="en-US" dirty="0"/>
              <a:t>Condition </a:t>
            </a:r>
            <a:r>
              <a:rPr lang="zh-CN" altLang="en-US" dirty="0"/>
              <a:t>从</a:t>
            </a:r>
            <a:r>
              <a:rPr lang="en-US" altLang="zh-CN" dirty="0"/>
              <a:t>Lock</a:t>
            </a:r>
            <a:r>
              <a:rPr lang="zh-CN" altLang="en-US" dirty="0"/>
              <a:t>对象中创建出任意数目，只能和该锁配合使用</a:t>
            </a:r>
            <a:endParaRPr lang="en-US" altLang="zh-CN" dirty="0"/>
          </a:p>
          <a:p>
            <a:pPr lvl="2"/>
            <a:r>
              <a:rPr lang="en-US" altLang="zh-CN" dirty="0"/>
              <a:t>await()/await(timeout)</a:t>
            </a:r>
          </a:p>
          <a:p>
            <a:pPr lvl="2"/>
            <a:r>
              <a:rPr lang="en-US" altLang="zh-CN" dirty="0"/>
              <a:t>signal()/</a:t>
            </a:r>
            <a:r>
              <a:rPr lang="en-US" altLang="zh-CN" dirty="0" err="1"/>
              <a:t>signalAll</a:t>
            </a:r>
            <a:r>
              <a:rPr lang="en-US" altLang="zh-CN" dirty="0"/>
              <a:t>() </a:t>
            </a:r>
          </a:p>
          <a:p>
            <a:endParaRPr lang="en-US" dirty="0"/>
          </a:p>
          <a:p>
            <a:r>
              <a:rPr lang="en-US" dirty="0" err="1"/>
              <a:t>ReentrantLock.lockInterruptibly</a:t>
            </a:r>
            <a:r>
              <a:rPr lang="zh-CN" altLang="en-US" dirty="0"/>
              <a:t>允许在等待时由其它线程调用等待线程的</a:t>
            </a:r>
            <a:r>
              <a:rPr lang="en-US" dirty="0" err="1"/>
              <a:t>Thread.interrupt</a:t>
            </a:r>
            <a:r>
              <a:rPr lang="zh-CN" altLang="en-US" dirty="0"/>
              <a:t>方法来中断等待线程的等待而直接返回，这时不用获取锁，而会抛出一个</a:t>
            </a:r>
            <a:r>
              <a:rPr lang="en-US" dirty="0" err="1"/>
              <a:t>InterruptedException</a:t>
            </a:r>
            <a:r>
              <a:rPr lang="en-US" dirty="0"/>
              <a:t>。 </a:t>
            </a:r>
            <a:r>
              <a:rPr lang="en-US" dirty="0" err="1"/>
              <a:t>ReentrantLock.lock</a:t>
            </a:r>
            <a:r>
              <a:rPr lang="zh-CN" altLang="en-US" dirty="0"/>
              <a:t>方法不允许</a:t>
            </a:r>
            <a:r>
              <a:rPr lang="en-US" dirty="0" err="1"/>
              <a:t>Thread.interrupt</a:t>
            </a:r>
            <a:r>
              <a:rPr lang="zh-CN" altLang="en-US" dirty="0"/>
              <a:t>中断</a:t>
            </a:r>
            <a:r>
              <a:rPr lang="en-US" altLang="zh-CN" dirty="0"/>
              <a:t>,</a:t>
            </a:r>
            <a:r>
              <a:rPr lang="zh-CN" altLang="en-US" dirty="0"/>
              <a:t>即使检测到</a:t>
            </a:r>
            <a:r>
              <a:rPr lang="en-US" dirty="0" err="1"/>
              <a:t>Thread.isInterrupted</a:t>
            </a:r>
            <a:r>
              <a:rPr lang="en-US" dirty="0"/>
              <a:t>,</a:t>
            </a:r>
            <a:r>
              <a:rPr lang="zh-CN" altLang="en-US" dirty="0"/>
              <a:t>一样会继续尝试获取锁，失败则继续休眠。只是在最后获取锁成功后再把当前线程置为</a:t>
            </a:r>
            <a:r>
              <a:rPr lang="en-US" dirty="0"/>
              <a:t>interrupted</a:t>
            </a:r>
            <a:r>
              <a:rPr lang="zh-CN" altLang="en-US" dirty="0"/>
              <a:t>状态</a:t>
            </a:r>
            <a:r>
              <a:rPr lang="en-US" altLang="zh-CN" dirty="0"/>
              <a:t>,</a:t>
            </a:r>
            <a:r>
              <a:rPr lang="zh-CN" altLang="en-US" dirty="0"/>
              <a:t>然后再中断线程。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8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altLang="zh-CN" dirty="0"/>
              <a:t>Lock</a:t>
            </a:r>
            <a:r>
              <a:rPr lang="zh-CN" altLang="en-US" dirty="0"/>
              <a:t>对象进行锁定竞争</a:t>
            </a:r>
            <a:endParaRPr lang="en-US" altLang="zh-CN" dirty="0"/>
          </a:p>
          <a:p>
            <a:pPr lvl="2"/>
            <a:r>
              <a:rPr lang="en-US" dirty="0" err="1"/>
              <a:t>Lock.lock</a:t>
            </a:r>
            <a:r>
              <a:rPr lang="en-US" dirty="0"/>
              <a:t>() </a:t>
            </a:r>
            <a:r>
              <a:rPr lang="zh-CN" altLang="en-US" dirty="0"/>
              <a:t>锁定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B0F0"/>
                </a:solidFill>
              </a:rPr>
              <a:t>或超时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>
                <a:solidFill>
                  <a:srgbClr val="00B0F0"/>
                </a:solidFill>
              </a:rPr>
              <a:t>可使用</a:t>
            </a:r>
            <a:r>
              <a:rPr lang="en-US" dirty="0">
                <a:solidFill>
                  <a:srgbClr val="00B0F0"/>
                </a:solidFill>
              </a:rPr>
              <a:t>Multiple  Condition Objects</a:t>
            </a:r>
            <a:r>
              <a:rPr lang="zh-CN" altLang="en-US" dirty="0">
                <a:solidFill>
                  <a:srgbClr val="00B0F0"/>
                </a:solidFill>
              </a:rPr>
              <a:t>实现精确唤醒控制</a:t>
            </a:r>
            <a:endParaRPr lang="en-US" dirty="0">
              <a:solidFill>
                <a:srgbClr val="00B0F0"/>
              </a:solidFill>
            </a:endParaRPr>
          </a:p>
          <a:p>
            <a:pPr lvl="2"/>
            <a:r>
              <a:rPr lang="en-US" dirty="0" err="1"/>
              <a:t>Condition.await</a:t>
            </a:r>
            <a:r>
              <a:rPr lang="en-US" dirty="0"/>
              <a:t>()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Signal(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Condition. signal()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>
                <a:solidFill>
                  <a:srgbClr val="00B0F0"/>
                </a:solidFill>
              </a:rPr>
              <a:t>Non-fair/Fair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6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altLang="zh-CN" dirty="0"/>
              <a:t>Lock</a:t>
            </a:r>
            <a:r>
              <a:rPr lang="zh-CN" altLang="en-US" dirty="0"/>
              <a:t>对象进行锁定竞争</a:t>
            </a:r>
            <a:endParaRPr lang="en-US" altLang="zh-CN" dirty="0"/>
          </a:p>
          <a:p>
            <a:pPr lvl="2"/>
            <a:r>
              <a:rPr lang="en-US" dirty="0" err="1"/>
              <a:t>Lock.lock</a:t>
            </a:r>
            <a:r>
              <a:rPr lang="en-US" dirty="0"/>
              <a:t>() </a:t>
            </a:r>
            <a:r>
              <a:rPr lang="zh-CN" altLang="en-US" dirty="0"/>
              <a:t>锁定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B0F0"/>
                </a:solidFill>
              </a:rPr>
              <a:t>或超时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>
                <a:solidFill>
                  <a:srgbClr val="00B0F0"/>
                </a:solidFill>
              </a:rPr>
              <a:t>可使用</a:t>
            </a:r>
            <a:r>
              <a:rPr lang="en-US" dirty="0">
                <a:solidFill>
                  <a:srgbClr val="00B0F0"/>
                </a:solidFill>
              </a:rPr>
              <a:t>Multiple  Condition Objects</a:t>
            </a:r>
            <a:r>
              <a:rPr lang="zh-CN" altLang="en-US" dirty="0">
                <a:solidFill>
                  <a:srgbClr val="00B0F0"/>
                </a:solidFill>
              </a:rPr>
              <a:t>实现精确唤醒控制</a:t>
            </a:r>
            <a:endParaRPr lang="en-US" dirty="0">
              <a:solidFill>
                <a:srgbClr val="00B0F0"/>
              </a:solidFill>
            </a:endParaRPr>
          </a:p>
          <a:p>
            <a:pPr lvl="2"/>
            <a:r>
              <a:rPr lang="en-US" dirty="0" err="1"/>
              <a:t>Condition.await</a:t>
            </a:r>
            <a:r>
              <a:rPr lang="en-US" dirty="0"/>
              <a:t>()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Signal(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Condition. signal()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>
                <a:solidFill>
                  <a:srgbClr val="00B0F0"/>
                </a:solidFill>
              </a:rPr>
              <a:t>Non-fair/Fair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57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About Java park()/unpack():</a:t>
            </a:r>
          </a:p>
          <a:p>
            <a:endParaRPr lang="en-US" dirty="0"/>
          </a:p>
          <a:p>
            <a:r>
              <a:rPr lang="en-US" dirty="0"/>
              <a:t>https://bugs.openjdk.java.net/browse/JDK-6311057</a:t>
            </a:r>
          </a:p>
          <a:p>
            <a:r>
              <a:rPr lang="en-US" dirty="0"/>
              <a:t>On Linux,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simply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pthread_mutex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pthread_cond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 pair. A "park" does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pthread_condwait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 on the condition variable and an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unpark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" does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pthread_condsignal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.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95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67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en-US" altLang="zh-CN" dirty="0" err="1"/>
              <a:t>ReentrantLock</a:t>
            </a:r>
            <a:r>
              <a:rPr lang="en-US" altLang="zh-CN" dirty="0"/>
              <a:t> support to Fair:  </a:t>
            </a:r>
          </a:p>
          <a:p>
            <a:r>
              <a:rPr lang="en-US" altLang="zh-CN" dirty="0"/>
              <a:t>   Even a fair </a:t>
            </a:r>
            <a:r>
              <a:rPr lang="en-US" altLang="zh-CN" dirty="0" err="1"/>
              <a:t>ReentrantLock</a:t>
            </a:r>
            <a:r>
              <a:rPr lang="en-US" altLang="zh-CN" dirty="0"/>
              <a:t> created,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it doesn't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guarantee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 that it's fair.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46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97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altLang="zh-CN" dirty="0"/>
          </a:p>
          <a:p>
            <a:pPr lvl="1"/>
            <a:r>
              <a:rPr lang="en-US" dirty="0" err="1"/>
              <a:t>BlockingQueue</a:t>
            </a:r>
            <a:endParaRPr lang="en-US" dirty="0"/>
          </a:p>
          <a:p>
            <a:pPr lvl="2"/>
            <a:r>
              <a:rPr lang="en-US" altLang="zh-CN" dirty="0" err="1"/>
              <a:t>LinkedBlockingDeque</a:t>
            </a:r>
            <a:r>
              <a:rPr lang="en-US" altLang="zh-CN" dirty="0"/>
              <a:t>&lt;&gt;(capacity)</a:t>
            </a:r>
          </a:p>
          <a:p>
            <a:pPr lvl="3"/>
            <a:r>
              <a:rPr lang="en-US" altLang="zh-CN" dirty="0"/>
              <a:t>Default capacity = </a:t>
            </a:r>
            <a:r>
              <a:rPr lang="en-US" altLang="zh-CN" dirty="0" err="1"/>
              <a:t>Integer.MAX_VALUE</a:t>
            </a:r>
            <a:endParaRPr lang="en-US" altLang="zh-CN" dirty="0"/>
          </a:p>
          <a:p>
            <a:pPr lvl="2"/>
            <a:r>
              <a:rPr lang="en-US" altLang="zh-CN" dirty="0"/>
              <a:t>put()     </a:t>
            </a:r>
            <a:r>
              <a:rPr lang="zh-CN" altLang="en-US" dirty="0"/>
              <a:t>阻塞写入对象</a:t>
            </a:r>
            <a:endParaRPr lang="en-US" altLang="zh-CN" dirty="0"/>
          </a:p>
          <a:p>
            <a:pPr lvl="2"/>
            <a:r>
              <a:rPr lang="en-US" altLang="zh-CN" dirty="0"/>
              <a:t>take()   </a:t>
            </a:r>
            <a:r>
              <a:rPr lang="zh-CN" altLang="en-US" dirty="0"/>
              <a:t>阻塞取出对象</a:t>
            </a:r>
            <a:endParaRPr lang="en-US" altLang="zh-CN" dirty="0"/>
          </a:p>
          <a:p>
            <a:pPr marL="736600" lvl="2" indent="0">
              <a:buNone/>
            </a:pPr>
            <a:endParaRPr lang="en-US" altLang="zh-CN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阻塞队列会处理阻塞和唤醒，这样简化了设计。其内部相当于一个缓冲区，可以平衡生产者和消费者的处理能力。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7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68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05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bounded-buffer: </a:t>
            </a:r>
            <a:r>
              <a:rPr lang="zh-CN" altLang="en-US" dirty="0">
                <a:ea typeface="+mn-ea"/>
                <a:cs typeface="+mn-cs"/>
              </a:rPr>
              <a:t>有界缓冲区</a:t>
            </a:r>
            <a:endParaRPr lang="en-US" altLang="zh-CN" dirty="0">
              <a:ea typeface="+mn-ea"/>
              <a:cs typeface="+mn-cs"/>
            </a:endParaRPr>
          </a:p>
          <a:p>
            <a:endParaRPr lang="en-US" dirty="0"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94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95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dirty="0"/>
          </a:p>
          <a:p>
            <a:pPr lvl="1"/>
            <a:r>
              <a:rPr lang="en-US" dirty="0"/>
              <a:t>NIO </a:t>
            </a:r>
            <a:r>
              <a:rPr lang="en-US" dirty="0" err="1"/>
              <a:t>FileChannel</a:t>
            </a:r>
            <a:r>
              <a:rPr lang="en-US" dirty="0"/>
              <a:t>(</a:t>
            </a:r>
            <a:r>
              <a:rPr lang="zh-CN" altLang="en-US" dirty="0"/>
              <a:t>类似</a:t>
            </a:r>
            <a:r>
              <a:rPr lang="en-US" altLang="zh-CN" dirty="0"/>
              <a:t>Unix-like OS</a:t>
            </a:r>
            <a:r>
              <a:rPr lang="zh-CN" altLang="en-US" dirty="0"/>
              <a:t>上的文件描述符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en-US" dirty="0" err="1"/>
              <a:t>MappedByteBuffer</a:t>
            </a:r>
            <a:endParaRPr lang="en-US" dirty="0"/>
          </a:p>
          <a:p>
            <a:pPr lvl="2"/>
            <a:r>
              <a:rPr lang="zh-CN" altLang="en-US" dirty="0"/>
              <a:t>使用底层操作系统的</a:t>
            </a:r>
            <a:r>
              <a:rPr lang="en-US" altLang="zh-CN" dirty="0"/>
              <a:t>Memory-mapped file</a:t>
            </a:r>
            <a:r>
              <a:rPr lang="zh-CN" altLang="en-US" dirty="0"/>
              <a:t>机制</a:t>
            </a:r>
            <a:endParaRPr lang="en-US" altLang="zh-CN" dirty="0"/>
          </a:p>
          <a:p>
            <a:pPr lvl="2"/>
            <a:r>
              <a:rPr lang="zh-CN" altLang="en-US" dirty="0"/>
              <a:t>和</a:t>
            </a:r>
            <a:r>
              <a:rPr lang="en-US" dirty="0"/>
              <a:t>Direct Byte Buffer</a:t>
            </a:r>
          </a:p>
          <a:p>
            <a:pPr marL="736600" lvl="2" indent="0">
              <a:buNone/>
            </a:pPr>
            <a:endParaRPr lang="en-US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跨</a:t>
            </a:r>
            <a:r>
              <a:rPr lang="en-US" altLang="zh-CN" dirty="0"/>
              <a:t>JVM</a:t>
            </a:r>
            <a:r>
              <a:rPr lang="zh-CN" altLang="en-US" dirty="0"/>
              <a:t>共享内存影射文件</a:t>
            </a:r>
            <a:endParaRPr lang="en-US" altLang="zh-CN" dirty="0"/>
          </a:p>
          <a:p>
            <a:pPr lvl="1"/>
            <a:r>
              <a:rPr lang="zh-CN" altLang="en-US" dirty="0"/>
              <a:t>使用直接内存</a:t>
            </a:r>
            <a:r>
              <a:rPr lang="en-US" altLang="zh-CN" dirty="0"/>
              <a:t>Buffer</a:t>
            </a:r>
            <a:r>
              <a:rPr lang="zh-CN" altLang="en-US" dirty="0"/>
              <a:t>做缓存区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FileChannel</a:t>
            </a:r>
            <a:r>
              <a:rPr lang="zh-CN" altLang="en-US" dirty="0"/>
              <a:t>的排它锁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86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48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endParaRPr lang="en-US" dirty="0"/>
          </a:p>
          <a:p>
            <a:pPr lvl="1"/>
            <a:r>
              <a:rPr lang="en-US" dirty="0"/>
              <a:t>System V IPC / Linux System Call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msgget</a:t>
            </a:r>
            <a:r>
              <a:rPr lang="en-US" dirty="0"/>
              <a:t>(</a:t>
            </a:r>
            <a:r>
              <a:rPr lang="en-US" dirty="0" err="1"/>
              <a:t>key_t</a:t>
            </a:r>
            <a:r>
              <a:rPr lang="en-US" dirty="0"/>
              <a:t> key,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const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size_t</a:t>
            </a:r>
            <a:r>
              <a:rPr lang="en-US" dirty="0"/>
              <a:t> </a:t>
            </a:r>
            <a:r>
              <a:rPr lang="en-US" dirty="0" err="1"/>
              <a:t>msgrcv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long</a:t>
            </a:r>
            <a:r>
              <a:rPr lang="en-US" dirty="0"/>
              <a:t> </a:t>
            </a:r>
            <a:r>
              <a:rPr lang="en-US" dirty="0" err="1"/>
              <a:t>msgtyp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JNA</a:t>
            </a:r>
            <a:r>
              <a:rPr lang="zh-CN" altLang="en-US" dirty="0"/>
              <a:t>库</a:t>
            </a:r>
            <a:endParaRPr lang="en-US" altLang="zh-CN" dirty="0"/>
          </a:p>
          <a:p>
            <a:pPr lvl="2"/>
            <a:r>
              <a:rPr lang="zh-CN" altLang="en-US" kern="1200" dirty="0">
                <a:latin typeface="Ericsson Hilda Light" panose="00000400000000000000" pitchFamily="2" charset="0"/>
              </a:rPr>
              <a:t>源于</a:t>
            </a:r>
            <a:r>
              <a:rPr lang="en-US" altLang="zh-CN" kern="1200" dirty="0">
                <a:latin typeface="Ericsson Hilda Light" panose="00000400000000000000" pitchFamily="2" charset="0"/>
              </a:rPr>
              <a:t>Sun</a:t>
            </a:r>
            <a:r>
              <a:rPr lang="zh-CN" altLang="en-US" kern="1200" dirty="0">
                <a:latin typeface="Ericsson Hilda Light" panose="00000400000000000000" pitchFamily="2" charset="0"/>
              </a:rPr>
              <a:t>公司， 开源</a:t>
            </a:r>
            <a:r>
              <a:rPr lang="zh-CN" altLang="en-US" dirty="0"/>
              <a:t>基于</a:t>
            </a:r>
            <a:r>
              <a:rPr lang="en-US" altLang="zh-CN" dirty="0"/>
              <a:t>JNI</a:t>
            </a:r>
            <a:r>
              <a:rPr lang="zh-CN" altLang="en-US" dirty="0"/>
              <a:t>的库，用于</a:t>
            </a:r>
            <a:r>
              <a:rPr lang="en-US" altLang="zh-CN" dirty="0"/>
              <a:t>Java</a:t>
            </a:r>
            <a:r>
              <a:rPr lang="zh-CN" altLang="en-US" dirty="0"/>
              <a:t>侧。</a:t>
            </a:r>
            <a:endParaRPr lang="en-US" dirty="0"/>
          </a:p>
          <a:p>
            <a:pPr lvl="1"/>
            <a:endParaRPr lang="en-US" dirty="0"/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使用操作系统的</a:t>
            </a:r>
            <a:r>
              <a:rPr lang="en-US" altLang="zh-CN" dirty="0" err="1"/>
              <a:t>SystemV</a:t>
            </a:r>
            <a:r>
              <a:rPr lang="en-US" altLang="zh-CN" dirty="0"/>
              <a:t>-IPC </a:t>
            </a:r>
            <a:r>
              <a:rPr lang="zh-CN" altLang="en-US" dirty="0"/>
              <a:t>消息队列</a:t>
            </a:r>
            <a:endParaRPr lang="en-US" altLang="zh-CN" dirty="0"/>
          </a:p>
          <a:p>
            <a:pPr lvl="1"/>
            <a:r>
              <a:rPr lang="zh-CN" altLang="en-US" dirty="0"/>
              <a:t>每个消息中的内存区</a:t>
            </a:r>
            <a:endParaRPr lang="en-US" altLang="zh-CN" dirty="0"/>
          </a:p>
          <a:p>
            <a:pPr lvl="1"/>
            <a:r>
              <a:rPr lang="zh-CN" altLang="en-US" dirty="0"/>
              <a:t>使用内核里的锁，对应用不可见</a:t>
            </a:r>
            <a:endParaRPr lang="en-US" altLang="zh-CN" dirty="0"/>
          </a:p>
          <a:p>
            <a:pPr lvl="1"/>
            <a:endParaRPr lang="en-US" altLang="zh-CN" sz="1200" kern="1200" dirty="0">
              <a:solidFill>
                <a:schemeClr val="tx1"/>
              </a:solidFill>
              <a:effectLst/>
              <a:latin typeface="Ericsson Hilda Light" panose="00000400000000000000" pitchFamily="2" charset="0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JNA(Java Native Access)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是一个开源的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框架，是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Sun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公司推出的一种调用本地方法的技术，是建立在经典的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基础之上的一个框架。之所以说它是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的替 代者，是因为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JNA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大大简化了调用本地方法的过程，使用很方便，基本上不需要脱离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环境就可以完成。</a:t>
            </a:r>
            <a:endParaRPr lang="en-US" altLang="zh-CN" sz="1200" kern="1200" dirty="0">
              <a:solidFill>
                <a:schemeClr val="tx1"/>
              </a:solidFill>
              <a:effectLst/>
              <a:latin typeface="Ericsson Hilda Light" panose="00000400000000000000" pitchFamily="2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09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51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35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95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57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并发模式：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 Actor</a:t>
            </a:r>
            <a:r>
              <a:rPr lang="zh-CN" altLang="en-US" sz="1200" dirty="0"/>
              <a:t>模型</a:t>
            </a:r>
            <a:r>
              <a:rPr lang="en-US" sz="1200" dirty="0"/>
              <a:t> Erlang, Scala, Java </a:t>
            </a:r>
            <a:r>
              <a:rPr lang="en-US" sz="1200" dirty="0" err="1"/>
              <a:t>Akka</a:t>
            </a:r>
            <a:endParaRPr lang="en-US" sz="120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- CSP(Communicating Sequential Process)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模型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：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golang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654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2AC96B-4D67-4510-9E86-C4D3070C128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基础设施</a:t>
            </a:r>
            <a:r>
              <a:rPr lang="en-US" altLang="zh-CN" dirty="0"/>
              <a:t>:</a:t>
            </a:r>
            <a:endParaRPr lang="en-US" dirty="0"/>
          </a:p>
          <a:p>
            <a:pPr lvl="1"/>
            <a:r>
              <a:rPr lang="en-US" dirty="0"/>
              <a:t>Synchronized</a:t>
            </a:r>
            <a:r>
              <a:rPr lang="zh-CN" altLang="en-US" dirty="0"/>
              <a:t>关键字和</a:t>
            </a:r>
            <a:r>
              <a:rPr lang="en-US" dirty="0"/>
              <a:t>Synchronized(Object)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3"/>
            <a:r>
              <a:rPr lang="en-US" sz="1400" dirty="0"/>
              <a:t>Non-fair(</a:t>
            </a:r>
            <a:r>
              <a:rPr lang="zh-CN" altLang="en-US" sz="1400" dirty="0"/>
              <a:t>非公平</a:t>
            </a:r>
            <a:r>
              <a:rPr lang="en-US" altLang="zh-CN" sz="1400" dirty="0"/>
              <a:t>) schedule only      # F</a:t>
            </a:r>
            <a:r>
              <a:rPr lang="en-US" sz="1400" dirty="0"/>
              <a:t>air(</a:t>
            </a:r>
            <a:r>
              <a:rPr lang="zh-CN" altLang="en-US" sz="1400" dirty="0"/>
              <a:t>公平</a:t>
            </a:r>
            <a:r>
              <a:rPr lang="en-US" altLang="zh-CN" sz="1400" dirty="0"/>
              <a:t>) schedule</a:t>
            </a:r>
          </a:p>
          <a:p>
            <a:pPr lvl="3"/>
            <a:r>
              <a:rPr lang="en-US" sz="1400" dirty="0"/>
              <a:t>Reentrant (</a:t>
            </a:r>
            <a:r>
              <a:rPr lang="zh-CN" altLang="en-US" sz="1400" dirty="0"/>
              <a:t>锁定区可重入</a:t>
            </a:r>
            <a:r>
              <a:rPr lang="en-US" sz="1400" dirty="0"/>
              <a:t>)               # Non-reentrant</a:t>
            </a:r>
            <a:r>
              <a:rPr lang="zh-CN" altLang="en-US" sz="1400" dirty="0"/>
              <a:t>不可重入</a:t>
            </a:r>
            <a:endParaRPr lang="en-US" sz="1400" dirty="0"/>
          </a:p>
          <a:p>
            <a:pPr lvl="3"/>
            <a:r>
              <a:rPr lang="en-US" sz="1400" dirty="0"/>
              <a:t>Exclusive (</a:t>
            </a:r>
            <a:r>
              <a:rPr lang="zh-CN" altLang="en-US" sz="1400" dirty="0"/>
              <a:t>排它锁</a:t>
            </a:r>
            <a:r>
              <a:rPr lang="en-US" altLang="zh-CN" sz="1400" dirty="0"/>
              <a:t>)                            # Share Lock(</a:t>
            </a:r>
            <a:r>
              <a:rPr lang="zh-CN" altLang="en-US" sz="1400" dirty="0"/>
              <a:t>共享锁</a:t>
            </a:r>
            <a:r>
              <a:rPr lang="en-US" altLang="zh-CN" sz="1400" dirty="0"/>
              <a:t>)</a:t>
            </a:r>
          </a:p>
          <a:p>
            <a:pPr lvl="3"/>
            <a:r>
              <a:rPr lang="en-US" sz="1400" dirty="0"/>
              <a:t>Mutex (</a:t>
            </a:r>
            <a:r>
              <a:rPr lang="zh-CN" altLang="en-US" sz="1400" dirty="0"/>
              <a:t>互斥锁）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r>
              <a:rPr lang="en-US" altLang="zh-CN" sz="1400" dirty="0"/>
              <a:t>(</a:t>
            </a:r>
            <a:r>
              <a:rPr lang="zh-CN" altLang="en-US" sz="1400" dirty="0"/>
              <a:t>读写锁</a:t>
            </a:r>
            <a:r>
              <a:rPr lang="en-US" altLang="zh-CN" sz="1400" dirty="0"/>
              <a:t>)</a:t>
            </a:r>
          </a:p>
          <a:p>
            <a:pPr lvl="3"/>
            <a:r>
              <a:rPr lang="en-US" altLang="zh-CN" sz="1400" dirty="0"/>
              <a:t>Pessimistic(</a:t>
            </a:r>
            <a:r>
              <a:rPr lang="zh-CN" altLang="en-US" sz="1400" dirty="0"/>
              <a:t>悲观锁</a:t>
            </a:r>
            <a:r>
              <a:rPr lang="en-US" altLang="zh-CN" sz="1400" dirty="0"/>
              <a:t>)                          # Optimistic(</a:t>
            </a:r>
            <a:r>
              <a:rPr lang="zh-CN" altLang="en-US" sz="1400" dirty="0"/>
              <a:t>乐观锁</a:t>
            </a:r>
            <a:r>
              <a:rPr lang="en-US" altLang="zh-CN" sz="1400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wait()/ wait(timeout)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notify()/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公平锁：     </a:t>
            </a:r>
            <a:r>
              <a:rPr lang="en-US" dirty="0"/>
              <a:t>Threads acquire a fair lock in the order in which they requested it</a:t>
            </a:r>
            <a:br>
              <a:rPr lang="en-US" dirty="0"/>
            </a:br>
            <a:r>
              <a:rPr lang="zh-CN" altLang="en-US" dirty="0"/>
              <a:t>非公平锁：  </a:t>
            </a:r>
            <a:r>
              <a:rPr lang="en-US" altLang="zh-CN" dirty="0"/>
              <a:t>A</a:t>
            </a:r>
            <a:r>
              <a:rPr lang="en-US" dirty="0"/>
              <a:t> non-fair lock permits barging: threads requesting a lock can jump ahead of the queue of waiting threads if the lock happens to be available when it is requested.</a:t>
            </a:r>
          </a:p>
          <a:p>
            <a:endParaRPr lang="en-US" altLang="zh-CN" sz="1200" dirty="0"/>
          </a:p>
          <a:p>
            <a:r>
              <a:rPr lang="zh-CN" altLang="en-US" sz="1200" dirty="0"/>
              <a:t>锁定区可重入</a:t>
            </a:r>
            <a:r>
              <a:rPr lang="en-US" altLang="zh-CN" sz="1200" dirty="0"/>
              <a:t>: </a:t>
            </a:r>
            <a:r>
              <a:rPr lang="zh-CN" altLang="en-US" dirty="0"/>
              <a:t>线程可以进入任何一个它已经拥有的锁所同步着的代码块。</a:t>
            </a:r>
            <a:endParaRPr lang="en-US" altLang="zh-CN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共享锁：该锁可被多个线程共有，典型的就是</a:t>
            </a:r>
            <a:r>
              <a:rPr lang="en-US" altLang="zh-CN" dirty="0" err="1"/>
              <a:t>ReentrantReadWriteLock</a:t>
            </a:r>
            <a:r>
              <a:rPr lang="zh-CN" altLang="en-US" dirty="0"/>
              <a:t>里的读锁。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读锁是共享锁，写锁是</a:t>
            </a:r>
            <a:r>
              <a:rPr lang="zh-CN" altLang="en-US" dirty="0"/>
              <a:t>排它锁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r>
              <a:rPr lang="zh-CN" altLang="en-US" dirty="0">
                <a:effectLst/>
              </a:rPr>
              <a:t>悲观锁：总是假设最坏的情况，每次去拿数据的时候都认为别人会修改，所以每次在拿数据的时候都会上锁，这样别人想拿这个数据就会阻塞直到它拿到锁。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乐观锁：顾名思义，就是很乐观，每次去拿数据的时候都认为别人不会修改，所以不会上锁，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Ericsson Hilda Light" panose="00000400000000000000" pitchFamily="2" charset="0"/>
                <a:ea typeface="+mn-ea"/>
                <a:cs typeface="+mn-cs"/>
              </a:rPr>
              <a:t>但是在更新的时候会判断一下在此期间别人有没有去更新这个数据</a:t>
            </a:r>
            <a:r>
              <a:rPr lang="zh-CN" altLang="en-US" dirty="0">
                <a:effectLst/>
              </a:rPr>
              <a:t>，可以使用版本号等机制。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62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dirty="0"/>
              <a:t>Object</a:t>
            </a:r>
            <a:r>
              <a:rPr lang="zh-CN" altLang="en-US" dirty="0"/>
              <a:t>对象的</a:t>
            </a:r>
            <a:r>
              <a:rPr lang="en-US" altLang="zh-CN" dirty="0">
                <a:solidFill>
                  <a:srgbClr val="00B0F0"/>
                </a:solidFill>
              </a:rPr>
              <a:t>monitor</a:t>
            </a:r>
            <a:r>
              <a:rPr lang="zh-CN" altLang="en-US" dirty="0">
                <a:solidFill>
                  <a:srgbClr val="00B0F0"/>
                </a:solidFill>
              </a:rPr>
              <a:t>线程互斥锁</a:t>
            </a:r>
            <a:r>
              <a:rPr lang="zh-CN" altLang="en-US" dirty="0"/>
              <a:t>的锁定竞争</a:t>
            </a:r>
            <a:endParaRPr lang="en-US" altLang="zh-CN" dirty="0"/>
          </a:p>
          <a:p>
            <a:pPr lvl="2"/>
            <a:r>
              <a:rPr lang="en-US" dirty="0"/>
              <a:t>Synchronized </a:t>
            </a:r>
            <a:r>
              <a:rPr lang="zh-CN" altLang="en-US" dirty="0"/>
              <a:t>锁定</a:t>
            </a:r>
            <a:endParaRPr lang="en-US" altLang="zh-CN" dirty="0"/>
          </a:p>
          <a:p>
            <a:pPr lvl="2"/>
            <a:r>
              <a:rPr lang="en-US" dirty="0"/>
              <a:t>wait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Notify(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notify 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/>
              <a:t>Non-fair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pPr lvl="2"/>
            <a:r>
              <a:rPr lang="zh-CN" altLang="en-US" dirty="0"/>
              <a:t>退出作用域释放锁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Synchronized</a:t>
            </a:r>
            <a:r>
              <a:rPr lang="zh-CN" altLang="en-US" dirty="0"/>
              <a:t>内部的锁升级过程</a:t>
            </a:r>
            <a:r>
              <a:rPr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Biased Lock -&gt; Lightweight Lock -&gt; Heavyweight lock(</a:t>
            </a:r>
            <a:r>
              <a:rPr lang="zh-CN" altLang="en-US" dirty="0"/>
              <a:t>偏向锁</a:t>
            </a:r>
            <a:r>
              <a:rPr lang="en-US" altLang="zh-CN" dirty="0"/>
              <a:t>/</a:t>
            </a:r>
            <a:r>
              <a:rPr lang="zh-CN" altLang="en-US" dirty="0"/>
              <a:t>轻量级锁</a:t>
            </a:r>
            <a:r>
              <a:rPr lang="en-US" altLang="zh-CN" dirty="0"/>
              <a:t>/</a:t>
            </a:r>
            <a:r>
              <a:rPr lang="zh-CN" altLang="en-US" dirty="0"/>
              <a:t>重量级锁</a:t>
            </a:r>
            <a:r>
              <a:rPr lang="en-US" altLang="zh-CN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60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dirty="0"/>
          </a:p>
          <a:p>
            <a:pPr lvl="1"/>
            <a:r>
              <a:rPr lang="zh-CN" altLang="en-US" dirty="0"/>
              <a:t>生产者和消费者线程对</a:t>
            </a:r>
            <a:r>
              <a:rPr lang="en-US" dirty="0"/>
              <a:t>Object</a:t>
            </a:r>
            <a:r>
              <a:rPr lang="zh-CN" altLang="en-US" dirty="0"/>
              <a:t>对象的</a:t>
            </a:r>
            <a:r>
              <a:rPr lang="en-US" altLang="zh-CN" dirty="0">
                <a:solidFill>
                  <a:srgbClr val="00B0F0"/>
                </a:solidFill>
              </a:rPr>
              <a:t>monitor</a:t>
            </a:r>
            <a:r>
              <a:rPr lang="zh-CN" altLang="en-US" dirty="0">
                <a:solidFill>
                  <a:srgbClr val="00B0F0"/>
                </a:solidFill>
              </a:rPr>
              <a:t>线程互斥锁</a:t>
            </a:r>
            <a:r>
              <a:rPr lang="zh-CN" altLang="en-US" dirty="0"/>
              <a:t>的锁定竞争</a:t>
            </a:r>
            <a:endParaRPr lang="en-US" altLang="zh-CN" dirty="0"/>
          </a:p>
          <a:p>
            <a:pPr lvl="2"/>
            <a:r>
              <a:rPr lang="en-US" dirty="0"/>
              <a:t>Synchronized </a:t>
            </a:r>
            <a:r>
              <a:rPr lang="zh-CN" altLang="en-US" dirty="0"/>
              <a:t>锁定</a:t>
            </a:r>
            <a:endParaRPr lang="en-US" altLang="zh-CN" dirty="0"/>
          </a:p>
          <a:p>
            <a:pPr lvl="2"/>
            <a:r>
              <a:rPr lang="en-US" dirty="0"/>
              <a:t>wait    </a:t>
            </a:r>
            <a:r>
              <a:rPr lang="zh-CN" altLang="en-US" dirty="0"/>
              <a:t>释放锁定</a:t>
            </a:r>
            <a:r>
              <a:rPr lang="en-US" altLang="zh-CN" dirty="0"/>
              <a:t>-&gt;</a:t>
            </a:r>
            <a:r>
              <a:rPr lang="zh-CN" altLang="en-US" dirty="0"/>
              <a:t>等待被</a:t>
            </a:r>
            <a:r>
              <a:rPr lang="en-US" altLang="zh-CN" dirty="0"/>
              <a:t>Notify(</a:t>
            </a:r>
            <a:r>
              <a:rPr lang="zh-CN" altLang="en-US" dirty="0"/>
              <a:t>或超时</a:t>
            </a:r>
            <a:r>
              <a:rPr lang="en-US" altLang="zh-CN" dirty="0"/>
              <a:t>)-&gt;</a:t>
            </a:r>
            <a:r>
              <a:rPr lang="zh-CN" altLang="en-US" dirty="0"/>
              <a:t>竞争并重新获得锁定</a:t>
            </a:r>
            <a:endParaRPr lang="en-US" dirty="0"/>
          </a:p>
          <a:p>
            <a:pPr lvl="2"/>
            <a:r>
              <a:rPr lang="en-US" dirty="0"/>
              <a:t>notify  </a:t>
            </a:r>
            <a:r>
              <a:rPr lang="zh-CN" altLang="en-US" dirty="0"/>
              <a:t>唤醒处于锁等待状态的线程</a:t>
            </a:r>
            <a:r>
              <a:rPr lang="en-US" altLang="zh-CN" dirty="0"/>
              <a:t>(</a:t>
            </a:r>
            <a:r>
              <a:rPr lang="en-US" dirty="0"/>
              <a:t>Non-fair</a:t>
            </a:r>
            <a:r>
              <a:rPr lang="en-US" altLang="zh-CN" dirty="0"/>
              <a:t>)</a:t>
            </a:r>
            <a:r>
              <a:rPr lang="en-US" dirty="0"/>
              <a:t> </a:t>
            </a:r>
          </a:p>
          <a:p>
            <a:pPr lvl="2"/>
            <a:r>
              <a:rPr lang="zh-CN" altLang="en-US" dirty="0"/>
              <a:t>退出作用域释放锁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Synchronized</a:t>
            </a:r>
            <a:r>
              <a:rPr lang="zh-CN" altLang="en-US" dirty="0"/>
              <a:t>内部的锁升级过程</a:t>
            </a:r>
            <a:r>
              <a:rPr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Biased Lock -&gt; Lightweight Lock -&gt; Heavyweight lock(</a:t>
            </a:r>
            <a:r>
              <a:rPr lang="zh-CN" altLang="en-US" dirty="0"/>
              <a:t>偏向锁</a:t>
            </a:r>
            <a:r>
              <a:rPr lang="en-US" altLang="zh-CN" dirty="0"/>
              <a:t>/</a:t>
            </a:r>
            <a:r>
              <a:rPr lang="zh-CN" altLang="en-US" dirty="0"/>
              <a:t>轻量级锁</a:t>
            </a:r>
            <a:r>
              <a:rPr lang="en-US" altLang="zh-CN" dirty="0"/>
              <a:t>/</a:t>
            </a:r>
            <a:r>
              <a:rPr lang="zh-CN" altLang="en-US" dirty="0"/>
              <a:t>重量级锁</a:t>
            </a:r>
            <a:r>
              <a:rPr lang="en-US" altLang="zh-CN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6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58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84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8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5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0983881/article/details/78554671" TargetMode="External"/><Relationship Id="rId2" Type="http://schemas.openxmlformats.org/officeDocument/2006/relationships/hyperlink" Target="https://en.wikipedia.org/wiki/Producer%E2%80%93consumer_problem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://wsmajunfeng.iteye.com/blog/1629354" TargetMode="External"/><Relationship Id="rId5" Type="http://schemas.openxmlformats.org/officeDocument/2006/relationships/hyperlink" Target="https://www.cnblogs.com/paddix/p/5405678.html" TargetMode="External"/><Relationship Id="rId4" Type="http://schemas.openxmlformats.org/officeDocument/2006/relationships/hyperlink" Target="http://www.cnblogs.com/paddix/p/5367116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huzhigenlaohu/article/details/52488947" TargetMode="External"/><Relationship Id="rId2" Type="http://schemas.openxmlformats.org/officeDocument/2006/relationships/hyperlink" Target="https://blog.csdn.net/u011486491/article/details/77849326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medium.com/@bizzard4/producer-consumer-the-whole-story-e0b4034406f1" TargetMode="External"/><Relationship Id="rId5" Type="http://schemas.openxmlformats.org/officeDocument/2006/relationships/hyperlink" Target="https://www.cnblogs.com/lanxuezaipiao/p/3635556.html" TargetMode="External"/><Relationship Id="rId4" Type="http://schemas.openxmlformats.org/officeDocument/2006/relationships/hyperlink" Target="https://blog.csdn.net/cloudeagle_bupt/article/details/52136085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sanyuesan0000/article/details/52996586" TargetMode="Externa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D09234C4-84A2-454A-B4CD-5D4463C93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93" y="338058"/>
            <a:ext cx="8111807" cy="634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39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D09234C4-84A2-454A-B4CD-5D4463C93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39" y="338058"/>
            <a:ext cx="8111807" cy="634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703B3E-3F1A-41CB-BBB9-BF7A29BBD918}"/>
              </a:ext>
            </a:extLst>
          </p:cNvPr>
          <p:cNvCxnSpPr>
            <a:cxnSpLocks/>
          </p:cNvCxnSpPr>
          <p:nvPr/>
        </p:nvCxnSpPr>
        <p:spPr bwMode="auto">
          <a:xfrm>
            <a:off x="5713539" y="4799000"/>
            <a:ext cx="61404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FD916C-B978-4CBA-B95A-E08378E232DD}"/>
              </a:ext>
            </a:extLst>
          </p:cNvPr>
          <p:cNvSpPr txBox="1"/>
          <p:nvPr/>
        </p:nvSpPr>
        <p:spPr bwMode="auto">
          <a:xfrm>
            <a:off x="4988562" y="465792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15A9A1-C2FB-4AC2-BB43-4EAB5E1226EB}"/>
              </a:ext>
            </a:extLst>
          </p:cNvPr>
          <p:cNvSpPr/>
          <p:nvPr/>
        </p:nvSpPr>
        <p:spPr>
          <a:xfrm>
            <a:off x="241746" y="2867707"/>
            <a:ext cx="30937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wait(timeout)</a:t>
            </a:r>
          </a:p>
          <a:p>
            <a:r>
              <a:rPr lang="en-US" altLang="zh-CN" dirty="0"/>
              <a:t>wait(timeout, </a:t>
            </a:r>
            <a:r>
              <a:rPr lang="en-US" altLang="zh-CN" dirty="0" err="1"/>
              <a:t>nanos</a:t>
            </a:r>
            <a:r>
              <a:rPr lang="en-US" altLang="zh-CN" dirty="0"/>
              <a:t>)</a:t>
            </a:r>
          </a:p>
          <a:p>
            <a:endParaRPr lang="en-US" dirty="0">
              <a:solidFill>
                <a:srgbClr val="00B0F0"/>
              </a:solidFill>
              <a:latin typeface="Abadi" panose="020B0604020202020204" pitchFamily="34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Abadi" panose="020B0604020202020204" pitchFamily="34" charset="0"/>
              </a:rPr>
              <a:t>1) - </a:t>
            </a:r>
            <a:r>
              <a:rPr lang="en-US" dirty="0">
                <a:solidFill>
                  <a:srgbClr val="00B0F0"/>
                </a:solidFill>
              </a:rPr>
              <a:t>exit from monitor block</a:t>
            </a:r>
            <a:endParaRPr lang="en-US" dirty="0">
              <a:solidFill>
                <a:srgbClr val="00B0F0"/>
              </a:solidFill>
              <a:latin typeface="Abadi" panose="020B0604020202020204" pitchFamily="34" charset="0"/>
            </a:endParaRPr>
          </a:p>
          <a:p>
            <a:r>
              <a:rPr lang="en-US" dirty="0">
                <a:solidFill>
                  <a:srgbClr val="00B0F0"/>
                </a:solidFill>
              </a:rPr>
              <a:t>2) - enter Timed Waiting</a:t>
            </a:r>
          </a:p>
          <a:p>
            <a:r>
              <a:rPr lang="en-US" dirty="0">
                <a:solidFill>
                  <a:srgbClr val="00B0F0"/>
                </a:solidFill>
              </a:rPr>
              <a:t>3) – exist from Timed Waiting when timeout  or being interrupted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46035-8550-480B-8B92-D36BC42303B2}"/>
              </a:ext>
            </a:extLst>
          </p:cNvPr>
          <p:cNvSpPr/>
          <p:nvPr/>
        </p:nvSpPr>
        <p:spPr>
          <a:xfrm>
            <a:off x="241746" y="570590"/>
            <a:ext cx="30133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Wait()</a:t>
            </a: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badi" panose="020B0604020202020204" pitchFamily="34" charset="0"/>
              </a:rPr>
              <a:t>1) - </a:t>
            </a:r>
            <a:r>
              <a:rPr lang="en-US" dirty="0">
                <a:solidFill>
                  <a:srgbClr val="FF0000"/>
                </a:solidFill>
              </a:rPr>
              <a:t>exit from monitor block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</a:rPr>
              <a:t>2) - enter Waiting</a:t>
            </a:r>
          </a:p>
          <a:p>
            <a:r>
              <a:rPr lang="en-US" dirty="0">
                <a:solidFill>
                  <a:srgbClr val="FF0000"/>
                </a:solidFill>
              </a:rPr>
              <a:t>3) – exist from Waiting when being interrupted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7EB04A-150F-481D-BEDC-CF6FBAD02D7C}"/>
              </a:ext>
            </a:extLst>
          </p:cNvPr>
          <p:cNvCxnSpPr>
            <a:cxnSpLocks/>
          </p:cNvCxnSpPr>
          <p:nvPr/>
        </p:nvCxnSpPr>
        <p:spPr bwMode="auto">
          <a:xfrm>
            <a:off x="5599998" y="3365992"/>
            <a:ext cx="61404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D69268-84B3-45A7-824A-87C065941060}"/>
              </a:ext>
            </a:extLst>
          </p:cNvPr>
          <p:cNvSpPr txBox="1"/>
          <p:nvPr/>
        </p:nvSpPr>
        <p:spPr bwMode="auto">
          <a:xfrm>
            <a:off x="4990486" y="3224920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408034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D09234C4-84A2-454A-B4CD-5D4463C93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39" y="338058"/>
            <a:ext cx="8111807" cy="634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237280" y="454775"/>
            <a:ext cx="32228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Notify()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- one selected thread exit from Timed-Waiting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- one selected thread exit from Waiting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3) - hold the lock, enter monitor block directly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4) - enter Blocked on the lock,  non-interruptible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703B3E-3F1A-41CB-BBB9-BF7A29BBD918}"/>
              </a:ext>
            </a:extLst>
          </p:cNvPr>
          <p:cNvCxnSpPr>
            <a:cxnSpLocks/>
          </p:cNvCxnSpPr>
          <p:nvPr/>
        </p:nvCxnSpPr>
        <p:spPr bwMode="auto">
          <a:xfrm>
            <a:off x="5737785" y="5962782"/>
            <a:ext cx="61404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0DFBF8-866A-40F7-9F39-58D9FBCF87D1}"/>
              </a:ext>
            </a:extLst>
          </p:cNvPr>
          <p:cNvSpPr txBox="1"/>
          <p:nvPr/>
        </p:nvSpPr>
        <p:spPr bwMode="auto">
          <a:xfrm>
            <a:off x="4929139" y="2934086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D916C-B978-4CBA-B95A-E08378E232DD}"/>
              </a:ext>
            </a:extLst>
          </p:cNvPr>
          <p:cNvSpPr txBox="1"/>
          <p:nvPr/>
        </p:nvSpPr>
        <p:spPr bwMode="auto">
          <a:xfrm>
            <a:off x="4929139" y="5785926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4)</a:t>
            </a:r>
          </a:p>
        </p:txBody>
      </p: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F9B2FAE6-8361-4D5F-A04B-216DD2130A95}"/>
              </a:ext>
            </a:extLst>
          </p:cNvPr>
          <p:cNvCxnSpPr>
            <a:cxnSpLocks/>
          </p:cNvCxnSpPr>
          <p:nvPr/>
        </p:nvCxnSpPr>
        <p:spPr bwMode="auto">
          <a:xfrm>
            <a:off x="7845136" y="4800600"/>
            <a:ext cx="768928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BE5B07E-CDC5-403B-88D4-0806CEB6E116}"/>
              </a:ext>
            </a:extLst>
          </p:cNvPr>
          <p:cNvSpPr/>
          <p:nvPr/>
        </p:nvSpPr>
        <p:spPr>
          <a:xfrm>
            <a:off x="189378" y="3236030"/>
            <a:ext cx="310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NotifyAll</a:t>
            </a:r>
            <a:r>
              <a:rPr lang="en-US" dirty="0">
                <a:solidFill>
                  <a:srgbClr val="242424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1) – </a:t>
            </a:r>
            <a:r>
              <a:rPr lang="en-US" dirty="0">
                <a:solidFill>
                  <a:srgbClr val="00B0F0"/>
                </a:solidFill>
              </a:rPr>
              <a:t>all threads exit from Timed-Waiting </a:t>
            </a:r>
          </a:p>
          <a:p>
            <a:r>
              <a:rPr lang="en-US" dirty="0">
                <a:solidFill>
                  <a:srgbClr val="FF0000"/>
                </a:solidFill>
              </a:rPr>
              <a:t>2) - </a:t>
            </a:r>
            <a:r>
              <a:rPr lang="en-US" dirty="0">
                <a:solidFill>
                  <a:srgbClr val="00B0F0"/>
                </a:solidFill>
              </a:rPr>
              <a:t>all threads exit from Waiting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3) – </a:t>
            </a:r>
            <a:r>
              <a:rPr lang="en-US" dirty="0">
                <a:solidFill>
                  <a:srgbClr val="00B0F0"/>
                </a:solidFill>
              </a:rPr>
              <a:t>one of threads hold the lock, enter monitor block directly, remains go 4)</a:t>
            </a:r>
            <a:endParaRPr lang="en-US" dirty="0">
              <a:solidFill>
                <a:srgbClr val="00B0F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4) – </a:t>
            </a:r>
            <a:r>
              <a:rPr lang="en-US" dirty="0">
                <a:solidFill>
                  <a:srgbClr val="00B0F0"/>
                </a:solidFill>
              </a:rPr>
              <a:t>all enter Blocked,  non-interruptible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C95FEC-3AAF-411C-8518-16EE13E3C843}"/>
              </a:ext>
            </a:extLst>
          </p:cNvPr>
          <p:cNvCxnSpPr>
            <a:cxnSpLocks/>
          </p:cNvCxnSpPr>
          <p:nvPr/>
        </p:nvCxnSpPr>
        <p:spPr bwMode="auto">
          <a:xfrm>
            <a:off x="7748155" y="3155373"/>
            <a:ext cx="105294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9494F4-3D94-48F9-BEB5-F91CD8D39016}"/>
              </a:ext>
            </a:extLst>
          </p:cNvPr>
          <p:cNvSpPr txBox="1"/>
          <p:nvPr/>
        </p:nvSpPr>
        <p:spPr bwMode="auto">
          <a:xfrm>
            <a:off x="4908357" y="4586791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7BDE60-D827-42D7-9AB1-6279FF9A0085}"/>
              </a:ext>
            </a:extLst>
          </p:cNvPr>
          <p:cNvCxnSpPr/>
          <p:nvPr/>
        </p:nvCxnSpPr>
        <p:spPr bwMode="auto">
          <a:xfrm>
            <a:off x="5413663" y="5486400"/>
            <a:ext cx="341861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BEEB02-EEAB-4BA6-B591-FD50D786CEF5}"/>
              </a:ext>
            </a:extLst>
          </p:cNvPr>
          <p:cNvSpPr txBox="1"/>
          <p:nvPr/>
        </p:nvSpPr>
        <p:spPr bwMode="auto">
          <a:xfrm>
            <a:off x="4929140" y="534532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251972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D09234C4-84A2-454A-B4CD-5D4463C93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39" y="338058"/>
            <a:ext cx="8111807" cy="634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237280" y="641811"/>
            <a:ext cx="30178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Exit Synchronized Block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– release lock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DFBF8-866A-40F7-9F39-58D9FBCF87D1}"/>
              </a:ext>
            </a:extLst>
          </p:cNvPr>
          <p:cNvSpPr txBox="1"/>
          <p:nvPr/>
        </p:nvSpPr>
        <p:spPr bwMode="auto">
          <a:xfrm>
            <a:off x="4939530" y="534532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F9B2FAE6-8361-4D5F-A04B-216DD2130A95}"/>
              </a:ext>
            </a:extLst>
          </p:cNvPr>
          <p:cNvCxnSpPr/>
          <p:nvPr/>
        </p:nvCxnSpPr>
        <p:spPr bwMode="auto">
          <a:xfrm>
            <a:off x="5413663" y="5486400"/>
            <a:ext cx="341861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0841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54C022-84C5-4C8F-A9A7-9C3B5251A9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557338"/>
            <a:ext cx="8353426" cy="4392612"/>
          </a:xfrm>
        </p:spPr>
        <p:txBody>
          <a:bodyPr/>
          <a:lstStyle/>
          <a:p>
            <a:r>
              <a:rPr lang="en-US" dirty="0"/>
              <a:t>Facilities</a:t>
            </a:r>
          </a:p>
          <a:p>
            <a:pPr lvl="1"/>
            <a:r>
              <a:rPr lang="en-US" dirty="0"/>
              <a:t>Lock</a:t>
            </a:r>
          </a:p>
          <a:p>
            <a:pPr lvl="2"/>
            <a:r>
              <a:rPr lang="en-US" dirty="0" err="1"/>
              <a:t>ReentrantLock</a:t>
            </a:r>
            <a:r>
              <a:rPr lang="en-US" dirty="0"/>
              <a:t>(fair)</a:t>
            </a:r>
          </a:p>
          <a:p>
            <a:pPr lvl="3"/>
            <a:r>
              <a:rPr lang="en-US" sz="1400" dirty="0"/>
              <a:t>Non-fair  or  </a:t>
            </a:r>
            <a:r>
              <a:rPr lang="en-US" altLang="zh-CN" sz="1400" dirty="0"/>
              <a:t>F</a:t>
            </a:r>
            <a:r>
              <a:rPr lang="en-US" sz="1400" dirty="0"/>
              <a:t>air</a:t>
            </a:r>
            <a:endParaRPr lang="en-US" altLang="zh-CN" sz="1400" dirty="0"/>
          </a:p>
          <a:p>
            <a:pPr lvl="3"/>
            <a:r>
              <a:rPr lang="en-US" sz="1400" dirty="0"/>
              <a:t>Reentrant                                           # Non-reentrant</a:t>
            </a:r>
          </a:p>
          <a:p>
            <a:pPr lvl="3"/>
            <a:r>
              <a:rPr lang="en-US" sz="1400" dirty="0"/>
              <a:t>Exclusive                                             </a:t>
            </a:r>
            <a:r>
              <a:rPr lang="en-US" altLang="zh-CN" sz="1400" dirty="0"/>
              <a:t># Share Lock</a:t>
            </a:r>
          </a:p>
          <a:p>
            <a:pPr lvl="3"/>
            <a:r>
              <a:rPr lang="en-US" sz="1400" dirty="0"/>
              <a:t>Mutex                      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endParaRPr lang="en-US" altLang="zh-CN" sz="1400" dirty="0"/>
          </a:p>
          <a:p>
            <a:pPr lvl="3"/>
            <a:r>
              <a:rPr lang="en-US" altLang="zh-CN" sz="1400" dirty="0"/>
              <a:t>Pessimistic                                         #  Optimistic</a:t>
            </a:r>
          </a:p>
          <a:p>
            <a:pPr lvl="2"/>
            <a:r>
              <a:rPr lang="en-US" dirty="0">
                <a:solidFill>
                  <a:srgbClr val="242424"/>
                </a:solidFill>
              </a:rPr>
              <a:t>Lock()/</a:t>
            </a:r>
            <a:r>
              <a:rPr lang="en-US" dirty="0" err="1"/>
              <a:t>tryLock</a:t>
            </a:r>
            <a:r>
              <a:rPr lang="en-US" dirty="0"/>
              <a:t>()/</a:t>
            </a:r>
            <a:r>
              <a:rPr lang="en-US" dirty="0" err="1"/>
              <a:t>tryLock</a:t>
            </a:r>
            <a:r>
              <a:rPr lang="en-US" dirty="0"/>
              <a:t>(timeout)/</a:t>
            </a:r>
            <a:r>
              <a:rPr lang="en-US" dirty="0" err="1"/>
              <a:t>lockInterruptibly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Conditions</a:t>
            </a:r>
          </a:p>
          <a:p>
            <a:pPr lvl="2"/>
            <a:r>
              <a:rPr lang="en-US" dirty="0"/>
              <a:t>Create from the lock object and only work with it</a:t>
            </a:r>
          </a:p>
          <a:p>
            <a:pPr lvl="2"/>
            <a:r>
              <a:rPr lang="en-US" altLang="zh-CN" dirty="0"/>
              <a:t>await()/several await()s with timeout/</a:t>
            </a:r>
            <a:r>
              <a:rPr lang="en-US" altLang="zh-CN" dirty="0" err="1"/>
              <a:t>awaitUninterruptibly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signal()/</a:t>
            </a:r>
            <a:r>
              <a:rPr lang="en-US" altLang="zh-CN" dirty="0" err="1"/>
              <a:t>signalAll</a:t>
            </a:r>
            <a:r>
              <a:rPr lang="en-US" altLang="zh-CN" dirty="0"/>
              <a:t>()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751738-C425-403B-85CF-E270E49E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and Condition</a:t>
            </a:r>
          </a:p>
        </p:txBody>
      </p:sp>
    </p:spTree>
    <p:extLst>
      <p:ext uri="{BB962C8B-B14F-4D97-AF65-F5344CB8AC3E}">
        <p14:creationId xmlns:p14="http://schemas.microsoft.com/office/powerpoint/2010/main" val="139551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04F35D-3922-409D-9F17-8FEE48277C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763395"/>
            <a:ext cx="9507855" cy="4392612"/>
          </a:xfrm>
        </p:spPr>
        <p:txBody>
          <a:bodyPr/>
          <a:lstStyle/>
          <a:p>
            <a:r>
              <a:rPr lang="en-US" dirty="0"/>
              <a:t>Solution Description</a:t>
            </a:r>
          </a:p>
          <a:p>
            <a:pPr lvl="1"/>
            <a:r>
              <a:rPr lang="en-US" dirty="0"/>
              <a:t>Producer and consumer compete on the </a:t>
            </a:r>
            <a:r>
              <a:rPr lang="en-US" dirty="0" err="1"/>
              <a:t>eentrant</a:t>
            </a:r>
            <a:r>
              <a:rPr lang="en-US" dirty="0"/>
              <a:t> lock object</a:t>
            </a:r>
          </a:p>
          <a:p>
            <a:pPr lvl="1"/>
            <a:r>
              <a:rPr lang="en-US" dirty="0"/>
              <a:t>Precisely wake-up control with different conditions</a:t>
            </a:r>
          </a:p>
          <a:p>
            <a:pPr lvl="1"/>
            <a:endParaRPr lang="en-US" dirty="0"/>
          </a:p>
          <a:p>
            <a:r>
              <a:rPr lang="en-US" dirty="0"/>
              <a:t>Demo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5A1CBD-7D95-42A1-9F01-E5E7272F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and Condition</a:t>
            </a:r>
          </a:p>
        </p:txBody>
      </p:sp>
    </p:spTree>
    <p:extLst>
      <p:ext uri="{BB962C8B-B14F-4D97-AF65-F5344CB8AC3E}">
        <p14:creationId xmlns:p14="http://schemas.microsoft.com/office/powerpoint/2010/main" val="39601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04F35D-3922-409D-9F17-8FEE48277C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763395"/>
            <a:ext cx="9507855" cy="4392612"/>
          </a:xfrm>
        </p:spPr>
        <p:txBody>
          <a:bodyPr/>
          <a:lstStyle/>
          <a:p>
            <a:r>
              <a:rPr lang="en-US" dirty="0"/>
              <a:t>Demo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5A1CBD-7D95-42A1-9F01-E5E7272F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and Condition</a:t>
            </a:r>
          </a:p>
        </p:txBody>
      </p:sp>
    </p:spTree>
    <p:extLst>
      <p:ext uri="{BB962C8B-B14F-4D97-AF65-F5344CB8AC3E}">
        <p14:creationId xmlns:p14="http://schemas.microsoft.com/office/powerpoint/2010/main" val="2805819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D09234C4-84A2-454A-B4CD-5D4463C93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39" y="338058"/>
            <a:ext cx="8111807" cy="634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237280" y="641811"/>
            <a:ext cx="30178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Lock()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- hold the lock, enter lock block directly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– enter Waiting on the lock,  un-</a:t>
            </a:r>
            <a:r>
              <a:rPr lang="en-US" dirty="0" err="1">
                <a:solidFill>
                  <a:srgbClr val="FF0000"/>
                </a:solidFill>
              </a:rPr>
              <a:t>interruptable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703B3E-3F1A-41CB-BBB9-BF7A29BBD918}"/>
              </a:ext>
            </a:extLst>
          </p:cNvPr>
          <p:cNvCxnSpPr>
            <a:cxnSpLocks/>
          </p:cNvCxnSpPr>
          <p:nvPr/>
        </p:nvCxnSpPr>
        <p:spPr bwMode="auto">
          <a:xfrm>
            <a:off x="5788979" y="5235418"/>
            <a:ext cx="61404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0DFBF8-866A-40F7-9F39-58D9FBCF87D1}"/>
              </a:ext>
            </a:extLst>
          </p:cNvPr>
          <p:cNvSpPr txBox="1"/>
          <p:nvPr/>
        </p:nvSpPr>
        <p:spPr bwMode="auto">
          <a:xfrm>
            <a:off x="4939530" y="4275064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D916C-B978-4CBA-B95A-E08378E232DD}"/>
              </a:ext>
            </a:extLst>
          </p:cNvPr>
          <p:cNvSpPr txBox="1"/>
          <p:nvPr/>
        </p:nvSpPr>
        <p:spPr bwMode="auto">
          <a:xfrm>
            <a:off x="4939530" y="5063185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F9B2FAE6-8361-4D5F-A04B-216DD2130A95}"/>
              </a:ext>
            </a:extLst>
          </p:cNvPr>
          <p:cNvCxnSpPr/>
          <p:nvPr/>
        </p:nvCxnSpPr>
        <p:spPr bwMode="auto">
          <a:xfrm>
            <a:off x="5413663" y="4416136"/>
            <a:ext cx="341861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DBC9928-B2C9-4943-A081-25E3D62DA70B}"/>
              </a:ext>
            </a:extLst>
          </p:cNvPr>
          <p:cNvSpPr/>
          <p:nvPr/>
        </p:nvSpPr>
        <p:spPr>
          <a:xfrm>
            <a:off x="210500" y="2246623"/>
            <a:ext cx="30178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 err="1"/>
              <a:t>lockInterruptibly</a:t>
            </a:r>
            <a:r>
              <a:rPr lang="en-US" dirty="0"/>
              <a:t>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– same 1) in Lock()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– enter Waiting on the lock,  </a:t>
            </a:r>
            <a:r>
              <a:rPr lang="en-US" dirty="0" err="1">
                <a:solidFill>
                  <a:srgbClr val="FF0000"/>
                </a:solidFill>
              </a:rPr>
              <a:t>interruptable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985C1F-8B4B-4916-AC3E-A3C3AC675923}"/>
              </a:ext>
            </a:extLst>
          </p:cNvPr>
          <p:cNvSpPr/>
          <p:nvPr/>
        </p:nvSpPr>
        <p:spPr>
          <a:xfrm>
            <a:off x="210500" y="3585857"/>
            <a:ext cx="31277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tryLock</a:t>
            </a:r>
            <a:r>
              <a:rPr lang="en-US" dirty="0"/>
              <a:t>()</a:t>
            </a:r>
          </a:p>
          <a:p>
            <a:pPr marL="342900" indent="-342900">
              <a:buAutoNum type="arabicParenR"/>
            </a:pPr>
            <a:r>
              <a:rPr lang="en-US" dirty="0"/>
              <a:t>- Always in Runnable </a:t>
            </a:r>
          </a:p>
          <a:p>
            <a:pPr marL="342900" indent="-342900">
              <a:buAutoNum type="arabicParenR"/>
            </a:pPr>
            <a:r>
              <a:rPr lang="en-US" dirty="0"/>
              <a:t>- either hold the lock, return true</a:t>
            </a:r>
          </a:p>
          <a:p>
            <a:pPr marL="342900" indent="-342900">
              <a:buAutoNum type="arabicParenR"/>
            </a:pPr>
            <a:r>
              <a:rPr lang="en-US" dirty="0"/>
              <a:t>- or return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36A1DE-0D51-440C-B320-DD4CC45AD4F6}"/>
              </a:ext>
            </a:extLst>
          </p:cNvPr>
          <p:cNvSpPr/>
          <p:nvPr/>
        </p:nvSpPr>
        <p:spPr>
          <a:xfrm>
            <a:off x="173418" y="5202090"/>
            <a:ext cx="3957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trylock</a:t>
            </a:r>
            <a:r>
              <a:rPr lang="en-US" dirty="0"/>
              <a:t>(timeout)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B0F0"/>
                </a:solidFill>
              </a:rPr>
              <a:t>– hold the lock, return true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B0F0"/>
                </a:solidFill>
              </a:rPr>
              <a:t>- or enter Timed Waiting, timeout return false,  </a:t>
            </a:r>
            <a:r>
              <a:rPr lang="en-US" dirty="0" err="1">
                <a:solidFill>
                  <a:srgbClr val="00B0F0"/>
                </a:solidFill>
              </a:rPr>
              <a:t>interruptable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355D85-CBB2-4FBC-BE31-7E191F2C14BB}"/>
              </a:ext>
            </a:extLst>
          </p:cNvPr>
          <p:cNvCxnSpPr/>
          <p:nvPr/>
        </p:nvCxnSpPr>
        <p:spPr bwMode="auto">
          <a:xfrm>
            <a:off x="5413663" y="2718954"/>
            <a:ext cx="341861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88448C-089D-49A8-ACD2-295EA731CA64}"/>
              </a:ext>
            </a:extLst>
          </p:cNvPr>
          <p:cNvCxnSpPr>
            <a:cxnSpLocks/>
          </p:cNvCxnSpPr>
          <p:nvPr/>
        </p:nvCxnSpPr>
        <p:spPr bwMode="auto">
          <a:xfrm>
            <a:off x="5788979" y="3855043"/>
            <a:ext cx="61404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478B0B1-3B1C-4840-A57B-AAE9D2293C2A}"/>
              </a:ext>
            </a:extLst>
          </p:cNvPr>
          <p:cNvSpPr txBox="1"/>
          <p:nvPr/>
        </p:nvSpPr>
        <p:spPr bwMode="auto">
          <a:xfrm>
            <a:off x="4939530" y="2577882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1)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4E81C-A873-440D-A6BC-B1EBC8C5B47A}"/>
              </a:ext>
            </a:extLst>
          </p:cNvPr>
          <p:cNvSpPr txBox="1"/>
          <p:nvPr/>
        </p:nvSpPr>
        <p:spPr bwMode="auto">
          <a:xfrm>
            <a:off x="4939531" y="3713971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00B0F0"/>
                </a:solidFill>
                <a:latin typeface="Abadi" panose="020B0604020202020204" pitchFamily="34" charset="0"/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173958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D09234C4-84A2-454A-B4CD-5D4463C93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39" y="338058"/>
            <a:ext cx="8111807" cy="634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237280" y="641811"/>
            <a:ext cx="30178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await()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1) – release lock</a:t>
            </a:r>
          </a:p>
          <a:p>
            <a:r>
              <a:rPr lang="en-US" dirty="0">
                <a:solidFill>
                  <a:srgbClr val="FF0000"/>
                </a:solidFill>
              </a:rPr>
              <a:t>2) - enter Waiting</a:t>
            </a:r>
          </a:p>
          <a:p>
            <a:r>
              <a:rPr lang="en-US" dirty="0">
                <a:solidFill>
                  <a:srgbClr val="FF0000"/>
                </a:solidFill>
              </a:rPr>
              <a:t>3) – exist from Waiting when being interrupted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703B3E-3F1A-41CB-BBB9-BF7A29BBD918}"/>
              </a:ext>
            </a:extLst>
          </p:cNvPr>
          <p:cNvCxnSpPr>
            <a:cxnSpLocks/>
          </p:cNvCxnSpPr>
          <p:nvPr/>
        </p:nvCxnSpPr>
        <p:spPr bwMode="auto">
          <a:xfrm>
            <a:off x="5737785" y="5962782"/>
            <a:ext cx="61404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0DFBF8-866A-40F7-9F39-58D9FBCF87D1}"/>
              </a:ext>
            </a:extLst>
          </p:cNvPr>
          <p:cNvSpPr txBox="1"/>
          <p:nvPr/>
        </p:nvSpPr>
        <p:spPr bwMode="auto">
          <a:xfrm>
            <a:off x="4939530" y="534532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D916C-B978-4CBA-B95A-E08378E232DD}"/>
              </a:ext>
            </a:extLst>
          </p:cNvPr>
          <p:cNvSpPr txBox="1"/>
          <p:nvPr/>
        </p:nvSpPr>
        <p:spPr bwMode="auto">
          <a:xfrm>
            <a:off x="4939530" y="582100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F9B2FAE6-8361-4D5F-A04B-216DD2130A95}"/>
              </a:ext>
            </a:extLst>
          </p:cNvPr>
          <p:cNvCxnSpPr/>
          <p:nvPr/>
        </p:nvCxnSpPr>
        <p:spPr bwMode="auto">
          <a:xfrm>
            <a:off x="5413663" y="5486400"/>
            <a:ext cx="341861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DBC9928-B2C9-4943-A081-25E3D62DA70B}"/>
              </a:ext>
            </a:extLst>
          </p:cNvPr>
          <p:cNvSpPr/>
          <p:nvPr/>
        </p:nvSpPr>
        <p:spPr>
          <a:xfrm>
            <a:off x="210500" y="2246623"/>
            <a:ext cx="30178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242424"/>
                </a:solidFill>
              </a:rPr>
              <a:t>await(timeout), </a:t>
            </a:r>
            <a:r>
              <a:rPr lang="en-US" dirty="0" err="1">
                <a:solidFill>
                  <a:srgbClr val="242424"/>
                </a:solidFill>
              </a:rPr>
              <a:t>awaitNanos</a:t>
            </a:r>
            <a:r>
              <a:rPr lang="en-US" dirty="0">
                <a:solidFill>
                  <a:srgbClr val="242424"/>
                </a:solidFill>
              </a:rPr>
              <a:t>(), </a:t>
            </a:r>
            <a:r>
              <a:rPr lang="en-US" dirty="0" err="1">
                <a:solidFill>
                  <a:srgbClr val="242424"/>
                </a:solidFill>
              </a:rPr>
              <a:t>awaitUntil</a:t>
            </a:r>
            <a:r>
              <a:rPr lang="en-US" dirty="0">
                <a:solidFill>
                  <a:srgbClr val="242424"/>
                </a:solidFill>
              </a:rPr>
              <a:t>(date)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– release lock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–  enter Timed Waiting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3) – exist from Waiting when timeout or being interrupted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985C1F-8B4B-4916-AC3E-A3C3AC675923}"/>
              </a:ext>
            </a:extLst>
          </p:cNvPr>
          <p:cNvSpPr/>
          <p:nvPr/>
        </p:nvSpPr>
        <p:spPr>
          <a:xfrm>
            <a:off x="210500" y="4785779"/>
            <a:ext cx="31277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awaitUninterruptibly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1) – release lock</a:t>
            </a:r>
          </a:p>
          <a:p>
            <a:r>
              <a:rPr lang="en-US" dirty="0">
                <a:solidFill>
                  <a:srgbClr val="FF0000"/>
                </a:solidFill>
              </a:rPr>
              <a:t>2) - enter Waiting, Uninterruptible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8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D09234C4-84A2-454A-B4CD-5D4463C93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39" y="338058"/>
            <a:ext cx="8111807" cy="634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237280" y="641811"/>
            <a:ext cx="30178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Signal()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– do unpack() to first condition wait thread, the thread enters Runnable and will compete the lock again.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– same as 1)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703B3E-3F1A-41CB-BBB9-BF7A29BBD918}"/>
              </a:ext>
            </a:extLst>
          </p:cNvPr>
          <p:cNvCxnSpPr>
            <a:cxnSpLocks/>
          </p:cNvCxnSpPr>
          <p:nvPr/>
        </p:nvCxnSpPr>
        <p:spPr bwMode="auto">
          <a:xfrm>
            <a:off x="7767552" y="3953116"/>
            <a:ext cx="106472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0DFBF8-866A-40F7-9F39-58D9FBCF87D1}"/>
              </a:ext>
            </a:extLst>
          </p:cNvPr>
          <p:cNvSpPr txBox="1"/>
          <p:nvPr/>
        </p:nvSpPr>
        <p:spPr bwMode="auto">
          <a:xfrm>
            <a:off x="4939530" y="3812044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D916C-B978-4CBA-B95A-E08378E232DD}"/>
              </a:ext>
            </a:extLst>
          </p:cNvPr>
          <p:cNvSpPr txBox="1"/>
          <p:nvPr/>
        </p:nvSpPr>
        <p:spPr bwMode="auto">
          <a:xfrm>
            <a:off x="4939530" y="494917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C9928-B2C9-4943-A081-25E3D62DA70B}"/>
              </a:ext>
            </a:extLst>
          </p:cNvPr>
          <p:cNvSpPr/>
          <p:nvPr/>
        </p:nvSpPr>
        <p:spPr>
          <a:xfrm>
            <a:off x="210500" y="3404332"/>
            <a:ext cx="30178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 err="1"/>
              <a:t>SignalAll</a:t>
            </a:r>
            <a:r>
              <a:rPr lang="en-US" dirty="0"/>
              <a:t>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– do unpack() to all condition wait threads, all threads enter Runnable, will compete the lock again.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– same as 1)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Note: Fair scheduling can’t be </a:t>
            </a:r>
            <a:r>
              <a:rPr lang="en-US" dirty="0" err="1">
                <a:solidFill>
                  <a:srgbClr val="FF0000"/>
                </a:solidFill>
              </a:rPr>
              <a:t>guaranted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179AD0-806D-49BE-9DE0-1633F68CD290}"/>
              </a:ext>
            </a:extLst>
          </p:cNvPr>
          <p:cNvCxnSpPr>
            <a:cxnSpLocks/>
          </p:cNvCxnSpPr>
          <p:nvPr/>
        </p:nvCxnSpPr>
        <p:spPr bwMode="auto">
          <a:xfrm>
            <a:off x="7767552" y="5090250"/>
            <a:ext cx="106472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95692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D09234C4-84A2-454A-B4CD-5D4463C93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39" y="338058"/>
            <a:ext cx="8111807" cy="634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237280" y="641811"/>
            <a:ext cx="3017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Unlock()</a:t>
            </a: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– release 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DFBF8-866A-40F7-9F39-58D9FBCF87D1}"/>
              </a:ext>
            </a:extLst>
          </p:cNvPr>
          <p:cNvSpPr txBox="1"/>
          <p:nvPr/>
        </p:nvSpPr>
        <p:spPr bwMode="auto">
          <a:xfrm>
            <a:off x="4939530" y="4275064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F9B2FAE6-8361-4D5F-A04B-216DD2130A95}"/>
              </a:ext>
            </a:extLst>
          </p:cNvPr>
          <p:cNvCxnSpPr/>
          <p:nvPr/>
        </p:nvCxnSpPr>
        <p:spPr bwMode="auto">
          <a:xfrm>
            <a:off x="5413663" y="4416136"/>
            <a:ext cx="341861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1609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Producer and Consumer Problem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Instructor Committee</a:t>
            </a:r>
          </a:p>
          <a:p>
            <a:endParaRPr lang="en-US" dirty="0"/>
          </a:p>
          <a:p>
            <a:r>
              <a:rPr lang="en-US" dirty="0"/>
              <a:t>Concurrent Programming Team</a:t>
            </a:r>
          </a:p>
          <a:p>
            <a:endParaRPr lang="en-US" dirty="0"/>
          </a:p>
          <a:p>
            <a:r>
              <a:rPr lang="en-US" dirty="0"/>
              <a:t>Xiaoyu Qu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exiaoqu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BID CBC Compass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2018-06-22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AE390D-03AD-4330-9271-A0343BCC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410" y="5313483"/>
            <a:ext cx="5715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75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42E5F7-B671-457D-8E0F-3B99DFC28AE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Facilites</a:t>
            </a:r>
            <a:endParaRPr lang="en-US" altLang="zh-CN" dirty="0"/>
          </a:p>
          <a:p>
            <a:pPr lvl="1"/>
            <a:r>
              <a:rPr lang="en-US" dirty="0" err="1"/>
              <a:t>BlockingQueue</a:t>
            </a:r>
            <a:endParaRPr lang="en-US" dirty="0"/>
          </a:p>
          <a:p>
            <a:pPr lvl="2"/>
            <a:r>
              <a:rPr lang="en-US" altLang="zh-CN" dirty="0" err="1"/>
              <a:t>LinkedBlockingDeque</a:t>
            </a:r>
            <a:r>
              <a:rPr lang="en-US" altLang="zh-CN" dirty="0"/>
              <a:t>&lt;&gt;(capacity) used</a:t>
            </a:r>
          </a:p>
          <a:p>
            <a:pPr lvl="3"/>
            <a:r>
              <a:rPr lang="en-US" altLang="zh-CN" dirty="0"/>
              <a:t>Default capacity = </a:t>
            </a:r>
            <a:r>
              <a:rPr lang="en-US" altLang="zh-CN" dirty="0" err="1"/>
              <a:t>Integer.MAX_VALUE</a:t>
            </a:r>
            <a:endParaRPr lang="en-US" altLang="zh-CN" dirty="0"/>
          </a:p>
          <a:p>
            <a:pPr lvl="2"/>
            <a:r>
              <a:rPr lang="en-US" altLang="zh-CN" dirty="0"/>
              <a:t>put()     blocking write</a:t>
            </a:r>
          </a:p>
          <a:p>
            <a:pPr lvl="2"/>
            <a:r>
              <a:rPr lang="en-US" altLang="zh-CN" dirty="0"/>
              <a:t>take()   blocking read</a:t>
            </a:r>
          </a:p>
          <a:p>
            <a:pPr marL="736600" lvl="2" indent="0">
              <a:buNone/>
            </a:pPr>
            <a:endParaRPr lang="en-US" altLang="zh-CN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The blocking queue internally handles blocking and wakeup, which simplifies the design. Internal of it is a buffer that balances the processing power of producers and consumers.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E70466-28B2-47E9-8B3D-134BCBD6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D5BDB-5DCE-4E94-8E5B-725E8974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496" y="1974056"/>
            <a:ext cx="47434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26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4528FE-37FB-4198-9171-27F231E38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660" y="1385094"/>
            <a:ext cx="8341526" cy="439261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DEEE5E-915B-4C33-A43F-585F67FDBA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844675"/>
            <a:ext cx="6811391" cy="4392612"/>
          </a:xfrm>
        </p:spPr>
        <p:txBody>
          <a:bodyPr/>
          <a:lstStyle/>
          <a:p>
            <a:r>
              <a:rPr lang="en-US" altLang="zh-CN" dirty="0"/>
              <a:t>Java producer-consumer pattern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2E16E-9105-468E-906E-0E3560DF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dirty="0"/>
          </a:p>
        </p:txBody>
      </p:sp>
      <p:sp>
        <p:nvSpPr>
          <p:cNvPr id="4" name="AutoShape 2" descr="https://img-blog.csdn.net/20170905112413891?watermark/2/text/aHR0cDovL2Jsb2cuY3Nkbi5uZXQvdTAxMTQ4NjQ5MQ==/font/5a6L5L2T/fontsize/400/fill/I0JBQkFCMA==/dissolve/70/gravity/Center">
            <a:extLst>
              <a:ext uri="{FF2B5EF4-FFF2-40B4-BE49-F238E27FC236}">
                <a16:creationId xmlns:a16="http://schemas.microsoft.com/office/drawing/2014/main" id="{93FFBAA8-E40B-4256-B97F-B11FE1F56F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0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34FD0-124E-4F51-B580-4F99238EA3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Lock &amp; Condition internally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602282-EF39-4DA2-8602-64AC35F6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BlockingQueue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9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6333F9-7F99-42A4-9937-CD70789F94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Facilities</a:t>
            </a:r>
          </a:p>
          <a:p>
            <a:pPr lvl="1"/>
            <a:r>
              <a:rPr lang="en-US" altLang="zh-CN" dirty="0" err="1"/>
              <a:t>PipedInputStream</a:t>
            </a:r>
            <a:r>
              <a:rPr lang="en-US" altLang="zh-CN" dirty="0"/>
              <a:t>:  receive byte stream</a:t>
            </a:r>
          </a:p>
          <a:p>
            <a:pPr lvl="1"/>
            <a:r>
              <a:rPr lang="en-US" altLang="zh-CN" dirty="0" err="1"/>
              <a:t>PipedOutputStream</a:t>
            </a:r>
            <a:r>
              <a:rPr lang="en-US" altLang="zh-CN" dirty="0"/>
              <a:t>: send byte stream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Associate output stream with input stream</a:t>
            </a:r>
          </a:p>
          <a:p>
            <a:pPr lvl="1"/>
            <a:r>
              <a:rPr lang="en-US" altLang="zh-CN" dirty="0"/>
              <a:t>Use the internal buffer of </a:t>
            </a:r>
            <a:r>
              <a:rPr lang="en-US" altLang="zh-CN" dirty="0" err="1"/>
              <a:t>PipedInputStream</a:t>
            </a:r>
            <a:r>
              <a:rPr lang="en-US" altLang="zh-CN" dirty="0"/>
              <a:t>(Default 1024 bytes)</a:t>
            </a:r>
          </a:p>
          <a:p>
            <a:pPr lvl="1"/>
            <a:r>
              <a:rPr lang="en-US" altLang="zh-CN" dirty="0"/>
              <a:t>Use internal locks in </a:t>
            </a:r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altLang="zh-CN" dirty="0"/>
          </a:p>
          <a:p>
            <a:pPr lvl="1"/>
            <a:r>
              <a:rPr lang="en-US" altLang="zh-CN" dirty="0"/>
              <a:t>Based on byte stream, exists delimitation problem</a:t>
            </a:r>
          </a:p>
          <a:p>
            <a:pPr lvl="1"/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9E7D24-D754-4542-B859-A71F29B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9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CF31B8-F180-4E4A-9D39-1CCC909E3F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lvl="1"/>
            <a:r>
              <a:rPr lang="en-US" dirty="0" err="1"/>
              <a:t>Synhcronized</a:t>
            </a:r>
            <a:r>
              <a:rPr lang="en-US" dirty="0"/>
              <a:t> and wait()/notify() internally used.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FD81A0-8A81-441C-B6FF-AA25D3E8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PipedInputStream</a:t>
            </a:r>
            <a:r>
              <a:rPr lang="en-US" altLang="zh-CN" dirty="0"/>
              <a:t>/</a:t>
            </a:r>
            <a:r>
              <a:rPr lang="en-US" altLang="zh-CN" dirty="0" err="1"/>
              <a:t>PipedOutputStream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53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5E26C-ED7F-449A-BEDD-6AE7C6E73CB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NIO and</a:t>
            </a:r>
            <a:r>
              <a:rPr lang="en-US" dirty="0"/>
              <a:t> </a:t>
            </a:r>
            <a:r>
              <a:rPr lang="en-US" dirty="0" err="1"/>
              <a:t>MappedByteBuffer</a:t>
            </a:r>
            <a:r>
              <a:rPr lang="en-US" dirty="0"/>
              <a:t>(Java SHM solution)</a:t>
            </a:r>
          </a:p>
          <a:p>
            <a:r>
              <a:rPr lang="en-US" altLang="zh-CN" dirty="0"/>
              <a:t>Using Linux</a:t>
            </a:r>
            <a:r>
              <a:rPr lang="zh-CN" altLang="en-US" dirty="0"/>
              <a:t> </a:t>
            </a:r>
            <a:r>
              <a:rPr lang="en-US" altLang="zh-CN" dirty="0" err="1"/>
              <a:t>SystemV</a:t>
            </a:r>
            <a:r>
              <a:rPr lang="en-US" altLang="zh-CN" dirty="0"/>
              <a:t>-IPC MQ </a:t>
            </a:r>
            <a:r>
              <a:rPr lang="en-US" dirty="0"/>
              <a:t>through JNA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1C4B75-6080-47DF-AF36-567EED23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Cross-process(JVM) Solutions</a:t>
            </a:r>
          </a:p>
        </p:txBody>
      </p:sp>
    </p:spTree>
    <p:extLst>
      <p:ext uri="{BB962C8B-B14F-4D97-AF65-F5344CB8AC3E}">
        <p14:creationId xmlns:p14="http://schemas.microsoft.com/office/powerpoint/2010/main" val="3854684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5E79B6-1340-4C5B-9D75-18B64A6362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Facilites</a:t>
            </a:r>
            <a:endParaRPr lang="en-US" dirty="0"/>
          </a:p>
          <a:p>
            <a:pPr lvl="1"/>
            <a:r>
              <a:rPr lang="en-US" dirty="0"/>
              <a:t>NIO </a:t>
            </a:r>
            <a:r>
              <a:rPr lang="en-US" dirty="0" err="1"/>
              <a:t>FileChannel</a:t>
            </a:r>
            <a:endParaRPr lang="en-US" dirty="0"/>
          </a:p>
          <a:p>
            <a:pPr lvl="1"/>
            <a:r>
              <a:rPr lang="en-US" dirty="0" err="1"/>
              <a:t>MappedByteBuffer</a:t>
            </a:r>
            <a:endParaRPr lang="en-US" dirty="0"/>
          </a:p>
          <a:p>
            <a:pPr lvl="2"/>
            <a:r>
              <a:rPr lang="en-US" altLang="zh-CN" dirty="0"/>
              <a:t>Using OS memory-mapped file mechanism(max 2G Bytes, </a:t>
            </a:r>
            <a:r>
              <a:rPr lang="en-US" altLang="zh-CN" dirty="0" err="1"/>
              <a:t>Integer.MAX_VALUE</a:t>
            </a:r>
            <a:r>
              <a:rPr lang="en-US" altLang="zh-CN" dirty="0"/>
              <a:t>)</a:t>
            </a:r>
          </a:p>
          <a:p>
            <a:pPr lvl="2"/>
            <a:r>
              <a:rPr lang="en-US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irect byte buffer</a:t>
            </a:r>
          </a:p>
          <a:p>
            <a:pPr marL="736600" lvl="2" indent="0">
              <a:buNone/>
            </a:pPr>
            <a:endParaRPr lang="en-US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Share memory-mapped file among processes</a:t>
            </a:r>
          </a:p>
          <a:p>
            <a:pPr lvl="1"/>
            <a:r>
              <a:rPr lang="en-US" altLang="zh-CN" dirty="0"/>
              <a:t>Mapped as d</a:t>
            </a:r>
            <a:r>
              <a:rPr lang="en-US" dirty="0"/>
              <a:t>irect byte buffer</a:t>
            </a:r>
            <a:endParaRPr lang="en-US" altLang="zh-CN" dirty="0"/>
          </a:p>
          <a:p>
            <a:pPr lvl="1"/>
            <a:r>
              <a:rPr lang="en-US" altLang="zh-CN" dirty="0"/>
              <a:t>Using the exclusive lock in </a:t>
            </a:r>
            <a:r>
              <a:rPr lang="en-US" altLang="zh-CN" dirty="0" err="1"/>
              <a:t>FileChannel</a:t>
            </a:r>
            <a:r>
              <a:rPr lang="en-US" altLang="zh-CN" dirty="0"/>
              <a:t>(File system lock)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4C9BB5-1BD1-438B-B1EB-96DCA08D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 and </a:t>
            </a:r>
            <a:r>
              <a:rPr lang="en-US" dirty="0" err="1"/>
              <a:t>MappedByteBuffer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09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ADF0FC-D4AF-4D14-A09E-CF31D0CC17F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CB2870-5791-4190-9CF7-50D6D0D7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 and </a:t>
            </a:r>
            <a:r>
              <a:rPr lang="en-US" dirty="0" err="1"/>
              <a:t>MappedByteBuffer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67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61956C-BAED-4331-BE85-FD7B1DE04A3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Facilites</a:t>
            </a:r>
            <a:endParaRPr lang="en-US" dirty="0"/>
          </a:p>
          <a:p>
            <a:pPr lvl="1"/>
            <a:r>
              <a:rPr lang="en-US" dirty="0"/>
              <a:t>System V IPC MQ(Linux System Call)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msgget</a:t>
            </a:r>
            <a:r>
              <a:rPr lang="en-US" dirty="0"/>
              <a:t>(</a:t>
            </a:r>
            <a:r>
              <a:rPr lang="en-US" dirty="0" err="1"/>
              <a:t>key_t</a:t>
            </a:r>
            <a:r>
              <a:rPr lang="en-US" dirty="0"/>
              <a:t> key,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msgsnd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const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size_t</a:t>
            </a:r>
            <a:r>
              <a:rPr lang="en-US" dirty="0"/>
              <a:t> </a:t>
            </a:r>
            <a:r>
              <a:rPr lang="en-US" dirty="0" err="1"/>
              <a:t>msgrcv</a:t>
            </a:r>
            <a:r>
              <a:rPr lang="en-US" dirty="0"/>
              <a:t>(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msqid</a:t>
            </a:r>
            <a:r>
              <a:rPr lang="en-US" dirty="0"/>
              <a:t>, </a:t>
            </a:r>
            <a:r>
              <a:rPr lang="en-US" b="1" dirty="0"/>
              <a:t>void</a:t>
            </a:r>
            <a:r>
              <a:rPr lang="en-US" dirty="0"/>
              <a:t> *</a:t>
            </a:r>
            <a:r>
              <a:rPr lang="en-US" dirty="0" err="1"/>
              <a:t>msgp</a:t>
            </a:r>
            <a:r>
              <a:rPr lang="en-US" dirty="0"/>
              <a:t>, </a:t>
            </a:r>
            <a:r>
              <a:rPr lang="en-US" b="1" dirty="0" err="1"/>
              <a:t>size_t</a:t>
            </a:r>
            <a:r>
              <a:rPr lang="en-US" dirty="0"/>
              <a:t> </a:t>
            </a:r>
            <a:r>
              <a:rPr lang="en-US" dirty="0" err="1"/>
              <a:t>msgsz</a:t>
            </a:r>
            <a:r>
              <a:rPr lang="en-US" dirty="0"/>
              <a:t>, </a:t>
            </a:r>
            <a:r>
              <a:rPr lang="en-US" b="1" dirty="0"/>
              <a:t>long</a:t>
            </a:r>
            <a:r>
              <a:rPr lang="en-US" dirty="0"/>
              <a:t> </a:t>
            </a:r>
            <a:r>
              <a:rPr lang="en-US" dirty="0" err="1"/>
              <a:t>msgtyp</a:t>
            </a:r>
            <a:r>
              <a:rPr lang="en-US" dirty="0"/>
              <a:t>, </a:t>
            </a:r>
            <a:r>
              <a:rPr lang="en-US" b="1" dirty="0"/>
              <a:t>int</a:t>
            </a:r>
            <a:r>
              <a:rPr lang="en-US" dirty="0"/>
              <a:t> </a:t>
            </a:r>
            <a:r>
              <a:rPr lang="en-US" dirty="0" err="1"/>
              <a:t>msgflg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JNA</a:t>
            </a:r>
            <a:r>
              <a:rPr lang="zh-CN" altLang="en-US" dirty="0"/>
              <a:t>库</a:t>
            </a:r>
            <a:endParaRPr lang="en-US" altLang="zh-CN" dirty="0"/>
          </a:p>
          <a:p>
            <a:pPr lvl="2"/>
            <a:r>
              <a:rPr lang="en-US" altLang="zh-CN" kern="1200" dirty="0">
                <a:latin typeface="Ericsson Hilda Light" panose="00000400000000000000" pitchFamily="2" charset="0"/>
              </a:rPr>
              <a:t>Origin from</a:t>
            </a:r>
            <a:r>
              <a:rPr lang="zh-CN" altLang="en-US" kern="1200" dirty="0">
                <a:latin typeface="Ericsson Hilda Light" panose="00000400000000000000" pitchFamily="2" charset="0"/>
              </a:rPr>
              <a:t> </a:t>
            </a:r>
            <a:r>
              <a:rPr lang="en-US" altLang="zh-CN" kern="1200" dirty="0">
                <a:latin typeface="Ericsson Hilda Light" panose="00000400000000000000" pitchFamily="2" charset="0"/>
              </a:rPr>
              <a:t>Sun</a:t>
            </a:r>
            <a:r>
              <a:rPr lang="zh-CN" altLang="en-US" kern="1200" dirty="0">
                <a:latin typeface="Ericsson Hilda Light" panose="00000400000000000000" pitchFamily="2" charset="0"/>
              </a:rPr>
              <a:t>， </a:t>
            </a:r>
            <a:r>
              <a:rPr lang="en-US" altLang="zh-CN" kern="1200" dirty="0">
                <a:latin typeface="Ericsson Hilda Light" panose="00000400000000000000" pitchFamily="2" charset="0"/>
              </a:rPr>
              <a:t>open source on top of JNI,</a:t>
            </a:r>
            <a:r>
              <a:rPr lang="zh-CN" altLang="en-US" kern="1200" dirty="0">
                <a:latin typeface="Ericsson Hilda Light" panose="00000400000000000000" pitchFamily="2" charset="0"/>
              </a:rPr>
              <a:t> </a:t>
            </a:r>
            <a:r>
              <a:rPr lang="en-US" altLang="zh-CN" dirty="0"/>
              <a:t>using in Java side</a:t>
            </a:r>
            <a:r>
              <a:rPr lang="zh-CN" altLang="en-US" dirty="0"/>
              <a:t>。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Solution Description</a:t>
            </a:r>
          </a:p>
          <a:p>
            <a:pPr lvl="1"/>
            <a:r>
              <a:rPr lang="en-US" altLang="zh-CN" dirty="0"/>
              <a:t>Using </a:t>
            </a:r>
            <a:r>
              <a:rPr lang="en-US" altLang="zh-CN" dirty="0" err="1"/>
              <a:t>SystemV</a:t>
            </a:r>
            <a:r>
              <a:rPr lang="en-US" altLang="zh-CN" dirty="0"/>
              <a:t>-IPC Message Queue in Unix/Linux OS</a:t>
            </a:r>
          </a:p>
          <a:p>
            <a:pPr lvl="1"/>
            <a:r>
              <a:rPr lang="en-US" altLang="zh-CN" dirty="0"/>
              <a:t>Data contained in each message buffer</a:t>
            </a:r>
          </a:p>
          <a:p>
            <a:pPr lvl="1"/>
            <a:r>
              <a:rPr lang="en-US" altLang="zh-CN" dirty="0"/>
              <a:t>Using internal mechanism in kernel, invisible to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E912D8-589D-4A82-AD97-B783CB56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SystemV</a:t>
            </a:r>
            <a:r>
              <a:rPr lang="en-US" altLang="zh-CN" dirty="0"/>
              <a:t>-IPC MQ </a:t>
            </a:r>
            <a:r>
              <a:rPr lang="en-US" dirty="0"/>
              <a:t>through JNA</a:t>
            </a:r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39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B21C8F-65D7-491F-99FE-4F4E42A01CC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420D9-9449-4DF0-A366-5655F77A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SystemV</a:t>
            </a:r>
            <a:r>
              <a:rPr lang="en-US" altLang="zh-CN" dirty="0"/>
              <a:t>-IPC MQ </a:t>
            </a:r>
            <a:r>
              <a:rPr lang="en-US" dirty="0"/>
              <a:t>through JNA</a:t>
            </a:r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8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Producer-consumer problem</a:t>
            </a:r>
          </a:p>
          <a:p>
            <a:r>
              <a:rPr lang="en-US" altLang="zh-CN" dirty="0"/>
              <a:t>Java Cross-thread Solutions</a:t>
            </a:r>
          </a:p>
          <a:p>
            <a:r>
              <a:rPr lang="en-US" altLang="zh-CN" dirty="0"/>
              <a:t>Java Cross-process(JVM) Solutions</a:t>
            </a:r>
          </a:p>
          <a:p>
            <a:r>
              <a:rPr lang="en-US" altLang="zh-CN" dirty="0"/>
              <a:t>Java Cross-host Solutions</a:t>
            </a:r>
          </a:p>
          <a:p>
            <a:r>
              <a:rPr lang="en-US" altLang="zh-CN" dirty="0"/>
              <a:t>More advanced topics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97411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A82A74-1F89-4B73-ADDD-49EC00E6DA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Broker-based distributed solution</a:t>
            </a:r>
          </a:p>
          <a:p>
            <a:r>
              <a:rPr lang="en-US" altLang="zh-CN" dirty="0"/>
              <a:t>DB-based distributed solution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30702D-DBA6-4351-B1E4-F777BF16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Cross-host Solution</a:t>
            </a: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67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A82A74-1F89-4B73-ADDD-49EC00E6DA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Broker-based distributed solution</a:t>
            </a:r>
          </a:p>
          <a:p>
            <a:pPr lvl="1"/>
            <a:r>
              <a:rPr lang="en-US" altLang="zh-CN" dirty="0" err="1"/>
              <a:t>Netty</a:t>
            </a:r>
            <a:r>
              <a:rPr lang="en-US" altLang="zh-CN" dirty="0"/>
              <a:t> NIO over Socket</a:t>
            </a:r>
          </a:p>
          <a:p>
            <a:pPr lvl="1"/>
            <a:r>
              <a:rPr lang="en-US" altLang="zh-CN" dirty="0"/>
              <a:t>NIO Selector and </a:t>
            </a:r>
            <a:r>
              <a:rPr lang="en-US" altLang="zh-CN" dirty="0" err="1"/>
              <a:t>SocketChannel</a:t>
            </a:r>
            <a:endParaRPr lang="en-US" altLang="zh-CN" dirty="0"/>
          </a:p>
          <a:p>
            <a:pPr lvl="1"/>
            <a:r>
              <a:rPr lang="en-US" altLang="zh-CN" dirty="0"/>
              <a:t>Message Queues</a:t>
            </a:r>
          </a:p>
          <a:p>
            <a:pPr lvl="2"/>
            <a:r>
              <a:rPr lang="en-US" altLang="zh-CN" dirty="0"/>
              <a:t>Kafka Topics</a:t>
            </a:r>
          </a:p>
          <a:p>
            <a:pPr lvl="2"/>
            <a:r>
              <a:rPr lang="en-US" altLang="zh-CN" dirty="0"/>
              <a:t>Others, RabbitMQ, </a:t>
            </a:r>
            <a:r>
              <a:rPr lang="en-US" altLang="zh-CN" dirty="0" err="1"/>
              <a:t>ZeroMQ</a:t>
            </a:r>
            <a:r>
              <a:rPr lang="en-US" altLang="zh-CN" dirty="0"/>
              <a:t>, </a:t>
            </a:r>
            <a:r>
              <a:rPr lang="en-US" altLang="zh-CN" dirty="0" err="1"/>
              <a:t>etc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369888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30702D-DBA6-4351-B1E4-F777BF16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Cross-host Solution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3074" name="Picture 2" descr="https://cdn-images-1.medium.com/max/1600/1*iOmn6cy3FAviLVUl47mEJA.jpeg">
            <a:extLst>
              <a:ext uri="{FF2B5EF4-FFF2-40B4-BE49-F238E27FC236}">
                <a16:creationId xmlns:a16="http://schemas.microsoft.com/office/drawing/2014/main" id="{F25B395C-7E18-4031-B5D8-952E604D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399" y="2107406"/>
            <a:ext cx="64008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914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A82A74-1F89-4B73-ADDD-49EC00E6DA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DB-based distributed solution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 err="1"/>
              <a:t>Mysql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30702D-DBA6-4351-B1E4-F777BF16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Cross-host Solution</a:t>
            </a: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56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8B9594-0057-417B-8E78-4CC916B3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消费者问题</a:t>
            </a:r>
            <a:br>
              <a:rPr lang="en-US" altLang="zh-CN" dirty="0"/>
            </a:br>
            <a:r>
              <a:rPr lang="zh-CN" altLang="en-US" dirty="0"/>
              <a:t>更高级话题</a:t>
            </a:r>
            <a:br>
              <a:rPr lang="en-US" altLang="zh-CN" dirty="0"/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99860-9EA6-4AC9-8523-6ECDD061B6F1}"/>
              </a:ext>
            </a:extLst>
          </p:cNvPr>
          <p:cNvCxnSpPr>
            <a:cxnSpLocks/>
            <a:stCxn id="14" idx="7"/>
          </p:cNvCxnSpPr>
          <p:nvPr/>
        </p:nvCxnSpPr>
        <p:spPr bwMode="auto">
          <a:xfrm flipV="1">
            <a:off x="5482594" y="1684617"/>
            <a:ext cx="2293812" cy="19337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DCF07-9938-4F50-AECF-9740FBE0CFAC}"/>
              </a:ext>
            </a:extLst>
          </p:cNvPr>
          <p:cNvCxnSpPr>
            <a:cxnSpLocks/>
            <a:stCxn id="14" idx="6"/>
            <a:endCxn id="71" idx="1"/>
          </p:cNvCxnSpPr>
          <p:nvPr/>
        </p:nvCxnSpPr>
        <p:spPr bwMode="auto">
          <a:xfrm>
            <a:off x="5535315" y="3745689"/>
            <a:ext cx="4311143" cy="9352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5613FF1-4509-42E2-B2DB-0811B1C1FA01}"/>
              </a:ext>
            </a:extLst>
          </p:cNvPr>
          <p:cNvSpPr/>
          <p:nvPr/>
        </p:nvSpPr>
        <p:spPr bwMode="auto">
          <a:xfrm>
            <a:off x="5175315" y="3565689"/>
            <a:ext cx="360000" cy="3600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BD2717-CD1F-4DD0-83D5-FFA7F583E749}"/>
              </a:ext>
            </a:extLst>
          </p:cNvPr>
          <p:cNvCxnSpPr>
            <a:cxnSpLocks/>
            <a:stCxn id="14" idx="5"/>
            <a:endCxn id="75" idx="0"/>
          </p:cNvCxnSpPr>
          <p:nvPr/>
        </p:nvCxnSpPr>
        <p:spPr bwMode="auto">
          <a:xfrm>
            <a:off x="5482594" y="3872968"/>
            <a:ext cx="1595903" cy="24038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894FA6-94C9-4C1E-96D0-59F4CBDD08A2}"/>
              </a:ext>
            </a:extLst>
          </p:cNvPr>
          <p:cNvCxnSpPr>
            <a:cxnSpLocks/>
            <a:stCxn id="14" idx="1"/>
          </p:cNvCxnSpPr>
          <p:nvPr/>
        </p:nvCxnSpPr>
        <p:spPr bwMode="auto">
          <a:xfrm flipH="1" flipV="1">
            <a:off x="4091540" y="1764457"/>
            <a:ext cx="1136496" cy="18539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8742DC-436B-4819-8D2B-32EFD6B9EAF0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flipH="1" flipV="1">
            <a:off x="2169268" y="3327753"/>
            <a:ext cx="3006047" cy="4179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82734A-403B-4805-8500-D3D4EF93350D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H="1">
            <a:off x="2934224" y="3872968"/>
            <a:ext cx="2293812" cy="18810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CA58F70-0287-4E40-8FA5-57169669C38F}"/>
              </a:ext>
            </a:extLst>
          </p:cNvPr>
          <p:cNvSpPr txBox="1"/>
          <p:nvPr/>
        </p:nvSpPr>
        <p:spPr bwMode="auto">
          <a:xfrm>
            <a:off x="5933873" y="3180944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单线程</a:t>
            </a:r>
            <a:endParaRPr lang="en-US" sz="1000" dirty="0" err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ABE795-9407-43DC-93A0-9E677500353B}"/>
              </a:ext>
            </a:extLst>
          </p:cNvPr>
          <p:cNvSpPr txBox="1"/>
          <p:nvPr/>
        </p:nvSpPr>
        <p:spPr bwMode="auto">
          <a:xfrm>
            <a:off x="6489133" y="2749818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多线程</a:t>
            </a:r>
            <a:endParaRPr lang="en-US" sz="1000" dirty="0" err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F665FB-10F4-4A71-B5EC-A9BD2CF523F4}"/>
              </a:ext>
            </a:extLst>
          </p:cNvPr>
          <p:cNvSpPr txBox="1"/>
          <p:nvPr/>
        </p:nvSpPr>
        <p:spPr bwMode="auto">
          <a:xfrm>
            <a:off x="7024155" y="2326399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多进程</a:t>
            </a:r>
            <a:endParaRPr lang="en-US" sz="1000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3A44D2-468B-4CB0-95A9-D61D6391E054}"/>
              </a:ext>
            </a:extLst>
          </p:cNvPr>
          <p:cNvSpPr txBox="1"/>
          <p:nvPr/>
        </p:nvSpPr>
        <p:spPr bwMode="auto">
          <a:xfrm>
            <a:off x="7525495" y="1927780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分布式</a:t>
            </a:r>
            <a:endParaRPr lang="en-US" sz="1000" dirty="0" err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1C037D-7F3B-4DA0-AAB4-415735C5A615}"/>
              </a:ext>
            </a:extLst>
          </p:cNvPr>
          <p:cNvSpPr txBox="1"/>
          <p:nvPr/>
        </p:nvSpPr>
        <p:spPr bwMode="auto">
          <a:xfrm>
            <a:off x="5809483" y="3913986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双缓冲区</a:t>
            </a:r>
            <a:endParaRPr lang="en-US" sz="1000" dirty="0" err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19178C-C78B-468A-B962-85CF526CB129}"/>
              </a:ext>
            </a:extLst>
          </p:cNvPr>
          <p:cNvSpPr txBox="1"/>
          <p:nvPr/>
        </p:nvSpPr>
        <p:spPr bwMode="auto">
          <a:xfrm>
            <a:off x="6391065" y="4089746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队列缓冲区</a:t>
            </a:r>
            <a:endParaRPr lang="en-US" sz="1000" dirty="0" err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FE9574-E129-4B92-B14F-D2DDFB0455D6}"/>
              </a:ext>
            </a:extLst>
          </p:cNvPr>
          <p:cNvSpPr txBox="1"/>
          <p:nvPr/>
        </p:nvSpPr>
        <p:spPr bwMode="auto">
          <a:xfrm>
            <a:off x="7273157" y="4242142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环形数组</a:t>
            </a:r>
            <a:endParaRPr lang="en-US" sz="1000" dirty="0" err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AEDE37-B06F-4CD6-BDC0-A50CE8282108}"/>
              </a:ext>
            </a:extLst>
          </p:cNvPr>
          <p:cNvSpPr txBox="1"/>
          <p:nvPr/>
        </p:nvSpPr>
        <p:spPr bwMode="auto">
          <a:xfrm>
            <a:off x="7609168" y="4389710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环形链表</a:t>
            </a:r>
            <a:endParaRPr lang="en-US" sz="1000" dirty="0" err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724BA7-32E2-4D23-9401-C8C42A5B5673}"/>
              </a:ext>
            </a:extLst>
          </p:cNvPr>
          <p:cNvSpPr txBox="1"/>
          <p:nvPr/>
        </p:nvSpPr>
        <p:spPr bwMode="auto">
          <a:xfrm>
            <a:off x="5113388" y="4426344"/>
            <a:ext cx="718790" cy="359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单个生产者</a:t>
            </a:r>
            <a:endParaRPr lang="en-US" altLang="zh-CN" sz="1000" dirty="0"/>
          </a:p>
          <a:p>
            <a:pPr algn="l">
              <a:buClr>
                <a:schemeClr val="tx1"/>
              </a:buClr>
            </a:pPr>
            <a:r>
              <a:rPr lang="zh-CN" altLang="en-US" sz="1000" dirty="0"/>
              <a:t>单个消费者</a:t>
            </a:r>
            <a:endParaRPr lang="en-US" sz="1000" dirty="0" err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A5E47BF-B403-44CC-AF34-8B790CB25957}"/>
              </a:ext>
            </a:extLst>
          </p:cNvPr>
          <p:cNvSpPr txBox="1"/>
          <p:nvPr/>
        </p:nvSpPr>
        <p:spPr bwMode="auto">
          <a:xfrm>
            <a:off x="5372487" y="4907784"/>
            <a:ext cx="718790" cy="359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多个生产者</a:t>
            </a:r>
            <a:endParaRPr lang="en-US" altLang="zh-CN" sz="1000" dirty="0"/>
          </a:p>
          <a:p>
            <a:pPr algn="l">
              <a:buClr>
                <a:schemeClr val="tx1"/>
              </a:buClr>
            </a:pPr>
            <a:r>
              <a:rPr lang="zh-CN" altLang="en-US" sz="1000" dirty="0"/>
              <a:t>单个消费者</a:t>
            </a:r>
            <a:endParaRPr lang="en-US" sz="1000" dirty="0" err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64B5D6-F0F4-4D6D-8F61-FD55A8C5C507}"/>
              </a:ext>
            </a:extLst>
          </p:cNvPr>
          <p:cNvSpPr txBox="1"/>
          <p:nvPr/>
        </p:nvSpPr>
        <p:spPr bwMode="auto">
          <a:xfrm>
            <a:off x="5683476" y="5350522"/>
            <a:ext cx="718790" cy="359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单个生产者</a:t>
            </a:r>
            <a:endParaRPr lang="en-US" altLang="zh-CN" sz="1000" dirty="0"/>
          </a:p>
          <a:p>
            <a:pPr algn="l">
              <a:buClr>
                <a:schemeClr val="tx1"/>
              </a:buClr>
            </a:pPr>
            <a:r>
              <a:rPr lang="zh-CN" altLang="en-US" sz="1000" dirty="0"/>
              <a:t>多个消费者</a:t>
            </a:r>
            <a:endParaRPr lang="en-US" sz="1000" dirty="0" err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5C08FC-5E88-4010-9596-3F4CF4F66364}"/>
              </a:ext>
            </a:extLst>
          </p:cNvPr>
          <p:cNvSpPr txBox="1"/>
          <p:nvPr/>
        </p:nvSpPr>
        <p:spPr bwMode="auto">
          <a:xfrm>
            <a:off x="6057306" y="5818190"/>
            <a:ext cx="718790" cy="359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多个生产者</a:t>
            </a:r>
            <a:endParaRPr lang="en-US" altLang="zh-CN" sz="1000" dirty="0"/>
          </a:p>
          <a:p>
            <a:pPr algn="l">
              <a:buClr>
                <a:schemeClr val="tx1"/>
              </a:buClr>
            </a:pPr>
            <a:r>
              <a:rPr lang="zh-CN" altLang="en-US" sz="1000" dirty="0"/>
              <a:t>多个消费者</a:t>
            </a:r>
            <a:endParaRPr lang="en-US" sz="1000" dirty="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736515-1844-4107-94FA-CD1E1294BFEA}"/>
              </a:ext>
            </a:extLst>
          </p:cNvPr>
          <p:cNvSpPr txBox="1"/>
          <p:nvPr/>
        </p:nvSpPr>
        <p:spPr bwMode="auto">
          <a:xfrm>
            <a:off x="4411445" y="4139389"/>
            <a:ext cx="290763" cy="2450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低</a:t>
            </a:r>
            <a:endParaRPr lang="en-US" sz="1000" dirty="0" err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5AB139-2157-4680-A71D-FE8E60728B31}"/>
              </a:ext>
            </a:extLst>
          </p:cNvPr>
          <p:cNvSpPr txBox="1"/>
          <p:nvPr/>
        </p:nvSpPr>
        <p:spPr bwMode="auto">
          <a:xfrm>
            <a:off x="3074033" y="5204121"/>
            <a:ext cx="363453" cy="262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高</a:t>
            </a:r>
            <a:endParaRPr lang="en-US" sz="1000" dirty="0" err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5AB938-3D4D-4EA3-B3B3-7DFF9882A2DE}"/>
              </a:ext>
            </a:extLst>
          </p:cNvPr>
          <p:cNvSpPr txBox="1"/>
          <p:nvPr/>
        </p:nvSpPr>
        <p:spPr bwMode="auto">
          <a:xfrm>
            <a:off x="3943510" y="3335791"/>
            <a:ext cx="443053" cy="243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死锁</a:t>
            </a:r>
            <a:endParaRPr lang="en-US" sz="1000" dirty="0" err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025002-5BD7-4710-873B-CE742C53AD34}"/>
              </a:ext>
            </a:extLst>
          </p:cNvPr>
          <p:cNvSpPr txBox="1"/>
          <p:nvPr/>
        </p:nvSpPr>
        <p:spPr bwMode="auto">
          <a:xfrm>
            <a:off x="4785909" y="2773826"/>
            <a:ext cx="609474" cy="262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主动丢弃数据</a:t>
            </a:r>
            <a:endParaRPr lang="en-US" sz="1000" dirty="0" err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151236-1A00-4FCD-AFBD-B8350F96D55B}"/>
              </a:ext>
            </a:extLst>
          </p:cNvPr>
          <p:cNvSpPr txBox="1"/>
          <p:nvPr/>
        </p:nvSpPr>
        <p:spPr bwMode="auto">
          <a:xfrm>
            <a:off x="4370856" y="1990110"/>
            <a:ext cx="805893" cy="2343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不丢弃数据</a:t>
            </a:r>
            <a:endParaRPr lang="en-US" sz="1000" dirty="0" err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85275-9493-4604-8D0A-F7D4C3A2FD8E}"/>
              </a:ext>
            </a:extLst>
          </p:cNvPr>
          <p:cNvSpPr txBox="1"/>
          <p:nvPr/>
        </p:nvSpPr>
        <p:spPr bwMode="auto">
          <a:xfrm>
            <a:off x="7697733" y="1404029"/>
            <a:ext cx="725568" cy="210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200" dirty="0"/>
              <a:t>部署方式</a:t>
            </a:r>
            <a:endParaRPr lang="en-US" sz="1200" dirty="0" err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2A8D6C-BCC8-47DE-99D5-727AB40CB4F5}"/>
              </a:ext>
            </a:extLst>
          </p:cNvPr>
          <p:cNvSpPr txBox="1"/>
          <p:nvPr/>
        </p:nvSpPr>
        <p:spPr bwMode="auto">
          <a:xfrm>
            <a:off x="9846458" y="4575584"/>
            <a:ext cx="762672" cy="210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200" dirty="0"/>
              <a:t>耦合类型</a:t>
            </a:r>
            <a:endParaRPr lang="en-US" sz="1200" dirty="0" err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7E8A39-EF22-4405-B7F3-FC0749480720}"/>
              </a:ext>
            </a:extLst>
          </p:cNvPr>
          <p:cNvSpPr txBox="1"/>
          <p:nvPr/>
        </p:nvSpPr>
        <p:spPr bwMode="auto">
          <a:xfrm>
            <a:off x="8996405" y="4597381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Broker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F97BBD-BE83-424C-B5B6-BD462EE1A830}"/>
              </a:ext>
            </a:extLst>
          </p:cNvPr>
          <p:cNvSpPr txBox="1"/>
          <p:nvPr/>
        </p:nvSpPr>
        <p:spPr bwMode="auto">
          <a:xfrm>
            <a:off x="6489133" y="6276800"/>
            <a:ext cx="1178727" cy="207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200" dirty="0"/>
              <a:t>生产者消费者模式</a:t>
            </a:r>
            <a:endParaRPr lang="en-US" sz="1200" dirty="0" err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B50C1C-9DFC-4102-AB03-4231F8AC7933}"/>
              </a:ext>
            </a:extLst>
          </p:cNvPr>
          <p:cNvSpPr txBox="1"/>
          <p:nvPr/>
        </p:nvSpPr>
        <p:spPr bwMode="auto">
          <a:xfrm>
            <a:off x="2487186" y="5757150"/>
            <a:ext cx="493803" cy="262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200" dirty="0"/>
              <a:t>性能</a:t>
            </a:r>
            <a:endParaRPr lang="en-US" sz="1200" dirty="0" err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A1C759-4942-463D-9660-A676C6CE8FEE}"/>
              </a:ext>
            </a:extLst>
          </p:cNvPr>
          <p:cNvSpPr txBox="1"/>
          <p:nvPr/>
        </p:nvSpPr>
        <p:spPr bwMode="auto">
          <a:xfrm>
            <a:off x="2734088" y="3182833"/>
            <a:ext cx="443053" cy="2439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恢复</a:t>
            </a:r>
            <a:endParaRPr lang="en-US" sz="1000" dirty="0" err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7D8921-A469-4B97-921A-A8B6401105F3}"/>
              </a:ext>
            </a:extLst>
          </p:cNvPr>
          <p:cNvSpPr txBox="1"/>
          <p:nvPr/>
        </p:nvSpPr>
        <p:spPr bwMode="auto">
          <a:xfrm>
            <a:off x="3608734" y="5179841"/>
            <a:ext cx="975241" cy="243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消费者负载均衡</a:t>
            </a:r>
            <a:endParaRPr lang="en-US" sz="1000" dirty="0" err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D8B18D-C30F-486E-B302-BD8353E97E66}"/>
              </a:ext>
            </a:extLst>
          </p:cNvPr>
          <p:cNvSpPr txBox="1"/>
          <p:nvPr/>
        </p:nvSpPr>
        <p:spPr bwMode="auto">
          <a:xfrm>
            <a:off x="1572787" y="3195052"/>
            <a:ext cx="493803" cy="262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200" dirty="0"/>
              <a:t>可靠性</a:t>
            </a:r>
            <a:endParaRPr lang="en-US" sz="1200" dirty="0" err="1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88D278-DA1D-44FF-AFF0-DBBB7AE2925A}"/>
              </a:ext>
            </a:extLst>
          </p:cNvPr>
          <p:cNvSpPr txBox="1"/>
          <p:nvPr/>
        </p:nvSpPr>
        <p:spPr bwMode="auto">
          <a:xfrm>
            <a:off x="3634978" y="1509408"/>
            <a:ext cx="725568" cy="283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200" dirty="0"/>
              <a:t>数据安全</a:t>
            </a:r>
            <a:endParaRPr lang="en-US" sz="1200" dirty="0" err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D1CFCF-EF50-412D-87C1-9E024A844FDC}"/>
              </a:ext>
            </a:extLst>
          </p:cNvPr>
          <p:cNvSpPr txBox="1"/>
          <p:nvPr/>
        </p:nvSpPr>
        <p:spPr bwMode="auto">
          <a:xfrm>
            <a:off x="4115405" y="4746036"/>
            <a:ext cx="975241" cy="2058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锁</a:t>
            </a:r>
            <a:r>
              <a:rPr lang="en-US" altLang="zh-CN" sz="1000" dirty="0"/>
              <a:t>(</a:t>
            </a:r>
            <a:r>
              <a:rPr lang="zh-CN" altLang="en-US" sz="1000" dirty="0"/>
              <a:t>临界区</a:t>
            </a:r>
            <a:r>
              <a:rPr lang="en-US" altLang="zh-CN" sz="1000" dirty="0"/>
              <a:t>)</a:t>
            </a:r>
            <a:r>
              <a:rPr lang="zh-CN" altLang="en-US" sz="1000" dirty="0"/>
              <a:t>竞争</a:t>
            </a:r>
            <a:endParaRPr lang="en-US" sz="1000" dirty="0" err="1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04CFF9-8D6C-4F3F-85F7-FB6770E6CADB}"/>
              </a:ext>
            </a:extLst>
          </p:cNvPr>
          <p:cNvSpPr txBox="1"/>
          <p:nvPr/>
        </p:nvSpPr>
        <p:spPr bwMode="auto">
          <a:xfrm>
            <a:off x="6140377" y="2343103"/>
            <a:ext cx="542085" cy="2435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zh-CN" altLang="en-US" sz="1000" dirty="0"/>
              <a:t>并发模式</a:t>
            </a:r>
            <a:endParaRPr lang="en-US" sz="1000" dirty="0" err="1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408553-3D7E-486B-BC14-EE0A35BEF2A0}"/>
              </a:ext>
            </a:extLst>
          </p:cNvPr>
          <p:cNvSpPr txBox="1"/>
          <p:nvPr/>
        </p:nvSpPr>
        <p:spPr bwMode="auto">
          <a:xfrm>
            <a:off x="8291065" y="4470964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IPC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B20C11E-E80C-4A89-AF5B-47B26A04BDED}"/>
              </a:ext>
            </a:extLst>
          </p:cNvPr>
          <p:cNvSpPr txBox="1"/>
          <p:nvPr/>
        </p:nvSpPr>
        <p:spPr bwMode="auto">
          <a:xfrm>
            <a:off x="8646114" y="4535049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MQ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F0C50B-9CB2-4487-9BCA-1E29616D24ED}"/>
              </a:ext>
            </a:extLst>
          </p:cNvPr>
          <p:cNvSpPr txBox="1"/>
          <p:nvPr/>
        </p:nvSpPr>
        <p:spPr bwMode="auto">
          <a:xfrm>
            <a:off x="9476759" y="4686687"/>
            <a:ext cx="535022" cy="194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104396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3B433A-0B72-48F3-A9FD-4467C586928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Producer-consumer problem</a:t>
            </a:r>
            <a:endParaRPr lang="en-US" dirty="0"/>
          </a:p>
          <a:p>
            <a:endParaRPr lang="en-US" dirty="0"/>
          </a:p>
          <a:p>
            <a:r>
              <a:rPr lang="en-US" dirty="0"/>
              <a:t>Java</a:t>
            </a:r>
            <a:r>
              <a:rPr lang="zh-CN" altLang="en-US" dirty="0"/>
              <a:t>实现跨线程生产者消费者</a:t>
            </a:r>
            <a:r>
              <a:rPr lang="en-US" altLang="zh-CN" dirty="0"/>
              <a:t>Solutions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https://blog.csdn.net/u010983881/article/details/78554671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Java</a:t>
            </a:r>
            <a:r>
              <a:rPr lang="zh-CN" altLang="en-US" dirty="0"/>
              <a:t>并发编程：</a:t>
            </a:r>
            <a:r>
              <a:rPr lang="en-US" altLang="zh-CN" dirty="0"/>
              <a:t>Synchronized</a:t>
            </a:r>
            <a:r>
              <a:rPr lang="zh-CN" altLang="en-US" dirty="0"/>
              <a:t>及其实现原理</a:t>
            </a:r>
            <a:endParaRPr lang="en-US" altLang="zh-CN" dirty="0"/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dirty="0">
                <a:hlinkClick r:id="rId4"/>
              </a:rPr>
              <a:t>http://www.cnblogs.com/paddix/p/5367116.html</a:t>
            </a:r>
            <a:endParaRPr lang="en-US" altLang="zh-CN" dirty="0"/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并发编程：</a:t>
            </a:r>
            <a:r>
              <a:rPr lang="en-US" altLang="zh-CN" dirty="0"/>
              <a:t>Synchronized</a:t>
            </a:r>
            <a:r>
              <a:rPr lang="zh-CN" altLang="en-US" dirty="0"/>
              <a:t>底层优化（偏向锁、轻量级锁</a:t>
            </a:r>
            <a:r>
              <a:rPr lang="en-US" altLang="zh-CN" dirty="0"/>
              <a:t>, </a:t>
            </a:r>
            <a:r>
              <a:rPr lang="zh-CN" altLang="en-US" dirty="0"/>
              <a:t>重量级锁）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5"/>
              </a:rPr>
              <a:t>https://www.cnblogs.com/paddix/p/5405678.html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BlockingQueu</a:t>
            </a:r>
            <a:r>
              <a:rPr lang="zh-CN" altLang="en-US" dirty="0"/>
              <a:t>介绍：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http://wsmajunfeng.iteye.com/blog/1629354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altLang="zh-CN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AA5A11-ADB3-43A7-9BE5-347011AD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491026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92AAB8-2C0A-4995-976B-CE18D25C17C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/>
              <a:t>基于阻塞队列的</a:t>
            </a:r>
            <a:r>
              <a:rPr lang="en-US" altLang="zh-CN" dirty="0"/>
              <a:t>Java</a:t>
            </a:r>
            <a:r>
              <a:rPr lang="zh-CN" altLang="en-US" dirty="0"/>
              <a:t>生产者消费者模式</a:t>
            </a:r>
            <a:r>
              <a:rPr lang="en-US" altLang="zh-CN" dirty="0"/>
              <a:t>:</a:t>
            </a:r>
            <a:endParaRPr lang="en-US" dirty="0"/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dirty="0">
                <a:hlinkClick r:id="rId2"/>
              </a:rPr>
              <a:t>https://blog.csdn.net/u011486491/article/details/77849326</a:t>
            </a:r>
            <a:endParaRPr lang="en-US" dirty="0"/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dirty="0"/>
          </a:p>
          <a:p>
            <a:r>
              <a:rPr lang="en-US" dirty="0"/>
              <a:t>NIO and </a:t>
            </a:r>
            <a:r>
              <a:rPr lang="en-US" dirty="0" err="1"/>
              <a:t>MappedByteBuffer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https://blog.csdn.net/huzhigenlaohu/article/details/52488947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https://blog.csdn.net/cloudeagle_bupt/article/details/52136085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IPC with JNA</a:t>
            </a:r>
          </a:p>
          <a:p>
            <a:r>
              <a:rPr lang="en-US" dirty="0">
                <a:hlinkClick r:id="rId5"/>
              </a:rPr>
              <a:t>https://www.cnblogs.com/lanxuezaipiao/p/3635556.html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分布式实现</a:t>
            </a:r>
            <a:r>
              <a:rPr lang="en-US" altLang="zh-CN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https://medium.com/@bizzard4/producer-consumer-the-whole-story-e0b4034406f1</a:t>
            </a:r>
            <a:endParaRPr lang="en-US" dirty="0"/>
          </a:p>
          <a:p>
            <a:pPr marL="369888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ED8980-FC12-45C7-838C-9428AE0F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348475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2DC4B8-0939-42BF-AA1B-8EDEBD06A45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b="1" dirty="0"/>
              <a:t>生产消费者模式</a:t>
            </a:r>
            <a:r>
              <a:rPr lang="zh-CN" altLang="en-US" dirty="0"/>
              <a:t>之深入理解</a:t>
            </a:r>
            <a:r>
              <a:rPr lang="en-US" altLang="zh-CN" dirty="0"/>
              <a:t>(</a:t>
            </a:r>
            <a:r>
              <a:rPr lang="zh-CN" altLang="en-US" dirty="0"/>
              <a:t>高级话题</a:t>
            </a:r>
            <a:r>
              <a:rPr lang="en-US" altLang="zh-CN" dirty="0"/>
              <a:t>)</a:t>
            </a:r>
            <a:endParaRPr lang="en-US" altLang="zh-CN" b="1" dirty="0"/>
          </a:p>
          <a:p>
            <a:pPr lvl="1"/>
            <a:r>
              <a:rPr lang="en-US" altLang="zh-CN" b="1" dirty="0">
                <a:hlinkClick r:id="rId2"/>
              </a:rPr>
              <a:t>https://blog.csdn.net/sanyuesan0000/article/details/52996586</a:t>
            </a:r>
            <a:endParaRPr lang="en-US" altLang="zh-CN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F3F2F8-09B3-4397-8735-C82E0A74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107281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3854EA-CEFE-4DA8-92CF-3180BAF5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812" y="4156317"/>
            <a:ext cx="6048375" cy="3474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6D7FDE-7BD2-4121-8CD9-7350E0C6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318" y="1840412"/>
            <a:ext cx="4602163" cy="1217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7E86F-8912-42F5-9DF6-62C596DA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564" y="3429000"/>
            <a:ext cx="5424436" cy="329652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E8878E-CB42-49B7-BADC-86889EF1325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844675"/>
            <a:ext cx="7110095" cy="4392612"/>
          </a:xfrm>
        </p:spPr>
        <p:txBody>
          <a:bodyPr/>
          <a:lstStyle/>
          <a:p>
            <a:r>
              <a:rPr lang="en-US" dirty="0"/>
              <a:t>Also called the bounded-buffer problem</a:t>
            </a:r>
          </a:p>
          <a:p>
            <a:pPr lvl="1"/>
            <a:r>
              <a:rPr lang="en-US" dirty="0"/>
              <a:t>bounded-buffer : size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Buffer is circular</a:t>
            </a:r>
          </a:p>
          <a:p>
            <a:pPr lvl="1"/>
            <a:endParaRPr lang="en-US" dirty="0"/>
          </a:p>
          <a:p>
            <a:r>
              <a:rPr lang="en-US" dirty="0"/>
              <a:t>One classic, concurrent multi-thread synchronization problem</a:t>
            </a:r>
          </a:p>
          <a:p>
            <a:pPr lvl="1"/>
            <a:r>
              <a:rPr lang="en-US" dirty="0"/>
              <a:t>Producers write data to buffer</a:t>
            </a:r>
          </a:p>
          <a:p>
            <a:pPr lvl="1"/>
            <a:r>
              <a:rPr lang="en-US" dirty="0"/>
              <a:t>Consumers read data from buffer</a:t>
            </a:r>
          </a:p>
          <a:p>
            <a:pPr lvl="1"/>
            <a:r>
              <a:rPr lang="en-US" dirty="0"/>
              <a:t>Shared buffer holds the produced data which is not yet consumed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E73497-CA72-420E-AA3D-F426BB77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Producer-consumer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5E26C-ED7F-449A-BEDD-6AE7C6E73CB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  <a:p>
            <a:r>
              <a:rPr lang="en-US" dirty="0"/>
              <a:t>Lock and Condition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PipedInputStream</a:t>
            </a:r>
            <a:r>
              <a:rPr lang="en-US" dirty="0"/>
              <a:t> and </a:t>
            </a:r>
            <a:r>
              <a:rPr lang="en-US" dirty="0" err="1"/>
              <a:t>PipedOutStream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1C4B75-6080-47DF-AF36-567EED23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Cross-thread Solutions</a:t>
            </a:r>
          </a:p>
        </p:txBody>
      </p:sp>
    </p:spTree>
    <p:extLst>
      <p:ext uri="{BB962C8B-B14F-4D97-AF65-F5344CB8AC3E}">
        <p14:creationId xmlns:p14="http://schemas.microsoft.com/office/powerpoint/2010/main" val="162144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C4D1C7-86AA-45CE-97FF-4469AC9F658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554742"/>
            <a:ext cx="8353426" cy="4392612"/>
          </a:xfrm>
        </p:spPr>
        <p:txBody>
          <a:bodyPr/>
          <a:lstStyle/>
          <a:p>
            <a:r>
              <a:rPr lang="en-US" dirty="0"/>
              <a:t>Facilities</a:t>
            </a:r>
          </a:p>
          <a:p>
            <a:pPr lvl="1"/>
            <a:r>
              <a:rPr lang="en-US" dirty="0"/>
              <a:t>Synchronized and Synchronized(Object)</a:t>
            </a:r>
          </a:p>
          <a:p>
            <a:pPr lvl="3"/>
            <a:r>
              <a:rPr lang="en-US" sz="1400" dirty="0"/>
              <a:t>Non-fair                                                </a:t>
            </a:r>
            <a:r>
              <a:rPr lang="en-US" altLang="zh-CN" sz="1400" dirty="0"/>
              <a:t># F</a:t>
            </a:r>
            <a:r>
              <a:rPr lang="en-US" sz="1400" dirty="0"/>
              <a:t>air</a:t>
            </a:r>
            <a:endParaRPr lang="en-US" altLang="zh-CN" sz="1400" dirty="0"/>
          </a:p>
          <a:p>
            <a:pPr lvl="3"/>
            <a:r>
              <a:rPr lang="en-US" sz="1400" dirty="0"/>
              <a:t>Reentrant                                             # Non-reentrant</a:t>
            </a:r>
          </a:p>
          <a:p>
            <a:pPr lvl="3"/>
            <a:r>
              <a:rPr lang="en-US" sz="1400" dirty="0"/>
              <a:t>Exclusive                                              </a:t>
            </a:r>
            <a:r>
              <a:rPr lang="en-US" altLang="zh-CN" sz="1400" dirty="0"/>
              <a:t># Share Lock</a:t>
            </a:r>
          </a:p>
          <a:p>
            <a:pPr lvl="3"/>
            <a:r>
              <a:rPr lang="en-US" sz="1400" dirty="0"/>
              <a:t>Mutex </a:t>
            </a:r>
            <a:r>
              <a:rPr lang="zh-CN" altLang="en-US" sz="1400" dirty="0"/>
              <a:t>                                                   </a:t>
            </a:r>
            <a:r>
              <a:rPr lang="en-US" altLang="zh-CN" sz="1400" dirty="0"/>
              <a:t>#  </a:t>
            </a:r>
            <a:r>
              <a:rPr lang="en-US" altLang="zh-CN" sz="1400" dirty="0" err="1"/>
              <a:t>ReadWriteLock</a:t>
            </a:r>
            <a:endParaRPr lang="en-US" altLang="zh-CN" sz="1400" dirty="0"/>
          </a:p>
          <a:p>
            <a:pPr lvl="3"/>
            <a:r>
              <a:rPr lang="en-US" altLang="zh-CN" sz="1400" dirty="0"/>
              <a:t>Pessimistic                                           # Optimistic</a:t>
            </a:r>
            <a:endParaRPr lang="en-US" altLang="zh-CN" dirty="0"/>
          </a:p>
          <a:p>
            <a:pPr marL="736600" lvl="2" indent="0">
              <a:buNone/>
            </a:pPr>
            <a:endParaRPr lang="en-US" dirty="0"/>
          </a:p>
          <a:p>
            <a:pPr lvl="1"/>
            <a:r>
              <a:rPr lang="en-US" altLang="zh-CN" dirty="0"/>
              <a:t>wait()/wait(timeout)/wait(timeout, </a:t>
            </a:r>
            <a:r>
              <a:rPr lang="en-US" altLang="zh-CN" dirty="0" err="1"/>
              <a:t>nanos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notify()/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3674CD-9164-46B4-A188-0A024065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</p:spTree>
    <p:extLst>
      <p:ext uri="{BB962C8B-B14F-4D97-AF65-F5344CB8AC3E}">
        <p14:creationId xmlns:p14="http://schemas.microsoft.com/office/powerpoint/2010/main" val="223724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993B2-5F3E-41AB-9C79-3696FDDFDF9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273174"/>
            <a:ext cx="10365038" cy="4973493"/>
          </a:xfrm>
        </p:spPr>
        <p:txBody>
          <a:bodyPr/>
          <a:lstStyle/>
          <a:p>
            <a:r>
              <a:rPr lang="en-US" dirty="0"/>
              <a:t>Solution Description</a:t>
            </a:r>
          </a:p>
          <a:p>
            <a:pPr lvl="1"/>
            <a:r>
              <a:rPr lang="en-US" dirty="0"/>
              <a:t>Producer and consumer compete on Object's monitor lock</a:t>
            </a:r>
          </a:p>
          <a:p>
            <a:pPr marL="369888" lvl="1" indent="0">
              <a:buNone/>
            </a:pPr>
            <a:endParaRPr lang="en-US" dirty="0"/>
          </a:p>
          <a:p>
            <a:pPr marL="369888" lvl="1" indent="0">
              <a:buNone/>
            </a:pPr>
            <a:endParaRPr lang="en-US" dirty="0"/>
          </a:p>
          <a:p>
            <a:pPr marL="369888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CF12D-8657-446A-BC47-9AD04F17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</p:spTree>
    <p:extLst>
      <p:ext uri="{BB962C8B-B14F-4D97-AF65-F5344CB8AC3E}">
        <p14:creationId xmlns:p14="http://schemas.microsoft.com/office/powerpoint/2010/main" val="164073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993B2-5F3E-41AB-9C79-3696FDDFDF9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273174"/>
            <a:ext cx="10365038" cy="4973493"/>
          </a:xfrm>
        </p:spPr>
        <p:txBody>
          <a:bodyPr/>
          <a:lstStyle/>
          <a:p>
            <a:r>
              <a:rPr lang="en-US" dirty="0"/>
              <a:t>Demo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CF12D-8657-446A-BC47-9AD04F17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</p:spTree>
    <p:extLst>
      <p:ext uri="{BB962C8B-B14F-4D97-AF65-F5344CB8AC3E}">
        <p14:creationId xmlns:p14="http://schemas.microsoft.com/office/powerpoint/2010/main" val="187569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D09234C4-84A2-454A-B4CD-5D4463C93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39" y="338058"/>
            <a:ext cx="8111807" cy="634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35029-D515-4696-9709-5749E06609DA}"/>
              </a:ext>
            </a:extLst>
          </p:cNvPr>
          <p:cNvSpPr/>
          <p:nvPr/>
        </p:nvSpPr>
        <p:spPr>
          <a:xfrm>
            <a:off x="237280" y="641811"/>
            <a:ext cx="30178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</a:rPr>
              <a:t>Enter Synchronized Block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1) - hold the lock, enter monitor block directly</a:t>
            </a:r>
            <a:endParaRPr lang="en-US" dirty="0">
              <a:solidFill>
                <a:srgbClr val="FF0000"/>
              </a:solidFill>
              <a:latin typeface="Abadi" panose="020B0604020202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2) – enter Blocked on the lock,  non- interruptible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703B3E-3F1A-41CB-BBB9-BF7A29BBD918}"/>
              </a:ext>
            </a:extLst>
          </p:cNvPr>
          <p:cNvCxnSpPr>
            <a:cxnSpLocks/>
          </p:cNvCxnSpPr>
          <p:nvPr/>
        </p:nvCxnSpPr>
        <p:spPr bwMode="auto">
          <a:xfrm>
            <a:off x="5737785" y="5962782"/>
            <a:ext cx="614041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0DFBF8-866A-40F7-9F39-58D9FBCF87D1}"/>
              </a:ext>
            </a:extLst>
          </p:cNvPr>
          <p:cNvSpPr txBox="1"/>
          <p:nvPr/>
        </p:nvSpPr>
        <p:spPr bwMode="auto">
          <a:xfrm>
            <a:off x="4939530" y="5345328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1)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D916C-B978-4CBA-B95A-E08378E232DD}"/>
              </a:ext>
            </a:extLst>
          </p:cNvPr>
          <p:cNvSpPr txBox="1"/>
          <p:nvPr/>
        </p:nvSpPr>
        <p:spPr bwMode="auto">
          <a:xfrm>
            <a:off x="4939530" y="5821003"/>
            <a:ext cx="349444" cy="282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>
                <a:solidFill>
                  <a:srgbClr val="FF0000"/>
                </a:solidFill>
                <a:latin typeface="Abadi" panose="020B0604020202020204" pitchFamily="34" charset="0"/>
              </a:rPr>
              <a:t>2)</a:t>
            </a:r>
          </a:p>
        </p:txBody>
      </p: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F9B2FAE6-8361-4D5F-A04B-216DD2130A95}"/>
              </a:ext>
            </a:extLst>
          </p:cNvPr>
          <p:cNvCxnSpPr/>
          <p:nvPr/>
        </p:nvCxnSpPr>
        <p:spPr bwMode="auto">
          <a:xfrm>
            <a:off x="5413663" y="5486400"/>
            <a:ext cx="341861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761178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F394490D-1954-44FE-B8ED-56040734EC47}" vid="{6EB75BB7-B825-43F3-83B5-9802AE7E79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14277</TotalTime>
  <Words>2117</Words>
  <Application>Microsoft Office PowerPoint</Application>
  <PresentationFormat>Widescreen</PresentationFormat>
  <Paragraphs>537</Paragraphs>
  <Slides>37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Ericsson Hilda Light</vt:lpstr>
      <vt:lpstr>Abadi</vt:lpstr>
      <vt:lpstr>Ericsson Hilda</vt:lpstr>
      <vt:lpstr>Ericsson Technical Icons</vt:lpstr>
      <vt:lpstr>等线</vt:lpstr>
      <vt:lpstr>Arial</vt:lpstr>
      <vt:lpstr>PresentationTemplate2017</vt:lpstr>
      <vt:lpstr>PowerPoint Presentation</vt:lpstr>
      <vt:lpstr>Producer and Consumer Problem in Java</vt:lpstr>
      <vt:lpstr>AGENDA</vt:lpstr>
      <vt:lpstr>Producer-consumer problem</vt:lpstr>
      <vt:lpstr>Java Cross-thread Solutions</vt:lpstr>
      <vt:lpstr>Wait and Notify</vt:lpstr>
      <vt:lpstr>Wait and Notify</vt:lpstr>
      <vt:lpstr>Wait and Notify</vt:lpstr>
      <vt:lpstr>PowerPoint Presentation</vt:lpstr>
      <vt:lpstr>PowerPoint Presentation</vt:lpstr>
      <vt:lpstr>PowerPoint Presentation</vt:lpstr>
      <vt:lpstr>PowerPoint Presentation</vt:lpstr>
      <vt:lpstr>Lock and Condition</vt:lpstr>
      <vt:lpstr>Lock and Condition</vt:lpstr>
      <vt:lpstr>Lock and Condition</vt:lpstr>
      <vt:lpstr>PowerPoint Presentation</vt:lpstr>
      <vt:lpstr>PowerPoint Presentation</vt:lpstr>
      <vt:lpstr>PowerPoint Presentation</vt:lpstr>
      <vt:lpstr>PowerPoint Presentation</vt:lpstr>
      <vt:lpstr>BlockingQueue</vt:lpstr>
      <vt:lpstr>BlockingQueue</vt:lpstr>
      <vt:lpstr>BlockingQueue</vt:lpstr>
      <vt:lpstr>PipedInputStream/PipedOutputStream</vt:lpstr>
      <vt:lpstr>PipedInputStream/PipedOutputStream</vt:lpstr>
      <vt:lpstr>Java Cross-process(JVM) Solutions</vt:lpstr>
      <vt:lpstr>NIO and MappedByteBuffer</vt:lpstr>
      <vt:lpstr>NIO and MappedByteBuffer</vt:lpstr>
      <vt:lpstr>Using SystemV-IPC MQ through JNA </vt:lpstr>
      <vt:lpstr>Using SystemV-IPC MQ through JNA </vt:lpstr>
      <vt:lpstr>Java Cross-host Solution </vt:lpstr>
      <vt:lpstr>Java Cross-host Solution </vt:lpstr>
      <vt:lpstr>Java Cross-host Solution </vt:lpstr>
      <vt:lpstr>生产者/消费者问题 更高级话题 </vt:lpstr>
      <vt:lpstr>Reference</vt:lpstr>
      <vt:lpstr>Reference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start</dc:title>
  <dc:creator>Xiaoyu Qu</dc:creator>
  <cp:keywords/>
  <dc:description/>
  <cp:lastModifiedBy>Xiaoyu Qu</cp:lastModifiedBy>
  <cp:revision>476</cp:revision>
  <dcterms:created xsi:type="dcterms:W3CDTF">2018-06-13T07:30:53Z</dcterms:created>
  <dcterms:modified xsi:type="dcterms:W3CDTF">2018-11-29T08:10:34Z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R6A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Keyword">
    <vt:lpwstr> </vt:lpwstr>
  </property>
</Properties>
</file>