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6"/>
  </p:notesMasterIdLst>
  <p:sldIdLst>
    <p:sldId id="256" r:id="rId2"/>
    <p:sldId id="315" r:id="rId3"/>
    <p:sldId id="260" r:id="rId4"/>
    <p:sldId id="275" r:id="rId5"/>
    <p:sldId id="340" r:id="rId6"/>
    <p:sldId id="257" r:id="rId7"/>
    <p:sldId id="258" r:id="rId8"/>
    <p:sldId id="261" r:id="rId9"/>
    <p:sldId id="262" r:id="rId10"/>
    <p:sldId id="263" r:id="rId11"/>
    <p:sldId id="266" r:id="rId12"/>
    <p:sldId id="265" r:id="rId13"/>
    <p:sldId id="34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4A9A38F-5A01-4B15-BB29-79227592B1B5}">
          <p14:sldIdLst>
            <p14:sldId id="256"/>
          </p14:sldIdLst>
        </p14:section>
        <p14:section name="Présentation du groupe" id="{E2A88A24-3543-44C9-8695-82F1731ECC4B}">
          <p14:sldIdLst>
            <p14:sldId id="315"/>
          </p14:sldIdLst>
        </p14:section>
        <p14:section name="Objectif du projet, demande" id="{8202C2F8-1F52-4D3B-AB23-CF1C7C66AB2B}">
          <p14:sldIdLst>
            <p14:sldId id="260"/>
          </p14:sldIdLst>
        </p14:section>
        <p14:section name="Etude de la solution" id="{A109D560-B6E2-4EBE-A216-4C73392B88FA}">
          <p14:sldIdLst/>
        </p14:section>
        <p14:section name="Organisation de Jeudi et Vendredi" id="{AEF18AB9-D173-4656-AFA5-35A7333F21CB}">
          <p14:sldIdLst>
            <p14:sldId id="275"/>
            <p14:sldId id="340"/>
          </p14:sldIdLst>
        </p14:section>
        <p14:section name="Organisation du week-end" id="{6747C33B-3193-4C74-96AE-0C828CC6B13B}">
          <p14:sldIdLst>
            <p14:sldId id="257"/>
            <p14:sldId id="258"/>
            <p14:sldId id="261"/>
            <p14:sldId id="262"/>
            <p14:sldId id="263"/>
            <p14:sldId id="266"/>
            <p14:sldId id="265"/>
            <p14:sldId id="341"/>
            <p14:sldId id="267"/>
          </p14:sldIdLst>
        </p14:section>
        <p14:section name="Plan logique" id="{07459B85-6606-4618-A9BA-BB406DBE2BEB}">
          <p14:sldIdLst/>
        </p14:section>
        <p14:section name="Configuration" id="{992E284A-B850-4A99-9FCE-06997FE458C9}">
          <p14:sldIdLst/>
        </p14:section>
        <p14:section name="Plan physique" id="{4E9711D6-9190-4D16-9EC1-F0054AE84E3C}">
          <p14:sldIdLst/>
        </p14:section>
        <p14:section name="Gestion des ressources" id="{28A29C98-12A0-4E1E-908A-EF54AA223977}">
          <p14:sldIdLst/>
        </p14:section>
        <p14:section name="Gestion du personnel" id="{6556DE86-E8B1-4AC0-A35B-A83DAE58A589}">
          <p14:sldIdLst/>
        </p14:section>
        <p14:section name="Coût et dépenses &amp; bénéfices" id="{0EA87E6E-FB81-4534-8EBD-81FAC3E1FCA7}">
          <p14:sldIdLst/>
        </p14:section>
        <p14:section name="Debriefing" id="{153D092C-69D1-4B31-BA41-6AA94362DF0B}">
          <p14:sldIdLst/>
        </p14:section>
        <p14:section name="Conclusion" id="{08D2E5B3-6B0E-44DD-850D-919E34A21F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99" userDrawn="1">
          <p15:clr>
            <a:srgbClr val="A4A3A4"/>
          </p15:clr>
        </p15:guide>
        <p15:guide id="4" pos="5881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34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72" y="342"/>
      </p:cViewPr>
      <p:guideLst>
        <p:guide orient="horz" pos="2205"/>
        <p:guide pos="3840"/>
        <p:guide pos="1799"/>
        <p:guide pos="5881"/>
        <p:guide orient="horz" pos="10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3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D6F92-E6DC-40A9-ADA7-2052AFB0F59C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7EBF-52E2-4268-9029-87666A355C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1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33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7EBF-52E2-4268-9029-87666A355C7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91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6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97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3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8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8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98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42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6229A8-BA30-4A3A-A170-758F2F305761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E83802-BC32-4BF4-B19E-778F98EC99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1497DE5-0939-4D1D-9350-0C5E1B209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CCC70ED-6C63-4537-B7EB-51990D6C0A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B76E24C1-2968-40DC-A36E-F6B85F0F07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98B4C7-8DB2-4856-A946-E7DAB38E709F}"/>
              </a:ext>
            </a:extLst>
          </p:cNvPr>
          <p:cNvSpPr txBox="1"/>
          <p:nvPr/>
        </p:nvSpPr>
        <p:spPr>
          <a:xfrm>
            <a:off x="6358896" y="2618690"/>
            <a:ext cx="4899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Projet </a:t>
            </a:r>
            <a:r>
              <a:rPr lang="fr-FR" sz="4000" b="1" dirty="0" err="1"/>
              <a:t>Vergis</a:t>
            </a:r>
            <a:r>
              <a:rPr lang="fr-FR" sz="4000" b="1" dirty="0"/>
              <a:t> CORPORATION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B1E14D-B0A5-47F1-9220-37CDF803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58" y="849745"/>
            <a:ext cx="4257622" cy="5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DHCP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62BFC4-AFEE-41F5-8E9C-F83ECADE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82" y="5673726"/>
            <a:ext cx="752475" cy="6077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723700-2539-4C2A-B726-7B14985B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85" y="4559856"/>
            <a:ext cx="853990" cy="4407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141A29-A100-4AE7-8366-252B7C02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04" y="5673726"/>
            <a:ext cx="752475" cy="6077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8A57AD-8D23-45D8-A804-AB7ACB9D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5673726"/>
            <a:ext cx="752475" cy="6077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402B3C-B948-4DCF-B0CD-EF8D98B7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0" y="5673726"/>
            <a:ext cx="752475" cy="6077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D3DC5E-8635-4210-AE5A-0C33BEA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85" y="4559855"/>
            <a:ext cx="853990" cy="4407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0B21024-DF25-427D-942B-017446BD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15" y="5673726"/>
            <a:ext cx="752475" cy="60776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1F7C94D-73EE-4F38-B608-0CA95811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65" y="5673726"/>
            <a:ext cx="752475" cy="60776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A829983-1ABB-49BF-8DC6-D3B1D2F0CBFC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flipH="1">
            <a:off x="4554580" y="4041036"/>
            <a:ext cx="1412336" cy="518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47619DE-61BA-470D-BF93-EFAF13A59C5A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5966916" y="4041036"/>
            <a:ext cx="1483264" cy="5188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3257085-03CE-40E6-A8F4-EEBD9D171752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246520" y="5000625"/>
            <a:ext cx="1308060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DD465C6-D5E4-4BC4-AD93-7AE44877555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102142" y="5000625"/>
            <a:ext cx="452438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0B40F83-EFD8-40BA-9E56-F22960C47F3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554580" y="5000625"/>
            <a:ext cx="407945" cy="67310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1EE7BAC-CC69-475E-A41E-73C8B99B508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800853" y="5000624"/>
            <a:ext cx="649327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DECEB3C-F4B6-4D1A-B2CF-74458AAFB8F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7450180" y="5000624"/>
            <a:ext cx="236498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00F6D1E-5A70-4FE5-8D6D-B427A0AE2EC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7450180" y="5000624"/>
            <a:ext cx="1122323" cy="6731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A24FE0D3-3FA4-4782-8B51-4BDB54084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04" r="28451"/>
          <a:stretch/>
        </p:blipFill>
        <p:spPr>
          <a:xfrm>
            <a:off x="5509217" y="3533775"/>
            <a:ext cx="915398" cy="507261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FD13CD2-EE97-4BF3-8CE2-44333809A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634" y="1871649"/>
            <a:ext cx="690563" cy="844021"/>
          </a:xfrm>
          <a:prstGeom prst="rect">
            <a:avLst/>
          </a:prstGeom>
        </p:spPr>
      </p:pic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21E358E-B696-4387-9351-C927CD666051}"/>
              </a:ext>
            </a:extLst>
          </p:cNvPr>
          <p:cNvCxnSpPr>
            <a:cxnSpLocks/>
            <a:stCxn id="51" idx="2"/>
            <a:endCxn id="41" idx="0"/>
          </p:cNvCxnSpPr>
          <p:nvPr/>
        </p:nvCxnSpPr>
        <p:spPr>
          <a:xfrm>
            <a:off x="5966916" y="2715670"/>
            <a:ext cx="0" cy="8181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A1B5B38-5CD4-4078-AA68-344E6AC4F50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966916" y="4041036"/>
            <a:ext cx="2386509" cy="31084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5DA7DE8-95A4-4BD7-8A7A-A7A948F9DEE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450180" y="5000624"/>
            <a:ext cx="1838328" cy="533401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C4CB639-057F-4D9C-8DED-D1EE4F9BB76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54580" y="5000625"/>
            <a:ext cx="1067054" cy="51882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5F2B4E4-53C6-45ED-9766-09AFC5B2FFFC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DHCP sert à donner dynamiquement les adresses IP aux équipements réseaux: </a:t>
            </a:r>
          </a:p>
        </p:txBody>
      </p:sp>
    </p:spTree>
    <p:extLst>
      <p:ext uri="{BB962C8B-B14F-4D97-AF65-F5344CB8AC3E}">
        <p14:creationId xmlns:p14="http://schemas.microsoft.com/office/powerpoint/2010/main" val="249960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OSPF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1088E7-0443-4DA1-806A-5C6979596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2466975"/>
            <a:ext cx="915398" cy="5072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B8B2F73-3223-45CC-A067-9B75F1C10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4046134" y="3337237"/>
            <a:ext cx="915398" cy="5072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70A978B-D344-4650-8256-89B9BD8DA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7469096" y="3175369"/>
            <a:ext cx="915398" cy="5072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C7B08-CF48-413E-8B76-380EDB198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9033467" y="4171950"/>
            <a:ext cx="915398" cy="5072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D1ECD1B-2569-4788-ACB8-63F4AFF2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7299916" y="4335220"/>
            <a:ext cx="915398" cy="50726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BBA5D2-B286-47B9-9D93-90972A0EA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9300167" y="5445011"/>
            <a:ext cx="915398" cy="50726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73C921B-341A-445E-9964-86DB37BDA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2860269" y="4678102"/>
            <a:ext cx="915398" cy="50726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9A2C3B7-7583-42A4-A767-1061852B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3704486"/>
            <a:ext cx="915398" cy="50726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38D6D4C-A0BD-4EB3-846A-11FED3DEA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2" y="4586415"/>
            <a:ext cx="915398" cy="5072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4D60FCE-9F4A-4E4C-A0FF-945F9E8B4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4" r="28451"/>
          <a:stretch/>
        </p:blipFill>
        <p:spPr>
          <a:xfrm>
            <a:off x="5638300" y="5445010"/>
            <a:ext cx="915398" cy="50726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D855E9B-5543-4027-85D7-E9F4919FE216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95999" y="2974236"/>
            <a:ext cx="0" cy="7302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CF57491-2A83-4E8F-910E-C19F908EA9D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95999" y="4211747"/>
            <a:ext cx="2" cy="3746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A8A48B9-DEC1-42FA-9C3E-4AA83A1F34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095999" y="5093676"/>
            <a:ext cx="2" cy="3513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DF80782-AF45-4D03-A8B9-6E8D584FDA94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flipH="1">
            <a:off x="4503833" y="2720606"/>
            <a:ext cx="1134467" cy="6166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4C089FC-6244-4890-8673-DD0646599E8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317968" y="3844498"/>
            <a:ext cx="1185865" cy="8336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02D07EB-0216-4894-B870-5508F63A5ABA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6553698" y="2720606"/>
            <a:ext cx="1373097" cy="4547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983583F-D5BE-4695-8841-5BE6023E01C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7757615" y="3682630"/>
            <a:ext cx="169180" cy="6525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7DBF02-FC7E-4BD7-AF44-C71A693266B2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8215314" y="4425581"/>
            <a:ext cx="818153" cy="1632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D9BE7B5-97B7-4FCB-A296-2888ECAE7EE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491166" y="4679211"/>
            <a:ext cx="266700" cy="76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CA56C36-F620-40C7-8A81-468D6587F3C0}"/>
              </a:ext>
            </a:extLst>
          </p:cNvPr>
          <p:cNvCxnSpPr>
            <a:cxnSpLocks/>
          </p:cNvCxnSpPr>
          <p:nvPr/>
        </p:nvCxnSpPr>
        <p:spPr>
          <a:xfrm>
            <a:off x="3317968" y="5174342"/>
            <a:ext cx="2177957" cy="1024937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065D4C6-D976-4F64-BE78-98469DB5356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95999" y="5952271"/>
            <a:ext cx="0" cy="25802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BF35FBD-3BFD-4063-85D4-E43198BA8B7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215314" y="5952272"/>
            <a:ext cx="1542552" cy="258028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018F6BA8-FDDD-4E41-9979-C45C8BEE1A6E}"/>
              </a:ext>
            </a:extLst>
          </p:cNvPr>
          <p:cNvSpPr txBox="1"/>
          <p:nvPr/>
        </p:nvSpPr>
        <p:spPr>
          <a:xfrm>
            <a:off x="4616288" y="5165313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0,25 mb/s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C0899DA-F6CD-49F2-9356-8F9E4C9CFCED}"/>
              </a:ext>
            </a:extLst>
          </p:cNvPr>
          <p:cNvSpPr txBox="1"/>
          <p:nvPr/>
        </p:nvSpPr>
        <p:spPr>
          <a:xfrm>
            <a:off x="2723083" y="3957831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0,5 mb/s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FD05CF5-0B82-495F-B53F-8B9CEC0E5B91}"/>
              </a:ext>
            </a:extLst>
          </p:cNvPr>
          <p:cNvSpPr txBox="1"/>
          <p:nvPr/>
        </p:nvSpPr>
        <p:spPr>
          <a:xfrm>
            <a:off x="4706984" y="322985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mb/s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5BAE9B1-393F-41F0-B7EB-ABE75984F787}"/>
              </a:ext>
            </a:extLst>
          </p:cNvPr>
          <p:cNvSpPr txBox="1"/>
          <p:nvPr/>
        </p:nvSpPr>
        <p:spPr>
          <a:xfrm>
            <a:off x="4706984" y="431658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CD943AE-790A-4446-B0B4-EDFB8EA3BFBF}"/>
              </a:ext>
            </a:extLst>
          </p:cNvPr>
          <p:cNvSpPr txBox="1"/>
          <p:nvPr/>
        </p:nvSpPr>
        <p:spPr>
          <a:xfrm>
            <a:off x="3745094" y="2857948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AD1CD54-72C3-4DFE-B040-A59BC79F9DE8}"/>
              </a:ext>
            </a:extLst>
          </p:cNvPr>
          <p:cNvSpPr txBox="1"/>
          <p:nvPr/>
        </p:nvSpPr>
        <p:spPr>
          <a:xfrm>
            <a:off x="6447084" y="2610483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mb/s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5526D9D-DAB7-4B27-8FE1-0FC9992B1037}"/>
              </a:ext>
            </a:extLst>
          </p:cNvPr>
          <p:cNvSpPr txBox="1"/>
          <p:nvPr/>
        </p:nvSpPr>
        <p:spPr>
          <a:xfrm>
            <a:off x="6402880" y="3908137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mb/s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AD4818F-31B8-4FCF-B12C-FD26A45905FF}"/>
              </a:ext>
            </a:extLst>
          </p:cNvPr>
          <p:cNvSpPr txBox="1"/>
          <p:nvPr/>
        </p:nvSpPr>
        <p:spPr>
          <a:xfrm>
            <a:off x="7707513" y="4632625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mb/s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00031B3-54AB-445D-BAD2-30F793696822}"/>
              </a:ext>
            </a:extLst>
          </p:cNvPr>
          <p:cNvSpPr txBox="1"/>
          <p:nvPr/>
        </p:nvSpPr>
        <p:spPr>
          <a:xfrm>
            <a:off x="9036562" y="4852944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mb/s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D0BFD87-A34A-4BE4-BA09-F63F676D8609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OSPF est un protocole de routage dynamique qui permet de trouver le meilleur chemin: </a:t>
            </a:r>
          </a:p>
        </p:txBody>
      </p:sp>
    </p:spTree>
    <p:extLst>
      <p:ext uri="{BB962C8B-B14F-4D97-AF65-F5344CB8AC3E}">
        <p14:creationId xmlns:p14="http://schemas.microsoft.com/office/powerpoint/2010/main" val="399691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Sécurité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D42ED8-B6AC-4179-99C5-9587A52B6336}"/>
              </a:ext>
            </a:extLst>
          </p:cNvPr>
          <p:cNvSpPr txBox="1"/>
          <p:nvPr/>
        </p:nvSpPr>
        <p:spPr>
          <a:xfrm>
            <a:off x="1297367" y="2610425"/>
            <a:ext cx="269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 protocole de sécurité à base de chiffrement :</a:t>
            </a:r>
          </a:p>
        </p:txBody>
      </p:sp>
      <p:pic>
        <p:nvPicPr>
          <p:cNvPr id="3074" name="Picture 2" descr="RÃ©sultat de recherche d'images pour &quot;ssh&quot;">
            <a:extLst>
              <a:ext uri="{FF2B5EF4-FFF2-40B4-BE49-F238E27FC236}">
                <a16:creationId xmlns:a16="http://schemas.microsoft.com/office/drawing/2014/main" id="{D60D48AD-EAB7-498C-8467-A77789BD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052" y="2288609"/>
            <a:ext cx="4321248" cy="252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8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1A03D72-451C-4849-8773-197103849C57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Devis détaillé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D1E254-348B-4A46-87F1-1318FAE7B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t="21017" r="51885" b="8416"/>
          <a:stretch/>
        </p:blipFill>
        <p:spPr bwMode="auto">
          <a:xfrm>
            <a:off x="1879101" y="1840101"/>
            <a:ext cx="3158808" cy="4173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3B5CE9-7C23-4E25-A170-FF53C050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29" y="2305064"/>
            <a:ext cx="4931070" cy="1123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8C739-B798-4115-824A-7D63D9F4F906}"/>
              </a:ext>
            </a:extLst>
          </p:cNvPr>
          <p:cNvSpPr/>
          <p:nvPr/>
        </p:nvSpPr>
        <p:spPr>
          <a:xfrm>
            <a:off x="1879101" y="3581400"/>
            <a:ext cx="3158808" cy="8001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81CC183-841B-43B3-BB88-7AEF761E010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037909" y="2867032"/>
            <a:ext cx="420120" cy="11144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016F6A9-1E79-400B-BB1B-76DE291DE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4" y="4381500"/>
            <a:ext cx="3430963" cy="11239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AB35997-84E6-4734-AC90-B080ACEC9D24}"/>
              </a:ext>
            </a:extLst>
          </p:cNvPr>
          <p:cNvSpPr/>
          <p:nvPr/>
        </p:nvSpPr>
        <p:spPr>
          <a:xfrm>
            <a:off x="3517607" y="5505436"/>
            <a:ext cx="1520302" cy="50824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3A2198C-F1B8-4789-A21F-10E4066942AE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37909" y="4943468"/>
            <a:ext cx="1486715" cy="81609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72865B-9A3C-4CEE-9B4E-E90CD79C5134}"/>
              </a:ext>
            </a:extLst>
          </p:cNvPr>
          <p:cNvSpPr txBox="1"/>
          <p:nvPr/>
        </p:nvSpPr>
        <p:spPr>
          <a:xfrm>
            <a:off x="2658334" y="2452472"/>
            <a:ext cx="5037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points à améliorer :</a:t>
            </a:r>
          </a:p>
          <a:p>
            <a:pPr marL="742950" lvl="1" indent="-285750" algn="ctr">
              <a:buFont typeface="Wingdings" panose="05000000000000000000" pitchFamily="2" charset="2"/>
              <a:buChar char="Ø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Installer un Pare-feu «nouvelle génération » pour le Datacenter</a:t>
            </a:r>
          </a:p>
          <a:p>
            <a:pPr marL="742950" lvl="1" indent="-285750" algn="ctr">
              <a:buFont typeface="Wingdings" panose="05000000000000000000" pitchFamily="2" charset="2"/>
              <a:buChar char="Ø"/>
            </a:pP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 algn="ctr">
              <a:buFont typeface="Wingdings" panose="05000000000000000000" pitchFamily="2" charset="2"/>
              <a:buChar char="Ø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Renforcer la sécurité                    			</a:t>
            </a:r>
          </a:p>
          <a:p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5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A54681-2E1E-470C-B101-A2C6DE80F311}"/>
              </a:ext>
            </a:extLst>
          </p:cNvPr>
          <p:cNvSpPr txBox="1"/>
          <p:nvPr/>
        </p:nvSpPr>
        <p:spPr>
          <a:xfrm>
            <a:off x="3768102" y="905728"/>
            <a:ext cx="465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L’équipe</a:t>
            </a:r>
          </a:p>
        </p:txBody>
      </p:sp>
      <p:pic>
        <p:nvPicPr>
          <p:cNvPr id="16" name="Image 15" descr="Une image contenant personne, homme, mur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C80A1675-041C-4A21-89F2-A3A9CBCF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443" y="3933055"/>
            <a:ext cx="1423112" cy="189748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E68152C-6B9A-4853-BEB7-FF3FDF55160B}"/>
              </a:ext>
            </a:extLst>
          </p:cNvPr>
          <p:cNvSpPr txBox="1"/>
          <p:nvPr/>
        </p:nvSpPr>
        <p:spPr>
          <a:xfrm>
            <a:off x="4486381" y="5779184"/>
            <a:ext cx="3143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ZEMRI Salim</a:t>
            </a:r>
          </a:p>
          <a:p>
            <a:pPr algn="ctr"/>
            <a:r>
              <a:rPr lang="fr-FR" sz="1400" b="1" dirty="0"/>
              <a:t>Administrateur réseau (site secondaire)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B39CB12-E8CD-4C47-B482-996832D4D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6" r="19729"/>
          <a:stretch/>
        </p:blipFill>
        <p:spPr>
          <a:xfrm>
            <a:off x="2052191" y="3933054"/>
            <a:ext cx="1423112" cy="1897482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F3DB07-38DC-4675-A81D-9C9776133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0" t="4150" r="15049" b="3198"/>
          <a:stretch/>
        </p:blipFill>
        <p:spPr bwMode="auto">
          <a:xfrm>
            <a:off x="8528335" y="3933054"/>
            <a:ext cx="1423112" cy="18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639297-F339-47C2-8AAC-31926508AC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95" r="21394"/>
          <a:stretch/>
        </p:blipFill>
        <p:spPr>
          <a:xfrm>
            <a:off x="5346772" y="1802221"/>
            <a:ext cx="1423111" cy="189748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B26F57C-1D18-48D7-B0D1-8C7A9662502A}"/>
              </a:ext>
            </a:extLst>
          </p:cNvPr>
          <p:cNvSpPr txBox="1"/>
          <p:nvPr/>
        </p:nvSpPr>
        <p:spPr>
          <a:xfrm>
            <a:off x="842481" y="5779184"/>
            <a:ext cx="371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PICQUENDAR Valentin</a:t>
            </a:r>
          </a:p>
          <a:p>
            <a:pPr algn="ctr"/>
            <a:r>
              <a:rPr lang="fr-FR" sz="1400" b="1" dirty="0"/>
              <a:t>Administrateur réseau (Bâtiments secondaires)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B51D8AA-2114-437A-B16E-69E03BAB214A}"/>
              </a:ext>
            </a:extLst>
          </p:cNvPr>
          <p:cNvSpPr txBox="1"/>
          <p:nvPr/>
        </p:nvSpPr>
        <p:spPr>
          <a:xfrm>
            <a:off x="7487085" y="5830536"/>
            <a:ext cx="340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CARTERON Matthieu</a:t>
            </a:r>
          </a:p>
          <a:p>
            <a:pPr algn="ctr"/>
            <a:r>
              <a:rPr lang="fr-FR" sz="1400" b="1" dirty="0"/>
              <a:t>Administrateur réseau (site principale)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316AEA-55B7-4D4A-824D-FC43C46B13F2}"/>
              </a:ext>
            </a:extLst>
          </p:cNvPr>
          <p:cNvSpPr txBox="1"/>
          <p:nvPr/>
        </p:nvSpPr>
        <p:spPr>
          <a:xfrm>
            <a:off x="6550273" y="2527112"/>
            <a:ext cx="187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CALLET Robin</a:t>
            </a:r>
          </a:p>
          <a:p>
            <a:pPr algn="ctr"/>
            <a:r>
              <a:rPr lang="fr-FR" sz="1400" b="1" dirty="0"/>
              <a:t>Chef de Projet</a:t>
            </a:r>
          </a:p>
        </p:txBody>
      </p:sp>
    </p:spTree>
    <p:extLst>
      <p:ext uri="{BB962C8B-B14F-4D97-AF65-F5344CB8AC3E}">
        <p14:creationId xmlns:p14="http://schemas.microsoft.com/office/powerpoint/2010/main" val="203209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96B472-6BA8-487D-9D69-488BFFEC81D4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Objectif de projet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B785BC-EBAC-43D3-8F53-BD1CD042BFA2}"/>
              </a:ext>
            </a:extLst>
          </p:cNvPr>
          <p:cNvSpPr txBox="1"/>
          <p:nvPr/>
        </p:nvSpPr>
        <p:spPr>
          <a:xfrm>
            <a:off x="1530850" y="1993723"/>
            <a:ext cx="6924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Proposer une Architecture réseau à </a:t>
            </a:r>
            <a:r>
              <a:rPr lang="fr-FR" dirty="0" err="1"/>
              <a:t>Vergis</a:t>
            </a:r>
            <a:r>
              <a:rPr lang="fr-FR" dirty="0"/>
              <a:t> Corporation comprenant :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réseau principal qui contient un réseau sécurisé respectant le cahier des charges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réseau secondaire dérivé du site principale qui a un autre cahier des charges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Une agence dont le réseau est moins critique à sécuriser qui est connecté à son propre datacenter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datacenter relié à tous les sites respectant le 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92707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CB55772-6F55-492E-BF64-8562A41B90D3}"/>
              </a:ext>
            </a:extLst>
          </p:cNvPr>
          <p:cNvSpPr txBox="1"/>
          <p:nvPr/>
        </p:nvSpPr>
        <p:spPr>
          <a:xfrm>
            <a:off x="358140" y="905728"/>
            <a:ext cx="1147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Organisation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BD6A6F-F007-4195-9D4A-738B5161DF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182" y="2092747"/>
            <a:ext cx="5901456" cy="17395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BF13731-EA30-45F9-8E84-6F1F6749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31" y="3832261"/>
            <a:ext cx="4810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4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BEB5C6-46F2-45CE-95D7-37ABC8E27DE9}"/>
              </a:ext>
            </a:extLst>
          </p:cNvPr>
          <p:cNvSpPr/>
          <p:nvPr/>
        </p:nvSpPr>
        <p:spPr>
          <a:xfrm>
            <a:off x="456808" y="3429000"/>
            <a:ext cx="893020" cy="1830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7EC1C-F543-4065-A39A-A3793EB96704}"/>
              </a:ext>
            </a:extLst>
          </p:cNvPr>
          <p:cNvSpPr/>
          <p:nvPr/>
        </p:nvSpPr>
        <p:spPr>
          <a:xfrm>
            <a:off x="4902533" y="3429000"/>
            <a:ext cx="893020" cy="1830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Résumé des bâtiments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257DAD-82E2-445E-930C-6F618220A04C}"/>
              </a:ext>
            </a:extLst>
          </p:cNvPr>
          <p:cNvSpPr txBox="1"/>
          <p:nvPr/>
        </p:nvSpPr>
        <p:spPr>
          <a:xfrm>
            <a:off x="-131687" y="3819148"/>
            <a:ext cx="204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C21ACC-28D2-4FFA-AF9A-25D222D2AD90}"/>
              </a:ext>
            </a:extLst>
          </p:cNvPr>
          <p:cNvSpPr/>
          <p:nvPr/>
        </p:nvSpPr>
        <p:spPr>
          <a:xfrm>
            <a:off x="2089736" y="2537408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E5174-B4BF-4645-B4A6-016A41779270}"/>
              </a:ext>
            </a:extLst>
          </p:cNvPr>
          <p:cNvSpPr txBox="1"/>
          <p:nvPr/>
        </p:nvSpPr>
        <p:spPr>
          <a:xfrm>
            <a:off x="2124643" y="2763971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Bâtiment principal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4B115C-0744-4856-986B-961BF2972CA2}"/>
              </a:ext>
            </a:extLst>
          </p:cNvPr>
          <p:cNvSpPr txBox="1"/>
          <p:nvPr/>
        </p:nvSpPr>
        <p:spPr>
          <a:xfrm>
            <a:off x="4360325" y="3819149"/>
            <a:ext cx="204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90116DD-CB97-448A-8844-A63F900DD67F}"/>
              </a:ext>
            </a:extLst>
          </p:cNvPr>
          <p:cNvSpPr/>
          <p:nvPr/>
        </p:nvSpPr>
        <p:spPr>
          <a:xfrm>
            <a:off x="2600942" y="4098996"/>
            <a:ext cx="1340949" cy="12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BB015-0E40-42DE-9BB3-2928605898A4}"/>
              </a:ext>
            </a:extLst>
          </p:cNvPr>
          <p:cNvSpPr/>
          <p:nvPr/>
        </p:nvSpPr>
        <p:spPr>
          <a:xfrm>
            <a:off x="8351072" y="2065328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976951-6A45-49B3-B6C2-00E472DB686B}"/>
              </a:ext>
            </a:extLst>
          </p:cNvPr>
          <p:cNvSpPr txBox="1"/>
          <p:nvPr/>
        </p:nvSpPr>
        <p:spPr>
          <a:xfrm>
            <a:off x="8385979" y="2291891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Bâtiment Secondaire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1D74A8-F8BD-4D6B-AB46-FAE4325BECA9}"/>
              </a:ext>
            </a:extLst>
          </p:cNvPr>
          <p:cNvSpPr/>
          <p:nvPr/>
        </p:nvSpPr>
        <p:spPr>
          <a:xfrm>
            <a:off x="8739630" y="4611264"/>
            <a:ext cx="1340949" cy="1282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379637-3945-4D83-9A7A-F4F771E6BC31}"/>
              </a:ext>
            </a:extLst>
          </p:cNvPr>
          <p:cNvSpPr txBox="1"/>
          <p:nvPr/>
        </p:nvSpPr>
        <p:spPr>
          <a:xfrm>
            <a:off x="8396486" y="4992061"/>
            <a:ext cx="204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Datacenter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66E3AA-E48E-4485-880E-BA94BAC742C2}"/>
              </a:ext>
            </a:extLst>
          </p:cNvPr>
          <p:cNvSpPr/>
          <p:nvPr/>
        </p:nvSpPr>
        <p:spPr>
          <a:xfrm>
            <a:off x="8361579" y="3465186"/>
            <a:ext cx="2270589" cy="698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7F06C4-3699-4E76-9E92-0F25D7D40EA3}"/>
              </a:ext>
            </a:extLst>
          </p:cNvPr>
          <p:cNvSpPr txBox="1"/>
          <p:nvPr/>
        </p:nvSpPr>
        <p:spPr>
          <a:xfrm>
            <a:off x="8396486" y="3691749"/>
            <a:ext cx="220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01A8AE-531B-4640-8526-B0ACD0BF6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945781" y="2273189"/>
            <a:ext cx="558833" cy="30967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9A18355-B69B-4784-9A0C-6FEE245BF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914263" y="3701997"/>
            <a:ext cx="558833" cy="30967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D1863F8-19D1-4D32-8ADD-A98F4F0D1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8267751" y="5034427"/>
            <a:ext cx="558833" cy="3096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F75235E-68C8-4EFE-B6A0-1BCD5E557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550997" y="4098996"/>
            <a:ext cx="558833" cy="28754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45A6891-4E5F-434E-84BF-C511A352D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2945613" y="3104882"/>
            <a:ext cx="558833" cy="30967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994F64F-14D6-4695-8EB8-567F7EF3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174524" y="4102129"/>
            <a:ext cx="558833" cy="30967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1BBF5F7-71B7-46F5-8B49-E911D77F8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3023991" y="4964183"/>
            <a:ext cx="558833" cy="30967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B79C016-7F29-4CA8-9426-51C0FDE5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09" y="4780409"/>
            <a:ext cx="476250" cy="561975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2A37217-45FD-4F7F-9EAC-11EBEA17D4E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225030" y="3414555"/>
            <a:ext cx="78378" cy="15496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D3A3E3F-F1FD-456B-86AB-54C9D4EEC69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733357" y="4256966"/>
            <a:ext cx="1290634" cy="8620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8C5CD58-789A-4BB8-99F0-6EB015E312F2}"/>
              </a:ext>
            </a:extLst>
          </p:cNvPr>
          <p:cNvSpPr txBox="1"/>
          <p:nvPr/>
        </p:nvSpPr>
        <p:spPr>
          <a:xfrm>
            <a:off x="2273004" y="4446761"/>
            <a:ext cx="204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Salle informatique principale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C22F006-F967-4E80-94F5-EAD76B1C23FB}"/>
              </a:ext>
            </a:extLst>
          </p:cNvPr>
          <p:cNvCxnSpPr>
            <a:cxnSpLocks/>
            <a:stCxn id="23" idx="1"/>
            <a:endCxn id="26" idx="3"/>
          </p:cNvCxnSpPr>
          <p:nvPr/>
        </p:nvCxnSpPr>
        <p:spPr>
          <a:xfrm flipH="1">
            <a:off x="3582824" y="4242769"/>
            <a:ext cx="968173" cy="8762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F616A54-5692-4391-9328-E066C5CB373B}"/>
              </a:ext>
            </a:extLst>
          </p:cNvPr>
          <p:cNvCxnSpPr>
            <a:cxnSpLocks/>
            <a:stCxn id="25" idx="0"/>
            <a:endCxn id="24" idx="1"/>
          </p:cNvCxnSpPr>
          <p:nvPr/>
        </p:nvCxnSpPr>
        <p:spPr>
          <a:xfrm flipV="1">
            <a:off x="1453941" y="3259719"/>
            <a:ext cx="1491672" cy="8424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E03D458C-2C59-4538-ADAF-6E5F25A58E0D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>
            <a:off x="3504446" y="3259719"/>
            <a:ext cx="1325968" cy="8392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546386A-A7D2-497D-87AC-8C4492E7ADCF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8193680" y="2582862"/>
            <a:ext cx="31518" cy="1119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B25D2DD-DD0B-4431-A542-D0390E11D0BA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5109830" y="3856834"/>
            <a:ext cx="2804433" cy="3859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CA251FA2-6261-4F0C-BB1A-31416834530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481159" y="5061397"/>
            <a:ext cx="1786592" cy="1278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5FB084D-720F-4456-B317-E9CE716C23D0}"/>
              </a:ext>
            </a:extLst>
          </p:cNvPr>
          <p:cNvCxnSpPr>
            <a:cxnSpLocks/>
            <a:stCxn id="26" idx="2"/>
            <a:endCxn id="20" idx="1"/>
          </p:cNvCxnSpPr>
          <p:nvPr/>
        </p:nvCxnSpPr>
        <p:spPr>
          <a:xfrm flipV="1">
            <a:off x="3303408" y="5061397"/>
            <a:ext cx="2701501" cy="2124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9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Schémas logiques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78DD74-FFEB-43C1-A54F-BBC2E86F1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619498" y="2477561"/>
            <a:ext cx="558833" cy="3096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C1BA87-378E-469E-9001-446F64FB0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9932021" y="2477560"/>
            <a:ext cx="558833" cy="3096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A59D48-F627-48DA-A465-D0E317085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1619498" y="3274163"/>
            <a:ext cx="558833" cy="3096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CC6E5B-21AD-4C37-84A7-D973ADDB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39" y="3984952"/>
            <a:ext cx="590550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7B8964-20A8-4548-8475-75C77BCAF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48" y="4710094"/>
            <a:ext cx="590550" cy="30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38B19E9-FB2F-417F-BEC2-86222ED99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940" y="4690868"/>
            <a:ext cx="590550" cy="304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0F70D7E-4EF0-4542-BE8B-1B81F570F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98" y="5437631"/>
            <a:ext cx="590550" cy="304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D018F87-D512-4DBE-9252-17811EB57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90" y="5406397"/>
            <a:ext cx="5905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0512371-A5C3-43D2-B49A-7601D0650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26642"/>
            <a:ext cx="549987" cy="44422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076943-5B36-45E9-BFAD-62F71F9BE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87" y="5825121"/>
            <a:ext cx="549987" cy="44422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D4D8B3C-2DD5-4F7B-8283-B98C94561824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1898915" y="2787234"/>
            <a:ext cx="0" cy="4869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0202377-2929-4DBF-8C33-050A5D4282B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898914" y="3583836"/>
            <a:ext cx="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77875C-2596-4BF5-BEEF-705BBDBE92B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324223" y="428975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020994F-E7F3-483B-ACF9-AF3C20EFBCCC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898914" y="428975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C4B5D7-5E43-4539-8E97-07DC286F8F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733673" y="5014894"/>
            <a:ext cx="590550" cy="4227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5A05D23-F2CB-4429-A69C-5B4BFA8221BC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24223" y="5014894"/>
            <a:ext cx="388442" cy="3915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E2AF9A8-E0C6-4163-9449-E363959A3203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274994" y="5742431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37698E0-6C90-4F1E-A0CB-041425344C4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733673" y="5742431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796B607-E4E8-4089-B523-4471683E03A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898914" y="428975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67CDCE0-DC51-4BBD-AA71-C69E7DA2C63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24223" y="5014894"/>
            <a:ext cx="978992" cy="52466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7753822-1B87-4A89-82B1-288C4BE0B1E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3673" y="5742431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63051D83-F0C2-4729-8E22-DCB8F5A3A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431319" y="2413411"/>
            <a:ext cx="558833" cy="30967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254520A-5370-42BB-BEA9-7C35276F8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4431319" y="3210013"/>
            <a:ext cx="558833" cy="30967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E9C35AA0-93ED-422C-A9DE-A0F6EEE4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460" y="3920802"/>
            <a:ext cx="590550" cy="3048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0A0D3236-6C33-4A78-960D-79DD9FCC9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769" y="4645944"/>
            <a:ext cx="590550" cy="304800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7BC4F8FD-2481-4E64-BB8C-11AD13273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761" y="4626718"/>
            <a:ext cx="590550" cy="3048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43BF1887-724A-4506-BCBE-6DB6B8B6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19" y="5373481"/>
            <a:ext cx="590550" cy="30480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68FEFEB0-9BEF-4BBC-8933-B18CA7E47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211" y="5342247"/>
            <a:ext cx="590550" cy="3048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74016DF6-1D55-4967-9A33-2CFC4C426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808" y="5760971"/>
            <a:ext cx="549987" cy="444220"/>
          </a:xfrm>
          <a:prstGeom prst="rect">
            <a:avLst/>
          </a:prstGeom>
        </p:spPr>
      </p:pic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A667AB5-48A5-4A1D-AFE0-C09EAA97BDA7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4710736" y="2723084"/>
            <a:ext cx="0" cy="4869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6272964-BD16-446A-BBBF-244F7C6E478E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4710735" y="3519686"/>
            <a:ext cx="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FD1D5C8-43B5-413F-95DD-75019113596B}"/>
              </a:ext>
            </a:extLst>
          </p:cNvPr>
          <p:cNvCxnSpPr>
            <a:cxnSpLocks/>
            <a:stCxn id="57" idx="0"/>
            <a:endCxn id="56" idx="2"/>
          </p:cNvCxnSpPr>
          <p:nvPr/>
        </p:nvCxnSpPr>
        <p:spPr>
          <a:xfrm flipV="1">
            <a:off x="4136044" y="422560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C12C559-A6E1-4A92-9386-CB9426248550}"/>
              </a:ext>
            </a:extLst>
          </p:cNvPr>
          <p:cNvCxnSpPr>
            <a:cxnSpLocks/>
            <a:stCxn id="58" idx="0"/>
            <a:endCxn id="56" idx="2"/>
          </p:cNvCxnSpPr>
          <p:nvPr/>
        </p:nvCxnSpPr>
        <p:spPr>
          <a:xfrm flipH="1" flipV="1">
            <a:off x="4710735" y="422560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2883D6B-B163-457F-8E89-98396480A7D4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3545494" y="4950744"/>
            <a:ext cx="590550" cy="4227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7F40F415-2EA0-4AB6-B503-623D9D1CC0D3}"/>
              </a:ext>
            </a:extLst>
          </p:cNvPr>
          <p:cNvCxnSpPr>
            <a:cxnSpLocks/>
            <a:stCxn id="60" idx="0"/>
            <a:endCxn id="57" idx="2"/>
          </p:cNvCxnSpPr>
          <p:nvPr/>
        </p:nvCxnSpPr>
        <p:spPr>
          <a:xfrm flipH="1" flipV="1">
            <a:off x="4136044" y="4950744"/>
            <a:ext cx="388442" cy="39150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F72BD2B9-5DF9-4C4B-AEF9-8BA5354E7323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086815" y="5678281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BA81B9C-3F7B-4F90-9E96-3D1D33F06D32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3545494" y="5678281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A635752-7F71-4FF9-80A0-46DE2021BDE3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710735" y="422560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25215FA-CA83-4A4D-B3EF-5C35E16222ED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4136044" y="4950744"/>
            <a:ext cx="978992" cy="52466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CAD2EF3-0ABC-4D16-8DDC-938CFC13375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45494" y="5678281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FA26791B-38DA-4371-8DF8-E0F3AB88C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411" y="5783776"/>
            <a:ext cx="549987" cy="444220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91C8278E-41BA-4D73-8100-CE3BAFACA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4" r="28451"/>
          <a:stretch/>
        </p:blipFill>
        <p:spPr>
          <a:xfrm>
            <a:off x="7044998" y="2413411"/>
            <a:ext cx="558833" cy="309673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93D98B87-84A3-44A1-B92D-45FB8F5BA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39" y="3920802"/>
            <a:ext cx="590550" cy="304800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02215296-53AD-4095-BFD4-70F996342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440" y="4626718"/>
            <a:ext cx="590550" cy="304800"/>
          </a:xfrm>
          <a:prstGeom prst="rect">
            <a:avLst/>
          </a:prstGeom>
        </p:spPr>
      </p:pic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5670D76F-65CC-45C6-B8C7-678C09C3AA66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7324414" y="2723084"/>
            <a:ext cx="1" cy="11977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5C96A10-B2E6-4782-8344-BAD51DF560D1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6749723" y="4225602"/>
            <a:ext cx="574691" cy="42034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1CDC0FCB-A4CD-40C1-A600-E321C621942F}"/>
              </a:ext>
            </a:extLst>
          </p:cNvPr>
          <p:cNvCxnSpPr>
            <a:cxnSpLocks/>
            <a:stCxn id="80" idx="0"/>
            <a:endCxn id="79" idx="2"/>
          </p:cNvCxnSpPr>
          <p:nvPr/>
        </p:nvCxnSpPr>
        <p:spPr>
          <a:xfrm flipH="1" flipV="1">
            <a:off x="7324414" y="4225602"/>
            <a:ext cx="404301" cy="401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32C0F4-0EF9-4120-8C11-FDF9FB08C41B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7324414" y="4225602"/>
            <a:ext cx="971877" cy="401116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6" name="Image 85">
            <a:extLst>
              <a:ext uri="{FF2B5EF4-FFF2-40B4-BE49-F238E27FC236}">
                <a16:creationId xmlns:a16="http://schemas.microsoft.com/office/drawing/2014/main" id="{91071E03-8FA8-49D7-BE3C-29F17C1B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48" y="4645944"/>
            <a:ext cx="590550" cy="304800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5E7B6541-AA99-48FC-A66F-5BE0DE1D1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011" y="5066286"/>
            <a:ext cx="549987" cy="444220"/>
          </a:xfrm>
          <a:prstGeom prst="rect">
            <a:avLst/>
          </a:prstGeom>
        </p:spPr>
      </p:pic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E8924752-C4F0-4AFB-B332-97B59FB4893C}"/>
              </a:ext>
            </a:extLst>
          </p:cNvPr>
          <p:cNvCxnSpPr>
            <a:cxnSpLocks/>
          </p:cNvCxnSpPr>
          <p:nvPr/>
        </p:nvCxnSpPr>
        <p:spPr>
          <a:xfrm flipV="1">
            <a:off x="6220018" y="4983596"/>
            <a:ext cx="458679" cy="842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72DB6E53-C412-4FA2-A3BE-7B0A55CA080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678697" y="4983596"/>
            <a:ext cx="91308" cy="826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47EA9BC7-0067-4375-8C98-C82A54DDE2E4}"/>
              </a:ext>
            </a:extLst>
          </p:cNvPr>
          <p:cNvCxnSpPr>
            <a:cxnSpLocks/>
          </p:cNvCxnSpPr>
          <p:nvPr/>
        </p:nvCxnSpPr>
        <p:spPr>
          <a:xfrm>
            <a:off x="6678697" y="4983596"/>
            <a:ext cx="458679" cy="1245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1" name="Image 90">
            <a:extLst>
              <a:ext uri="{FF2B5EF4-FFF2-40B4-BE49-F238E27FC236}">
                <a16:creationId xmlns:a16="http://schemas.microsoft.com/office/drawing/2014/main" id="{D7AF54A2-D784-434F-94C8-AA80A72BC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614" y="5089091"/>
            <a:ext cx="549987" cy="444220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55D2DE93-7835-4187-A4AF-682D46EAB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88" y="3794034"/>
            <a:ext cx="419100" cy="561975"/>
          </a:xfrm>
          <a:prstGeom prst="rect">
            <a:avLst/>
          </a:prstGeom>
        </p:spPr>
      </p:pic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CC6E591-597D-4BFA-86E6-194F0D91F0C9}"/>
              </a:ext>
            </a:extLst>
          </p:cNvPr>
          <p:cNvCxnSpPr>
            <a:cxnSpLocks/>
            <a:stCxn id="92" idx="1"/>
            <a:endCxn id="79" idx="3"/>
          </p:cNvCxnSpPr>
          <p:nvPr/>
        </p:nvCxnSpPr>
        <p:spPr>
          <a:xfrm flipH="1" flipV="1">
            <a:off x="7619689" y="4073202"/>
            <a:ext cx="325899" cy="18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3D57AE56-419E-478A-A4A6-3E8AF640F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162" y="3244255"/>
            <a:ext cx="590550" cy="304800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8E0BADBA-27BA-4D06-A817-EB146988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162" y="3920802"/>
            <a:ext cx="590550" cy="304800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A24DB23D-28A5-4C10-971A-7CA04C150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4510" y="4483895"/>
            <a:ext cx="419100" cy="561975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C68E07F7-AAB0-4069-ACD8-236908054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2648" y="4813002"/>
            <a:ext cx="419100" cy="561975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02A9742D-D6FC-42AA-AE88-935471FB3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8621" y="4499923"/>
            <a:ext cx="419100" cy="561975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7F1CA896-9439-4EE0-A6DC-133F918C2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087" y="4612482"/>
            <a:ext cx="590550" cy="304800"/>
          </a:xfrm>
          <a:prstGeom prst="rect">
            <a:avLst/>
          </a:prstGeom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99E17880-A58A-4A66-8FE2-E5E79D56C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624" y="5475413"/>
            <a:ext cx="549987" cy="444220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29F0C9BE-4560-404C-98B0-2B6D3410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589" y="5475413"/>
            <a:ext cx="549987" cy="444220"/>
          </a:xfrm>
          <a:prstGeom prst="rect">
            <a:avLst/>
          </a:prstGeom>
        </p:spPr>
      </p:pic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5721F58-6B93-48C3-BF84-B964D19991E3}"/>
              </a:ext>
            </a:extLst>
          </p:cNvPr>
          <p:cNvCxnSpPr>
            <a:cxnSpLocks/>
            <a:stCxn id="98" idx="0"/>
            <a:endCxn id="7" idx="2"/>
          </p:cNvCxnSpPr>
          <p:nvPr/>
        </p:nvCxnSpPr>
        <p:spPr>
          <a:xfrm flipV="1">
            <a:off x="10211437" y="2787233"/>
            <a:ext cx="1" cy="4570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F4DAB39-4D82-4401-A216-0D912E8466B0}"/>
              </a:ext>
            </a:extLst>
          </p:cNvPr>
          <p:cNvCxnSpPr>
            <a:cxnSpLocks/>
            <a:stCxn id="99" idx="0"/>
            <a:endCxn id="98" idx="2"/>
          </p:cNvCxnSpPr>
          <p:nvPr/>
        </p:nvCxnSpPr>
        <p:spPr>
          <a:xfrm flipV="1">
            <a:off x="10211437" y="3549055"/>
            <a:ext cx="0" cy="3717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A7E98375-7548-4C99-9CEC-70AA8CC26693}"/>
              </a:ext>
            </a:extLst>
          </p:cNvPr>
          <p:cNvCxnSpPr>
            <a:cxnSpLocks/>
            <a:stCxn id="103" idx="0"/>
            <a:endCxn id="99" idx="2"/>
          </p:cNvCxnSpPr>
          <p:nvPr/>
        </p:nvCxnSpPr>
        <p:spPr>
          <a:xfrm flipV="1">
            <a:off x="9432362" y="4225602"/>
            <a:ext cx="779075" cy="38688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0FCF36CC-9B54-478E-A775-E5E047D93501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10184060" y="4225602"/>
            <a:ext cx="27377" cy="2582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C27B4C70-B574-4C54-9FB8-A4AAD25C05AA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H="1" flipV="1">
            <a:off x="10211437" y="4225602"/>
            <a:ext cx="660761" cy="587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0B773D2-6467-49E4-B0AF-2170C8A0C558}"/>
              </a:ext>
            </a:extLst>
          </p:cNvPr>
          <p:cNvCxnSpPr>
            <a:cxnSpLocks/>
            <a:stCxn id="102" idx="0"/>
            <a:endCxn id="99" idx="2"/>
          </p:cNvCxnSpPr>
          <p:nvPr/>
        </p:nvCxnSpPr>
        <p:spPr>
          <a:xfrm flipH="1" flipV="1">
            <a:off x="10211437" y="4225602"/>
            <a:ext cx="1326734" cy="27432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AF00641E-9858-471B-97FB-CCABD36499F7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8985617" y="4225602"/>
            <a:ext cx="1225820" cy="371747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E4FE6843-8457-47DE-BE05-338C428895BA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8985618" y="4917282"/>
            <a:ext cx="446744" cy="5581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29B70950-9723-41E2-A856-5B7408DAD6FE}"/>
              </a:ext>
            </a:extLst>
          </p:cNvPr>
          <p:cNvCxnSpPr>
            <a:cxnSpLocks/>
            <a:stCxn id="105" idx="0"/>
            <a:endCxn id="103" idx="2"/>
          </p:cNvCxnSpPr>
          <p:nvPr/>
        </p:nvCxnSpPr>
        <p:spPr>
          <a:xfrm flipH="1" flipV="1">
            <a:off x="9432362" y="4917282"/>
            <a:ext cx="225221" cy="5581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A3C6273-0EEE-4BE5-A8E0-BAF5BB5EE8B9}"/>
              </a:ext>
            </a:extLst>
          </p:cNvPr>
          <p:cNvSpPr txBox="1"/>
          <p:nvPr/>
        </p:nvSpPr>
        <p:spPr>
          <a:xfrm>
            <a:off x="711087" y="2093294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Site principale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E7F8C2E1-228D-45A0-81BC-5E70829B7D9E}"/>
              </a:ext>
            </a:extLst>
          </p:cNvPr>
          <p:cNvSpPr txBox="1"/>
          <p:nvPr/>
        </p:nvSpPr>
        <p:spPr>
          <a:xfrm>
            <a:off x="712073" y="3116660"/>
            <a:ext cx="988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bâtiment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A32EF393-6AE9-4E97-8493-50EC38734FA0}"/>
              </a:ext>
            </a:extLst>
          </p:cNvPr>
          <p:cNvSpPr txBox="1"/>
          <p:nvPr/>
        </p:nvSpPr>
        <p:spPr>
          <a:xfrm>
            <a:off x="217099" y="3885355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0D3C36B6-C4C4-460D-970E-DA17D8B6F310}"/>
              </a:ext>
            </a:extLst>
          </p:cNvPr>
          <p:cNvSpPr txBox="1"/>
          <p:nvPr/>
        </p:nvSpPr>
        <p:spPr>
          <a:xfrm>
            <a:off x="131103" y="4425656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/étage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E6EE74C4-A9B2-4BFB-B934-AB3FC99937D6}"/>
              </a:ext>
            </a:extLst>
          </p:cNvPr>
          <p:cNvSpPr txBox="1"/>
          <p:nvPr/>
        </p:nvSpPr>
        <p:spPr>
          <a:xfrm>
            <a:off x="-97958" y="4867324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5018646D-4186-4A58-A112-31B05304C5B0}"/>
              </a:ext>
            </a:extLst>
          </p:cNvPr>
          <p:cNvSpPr txBox="1"/>
          <p:nvPr/>
        </p:nvSpPr>
        <p:spPr>
          <a:xfrm>
            <a:off x="3524076" y="2052183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Site Secondaire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7AA875D-45CE-4654-8420-3AC35833120A}"/>
              </a:ext>
            </a:extLst>
          </p:cNvPr>
          <p:cNvSpPr txBox="1"/>
          <p:nvPr/>
        </p:nvSpPr>
        <p:spPr>
          <a:xfrm>
            <a:off x="3564882" y="3127619"/>
            <a:ext cx="988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bâtiment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1DF5AFF-B0C6-45DE-A5BF-9EC8C54C7E1E}"/>
              </a:ext>
            </a:extLst>
          </p:cNvPr>
          <p:cNvSpPr txBox="1"/>
          <p:nvPr/>
        </p:nvSpPr>
        <p:spPr>
          <a:xfrm>
            <a:off x="2905849" y="3931100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8BD4DC07-BBE6-4F2F-9B87-EB4DC14A146C}"/>
              </a:ext>
            </a:extLst>
          </p:cNvPr>
          <p:cNvSpPr txBox="1"/>
          <p:nvPr/>
        </p:nvSpPr>
        <p:spPr>
          <a:xfrm>
            <a:off x="2834560" y="4428979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/étage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C78C1838-4CF2-4F32-8991-7BC99950F7B2}"/>
              </a:ext>
            </a:extLst>
          </p:cNvPr>
          <p:cNvSpPr txBox="1"/>
          <p:nvPr/>
        </p:nvSpPr>
        <p:spPr>
          <a:xfrm>
            <a:off x="2352374" y="5061898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592A908-2670-4099-BC46-1075740D3F1D}"/>
              </a:ext>
            </a:extLst>
          </p:cNvPr>
          <p:cNvSpPr txBox="1"/>
          <p:nvPr/>
        </p:nvSpPr>
        <p:spPr>
          <a:xfrm>
            <a:off x="6058295" y="2044446"/>
            <a:ext cx="2373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Agence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71C3873-B5C8-437F-BF70-F3B3929B12B6}"/>
              </a:ext>
            </a:extLst>
          </p:cNvPr>
          <p:cNvSpPr txBox="1"/>
          <p:nvPr/>
        </p:nvSpPr>
        <p:spPr>
          <a:xfrm>
            <a:off x="5534270" y="3924415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A3C0C316-E766-48B8-80D1-89A6A43F640F}"/>
              </a:ext>
            </a:extLst>
          </p:cNvPr>
          <p:cNvSpPr txBox="1"/>
          <p:nvPr/>
        </p:nvSpPr>
        <p:spPr>
          <a:xfrm>
            <a:off x="5692893" y="4203598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 /bureau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6DCEE2DF-4F85-4EEE-878F-510E80F6E1E7}"/>
              </a:ext>
            </a:extLst>
          </p:cNvPr>
          <p:cNvSpPr txBox="1"/>
          <p:nvPr/>
        </p:nvSpPr>
        <p:spPr>
          <a:xfrm>
            <a:off x="7279647" y="3526987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Datacenter privé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7399E9B0-AF73-42D2-A669-B8B9E5719C5F}"/>
              </a:ext>
            </a:extLst>
          </p:cNvPr>
          <p:cNvSpPr txBox="1"/>
          <p:nvPr/>
        </p:nvSpPr>
        <p:spPr>
          <a:xfrm>
            <a:off x="9389334" y="2055292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Routeur Datacenter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33176EBD-020B-48AD-8221-72628A528C15}"/>
              </a:ext>
            </a:extLst>
          </p:cNvPr>
          <p:cNvSpPr txBox="1"/>
          <p:nvPr/>
        </p:nvSpPr>
        <p:spPr>
          <a:xfrm>
            <a:off x="8427907" y="3290164"/>
            <a:ext cx="170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server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6C8F94FC-CEF4-4E7F-9205-8C8EB3CF2149}"/>
              </a:ext>
            </a:extLst>
          </p:cNvPr>
          <p:cNvSpPr txBox="1"/>
          <p:nvPr/>
        </p:nvSpPr>
        <p:spPr>
          <a:xfrm>
            <a:off x="8918465" y="3886561"/>
            <a:ext cx="118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VTP client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007EA8EE-C77D-499B-8FE4-17E3B6346843}"/>
              </a:ext>
            </a:extLst>
          </p:cNvPr>
          <p:cNvSpPr txBox="1"/>
          <p:nvPr/>
        </p:nvSpPr>
        <p:spPr>
          <a:xfrm>
            <a:off x="9511889" y="5001654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HTTP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CC6E70E1-309C-4DDB-97CE-E911DE9F8C6A}"/>
              </a:ext>
            </a:extLst>
          </p:cNvPr>
          <p:cNvSpPr txBox="1"/>
          <p:nvPr/>
        </p:nvSpPr>
        <p:spPr>
          <a:xfrm>
            <a:off x="10242319" y="5373481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DHCP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896B68EF-96D9-4458-AF67-EB531E0A4AE9}"/>
              </a:ext>
            </a:extLst>
          </p:cNvPr>
          <p:cNvSpPr txBox="1"/>
          <p:nvPr/>
        </p:nvSpPr>
        <p:spPr>
          <a:xfrm>
            <a:off x="10961373" y="5015826"/>
            <a:ext cx="1186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Serveur Mail</a:t>
            </a:r>
          </a:p>
        </p:txBody>
      </p:sp>
    </p:spTree>
    <p:extLst>
      <p:ext uri="{BB962C8B-B14F-4D97-AF65-F5344CB8AC3E}">
        <p14:creationId xmlns:p14="http://schemas.microsoft.com/office/powerpoint/2010/main" val="124378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ABC0A2-DDAF-4E78-B0C3-6BF3FD7CDEDD}"/>
              </a:ext>
            </a:extLst>
          </p:cNvPr>
          <p:cNvSpPr txBox="1"/>
          <p:nvPr/>
        </p:nvSpPr>
        <p:spPr>
          <a:xfrm>
            <a:off x="1488869" y="309184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4A6E2-F91A-4222-B866-D06B4ED6D736}"/>
              </a:ext>
            </a:extLst>
          </p:cNvPr>
          <p:cNvSpPr/>
          <p:nvPr/>
        </p:nvSpPr>
        <p:spPr>
          <a:xfrm>
            <a:off x="888274" y="1637211"/>
            <a:ext cx="10458995" cy="191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B288868-4B7D-42A9-902E-5BFDAC70E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81489"/>
              </p:ext>
            </p:extLst>
          </p:nvPr>
        </p:nvGraphicFramePr>
        <p:xfrm>
          <a:off x="3840480" y="1399900"/>
          <a:ext cx="5538946" cy="476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33">
                  <a:extLst>
                    <a:ext uri="{9D8B030D-6E8A-4147-A177-3AD203B41FA5}">
                      <a16:colId xmlns:a16="http://schemas.microsoft.com/office/drawing/2014/main" val="533967741"/>
                    </a:ext>
                  </a:extLst>
                </a:gridCol>
                <a:gridCol w="3866213">
                  <a:extLst>
                    <a:ext uri="{9D8B030D-6E8A-4147-A177-3AD203B41FA5}">
                      <a16:colId xmlns:a16="http://schemas.microsoft.com/office/drawing/2014/main" val="1865619157"/>
                    </a:ext>
                  </a:extLst>
                </a:gridCol>
              </a:tblGrid>
              <a:tr h="311329">
                <a:tc>
                  <a:txBody>
                    <a:bodyPr/>
                    <a:lstStyle/>
                    <a:p>
                      <a:r>
                        <a:rPr lang="fr-FR" dirty="0"/>
                        <a:t>Numéro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du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5958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Communication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1829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28072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logistique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2232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(support)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0219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(développement)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189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informatique (infrastructure)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9447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secrétariat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18142"/>
                  </a:ext>
                </a:extLst>
              </a:tr>
              <a:tr h="373351">
                <a:tc>
                  <a:txBody>
                    <a:bodyPr/>
                    <a:lstStyle/>
                    <a:p>
                      <a:r>
                        <a:rPr lang="fr-F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comptabilité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6693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Recherche et Développement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18425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RH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98046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Secrétariat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41300"/>
                  </a:ext>
                </a:extLst>
              </a:tr>
              <a:tr h="341814">
                <a:tc>
                  <a:txBody>
                    <a:bodyPr/>
                    <a:lstStyle/>
                    <a:p>
                      <a:r>
                        <a:rPr lang="fr-F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0323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09C48093-89DA-4A79-B454-79A53F48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" y="1090971"/>
            <a:ext cx="11268075" cy="2000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02FDED-CC43-4F72-B9E8-DA5795A30785}"/>
              </a:ext>
            </a:extLst>
          </p:cNvPr>
          <p:cNvSpPr txBox="1"/>
          <p:nvPr/>
        </p:nvSpPr>
        <p:spPr>
          <a:xfrm>
            <a:off x="696312" y="1645919"/>
            <a:ext cx="2691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Pour isoler les services au sein des bâtiments, nous avons du les séparer dans des sous-réseau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virtuels,dont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voilà leurs noms :</a:t>
            </a:r>
          </a:p>
        </p:txBody>
      </p:sp>
    </p:spTree>
    <p:extLst>
      <p:ext uri="{BB962C8B-B14F-4D97-AF65-F5344CB8AC3E}">
        <p14:creationId xmlns:p14="http://schemas.microsoft.com/office/powerpoint/2010/main" val="166567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F80610-1D67-4043-98CB-EC1164583359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VTP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E665E37-00E5-4DD7-B101-6B4CA314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66" y="2161903"/>
            <a:ext cx="1697357" cy="87605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3D9696C-76FC-484A-8D4C-B299FA58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60" y="4719347"/>
            <a:ext cx="590550" cy="30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EADC75-104D-43B9-9768-2029847F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16" y="4719347"/>
            <a:ext cx="590550" cy="30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62CA2-1423-4961-880A-F1608538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714294"/>
            <a:ext cx="590550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063A72-CF6D-4CA3-9336-6E5272FB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407" y="4714294"/>
            <a:ext cx="590550" cy="304800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EE9F8C-6083-4A25-89D8-C1C3DDAEA1CB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041735" y="3037958"/>
            <a:ext cx="2736810" cy="16813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891DA2-7D7D-4DCF-B11D-9E875A27F27A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4634591" y="3037958"/>
            <a:ext cx="1143954" cy="16813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7F930AC-2E61-4FD0-9FE3-85D4D31B4A28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H="1" flipV="1">
            <a:off x="5778545" y="3037958"/>
            <a:ext cx="612729" cy="16763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8151B9B-2F18-4651-BAFB-9DE9ADB29351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5778545" y="3037958"/>
            <a:ext cx="2074137" cy="16763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F63CFFB-26AA-4E74-8229-712654415B47}"/>
              </a:ext>
            </a:extLst>
          </p:cNvPr>
          <p:cNvCxnSpPr>
            <a:cxnSpLocks/>
          </p:cNvCxnSpPr>
          <p:nvPr/>
        </p:nvCxnSpPr>
        <p:spPr>
          <a:xfrm flipH="1">
            <a:off x="5629275" y="3032905"/>
            <a:ext cx="147771" cy="96275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B1E400F-F8DB-4301-BB9E-F494BE861AB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693085" y="3037958"/>
            <a:ext cx="85460" cy="14400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3F87598-78DA-4C80-9724-B2EE822B3DA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78545" y="3037958"/>
            <a:ext cx="45993" cy="14400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3C2F329-F2C8-4313-9A85-F1F3BB09501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78545" y="3037958"/>
            <a:ext cx="135801" cy="9611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298CB78-FBFC-464F-81E7-E6CD3B8F102B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VTP sert à partager les vlan qu’il connaît avec les autres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339473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0.21458 0.2349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1173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08763 0.227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1136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4844 0.234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16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16458 0.23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6A1E9F-6A49-4F8D-AC65-15503904258A}"/>
              </a:ext>
            </a:extLst>
          </p:cNvPr>
          <p:cNvSpPr txBox="1"/>
          <p:nvPr/>
        </p:nvSpPr>
        <p:spPr>
          <a:xfrm>
            <a:off x="1619498" y="905728"/>
            <a:ext cx="895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Protocole LACP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256B2C-BABD-4C1A-AA2B-1E019860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60" y="3157246"/>
            <a:ext cx="1412346" cy="7289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CF31A6-AB29-479B-970B-6B97AE09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1" y="3157245"/>
            <a:ext cx="1412346" cy="728953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DEC2BB6-34CB-4438-9BEB-387E5D2AED15}"/>
              </a:ext>
            </a:extLst>
          </p:cNvPr>
          <p:cNvCxnSpPr>
            <a:cxnSpLocks/>
          </p:cNvCxnSpPr>
          <p:nvPr/>
        </p:nvCxnSpPr>
        <p:spPr>
          <a:xfrm>
            <a:off x="4545479" y="3327992"/>
            <a:ext cx="295431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21CB807-D642-46F2-9098-2EBF65EE78EB}"/>
              </a:ext>
            </a:extLst>
          </p:cNvPr>
          <p:cNvCxnSpPr>
            <a:cxnSpLocks/>
          </p:cNvCxnSpPr>
          <p:nvPr/>
        </p:nvCxnSpPr>
        <p:spPr>
          <a:xfrm>
            <a:off x="4299163" y="3714308"/>
            <a:ext cx="295431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3726A7C-318B-4DB8-ADFE-63DF1EA0ACD9}"/>
              </a:ext>
            </a:extLst>
          </p:cNvPr>
          <p:cNvCxnSpPr>
            <a:cxnSpLocks/>
          </p:cNvCxnSpPr>
          <p:nvPr/>
        </p:nvCxnSpPr>
        <p:spPr>
          <a:xfrm>
            <a:off x="4545479" y="3327992"/>
            <a:ext cx="171777" cy="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C82D37A-16A1-49B9-9474-71464C4456EA}"/>
              </a:ext>
            </a:extLst>
          </p:cNvPr>
          <p:cNvCxnSpPr>
            <a:cxnSpLocks/>
          </p:cNvCxnSpPr>
          <p:nvPr/>
        </p:nvCxnSpPr>
        <p:spPr>
          <a:xfrm>
            <a:off x="4299163" y="3714308"/>
            <a:ext cx="171777" cy="0"/>
          </a:xfrm>
          <a:prstGeom prst="line">
            <a:avLst/>
          </a:prstGeom>
          <a:ln w="34925" cmpd="sng">
            <a:solidFill>
              <a:schemeClr val="accent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30C0CF9-C132-4C46-B5C4-513948E1DB2D}"/>
              </a:ext>
            </a:extLst>
          </p:cNvPr>
          <p:cNvSpPr txBox="1"/>
          <p:nvPr/>
        </p:nvSpPr>
        <p:spPr>
          <a:xfrm>
            <a:off x="1031553" y="2078798"/>
            <a:ext cx="269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protocole LACP sert à combiner deux liens en un seul qui sert pour la redondance: </a:t>
            </a:r>
          </a:p>
        </p:txBody>
      </p:sp>
    </p:spTree>
    <p:extLst>
      <p:ext uri="{BB962C8B-B14F-4D97-AF65-F5344CB8AC3E}">
        <p14:creationId xmlns:p14="http://schemas.microsoft.com/office/powerpoint/2010/main" val="344615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23528 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23138 0.002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3466</TotalTime>
  <Words>389</Words>
  <Application>Microsoft Office PowerPoint</Application>
  <PresentationFormat>Grand écran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GRONDARD BAPTISTE</dc:creator>
  <cp:lastModifiedBy>robin callet</cp:lastModifiedBy>
  <cp:revision>100</cp:revision>
  <dcterms:created xsi:type="dcterms:W3CDTF">2017-12-21T15:55:27Z</dcterms:created>
  <dcterms:modified xsi:type="dcterms:W3CDTF">2019-04-12T07:21:14Z</dcterms:modified>
</cp:coreProperties>
</file>