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16" r:id="rId11"/>
    <p:sldId id="308" r:id="rId12"/>
    <p:sldId id="309" r:id="rId13"/>
    <p:sldId id="311" r:id="rId14"/>
    <p:sldId id="374" r:id="rId15"/>
    <p:sldId id="318" r:id="rId16"/>
    <p:sldId id="317" r:id="rId17"/>
    <p:sldId id="389" r:id="rId18"/>
    <p:sldId id="390" r:id="rId19"/>
    <p:sldId id="395" r:id="rId20"/>
    <p:sldId id="388" r:id="rId21"/>
    <p:sldId id="320" r:id="rId22"/>
    <p:sldId id="307" r:id="rId23"/>
    <p:sldId id="384" r:id="rId24"/>
    <p:sldId id="387" r:id="rId25"/>
    <p:sldId id="385" r:id="rId26"/>
    <p:sldId id="386" r:id="rId27"/>
    <p:sldId id="288" r:id="rId28"/>
    <p:sldId id="326" r:id="rId29"/>
    <p:sldId id="391" r:id="rId30"/>
    <p:sldId id="392" r:id="rId31"/>
    <p:sldId id="393" r:id="rId32"/>
    <p:sldId id="327" r:id="rId33"/>
    <p:sldId id="328" r:id="rId34"/>
    <p:sldId id="400" r:id="rId35"/>
    <p:sldId id="399" r:id="rId36"/>
    <p:sldId id="396" r:id="rId37"/>
    <p:sldId id="397" r:id="rId38"/>
    <p:sldId id="362" r:id="rId39"/>
    <p:sldId id="369" r:id="rId40"/>
    <p:sldId id="364" r:id="rId41"/>
    <p:sldId id="366" r:id="rId42"/>
    <p:sldId id="365" r:id="rId43"/>
    <p:sldId id="368" r:id="rId44"/>
    <p:sldId id="363" r:id="rId45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79003" autoAdjust="0"/>
  </p:normalViewPr>
  <p:slideViewPr>
    <p:cSldViewPr snapToGrid="0">
      <p:cViewPr varScale="1">
        <p:scale>
          <a:sx n="54" d="100"/>
          <a:sy n="54" d="100"/>
        </p:scale>
        <p:origin x="1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957F-1B3B-41DA-B877-D854FE6EE1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C8935-503C-4FDD-B8A5-AE1FED15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93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F9706-EE54-4067-9703-E91FA2A2495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A410-DFA9-4839-9F91-7376AA7E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6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6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8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http://www3.ntu.edu.sg/home/ehchua/programming/java/J5b_IO.html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2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0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8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disk access is much slower than the processing performed in memory; that’s why it’s not a good idea to access the disk a thousand times to read a file of 1,000 bytes. To minimize the number of times the disk is accessed, Java provides buffers, which serve as reservoirs of data.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idea here is to minimize disk access. Buffered streams are not changing the type of the original streams — they just make reading more efficient. A program performs stream chaining (or stream piping) to connect streams, just as pipes are connected in plumbing.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6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Files &amp; I/O</a:t>
            </a:r>
          </a:p>
          <a:p>
            <a:r>
              <a:rPr lang="zh-CN" altLang="en-US" sz="2800" dirty="0" smtClean="0"/>
              <a:t>文件及输入输出</a:t>
            </a:r>
            <a:endParaRPr lang="en-US" altLang="zh-CN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4" y="409088"/>
            <a:ext cx="4727572" cy="21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Streams(</a:t>
            </a:r>
            <a:r>
              <a:rPr lang="zh-CN" altLang="en-US" dirty="0" smtClean="0"/>
              <a:t>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60" y="1553936"/>
            <a:ext cx="2403162" cy="16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Programs </a:t>
            </a:r>
            <a:r>
              <a:rPr lang="en-US" altLang="zh-CN" dirty="0"/>
              <a:t>read inputs from </a:t>
            </a:r>
            <a:r>
              <a:rPr lang="en-US" altLang="zh-CN" dirty="0">
                <a:solidFill>
                  <a:srgbClr val="00B0F0"/>
                </a:solidFill>
              </a:rPr>
              <a:t>data sources </a:t>
            </a:r>
            <a:r>
              <a:rPr lang="en-US" altLang="zh-CN" dirty="0"/>
              <a:t>(e.g., keyboard, file, network, memory buffer, or another program) and write outputs to </a:t>
            </a:r>
            <a:r>
              <a:rPr lang="en-US" altLang="zh-CN" dirty="0">
                <a:solidFill>
                  <a:srgbClr val="00B0F0"/>
                </a:solidFill>
              </a:rPr>
              <a:t>data sinks </a:t>
            </a:r>
            <a:r>
              <a:rPr lang="en-US" altLang="zh-CN" dirty="0"/>
              <a:t>(e.g., display console, file, network, memory buffer, or another program).</a:t>
            </a:r>
            <a:endParaRPr lang="en-US" altLang="zh-CN" dirty="0" smtClean="0"/>
          </a:p>
          <a:p>
            <a:r>
              <a:rPr lang="en-US" altLang="zh-CN" dirty="0"/>
              <a:t>If a programming language had to </a:t>
            </a:r>
            <a:r>
              <a:rPr lang="en-US" altLang="zh-CN" dirty="0">
                <a:solidFill>
                  <a:srgbClr val="FF0000"/>
                </a:solidFill>
              </a:rPr>
              <a:t>deal with each type of device as a special case, the complexity would be overwhelming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1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64529"/>
            <a:ext cx="4344126" cy="1380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good facilities for doing input and output is to provide </a:t>
            </a:r>
            <a:r>
              <a:rPr lang="en-US" altLang="zh-CN" dirty="0">
                <a:solidFill>
                  <a:srgbClr val="0070C0"/>
                </a:solidFill>
              </a:rPr>
              <a:t>universal abstractions </a:t>
            </a:r>
            <a:r>
              <a:rPr lang="en-US" altLang="zh-CN" dirty="0"/>
              <a:t>for representing I/O devices.</a:t>
            </a:r>
          </a:p>
          <a:p>
            <a:r>
              <a:rPr lang="en-US" altLang="zh-CN" dirty="0"/>
              <a:t>In Java, In Java, the main I/O abstractions are called </a:t>
            </a:r>
            <a:r>
              <a:rPr lang="en-US" altLang="zh-CN" dirty="0" smtClean="0">
                <a:solidFill>
                  <a:srgbClr val="0070C0"/>
                </a:solidFill>
              </a:rPr>
              <a:t>streams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stream is a </a:t>
            </a:r>
            <a:r>
              <a:rPr lang="en-US" altLang="zh-CN" dirty="0">
                <a:solidFill>
                  <a:srgbClr val="0070C0"/>
                </a:solidFill>
              </a:rPr>
              <a:t>sequential and contiguous one-way flow of data</a:t>
            </a:r>
            <a:r>
              <a:rPr lang="en-US" altLang="zh-CN" dirty="0"/>
              <a:t> (just like water or oil flows through the pipe).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" y="5275203"/>
            <a:ext cx="4513006" cy="14334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88" y="181751"/>
            <a:ext cx="2403162" cy="16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beauty of the stream </a:t>
            </a:r>
            <a:r>
              <a:rPr lang="en-US" altLang="zh-CN" dirty="0">
                <a:solidFill>
                  <a:srgbClr val="0070C0"/>
                </a:solidFill>
              </a:rPr>
              <a:t>abstraction</a:t>
            </a:r>
            <a:r>
              <a:rPr lang="en-US" altLang="zh-CN" dirty="0"/>
              <a:t> is that it is as easy to write data to a file or to send data over a network as it is to print information on the screen.</a:t>
            </a:r>
          </a:p>
          <a:p>
            <a:r>
              <a:rPr lang="en-US" altLang="zh-CN" dirty="0"/>
              <a:t>The standard stream classes discussed </a:t>
            </a:r>
            <a:r>
              <a:rPr lang="en-US" altLang="zh-CN" dirty="0" smtClean="0"/>
              <a:t>are </a:t>
            </a:r>
            <a:r>
              <a:rPr lang="en-US" altLang="zh-CN" dirty="0"/>
              <a:t>defined in the package java.io</a:t>
            </a:r>
            <a:r>
              <a:rPr lang="en-US" altLang="zh-CN" dirty="0" smtClean="0"/>
              <a:t>, along </a:t>
            </a:r>
            <a:r>
              <a:rPr lang="en-US" altLang="zh-CN" dirty="0"/>
              <a:t>with several supporting classes.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4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supports several types of streams, but no matter what type you are going to use, the following three steps should be done in your program:</a:t>
            </a:r>
          </a:p>
          <a:p>
            <a:pPr lvl="1"/>
            <a:r>
              <a:rPr lang="en-US" altLang="zh-CN" dirty="0" smtClean="0">
                <a:solidFill>
                  <a:schemeClr val="accent5"/>
                </a:solidFill>
              </a:rPr>
              <a:t>Open</a:t>
            </a:r>
            <a:r>
              <a:rPr lang="en-US" altLang="zh-CN" dirty="0" smtClean="0"/>
              <a:t> </a:t>
            </a:r>
            <a:r>
              <a:rPr lang="en-US" altLang="zh-CN" dirty="0"/>
              <a:t>a stream that points at some data store e.g. a </a:t>
            </a:r>
            <a:r>
              <a:rPr lang="en-US" altLang="zh-CN" dirty="0" smtClean="0"/>
              <a:t>file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>
                <a:solidFill>
                  <a:schemeClr val="accent5"/>
                </a:solidFill>
              </a:rPr>
              <a:t>Read</a:t>
            </a:r>
            <a:r>
              <a:rPr lang="en-US" altLang="zh-CN" dirty="0" smtClean="0"/>
              <a:t> 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chemeClr val="accent5"/>
                </a:solidFill>
              </a:rPr>
              <a:t>write</a:t>
            </a:r>
            <a:r>
              <a:rPr lang="en-US" altLang="zh-CN" dirty="0"/>
              <a:t> data from/to this stream.</a:t>
            </a:r>
          </a:p>
          <a:p>
            <a:pPr lvl="1"/>
            <a:r>
              <a:rPr lang="en-US" altLang="zh-CN" dirty="0" smtClean="0">
                <a:solidFill>
                  <a:schemeClr val="accent5"/>
                </a:solidFill>
              </a:rPr>
              <a:t>Close</a:t>
            </a:r>
            <a:r>
              <a:rPr lang="en-US" altLang="zh-CN" dirty="0" smtClean="0"/>
              <a:t> </a:t>
            </a:r>
            <a:r>
              <a:rPr lang="en-US" altLang="zh-CN" dirty="0"/>
              <a:t>the stream (Java can do it automatically).</a:t>
            </a:r>
          </a:p>
        </p:txBody>
      </p:sp>
    </p:spTree>
    <p:extLst>
      <p:ext uri="{BB962C8B-B14F-4D97-AF65-F5344CB8AC3E}">
        <p14:creationId xmlns:p14="http://schemas.microsoft.com/office/powerpoint/2010/main" val="11256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</a:t>
            </a:r>
            <a:r>
              <a:rPr lang="en-US" altLang="zh-CN" dirty="0"/>
              <a:t>are two broad categories of data: </a:t>
            </a:r>
            <a:r>
              <a:rPr lang="en-US" altLang="zh-CN" dirty="0">
                <a:solidFill>
                  <a:srgbClr val="0070C0"/>
                </a:solidFill>
              </a:rPr>
              <a:t>machine-formatted data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human-readable</a:t>
            </a:r>
            <a:r>
              <a:rPr lang="en-US" altLang="zh-CN" dirty="0"/>
              <a:t> </a:t>
            </a:r>
            <a:r>
              <a:rPr lang="en-US" altLang="zh-CN" dirty="0" smtClean="0"/>
              <a:t>text.</a:t>
            </a:r>
          </a:p>
          <a:p>
            <a:r>
              <a:rPr lang="en-US" altLang="zh-CN" dirty="0" smtClean="0"/>
              <a:t>As </a:t>
            </a:r>
            <a:r>
              <a:rPr lang="en-US" altLang="zh-CN" dirty="0"/>
              <a:t>a consequence, Java needs to differentiate between </a:t>
            </a:r>
            <a:r>
              <a:rPr lang="en-US" altLang="zh-CN" dirty="0">
                <a:solidFill>
                  <a:srgbClr val="0070C0"/>
                </a:solidFill>
              </a:rPr>
              <a:t>byte-based I/O </a:t>
            </a:r>
            <a:r>
              <a:rPr lang="en-US" altLang="zh-CN" dirty="0"/>
              <a:t>for processing raw bytes or binary data, and </a:t>
            </a:r>
            <a:r>
              <a:rPr lang="en-US" altLang="zh-CN" dirty="0">
                <a:solidFill>
                  <a:srgbClr val="0070C0"/>
                </a:solidFill>
              </a:rPr>
              <a:t>character-based I/O </a:t>
            </a:r>
            <a:r>
              <a:rPr lang="en-US" altLang="zh-CN" dirty="0"/>
              <a:t>for processing texts made up of characters.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2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2" y="1859283"/>
            <a:ext cx="7700336" cy="4017082"/>
          </a:xfrm>
        </p:spPr>
      </p:pic>
    </p:spTree>
    <p:extLst>
      <p:ext uri="{BB962C8B-B14F-4D97-AF65-F5344CB8AC3E}">
        <p14:creationId xmlns:p14="http://schemas.microsoft.com/office/powerpoint/2010/main" val="41769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Byte-based I/O*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Byte streams can be useful for direct machine-to-machine communication, and they can sometimes be useful for storing data in files, especially </a:t>
            </a:r>
            <a:r>
              <a:rPr lang="en-US" altLang="zh-CN" dirty="0">
                <a:solidFill>
                  <a:srgbClr val="0070C0"/>
                </a:solidFill>
              </a:rPr>
              <a:t>when large amounts of data need to be stored </a:t>
            </a:r>
            <a:r>
              <a:rPr lang="en-US" altLang="zh-CN" dirty="0" smtClean="0">
                <a:solidFill>
                  <a:srgbClr val="0070C0"/>
                </a:solidFill>
              </a:rPr>
              <a:t>efficiently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However, binary data is fragile in the sense that its meaning is not self-evident. </a:t>
            </a:r>
            <a:endParaRPr lang="en-US" altLang="zh-CN" dirty="0" smtClean="0"/>
          </a:p>
          <a:p>
            <a:r>
              <a:rPr lang="en-US" altLang="zh-CN" dirty="0"/>
              <a:t>For files that store </a:t>
            </a:r>
            <a:r>
              <a:rPr lang="en-US" altLang="zh-CN" dirty="0">
                <a:solidFill>
                  <a:schemeClr val="accent5"/>
                </a:solidFill>
              </a:rPr>
              <a:t>data in machine format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the appropriate I/O classes are </a:t>
            </a:r>
            <a:r>
              <a:rPr lang="en-US" altLang="zh-CN" dirty="0" err="1">
                <a:solidFill>
                  <a:schemeClr val="accent5"/>
                </a:solidFill>
              </a:rPr>
              <a:t>FileInputStream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chemeClr val="accent5"/>
                </a:solidFill>
              </a:rPr>
              <a:t>FileOutputStream</a:t>
            </a:r>
            <a:r>
              <a:rPr lang="en-US" altLang="zh-CN" dirty="0"/>
              <a:t>.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Notice: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We will not talk about byte-based I/O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26696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Byte-based I/O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5" y="1954501"/>
            <a:ext cx="6902029" cy="4432852"/>
          </a:xfrm>
        </p:spPr>
      </p:pic>
      <p:sp>
        <p:nvSpPr>
          <p:cNvPr id="6" name="Rectangle 5"/>
          <p:cNvSpPr/>
          <p:nvPr/>
        </p:nvSpPr>
        <p:spPr>
          <a:xfrm>
            <a:off x="1885867" y="2451747"/>
            <a:ext cx="2234070" cy="27090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5"/>
          <p:cNvSpPr/>
          <p:nvPr/>
        </p:nvSpPr>
        <p:spPr>
          <a:xfrm>
            <a:off x="5367094" y="2451747"/>
            <a:ext cx="2234070" cy="27090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Java Standard 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System.in</a:t>
            </a:r>
          </a:p>
          <a:p>
            <a:pPr lvl="1"/>
            <a:r>
              <a:rPr lang="en-US" altLang="zh-CN" dirty="0"/>
              <a:t>System.in is an </a:t>
            </a:r>
            <a:r>
              <a:rPr lang="en-US" altLang="zh-CN" dirty="0" err="1">
                <a:solidFill>
                  <a:schemeClr val="accent5"/>
                </a:solidFill>
              </a:rPr>
              <a:t>InputStream</a:t>
            </a:r>
            <a:r>
              <a:rPr lang="en-US" altLang="zh-CN" dirty="0"/>
              <a:t> which is typically connected to keyboard input of console programs</a:t>
            </a:r>
            <a:r>
              <a:rPr lang="en-US" altLang="zh-CN" dirty="0" smtClean="0"/>
              <a:t>. </a:t>
            </a: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System.out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System.out</a:t>
            </a:r>
            <a:r>
              <a:rPr lang="en-US" altLang="zh-CN" dirty="0" smtClean="0"/>
              <a:t> </a:t>
            </a:r>
            <a:r>
              <a:rPr lang="en-US" altLang="zh-CN" dirty="0"/>
              <a:t>is a </a:t>
            </a:r>
            <a:r>
              <a:rPr lang="en-US" altLang="zh-CN" dirty="0" err="1">
                <a:solidFill>
                  <a:schemeClr val="accent5"/>
                </a:solidFill>
              </a:rPr>
              <a:t>PrintStream</a:t>
            </a:r>
            <a:r>
              <a:rPr lang="en-US" altLang="zh-CN" dirty="0"/>
              <a:t>. </a:t>
            </a:r>
            <a:r>
              <a:rPr lang="en-US" altLang="zh-CN" dirty="0" err="1" smtClean="0"/>
              <a:t>System.out</a:t>
            </a:r>
            <a:r>
              <a:rPr lang="en-US" altLang="zh-CN" dirty="0" smtClean="0"/>
              <a:t> </a:t>
            </a:r>
            <a:r>
              <a:rPr lang="en-US" altLang="zh-CN" dirty="0"/>
              <a:t>normally outputs the data you write to it to the console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err="1">
                <a:solidFill>
                  <a:srgbClr val="0070C0"/>
                </a:solidFill>
              </a:rPr>
              <a:t>System.err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/>
              <a:t>System.err</a:t>
            </a:r>
            <a:r>
              <a:rPr lang="en-US" altLang="zh-CN" dirty="0"/>
              <a:t> is a </a:t>
            </a:r>
            <a:r>
              <a:rPr lang="en-US" altLang="zh-CN" dirty="0" err="1">
                <a:solidFill>
                  <a:schemeClr val="accent5"/>
                </a:solidFill>
              </a:rPr>
              <a:t>PrintStream</a:t>
            </a:r>
            <a:r>
              <a:rPr lang="en-US" altLang="zh-CN" dirty="0"/>
              <a:t>. </a:t>
            </a:r>
            <a:r>
              <a:rPr lang="en-US" altLang="zh-CN" dirty="0" err="1" smtClean="0"/>
              <a:t>System.err</a:t>
            </a:r>
            <a:r>
              <a:rPr lang="en-US" altLang="zh-CN" dirty="0" smtClean="0"/>
              <a:t> </a:t>
            </a:r>
            <a:r>
              <a:rPr lang="en-US" altLang="zh-CN" dirty="0"/>
              <a:t>works like </a:t>
            </a:r>
            <a:r>
              <a:rPr lang="en-US" altLang="zh-CN" dirty="0" err="1"/>
              <a:t>System.out</a:t>
            </a:r>
            <a:r>
              <a:rPr lang="en-US" altLang="zh-CN" dirty="0"/>
              <a:t> except it is normally only used to output error texts.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Some </a:t>
            </a:r>
            <a:r>
              <a:rPr lang="en-US" altLang="zh-CN" dirty="0"/>
              <a:t>programs (like Eclipse) will show the output to </a:t>
            </a:r>
            <a:r>
              <a:rPr lang="en-US" altLang="zh-CN" dirty="0" err="1"/>
              <a:t>System.err</a:t>
            </a:r>
            <a:r>
              <a:rPr lang="en-US" altLang="zh-CN" dirty="0"/>
              <a:t> in red text, to make it more obvious that it is error text.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5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Files</a:t>
            </a:r>
          </a:p>
          <a:p>
            <a:r>
              <a:rPr lang="en-US" altLang="zh-CN" dirty="0" smtClean="0"/>
              <a:t>Streams</a:t>
            </a:r>
          </a:p>
          <a:p>
            <a:pPr lvl="1"/>
            <a:r>
              <a:rPr lang="en-US" altLang="zh-CN" dirty="0" smtClean="0"/>
              <a:t>Byte-Based I/O*</a:t>
            </a:r>
          </a:p>
          <a:p>
            <a:pPr lvl="1"/>
            <a:r>
              <a:rPr lang="en-US" altLang="zh-CN" dirty="0" smtClean="0"/>
              <a:t>Character-Based I/O</a:t>
            </a:r>
          </a:p>
          <a:p>
            <a:r>
              <a:rPr lang="en-US" altLang="zh-CN" dirty="0" err="1" smtClean="0"/>
              <a:t>FileReader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FileWriter</a:t>
            </a:r>
            <a:endParaRPr lang="en-US" altLang="zh-CN" dirty="0" smtClean="0"/>
          </a:p>
          <a:p>
            <a:r>
              <a:rPr lang="en-US" altLang="zh-CN" dirty="0" err="1" smtClean="0"/>
              <a:t>BufferedReader</a:t>
            </a:r>
            <a:r>
              <a:rPr lang="en-US" altLang="zh-CN" dirty="0"/>
              <a:t> &amp; </a:t>
            </a:r>
            <a:r>
              <a:rPr lang="en-US" altLang="zh-CN" dirty="0" err="1"/>
              <a:t>Buffered</a:t>
            </a:r>
            <a:r>
              <a:rPr lang="en-US" altLang="zh-CN" dirty="0" err="1" smtClean="0"/>
              <a:t>Writer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5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Character-Based 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character </a:t>
            </a:r>
            <a:r>
              <a:rPr lang="en-US" altLang="zh-CN" dirty="0"/>
              <a:t>data are also coded as binary </a:t>
            </a:r>
            <a:r>
              <a:rPr lang="en-US" altLang="zh-CN" dirty="0" smtClean="0"/>
              <a:t>numbers. </a:t>
            </a:r>
          </a:p>
          <a:p>
            <a:r>
              <a:rPr lang="en-US" altLang="zh-CN" dirty="0" smtClean="0"/>
              <a:t>But </a:t>
            </a:r>
            <a:r>
              <a:rPr lang="en-US" altLang="zh-CN" dirty="0"/>
              <a:t>the </a:t>
            </a:r>
            <a:r>
              <a:rPr lang="en-US" altLang="zh-CN" dirty="0" smtClean="0"/>
              <a:t>character </a:t>
            </a:r>
            <a:r>
              <a:rPr lang="en-US" altLang="zh-CN" dirty="0"/>
              <a:t>data has been standardized and is well understood, and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data expressed in character form can be made meaningful to human readers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current trend seems to be towards increased use of character data</a:t>
            </a:r>
            <a:r>
              <a:rPr lang="en-US" altLang="zh-CN" dirty="0"/>
              <a:t>, represented in a way that will make its meaning as self-evident as possible.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Character-Based I/O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57" y="1690689"/>
            <a:ext cx="6825286" cy="4051205"/>
          </a:xfrm>
        </p:spPr>
      </p:pic>
      <p:sp>
        <p:nvSpPr>
          <p:cNvPr id="5" name="Rectangle 4"/>
          <p:cNvSpPr/>
          <p:nvPr/>
        </p:nvSpPr>
        <p:spPr>
          <a:xfrm>
            <a:off x="2501379" y="2622176"/>
            <a:ext cx="1904774" cy="29583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961756" y="2622176"/>
            <a:ext cx="1904774" cy="29583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5"/>
          <p:cNvSpPr/>
          <p:nvPr/>
        </p:nvSpPr>
        <p:spPr>
          <a:xfrm>
            <a:off x="1994219" y="3006082"/>
            <a:ext cx="1904774" cy="29583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5"/>
          <p:cNvSpPr/>
          <p:nvPr/>
        </p:nvSpPr>
        <p:spPr>
          <a:xfrm>
            <a:off x="5447960" y="2982909"/>
            <a:ext cx="1904774" cy="29583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FileReader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Human-readable</a:t>
            </a:r>
            <a:r>
              <a:rPr lang="en-US" altLang="zh-CN" dirty="0"/>
              <a:t> character data can be read from a file using an object belonging to the class </a:t>
            </a:r>
            <a:r>
              <a:rPr lang="en-US" altLang="zh-CN" dirty="0" err="1" smtClean="0">
                <a:solidFill>
                  <a:schemeClr val="accent5"/>
                </a:solidFill>
              </a:rPr>
              <a:t>FileReader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r>
              <a:rPr lang="en-US" altLang="zh-CN" dirty="0"/>
              <a:t>Similarly, data can be written to a file in human-readable format through an object of type </a:t>
            </a:r>
            <a:r>
              <a:rPr lang="en-US" altLang="zh-CN" dirty="0" err="1" smtClean="0">
                <a:solidFill>
                  <a:schemeClr val="accent5"/>
                </a:solidFill>
              </a:rPr>
              <a:t>FileWriter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4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public </a:t>
            </a:r>
            <a:r>
              <a:rPr lang="en-US" altLang="zh-CN" dirty="0" err="1">
                <a:solidFill>
                  <a:schemeClr val="accent5"/>
                </a:solidFill>
              </a:rPr>
              <a:t>FileReader</a:t>
            </a:r>
            <a:r>
              <a:rPr lang="en-US" altLang="zh-CN" dirty="0">
                <a:solidFill>
                  <a:schemeClr val="accent5"/>
                </a:solidFill>
              </a:rPr>
              <a:t>(String </a:t>
            </a:r>
            <a:r>
              <a:rPr lang="en-US" altLang="zh-CN" dirty="0" err="1">
                <a:solidFill>
                  <a:schemeClr val="accent5"/>
                </a:solidFill>
              </a:rPr>
              <a:t>fileName</a:t>
            </a:r>
            <a:r>
              <a:rPr lang="en-US" altLang="zh-CN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           throws </a:t>
            </a:r>
            <a:r>
              <a:rPr lang="en-US" altLang="zh-CN" dirty="0" err="1">
                <a:solidFill>
                  <a:schemeClr val="accent5"/>
                </a:solidFill>
              </a:rPr>
              <a:t>FileNotFoundException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Creates </a:t>
            </a:r>
            <a:r>
              <a:rPr lang="en-US" altLang="zh-CN" dirty="0"/>
              <a:t>a new </a:t>
            </a:r>
            <a:r>
              <a:rPr lang="en-US" altLang="zh-CN" dirty="0" err="1"/>
              <a:t>FileReader</a:t>
            </a:r>
            <a:r>
              <a:rPr lang="en-US" altLang="zh-CN" dirty="0"/>
              <a:t>, given the name of the file to read from.</a:t>
            </a:r>
          </a:p>
          <a:p>
            <a:r>
              <a:rPr lang="en-US" altLang="zh-CN" dirty="0"/>
              <a:t>Parameters:</a:t>
            </a:r>
          </a:p>
          <a:p>
            <a:pPr lvl="1"/>
            <a:r>
              <a:rPr lang="en-US" altLang="zh-CN" dirty="0" err="1"/>
              <a:t>fileName</a:t>
            </a:r>
            <a:r>
              <a:rPr lang="en-US" altLang="zh-CN" dirty="0"/>
              <a:t> - the name of the file to read from</a:t>
            </a:r>
          </a:p>
          <a:p>
            <a:r>
              <a:rPr lang="en-US" altLang="zh-CN" dirty="0"/>
              <a:t>Throws:</a:t>
            </a:r>
          </a:p>
          <a:p>
            <a:pPr lvl="1"/>
            <a:r>
              <a:rPr lang="en-US" altLang="zh-CN" dirty="0" err="1"/>
              <a:t>FileNotFoundException</a:t>
            </a:r>
            <a:r>
              <a:rPr lang="en-US" altLang="zh-CN" dirty="0"/>
              <a:t> - if the named file does not exist, is a directory rather than a regular file, or for some other reason cannot be opened for reading.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3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Constructor using File object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FileReader</a:t>
            </a:r>
            <a:r>
              <a:rPr lang="en-US" altLang="zh-CN" sz="2000" dirty="0"/>
              <a:t>(File file)  throws </a:t>
            </a:r>
            <a:r>
              <a:rPr lang="en-US" altLang="zh-CN" sz="2000" dirty="0" err="1" smtClean="0"/>
              <a:t>FileNotFoundException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Read data from file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int read() throws </a:t>
            </a:r>
            <a:r>
              <a:rPr lang="en-US" altLang="zh-CN" sz="2000" dirty="0" err="1" smtClean="0"/>
              <a:t>IOException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en-US" altLang="zh-CN" sz="2000" dirty="0">
                <a:solidFill>
                  <a:srgbClr val="00B050"/>
                </a:solidFill>
              </a:rPr>
              <a:t>read a single character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</a:p>
          <a:p>
            <a:pPr lvl="2"/>
            <a:r>
              <a:rPr lang="en-US" altLang="zh-CN" dirty="0" smtClean="0"/>
              <a:t>return -1 </a:t>
            </a:r>
            <a:r>
              <a:rPr lang="en-US" altLang="zh-CN" dirty="0"/>
              <a:t>if the end of the stream has been reached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514350" lvl="2">
              <a:spcBef>
                <a:spcPts val="750"/>
              </a:spcBef>
            </a:pPr>
            <a:r>
              <a:rPr lang="en-US" altLang="zh-CN" sz="2000" dirty="0"/>
              <a:t>public String 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() throws </a:t>
            </a:r>
            <a:r>
              <a:rPr lang="en-US" altLang="zh-CN" sz="2000" dirty="0" err="1"/>
              <a:t>IOException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//Reads a line of text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</a:p>
          <a:p>
            <a:pPr marL="857250" lvl="3">
              <a:spcBef>
                <a:spcPts val="750"/>
              </a:spcBef>
            </a:pPr>
            <a:r>
              <a:rPr lang="en-US" altLang="zh-CN" sz="1800" dirty="0"/>
              <a:t>return null if the end of the stream has been reached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857250" lvl="3">
              <a:spcBef>
                <a:spcPts val="750"/>
              </a:spcBef>
            </a:pPr>
            <a:endParaRPr lang="en-US" altLang="zh-CN" sz="1800" dirty="0" smtClean="0">
              <a:solidFill>
                <a:srgbClr val="00B050"/>
              </a:solidFill>
            </a:endParaRPr>
          </a:p>
          <a:p>
            <a:pPr marL="857250" lvl="3">
              <a:spcBef>
                <a:spcPts val="750"/>
              </a:spcBef>
            </a:pPr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5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3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public </a:t>
            </a:r>
            <a:r>
              <a:rPr lang="en-US" altLang="zh-CN" sz="2400" dirty="0" err="1">
                <a:solidFill>
                  <a:schemeClr val="accent5"/>
                </a:solidFill>
              </a:rPr>
              <a:t>FileWriter</a:t>
            </a:r>
            <a:r>
              <a:rPr lang="en-US" altLang="zh-CN" sz="2400" dirty="0">
                <a:solidFill>
                  <a:schemeClr val="accent5"/>
                </a:solidFill>
              </a:rPr>
              <a:t>(String </a:t>
            </a:r>
            <a:r>
              <a:rPr lang="en-US" altLang="zh-CN" sz="2400" dirty="0" err="1" smtClean="0">
                <a:solidFill>
                  <a:schemeClr val="accent5"/>
                </a:solidFill>
              </a:rPr>
              <a:t>fileName</a:t>
            </a:r>
            <a:r>
              <a:rPr lang="en-US" altLang="zh-CN" sz="2400" dirty="0" smtClean="0">
                <a:solidFill>
                  <a:schemeClr val="accent5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accent5"/>
                </a:solidFill>
              </a:rPr>
              <a:t>boolean</a:t>
            </a:r>
            <a:r>
              <a:rPr lang="en-US" altLang="zh-CN" sz="2400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append)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         throws </a:t>
            </a:r>
            <a:r>
              <a:rPr lang="en-US" altLang="zh-CN" sz="2400" dirty="0" err="1" smtClean="0">
                <a:solidFill>
                  <a:schemeClr val="accent5"/>
                </a:solidFill>
              </a:rPr>
              <a:t>IOException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Function</a:t>
            </a:r>
          </a:p>
          <a:p>
            <a:pPr lvl="1"/>
            <a:r>
              <a:rPr lang="en-US" altLang="zh-CN" sz="2000" dirty="0" smtClean="0"/>
              <a:t>Constructs a </a:t>
            </a:r>
            <a:r>
              <a:rPr lang="en-US" altLang="zh-CN" sz="2000" dirty="0" err="1" smtClean="0"/>
              <a:t>FileWriter</a:t>
            </a:r>
            <a:r>
              <a:rPr lang="en-US" altLang="zh-CN" sz="2000" dirty="0" smtClean="0"/>
              <a:t> object given a file name with a 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indicating whether or not to append the data written. </a:t>
            </a:r>
          </a:p>
          <a:p>
            <a:pPr lvl="1"/>
            <a:r>
              <a:rPr lang="en-US" altLang="zh-CN" sz="2000" dirty="0" smtClean="0"/>
              <a:t>If  the file does not exist, it creates the file.</a:t>
            </a:r>
          </a:p>
          <a:p>
            <a:r>
              <a:rPr lang="en-US" altLang="zh-CN" sz="2400" dirty="0" smtClean="0"/>
              <a:t>Parameters:</a:t>
            </a:r>
          </a:p>
          <a:p>
            <a:pPr lvl="1"/>
            <a:r>
              <a:rPr lang="en-US" altLang="zh-CN" sz="2000" dirty="0" err="1" smtClean="0"/>
              <a:t>fileName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String The system-dependent filename.</a:t>
            </a:r>
          </a:p>
          <a:p>
            <a:pPr lvl="1"/>
            <a:r>
              <a:rPr lang="en-US" altLang="zh-CN" sz="2000" dirty="0"/>
              <a:t>append -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if true, then data will be written to the end of the file rather than the beginning.</a:t>
            </a:r>
          </a:p>
          <a:p>
            <a:r>
              <a:rPr lang="en-US" altLang="zh-CN" sz="2400" dirty="0"/>
              <a:t>Throws:</a:t>
            </a:r>
          </a:p>
          <a:p>
            <a:pPr lvl="1"/>
            <a:r>
              <a:rPr lang="en-US" altLang="zh-CN" sz="2000" dirty="0" err="1"/>
              <a:t>IOException</a:t>
            </a:r>
            <a:r>
              <a:rPr lang="en-US" altLang="zh-CN" sz="2000" dirty="0"/>
              <a:t> - if the named file exists but is a directory rather than a regular file, does not exist but cannot be created, or cannot be opened for any other reason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23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FileWriter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Other </a:t>
            </a:r>
            <a:r>
              <a:rPr lang="en-US" altLang="zh-CN" dirty="0" err="1" smtClean="0">
                <a:solidFill>
                  <a:schemeClr val="accent5"/>
                </a:solidFill>
              </a:rPr>
              <a:t>constructrs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en-US" altLang="zh-CN" dirty="0" err="1" smtClean="0"/>
              <a:t>FileWriter</a:t>
            </a:r>
            <a:r>
              <a:rPr lang="en-US" altLang="zh-CN" dirty="0" smtClean="0"/>
              <a:t>(String </a:t>
            </a:r>
            <a:r>
              <a:rPr lang="en-US" altLang="zh-CN" dirty="0" err="1"/>
              <a:t>fileName</a:t>
            </a:r>
            <a:r>
              <a:rPr lang="en-US" altLang="zh-CN" dirty="0" smtClean="0"/>
              <a:t>) </a:t>
            </a:r>
            <a:r>
              <a:rPr lang="en-US" altLang="zh-CN" dirty="0"/>
              <a:t>throws </a:t>
            </a:r>
            <a:r>
              <a:rPr lang="en-US" altLang="zh-CN" dirty="0" err="1"/>
              <a:t>IOException</a:t>
            </a:r>
            <a:endParaRPr lang="en-US" altLang="zh-CN" dirty="0"/>
          </a:p>
          <a:p>
            <a:pPr lvl="1"/>
            <a:r>
              <a:rPr lang="en-US" altLang="zh-CN" dirty="0" err="1" smtClean="0"/>
              <a:t>FileWriter</a:t>
            </a:r>
            <a:r>
              <a:rPr lang="en-US" altLang="zh-CN" dirty="0" smtClean="0"/>
              <a:t>(File </a:t>
            </a:r>
            <a:r>
              <a:rPr lang="en-US" altLang="zh-CN" dirty="0"/>
              <a:t>file</a:t>
            </a:r>
            <a:r>
              <a:rPr lang="en-US" altLang="zh-CN" dirty="0" smtClean="0"/>
              <a:t>) </a:t>
            </a:r>
            <a:r>
              <a:rPr lang="en-US" altLang="zh-CN" dirty="0"/>
              <a:t>throws </a:t>
            </a:r>
            <a:r>
              <a:rPr lang="en-US" altLang="zh-CN" dirty="0" err="1"/>
              <a:t>IOException</a:t>
            </a:r>
            <a:endParaRPr lang="en-US" altLang="zh-CN" dirty="0"/>
          </a:p>
          <a:p>
            <a:pPr lvl="1"/>
            <a:r>
              <a:rPr lang="en-US" altLang="zh-CN" dirty="0" err="1" smtClean="0"/>
              <a:t>FileWriter</a:t>
            </a:r>
            <a:r>
              <a:rPr lang="en-US" altLang="zh-CN" dirty="0" smtClean="0"/>
              <a:t>(File </a:t>
            </a:r>
            <a:r>
              <a:rPr lang="en-US" altLang="zh-CN" dirty="0" err="1"/>
              <a:t>file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append</a:t>
            </a:r>
            <a:r>
              <a:rPr lang="en-US" altLang="zh-CN" dirty="0" smtClean="0"/>
              <a:t>)</a:t>
            </a:r>
            <a:r>
              <a:rPr lang="en-US" altLang="zh-CN" dirty="0"/>
              <a:t>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accent5"/>
                </a:solidFill>
              </a:rPr>
              <a:t>Write data to file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/>
              <a:t>write(int c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Writes a single character.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/>
              <a:t>write(String </a:t>
            </a:r>
            <a:r>
              <a:rPr lang="en-US" altLang="zh-CN" dirty="0" err="1"/>
              <a:t>str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Writes a string</a:t>
            </a:r>
            <a:r>
              <a:rPr lang="en-US" altLang="zh-CN" dirty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structure using </a:t>
            </a:r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FileReader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reader;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try {</a:t>
            </a:r>
          </a:p>
          <a:p>
            <a:pPr marL="0" indent="0">
              <a:buNone/>
            </a:pPr>
            <a:r>
              <a:rPr lang="en-US" altLang="zh-CN" sz="2400" dirty="0" smtClean="0"/>
              <a:t>     reader = </a:t>
            </a:r>
            <a:r>
              <a:rPr lang="en-US" altLang="zh-CN" sz="2400" dirty="0"/>
              <a:t>new </a:t>
            </a:r>
            <a:r>
              <a:rPr lang="en-US" altLang="zh-CN" sz="2400" dirty="0" err="1"/>
              <a:t>FileReader</a:t>
            </a:r>
            <a:r>
              <a:rPr lang="en-US" altLang="zh-CN" sz="2400" dirty="0"/>
              <a:t>("data.txt</a:t>
            </a:r>
            <a:r>
              <a:rPr lang="en-US" altLang="zh-CN" sz="2400" dirty="0" smtClean="0"/>
              <a:t>");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… </a:t>
            </a:r>
            <a:r>
              <a:rPr lang="en-US" altLang="zh-CN" sz="2400" dirty="0" smtClean="0">
                <a:solidFill>
                  <a:srgbClr val="00B050"/>
                </a:solidFill>
              </a:rPr>
              <a:t>//read data and process them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catch (</a:t>
            </a:r>
            <a:r>
              <a:rPr lang="en-US" altLang="zh-CN" sz="2400" dirty="0" err="1"/>
              <a:t>FileNotFoundException</a:t>
            </a:r>
            <a:r>
              <a:rPr lang="en-US" altLang="zh-CN" sz="2400" dirty="0"/>
              <a:t> e) {</a:t>
            </a:r>
          </a:p>
          <a:p>
            <a:pPr marL="0" indent="0">
              <a:buNone/>
            </a:pPr>
            <a:r>
              <a:rPr lang="en-US" altLang="zh-CN" sz="2400" dirty="0" smtClean="0"/>
              <a:t>     ... </a:t>
            </a:r>
            <a:r>
              <a:rPr lang="en-US" altLang="zh-CN" sz="2400" dirty="0">
                <a:solidFill>
                  <a:srgbClr val="00B050"/>
                </a:solidFill>
              </a:rPr>
              <a:t>// do something to handle </a:t>
            </a:r>
            <a:r>
              <a:rPr lang="en-US" altLang="zh-CN" sz="2400" dirty="0" smtClean="0">
                <a:solidFill>
                  <a:srgbClr val="00B050"/>
                </a:solidFill>
              </a:rPr>
              <a:t>the error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65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structure using </a:t>
            </a:r>
            <a:r>
              <a:rPr lang="en-US" altLang="zh-CN" dirty="0" err="1"/>
              <a:t>FileWriter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FileWriter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writer;</a:t>
            </a:r>
          </a:p>
          <a:p>
            <a:pPr marL="0" indent="0">
              <a:buNone/>
            </a:pPr>
            <a:r>
              <a:rPr lang="en-US" altLang="zh-CN" sz="2400" dirty="0" smtClean="0"/>
              <a:t>try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      writer </a:t>
            </a:r>
            <a:r>
              <a:rPr lang="en-US" altLang="zh-CN" sz="2400" dirty="0"/>
              <a:t>= new </a:t>
            </a:r>
            <a:r>
              <a:rPr lang="en-US" altLang="zh-CN" sz="2400" dirty="0" err="1"/>
              <a:t>FileWriter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fileName</a:t>
            </a:r>
            <a:r>
              <a:rPr lang="en-US" altLang="zh-CN" sz="2400" dirty="0"/>
              <a:t>, false);</a:t>
            </a:r>
          </a:p>
          <a:p>
            <a:pPr marL="0" indent="0">
              <a:buNone/>
            </a:pPr>
            <a:r>
              <a:rPr lang="en-US" altLang="zh-CN" sz="2400" dirty="0" smtClean="0"/>
              <a:t>      … </a:t>
            </a:r>
            <a:r>
              <a:rPr lang="en-US" altLang="zh-CN" sz="2400" dirty="0" smtClean="0">
                <a:solidFill>
                  <a:srgbClr val="00B050"/>
                </a:solidFill>
              </a:rPr>
              <a:t>// write data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} </a:t>
            </a:r>
            <a:r>
              <a:rPr lang="en-US" altLang="zh-CN" sz="2400" dirty="0"/>
              <a:t>catch (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 e) {</a:t>
            </a:r>
          </a:p>
          <a:p>
            <a:pPr marL="0" indent="0">
              <a:buNone/>
            </a:pPr>
            <a:r>
              <a:rPr lang="en-US" altLang="zh-CN" sz="2400" dirty="0" smtClean="0"/>
              <a:t>      … </a:t>
            </a:r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en-US" altLang="zh-CN" sz="2400" dirty="0">
                <a:solidFill>
                  <a:srgbClr val="00B050"/>
                </a:solidFill>
              </a:rPr>
              <a:t>do something to handle the error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16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BufferedReader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BufferedWriter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Reads/writes </a:t>
            </a:r>
            <a:r>
              <a:rPr lang="en-US" altLang="zh-CN" dirty="0"/>
              <a:t>text </a:t>
            </a:r>
            <a:r>
              <a:rPr lang="en-US" altLang="zh-CN" dirty="0" smtClean="0"/>
              <a:t>from/into </a:t>
            </a:r>
            <a:r>
              <a:rPr lang="en-US" altLang="zh-CN" dirty="0"/>
              <a:t>a </a:t>
            </a:r>
            <a:r>
              <a:rPr lang="en-US" altLang="zh-CN" dirty="0" smtClean="0"/>
              <a:t>character </a:t>
            </a:r>
            <a:r>
              <a:rPr lang="en-US" altLang="zh-CN" dirty="0"/>
              <a:t>stream, buffering characters so as to provide for the </a:t>
            </a:r>
            <a:r>
              <a:rPr lang="en-US" altLang="zh-CN" dirty="0">
                <a:solidFill>
                  <a:srgbClr val="0070C0"/>
                </a:solidFill>
              </a:rPr>
              <a:t>efficient </a:t>
            </a:r>
            <a:r>
              <a:rPr lang="en-US" altLang="zh-CN" dirty="0" smtClean="0">
                <a:solidFill>
                  <a:srgbClr val="0070C0"/>
                </a:solidFill>
              </a:rPr>
              <a:t>reading/</a:t>
            </a:r>
            <a:r>
              <a:rPr lang="en-US" altLang="zh-CN" dirty="0">
                <a:solidFill>
                  <a:srgbClr val="0070C0"/>
                </a:solidFill>
              </a:rPr>
              <a:t>w</a:t>
            </a:r>
            <a:r>
              <a:rPr lang="en-US" altLang="zh-CN" dirty="0" smtClean="0">
                <a:solidFill>
                  <a:srgbClr val="0070C0"/>
                </a:solidFill>
              </a:rPr>
              <a:t>riting </a:t>
            </a:r>
            <a:r>
              <a:rPr lang="en-US" altLang="zh-CN" dirty="0"/>
              <a:t>of characters, arrays, and lines</a:t>
            </a:r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93" y="3349377"/>
            <a:ext cx="6224213" cy="26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dirty="0" smtClean="0"/>
              <a:t>permanent </a:t>
            </a:r>
            <a:r>
              <a:rPr lang="en-US" altLang="zh-CN" dirty="0"/>
              <a:t>storage, computers use </a:t>
            </a:r>
            <a:r>
              <a:rPr lang="en-US" altLang="zh-CN" dirty="0" smtClean="0">
                <a:solidFill>
                  <a:srgbClr val="00B0F0"/>
                </a:solidFill>
              </a:rPr>
              <a:t>files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Files are organized into directories (sometimes called folders</a:t>
            </a:r>
            <a:r>
              <a:rPr lang="en-US" altLang="zh-CN" dirty="0" smtClean="0"/>
              <a:t>).</a:t>
            </a:r>
          </a:p>
          <a:p>
            <a:r>
              <a:rPr lang="en-US" altLang="zh-CN" dirty="0"/>
              <a:t>A directory can hold other directories, as well as files. Both directories and files have names that are used to identify them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class </a:t>
            </a:r>
            <a:r>
              <a:rPr lang="en-US" altLang="zh-CN" dirty="0" err="1">
                <a:solidFill>
                  <a:srgbClr val="00B0F0"/>
                </a:solidFill>
              </a:rPr>
              <a:t>java.io.File</a:t>
            </a:r>
            <a:r>
              <a:rPr lang="en-US" altLang="zh-CN" dirty="0"/>
              <a:t> can represent either a file or a directory.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7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Constructors 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(Reader </a:t>
            </a:r>
            <a:r>
              <a:rPr lang="en-US" altLang="zh-CN" dirty="0"/>
              <a:t>in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Creates </a:t>
            </a:r>
            <a:r>
              <a:rPr lang="en-US" altLang="zh-CN" dirty="0"/>
              <a:t>a buffering character-input stream that uses a default-sized input buffer with specified Reader object.</a:t>
            </a:r>
          </a:p>
          <a:p>
            <a:pPr lvl="1"/>
            <a:r>
              <a:rPr lang="en-US" altLang="zh-CN" dirty="0" err="1"/>
              <a:t>BufferedReader</a:t>
            </a:r>
            <a:r>
              <a:rPr lang="en-US" altLang="zh-CN" dirty="0"/>
              <a:t>(Reader in, int </a:t>
            </a:r>
            <a:r>
              <a:rPr lang="en-US" altLang="zh-CN" dirty="0" err="1" smtClean="0"/>
              <a:t>sz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Creates </a:t>
            </a:r>
            <a:r>
              <a:rPr lang="en-US" altLang="zh-CN" dirty="0"/>
              <a:t>a buffering character-input stream that uses an input buffer of the specified size with specified Reader object.</a:t>
            </a:r>
          </a:p>
          <a:p>
            <a:pPr lvl="2"/>
            <a:r>
              <a:rPr lang="en-US" altLang="zh-CN" dirty="0"/>
              <a:t>default size is 8K </a:t>
            </a:r>
            <a:r>
              <a:rPr lang="en-US" altLang="zh-CN" dirty="0" smtClean="0"/>
              <a:t>bytes</a:t>
            </a:r>
          </a:p>
          <a:p>
            <a:r>
              <a:rPr lang="en-US" altLang="zh-CN" sz="2400" dirty="0">
                <a:solidFill>
                  <a:schemeClr val="accent5"/>
                </a:solidFill>
              </a:rPr>
              <a:t>Read data from file</a:t>
            </a:r>
          </a:p>
          <a:p>
            <a:pPr lvl="1"/>
            <a:r>
              <a:rPr lang="en-US" altLang="zh-CN" sz="2000" dirty="0"/>
              <a:t>public int read() throws </a:t>
            </a:r>
            <a:r>
              <a:rPr lang="en-US" altLang="zh-CN" sz="2000" dirty="0" err="1"/>
              <a:t>IOException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//read a single character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</a:p>
          <a:p>
            <a:pPr lvl="2"/>
            <a:r>
              <a:rPr lang="en-US" altLang="zh-CN" dirty="0" smtClean="0"/>
              <a:t>return -1 </a:t>
            </a:r>
            <a:r>
              <a:rPr lang="en-US" altLang="zh-CN" dirty="0"/>
              <a:t>if the end of the stream has been reached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514350" lvl="2">
              <a:spcBef>
                <a:spcPts val="750"/>
              </a:spcBef>
            </a:pPr>
            <a:r>
              <a:rPr lang="en-US" altLang="zh-CN" sz="2000" dirty="0"/>
              <a:t>public String 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() throws </a:t>
            </a:r>
            <a:r>
              <a:rPr lang="en-US" altLang="zh-CN" sz="2000" dirty="0" err="1"/>
              <a:t>IOException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//Reads a line of text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</a:p>
          <a:p>
            <a:pPr marL="857250" lvl="3">
              <a:spcBef>
                <a:spcPts val="750"/>
              </a:spcBef>
            </a:pPr>
            <a:r>
              <a:rPr lang="en-US" altLang="zh-CN" dirty="0" smtClean="0"/>
              <a:t>return null </a:t>
            </a:r>
            <a:r>
              <a:rPr lang="en-US" altLang="zh-CN" dirty="0"/>
              <a:t>if the end of the stream has been reached</a:t>
            </a:r>
            <a:endParaRPr lang="en-US" altLang="zh-CN" sz="1800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6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BufferedWriter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Constructors </a:t>
            </a:r>
          </a:p>
          <a:p>
            <a:pPr lvl="1"/>
            <a:r>
              <a:rPr lang="en-US" altLang="zh-CN" dirty="0" err="1" smtClean="0"/>
              <a:t>BufferedWriter</a:t>
            </a:r>
            <a:r>
              <a:rPr lang="en-US" altLang="zh-CN" dirty="0" smtClean="0"/>
              <a:t>(Writer </a:t>
            </a:r>
            <a:r>
              <a:rPr lang="en-US" altLang="zh-CN" dirty="0"/>
              <a:t>out) </a:t>
            </a:r>
          </a:p>
          <a:p>
            <a:pPr lvl="2"/>
            <a:r>
              <a:rPr lang="en-US" altLang="zh-CN" dirty="0" smtClean="0"/>
              <a:t>Creates </a:t>
            </a:r>
            <a:r>
              <a:rPr lang="en-US" altLang="zh-CN" dirty="0"/>
              <a:t>a buffered character-output stream that uses a default-sized output buffer.</a:t>
            </a:r>
          </a:p>
          <a:p>
            <a:pPr lvl="1"/>
            <a:r>
              <a:rPr lang="en-US" altLang="zh-CN" dirty="0" err="1"/>
              <a:t>BufferedWriter</a:t>
            </a:r>
            <a:r>
              <a:rPr lang="en-US" altLang="zh-CN" dirty="0"/>
              <a:t>(Writer out, int </a:t>
            </a:r>
            <a:r>
              <a:rPr lang="en-US" altLang="zh-CN" dirty="0" err="1"/>
              <a:t>sz</a:t>
            </a:r>
            <a:r>
              <a:rPr lang="en-US" altLang="zh-CN" dirty="0"/>
              <a:t>) </a:t>
            </a:r>
          </a:p>
          <a:p>
            <a:pPr lvl="2"/>
            <a:r>
              <a:rPr lang="en-US" altLang="zh-CN" dirty="0" smtClean="0"/>
              <a:t>Creates </a:t>
            </a:r>
            <a:r>
              <a:rPr lang="en-US" altLang="zh-CN" dirty="0"/>
              <a:t>a new buffered character-output stream that uses an output buffer of the given size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>
                <a:solidFill>
                  <a:schemeClr val="accent5"/>
                </a:solidFill>
              </a:rPr>
              <a:t>Write data to file</a:t>
            </a:r>
          </a:p>
          <a:p>
            <a:pPr lvl="1"/>
            <a:r>
              <a:rPr lang="en-US" altLang="zh-CN" dirty="0"/>
              <a:t>void write(int c) </a:t>
            </a:r>
            <a:r>
              <a:rPr lang="en-US" altLang="zh-CN" dirty="0">
                <a:solidFill>
                  <a:srgbClr val="00B050"/>
                </a:solidFill>
              </a:rPr>
              <a:t>//Writes a single character.</a:t>
            </a:r>
          </a:p>
          <a:p>
            <a:pPr lvl="1"/>
            <a:r>
              <a:rPr lang="en-US" altLang="zh-CN" dirty="0"/>
              <a:t>void write(String </a:t>
            </a:r>
            <a:r>
              <a:rPr lang="en-US" altLang="zh-CN" dirty="0" err="1"/>
              <a:t>str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50"/>
                </a:solidFill>
              </a:rPr>
              <a:t>//Writes a string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8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  <a:r>
              <a:rPr lang="en-US" altLang="zh-CN" dirty="0" smtClean="0"/>
              <a:t>save BMI 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public </a:t>
            </a: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saveFile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ArrayList</a:t>
            </a:r>
            <a:r>
              <a:rPr lang="en-US" altLang="zh-CN" sz="1800" dirty="0" smtClean="0"/>
              <a:t>&lt;Student&gt; </a:t>
            </a:r>
            <a:r>
              <a:rPr lang="en-US" altLang="zh-CN" sz="1800" dirty="0" err="1" smtClean="0"/>
              <a:t>students,String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fileName</a:t>
            </a:r>
            <a:r>
              <a:rPr lang="en-US" altLang="zh-CN" sz="1800" dirty="0" smtClean="0"/>
              <a:t>) {</a:t>
            </a:r>
          </a:p>
          <a:p>
            <a:pPr marL="0" indent="0">
              <a:buNone/>
            </a:pPr>
            <a:r>
              <a:rPr lang="en-US" altLang="zh-CN" sz="1800" dirty="0" smtClean="0"/>
              <a:t>       try {</a:t>
            </a:r>
            <a:r>
              <a:rPr lang="zh-CN" altLang="en-US" sz="1800" dirty="0" smtClean="0"/>
              <a:t>          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BufferedWriter</a:t>
            </a:r>
            <a:r>
              <a:rPr lang="en-US" altLang="zh-CN" sz="1800" dirty="0" smtClean="0">
                <a:solidFill>
                  <a:srgbClr val="0070C0"/>
                </a:solidFill>
              </a:rPr>
              <a:t> writer =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             new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BufferedWriter</a:t>
            </a:r>
            <a:r>
              <a:rPr lang="en-US" altLang="zh-CN" sz="1800" dirty="0" smtClean="0">
                <a:solidFill>
                  <a:srgbClr val="0070C0"/>
                </a:solidFill>
              </a:rPr>
              <a:t>(new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FileWriter</a:t>
            </a:r>
            <a:r>
              <a:rPr lang="en-US" altLang="zh-CN" sz="1800" dirty="0" smtClean="0">
                <a:solidFill>
                  <a:srgbClr val="0070C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fileName</a:t>
            </a:r>
            <a:r>
              <a:rPr lang="en-US" altLang="zh-CN" sz="1800" dirty="0" smtClean="0">
                <a:solidFill>
                  <a:srgbClr val="0070C0"/>
                </a:solidFill>
              </a:rPr>
              <a:t>, false));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for(Student </a:t>
            </a:r>
            <a:r>
              <a:rPr lang="en-US" altLang="zh-CN" sz="1800" dirty="0" err="1" smtClean="0"/>
              <a:t>st</a:t>
            </a:r>
            <a:r>
              <a:rPr lang="en-US" altLang="zh-CN" sz="1800" dirty="0" smtClean="0"/>
              <a:t>: students){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writer.write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String.</a:t>
            </a:r>
            <a:r>
              <a:rPr lang="en-US" altLang="zh-CN" sz="1800" i="1" dirty="0" err="1" smtClean="0"/>
              <a:t>format</a:t>
            </a:r>
            <a:r>
              <a:rPr lang="en-US" altLang="zh-CN" sz="1800" i="1" dirty="0" smtClean="0"/>
              <a:t>("%s,%s,%.2f,%.2f\r\n", </a:t>
            </a:r>
          </a:p>
          <a:p>
            <a:pPr marL="0" indent="0">
              <a:buNone/>
            </a:pPr>
            <a:r>
              <a:rPr lang="en-US" altLang="zh-CN" sz="1800" i="1" dirty="0"/>
              <a:t> </a:t>
            </a:r>
            <a:r>
              <a:rPr lang="en-US" altLang="zh-CN" sz="1800" i="1" dirty="0" smtClean="0"/>
              <a:t>                                                 </a:t>
            </a:r>
            <a:r>
              <a:rPr lang="en-US" altLang="zh-CN" sz="1800" i="1" dirty="0" err="1" smtClean="0"/>
              <a:t>st.id,st.name,st.height,st.weight</a:t>
            </a:r>
            <a:r>
              <a:rPr lang="en-US" altLang="zh-CN" sz="1800" i="1" dirty="0" smtClean="0"/>
              <a:t>));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writer.close</a:t>
            </a:r>
            <a:r>
              <a:rPr lang="en-US" altLang="zh-CN" sz="1800" dirty="0" smtClean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 smtClean="0"/>
              <a:t>       } catch (</a:t>
            </a:r>
            <a:r>
              <a:rPr lang="en-US" altLang="zh-CN" sz="1800" dirty="0" err="1" smtClean="0"/>
              <a:t>IOException</a:t>
            </a:r>
            <a:r>
              <a:rPr lang="en-US" altLang="zh-CN" sz="1800" dirty="0" smtClean="0"/>
              <a:t> e) {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/>
              <a:t>e.printStackTrace</a:t>
            </a:r>
            <a:r>
              <a:rPr lang="en-US" altLang="zh-CN" sz="1800" dirty="0" smtClean="0"/>
              <a:t>();</a:t>
            </a:r>
          </a:p>
          <a:p>
            <a:pPr marL="0" indent="0"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41" y="3206338"/>
            <a:ext cx="2402031" cy="3568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7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Read </a:t>
            </a:r>
            <a:r>
              <a:rPr lang="en-US" altLang="zh-CN" dirty="0"/>
              <a:t>BMI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41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&lt;Student</a:t>
            </a:r>
            <a:r>
              <a:rPr lang="en-US" altLang="zh-CN" dirty="0"/>
              <a:t>&gt; </a:t>
            </a:r>
            <a:r>
              <a:rPr lang="en-US" altLang="zh-CN" dirty="0" err="1"/>
              <a:t>readFile</a:t>
            </a:r>
            <a:r>
              <a:rPr lang="en-US" altLang="zh-CN" dirty="0"/>
              <a:t>(String </a:t>
            </a:r>
            <a:r>
              <a:rPr lang="en-US" altLang="zh-CN" dirty="0" err="1"/>
              <a:t>fileName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File </a:t>
            </a:r>
            <a:r>
              <a:rPr lang="en-US" altLang="zh-CN" dirty="0" err="1">
                <a:solidFill>
                  <a:srgbClr val="0070C0"/>
                </a:solidFill>
              </a:rPr>
              <a:t>file</a:t>
            </a:r>
            <a:r>
              <a:rPr lang="en-US" altLang="zh-CN" dirty="0">
                <a:solidFill>
                  <a:srgbClr val="0070C0"/>
                </a:solidFill>
              </a:rPr>
              <a:t> = new File(</a:t>
            </a:r>
            <a:r>
              <a:rPr lang="en-US" altLang="zh-CN" dirty="0" err="1">
                <a:solidFill>
                  <a:srgbClr val="0070C0"/>
                </a:solidFill>
              </a:rPr>
              <a:t>fileName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BufferedReader</a:t>
            </a:r>
            <a:r>
              <a:rPr lang="en-US" altLang="zh-CN" dirty="0">
                <a:solidFill>
                  <a:srgbClr val="0070C0"/>
                </a:solidFill>
              </a:rPr>
              <a:t> reader = null;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 v= new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&lt;Student&gt;();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</a:rPr>
              <a:t>reader = new </a:t>
            </a:r>
            <a:r>
              <a:rPr lang="en-US" altLang="zh-CN" dirty="0" err="1">
                <a:solidFill>
                  <a:srgbClr val="0070C0"/>
                </a:solidFill>
              </a:rPr>
              <a:t>BufferedReader</a:t>
            </a:r>
            <a:r>
              <a:rPr lang="en-US" altLang="zh-CN" dirty="0">
                <a:solidFill>
                  <a:srgbClr val="0070C0"/>
                </a:solidFill>
              </a:rPr>
              <a:t>(new </a:t>
            </a:r>
            <a:r>
              <a:rPr lang="en-US" altLang="zh-CN" dirty="0" err="1">
                <a:solidFill>
                  <a:srgbClr val="0070C0"/>
                </a:solidFill>
              </a:rPr>
              <a:t>FileReader</a:t>
            </a:r>
            <a:r>
              <a:rPr lang="en-US" altLang="zh-CN" dirty="0">
                <a:solidFill>
                  <a:srgbClr val="0070C0"/>
                </a:solidFill>
              </a:rPr>
              <a:t>(file));</a:t>
            </a:r>
          </a:p>
          <a:p>
            <a:pPr marL="0" indent="0">
              <a:buNone/>
            </a:pPr>
            <a:r>
              <a:rPr lang="en-US" altLang="zh-CN" dirty="0"/>
              <a:t>            String </a:t>
            </a:r>
            <a:r>
              <a:rPr lang="en-US" altLang="zh-CN" dirty="0" err="1"/>
              <a:t>tempString</a:t>
            </a:r>
            <a:r>
              <a:rPr lang="en-US" altLang="zh-CN" dirty="0"/>
              <a:t> = null;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>
                <a:solidFill>
                  <a:srgbClr val="0070C0"/>
                </a:solidFill>
              </a:rPr>
              <a:t>while ((</a:t>
            </a:r>
            <a:r>
              <a:rPr lang="en-US" altLang="zh-CN" dirty="0" err="1">
                <a:solidFill>
                  <a:srgbClr val="0070C0"/>
                </a:solidFill>
              </a:rPr>
              <a:t>tempString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reader.readLine</a:t>
            </a:r>
            <a:r>
              <a:rPr lang="en-US" altLang="zh-CN" dirty="0">
                <a:solidFill>
                  <a:srgbClr val="0070C0"/>
                </a:solidFill>
              </a:rPr>
              <a:t>()) != null) {</a:t>
            </a:r>
          </a:p>
          <a:p>
            <a:pPr marL="0" indent="0">
              <a:buNone/>
            </a:pPr>
            <a:r>
              <a:rPr lang="en-US" altLang="zh-CN" dirty="0" smtClean="0"/>
              <a:t>                String[] a= </a:t>
            </a:r>
            <a:r>
              <a:rPr lang="en-US" altLang="zh-CN" dirty="0" err="1" smtClean="0"/>
              <a:t>tempString.split</a:t>
            </a:r>
            <a:r>
              <a:rPr lang="en-US" altLang="zh-CN" dirty="0" smtClean="0"/>
              <a:t>(",");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/>
              <a:t>Student </a:t>
            </a:r>
            <a:r>
              <a:rPr lang="en-US" altLang="zh-CN" dirty="0" err="1"/>
              <a:t>st</a:t>
            </a:r>
            <a:r>
              <a:rPr lang="en-US" altLang="zh-CN" dirty="0"/>
              <a:t>= new Student(a[0],a[1],</a:t>
            </a:r>
            <a:r>
              <a:rPr lang="en-US" altLang="zh-CN" dirty="0" err="1"/>
              <a:t>Double.parseDouble</a:t>
            </a:r>
            <a:r>
              <a:rPr lang="en-US" altLang="zh-CN" dirty="0"/>
              <a:t>(a[2]),</a:t>
            </a:r>
            <a:r>
              <a:rPr lang="en-US" altLang="zh-CN" dirty="0" err="1"/>
              <a:t>Double.parseDouble</a:t>
            </a:r>
            <a:r>
              <a:rPr lang="en-US" altLang="zh-CN" dirty="0"/>
              <a:t>(a[3]));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v.add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</a:rPr>
              <a:t>reader.close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} </a:t>
            </a:r>
            <a:r>
              <a:rPr lang="en-US" altLang="zh-CN" dirty="0"/>
              <a:t>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return </a:t>
            </a:r>
            <a:r>
              <a:rPr lang="en-US" altLang="zh-CN" dirty="0"/>
              <a:t>v;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showXXXXCategory</a:t>
            </a:r>
            <a:r>
              <a:rPr lang="en-US" altLang="zh-CN" dirty="0" smtClean="0"/>
              <a:t>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users may be from all over the world, and there are different standards for the BMI ranges.</a:t>
            </a:r>
          </a:p>
          <a:p>
            <a:r>
              <a:rPr lang="en-US" altLang="zh-CN" dirty="0"/>
              <a:t>Should we define a new </a:t>
            </a:r>
            <a:r>
              <a:rPr lang="en-US" altLang="zh-CN" dirty="0" err="1">
                <a:solidFill>
                  <a:srgbClr val="0070C0"/>
                </a:solidFill>
              </a:rPr>
              <a:t>showXXXXCategory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method if our program was sold in a new country?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Can </a:t>
            </a:r>
            <a:r>
              <a:rPr lang="en-US" altLang="zh-CN" sz="2800" dirty="0"/>
              <a:t>we extend </a:t>
            </a:r>
            <a:r>
              <a:rPr lang="en-US" altLang="zh-CN" sz="2800" dirty="0" smtClean="0"/>
              <a:t>the BMI </a:t>
            </a:r>
            <a:r>
              <a:rPr lang="en-US" altLang="zh-CN" sz="2800" dirty="0"/>
              <a:t>program without modifying the code?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8" y="4096264"/>
            <a:ext cx="4188494" cy="2620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8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Read bmi-standard.txt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Vector&lt;String[]&gt; </a:t>
            </a:r>
            <a:r>
              <a:rPr lang="en-US" altLang="zh-CN" dirty="0" err="1"/>
              <a:t>readFileByLines</a:t>
            </a:r>
            <a:r>
              <a:rPr lang="en-US" altLang="zh-CN" dirty="0"/>
              <a:t>(String </a:t>
            </a:r>
            <a:r>
              <a:rPr lang="en-US" altLang="zh-CN" dirty="0" err="1"/>
              <a:t>fileName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File </a:t>
            </a:r>
            <a:r>
              <a:rPr lang="en-US" altLang="zh-CN" dirty="0" err="1"/>
              <a:t>file</a:t>
            </a:r>
            <a:r>
              <a:rPr lang="en-US" altLang="zh-CN" dirty="0"/>
              <a:t> = new File(</a:t>
            </a:r>
            <a:r>
              <a:rPr lang="en-US" altLang="zh-CN" dirty="0" err="1"/>
              <a:t>fileName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BufferedReader</a:t>
            </a:r>
            <a:r>
              <a:rPr lang="en-US" altLang="zh-CN" dirty="0"/>
              <a:t> reader = null;</a:t>
            </a:r>
          </a:p>
          <a:p>
            <a:pPr marL="0" indent="0">
              <a:buNone/>
            </a:pPr>
            <a:r>
              <a:rPr lang="en-US" altLang="zh-CN" dirty="0"/>
              <a:t>        Vector&lt;String[]&gt; v= new Vector&lt;String[]&gt;();</a:t>
            </a:r>
          </a:p>
          <a:p>
            <a:pPr marL="0" indent="0">
              <a:buNone/>
            </a:pPr>
            <a:r>
              <a:rPr lang="en-US" altLang="zh-CN" dirty="0"/>
              <a:t>        try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reader = new </a:t>
            </a:r>
            <a:r>
              <a:rPr lang="en-US" altLang="zh-CN" dirty="0" err="1"/>
              <a:t>BufferedReader</a:t>
            </a:r>
            <a:r>
              <a:rPr lang="en-US" altLang="zh-CN" dirty="0"/>
              <a:t>(new </a:t>
            </a:r>
            <a:r>
              <a:rPr lang="en-US" altLang="zh-CN" dirty="0" err="1"/>
              <a:t>FileReader</a:t>
            </a:r>
            <a:r>
              <a:rPr lang="en-US" altLang="zh-CN" dirty="0"/>
              <a:t>(file));</a:t>
            </a:r>
          </a:p>
          <a:p>
            <a:pPr marL="0" indent="0">
              <a:buNone/>
            </a:pPr>
            <a:r>
              <a:rPr lang="en-US" altLang="zh-CN" dirty="0"/>
              <a:t>            String </a:t>
            </a:r>
            <a:r>
              <a:rPr lang="en-US" altLang="zh-CN" dirty="0" err="1"/>
              <a:t>tempString</a:t>
            </a:r>
            <a:r>
              <a:rPr lang="en-US" altLang="zh-CN" dirty="0"/>
              <a:t> = null;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while </a:t>
            </a:r>
            <a:r>
              <a:rPr lang="en-US" altLang="zh-CN" dirty="0"/>
              <a:t>((</a:t>
            </a:r>
            <a:r>
              <a:rPr lang="en-US" altLang="zh-CN" dirty="0" err="1"/>
              <a:t>tempString</a:t>
            </a:r>
            <a:r>
              <a:rPr lang="en-US" altLang="zh-CN" dirty="0"/>
              <a:t> = </a:t>
            </a:r>
            <a:r>
              <a:rPr lang="en-US" altLang="zh-CN" dirty="0" err="1"/>
              <a:t>reader.readLine</a:t>
            </a:r>
            <a:r>
              <a:rPr lang="en-US" altLang="zh-CN" dirty="0"/>
              <a:t>()) != null) {</a:t>
            </a:r>
          </a:p>
          <a:p>
            <a:pPr marL="0" indent="0">
              <a:buNone/>
            </a:pPr>
            <a:r>
              <a:rPr lang="en-US" altLang="zh-CN" dirty="0" smtClean="0"/>
              <a:t>		String</a:t>
            </a:r>
            <a:r>
              <a:rPr lang="en-US" altLang="zh-CN" dirty="0"/>
              <a:t>[] a= </a:t>
            </a:r>
            <a:r>
              <a:rPr lang="en-US" altLang="zh-CN" dirty="0" err="1"/>
              <a:t>tempString.split</a:t>
            </a:r>
            <a:r>
              <a:rPr lang="en-US" altLang="zh-CN" dirty="0"/>
              <a:t>(",");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v.add</a:t>
            </a:r>
            <a:r>
              <a:rPr lang="en-US" altLang="zh-CN" dirty="0" smtClean="0"/>
              <a:t>(a);</a:t>
            </a:r>
          </a:p>
          <a:p>
            <a:pPr marL="0" indent="0">
              <a:buNone/>
            </a:pPr>
            <a:r>
              <a:rPr lang="en-US" altLang="zh-CN" dirty="0" smtClean="0"/>
              <a:t>	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reader.close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} </a:t>
            </a:r>
            <a:r>
              <a:rPr lang="en-US" altLang="zh-CN" dirty="0"/>
              <a:t>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} </a:t>
            </a:r>
          </a:p>
          <a:p>
            <a:pPr marL="0" indent="0">
              <a:buNone/>
            </a:pPr>
            <a:r>
              <a:rPr lang="en-US" altLang="zh-CN" dirty="0"/>
              <a:t>        return v;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5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en-US" altLang="zh-CN" dirty="0" smtClean="0"/>
              <a:t>: Get the BMI standard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public Vector&lt;String[]&gt;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getCategory</a:t>
            </a:r>
            <a:r>
              <a:rPr lang="en-US" altLang="zh-CN" sz="2000" dirty="0" smtClean="0"/>
              <a:t>(String country)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Vector&lt;String</a:t>
            </a:r>
            <a:r>
              <a:rPr lang="en-US" altLang="zh-CN" sz="2000" dirty="0"/>
              <a:t>[]&gt; category = </a:t>
            </a:r>
            <a:r>
              <a:rPr lang="en-US" altLang="zh-CN" sz="2000" dirty="0" err="1"/>
              <a:t>readFileByLines</a:t>
            </a:r>
            <a:r>
              <a:rPr lang="en-US" altLang="zh-CN" sz="2000" dirty="0"/>
              <a:t>("bmi-standard.txt");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Vector&lt;String</a:t>
            </a:r>
            <a:r>
              <a:rPr lang="en-US" altLang="zh-CN" sz="2000" dirty="0"/>
              <a:t>[]&gt; v = new Vector&lt;String[]&gt;();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for(String</a:t>
            </a:r>
            <a:r>
              <a:rPr lang="en-US" altLang="zh-CN" sz="2000" dirty="0"/>
              <a:t>[] s:category){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if(s[0</a:t>
            </a:r>
            <a:r>
              <a:rPr lang="en-US" altLang="zh-CN" sz="2000" dirty="0"/>
              <a:t>].</a:t>
            </a:r>
            <a:r>
              <a:rPr lang="en-US" altLang="zh-CN" sz="2000" dirty="0" smtClean="0"/>
              <a:t>equals(country));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 smtClean="0"/>
              <a:t>v.add</a:t>
            </a:r>
            <a:r>
              <a:rPr lang="en-US" altLang="zh-CN" sz="2000" dirty="0" smtClean="0"/>
              <a:t>(s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>		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return v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08" y="4118277"/>
            <a:ext cx="4188494" cy="2620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6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smtClean="0"/>
              <a:t>show </a:t>
            </a:r>
            <a:r>
              <a:rPr lang="en-US" altLang="zh-CN" dirty="0"/>
              <a:t>the BMI </a:t>
            </a:r>
            <a:r>
              <a:rPr lang="en-US" altLang="zh-CN" dirty="0" smtClean="0"/>
              <a:t>Category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showCategory</a:t>
            </a:r>
            <a:r>
              <a:rPr lang="en-US" altLang="zh-CN" dirty="0"/>
              <a:t>(double </a:t>
            </a:r>
            <a:r>
              <a:rPr lang="en-US" altLang="zh-CN" dirty="0" err="1" smtClean="0"/>
              <a:t>bmi</a:t>
            </a:r>
            <a:r>
              <a:rPr lang="en-US" altLang="zh-CN" dirty="0" smtClean="0"/>
              <a:t>,</a:t>
            </a:r>
            <a:r>
              <a:rPr lang="en-US" altLang="zh-CN" dirty="0"/>
              <a:t> Vector&lt;String[]&gt; </a:t>
            </a:r>
            <a:r>
              <a:rPr lang="en-US" altLang="zh-CN" dirty="0" smtClean="0"/>
              <a:t>category)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/>
              <a:t>type="Not Defined";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double </a:t>
            </a:r>
            <a:r>
              <a:rPr lang="en-US" altLang="zh-CN" dirty="0" err="1"/>
              <a:t>start,end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for(String</a:t>
            </a:r>
            <a:r>
              <a:rPr lang="en-US" altLang="zh-CN" dirty="0"/>
              <a:t>[] s:category){</a:t>
            </a:r>
          </a:p>
          <a:p>
            <a:pPr marL="0" indent="0">
              <a:buNone/>
            </a:pPr>
            <a:r>
              <a:rPr lang="en-US" altLang="zh-CN" dirty="0"/>
              <a:t>		start=</a:t>
            </a:r>
            <a:r>
              <a:rPr lang="en-US" altLang="zh-CN" dirty="0" err="1"/>
              <a:t>Double.parseDouble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s[2].equals("")?"0":s[2]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end=</a:t>
            </a:r>
            <a:r>
              <a:rPr lang="en-US" altLang="zh-CN" dirty="0" err="1"/>
              <a:t>Double.parseDouble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s[3].equals("")?"999":s[3]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bmi</a:t>
            </a:r>
            <a:r>
              <a:rPr lang="en-US" altLang="zh-CN" dirty="0"/>
              <a:t>&gt;start &amp;&amp; </a:t>
            </a:r>
            <a:r>
              <a:rPr lang="en-US" altLang="zh-CN" dirty="0" err="1"/>
              <a:t>bmi</a:t>
            </a:r>
            <a:r>
              <a:rPr lang="en-US" altLang="zh-CN" dirty="0"/>
              <a:t>&lt;=end) {</a:t>
            </a:r>
          </a:p>
          <a:p>
            <a:pPr marL="0" indent="0">
              <a:buNone/>
            </a:pPr>
            <a:r>
              <a:rPr lang="en-US" altLang="zh-CN" dirty="0"/>
              <a:t>			type=s[1];</a:t>
            </a:r>
          </a:p>
          <a:p>
            <a:pPr marL="0" indent="0">
              <a:buNone/>
            </a:pPr>
            <a:r>
              <a:rPr lang="en-US" altLang="zh-CN" dirty="0"/>
              <a:t>			return type;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r>
              <a:rPr lang="en-US" altLang="zh-CN" dirty="0"/>
              <a:t>	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type;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08" y="4118277"/>
            <a:ext cx="4188494" cy="2620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4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</a:t>
            </a:r>
            <a:r>
              <a:rPr lang="en-US" altLang="zh-CN" dirty="0" smtClean="0"/>
              <a:t>Counting </a:t>
            </a:r>
            <a:r>
              <a:rPr lang="en-US" altLang="zh-CN" dirty="0"/>
              <a:t>lines </a:t>
            </a:r>
            <a:r>
              <a:rPr lang="en-US" altLang="zh-CN" dirty="0" smtClean="0"/>
              <a:t>of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Lines </a:t>
            </a:r>
            <a:r>
              <a:rPr lang="en-US" altLang="zh-CN" dirty="0"/>
              <a:t>of code (LOC), is a software metric used to measure the size of a computer program by counting the number of lines in the text of the program's source code. </a:t>
            </a:r>
            <a:endParaRPr lang="en-US" altLang="zh-CN" dirty="0" smtClean="0"/>
          </a:p>
          <a:p>
            <a:r>
              <a:rPr lang="en-US" altLang="zh-CN" dirty="0" smtClean="0"/>
              <a:t>LOC </a:t>
            </a:r>
            <a:r>
              <a:rPr lang="en-US" altLang="zh-CN" dirty="0"/>
              <a:t>is typically used to predict the amount of effort </a:t>
            </a:r>
            <a:r>
              <a:rPr lang="en-US" altLang="zh-CN" dirty="0" smtClean="0"/>
              <a:t>to develop </a:t>
            </a:r>
            <a:r>
              <a:rPr lang="en-US" altLang="zh-CN" dirty="0"/>
              <a:t>a program, </a:t>
            </a:r>
            <a:r>
              <a:rPr lang="en-US" altLang="zh-CN" dirty="0" smtClean="0"/>
              <a:t>or to </a:t>
            </a:r>
            <a:r>
              <a:rPr lang="en-US" altLang="zh-CN" dirty="0"/>
              <a:t>estimate </a:t>
            </a:r>
            <a:r>
              <a:rPr lang="en-US" altLang="zh-CN" dirty="0" smtClean="0"/>
              <a:t>the maintainability of a program.</a:t>
            </a:r>
          </a:p>
        </p:txBody>
      </p:sp>
    </p:spTree>
    <p:extLst>
      <p:ext uri="{BB962C8B-B14F-4D97-AF65-F5344CB8AC3E}">
        <p14:creationId xmlns:p14="http://schemas.microsoft.com/office/powerpoint/2010/main" val="35531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lines of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 classify lines of code into three types:</a:t>
            </a:r>
          </a:p>
          <a:p>
            <a:pPr lvl="1"/>
            <a:r>
              <a:rPr lang="en-US" altLang="zh-CN" dirty="0" smtClean="0"/>
              <a:t>White </a:t>
            </a:r>
            <a:r>
              <a:rPr lang="en-US" altLang="zh-CN" dirty="0"/>
              <a:t>lines</a:t>
            </a:r>
          </a:p>
          <a:p>
            <a:pPr lvl="1"/>
            <a:r>
              <a:rPr lang="en-US" altLang="zh-CN" dirty="0"/>
              <a:t>Comment lines</a:t>
            </a:r>
          </a:p>
          <a:p>
            <a:pPr lvl="1"/>
            <a:r>
              <a:rPr lang="en-US" altLang="zh-CN" dirty="0"/>
              <a:t>Normal lines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are going to count </a:t>
            </a:r>
            <a:r>
              <a:rPr lang="en-US" altLang="zh-CN" dirty="0" smtClean="0"/>
              <a:t>the three </a:t>
            </a:r>
            <a:r>
              <a:rPr lang="en-US" altLang="zh-CN" dirty="0"/>
              <a:t>types of the </a:t>
            </a:r>
            <a:r>
              <a:rPr lang="en-US" altLang="zh-CN" dirty="0" smtClean="0"/>
              <a:t>LOCs respectively for all the java source files in the workspace of Eclipse.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85" y="1563736"/>
            <a:ext cx="2860862" cy="49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 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path string is used to locate a file or a directory. Unfortunately, </a:t>
            </a:r>
            <a:r>
              <a:rPr lang="en-US" altLang="zh-CN" dirty="0">
                <a:solidFill>
                  <a:srgbClr val="00B0F0"/>
                </a:solidFill>
              </a:rPr>
              <a:t>path strings are system dependent</a:t>
            </a:r>
            <a:r>
              <a:rPr lang="en-US" altLang="zh-CN" dirty="0"/>
              <a:t>, e.g.,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c</a:t>
            </a:r>
            <a:r>
              <a:rPr lang="en-US" altLang="zh-CN" dirty="0" smtClean="0"/>
              <a:t>:\\myproject\\java\\Hello.java</a:t>
            </a:r>
            <a:r>
              <a:rPr lang="en-US" altLang="zh-CN" dirty="0"/>
              <a:t>" in Windows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 </a:t>
            </a:r>
            <a:r>
              <a:rPr lang="en-US" altLang="zh-CN" dirty="0"/>
              <a:t>"/</a:t>
            </a:r>
            <a:r>
              <a:rPr lang="en-US" altLang="zh-CN" dirty="0" err="1"/>
              <a:t>myproject</a:t>
            </a:r>
            <a:r>
              <a:rPr lang="en-US" altLang="zh-CN" dirty="0"/>
              <a:t>/java/Hello.java" in Unix/Mac.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80110"/>
              </p:ext>
            </p:extLst>
          </p:nvPr>
        </p:nvGraphicFramePr>
        <p:xfrm>
          <a:off x="1423146" y="3832860"/>
          <a:ext cx="655420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7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Path strings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Unix/Mac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Windows 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directory separator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forward-slash '/'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back-slash '\' 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path separator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use colon ':'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use semi-colon ';' 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line delimiter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use "\n"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uses “\r\n".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root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uses single root ("\")</a:t>
                      </a:r>
                      <a:r>
                        <a:rPr lang="en-US" altLang="zh-CN" sz="1600" b="1" dirty="0" smtClean="0"/>
                        <a:t>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uses multiple roots, each maps to a drive (e.g., "c:\", "d:\")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3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LineCounter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whiteLines</a:t>
            </a:r>
            <a:r>
              <a:rPr lang="en-US" altLang="zh-CN" dirty="0"/>
              <a:t>=0;</a:t>
            </a:r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commentLines</a:t>
            </a:r>
            <a:r>
              <a:rPr lang="en-US" altLang="zh-CN" dirty="0"/>
              <a:t>=0;</a:t>
            </a:r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normalLines</a:t>
            </a:r>
            <a:r>
              <a:rPr lang="en-US" altLang="zh-CN" dirty="0"/>
              <a:t>=0;</a:t>
            </a:r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totalLines</a:t>
            </a:r>
            <a:r>
              <a:rPr lang="en-US" altLang="zh-CN" dirty="0" smtClean="0"/>
              <a:t>=0;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totalFiles</a:t>
            </a:r>
            <a:r>
              <a:rPr lang="en-US" altLang="zh-CN" dirty="0" smtClean="0"/>
              <a:t>=0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void </a:t>
            </a:r>
            <a:r>
              <a:rPr lang="en-US" altLang="zh-CN" dirty="0" err="1" smtClean="0">
                <a:solidFill>
                  <a:srgbClr val="0070C0"/>
                </a:solidFill>
              </a:rPr>
              <a:t>treeFiles</a:t>
            </a:r>
            <a:r>
              <a:rPr lang="en-US" altLang="zh-CN" dirty="0" smtClean="0">
                <a:solidFill>
                  <a:srgbClr val="0070C0"/>
                </a:solidFill>
              </a:rPr>
              <a:t>(File path) </a:t>
            </a:r>
            <a:r>
              <a:rPr lang="en-US" altLang="zh-CN" dirty="0" smtClean="0"/>
              <a:t>{…}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 </a:t>
            </a:r>
            <a:r>
              <a:rPr lang="en-US" altLang="zh-CN" dirty="0"/>
              <a:t>void </a:t>
            </a:r>
            <a:r>
              <a:rPr lang="en-US" altLang="zh-CN" dirty="0" err="1" smtClean="0">
                <a:solidFill>
                  <a:srgbClr val="0070C0"/>
                </a:solidFill>
              </a:rPr>
              <a:t>countFile</a:t>
            </a:r>
            <a:r>
              <a:rPr lang="en-US" altLang="zh-CN" dirty="0" smtClean="0">
                <a:solidFill>
                  <a:srgbClr val="0070C0"/>
                </a:solidFill>
              </a:rPr>
              <a:t>(File </a:t>
            </a:r>
            <a:r>
              <a:rPr lang="en-US" altLang="zh-CN" dirty="0">
                <a:solidFill>
                  <a:srgbClr val="0070C0"/>
                </a:solidFill>
              </a:rPr>
              <a:t>file) </a:t>
            </a:r>
            <a:r>
              <a:rPr lang="en-US" altLang="zh-CN" dirty="0" smtClean="0"/>
              <a:t>{…}</a:t>
            </a:r>
          </a:p>
          <a:p>
            <a:pPr marL="0" indent="0">
              <a:buNone/>
            </a:pPr>
            <a:r>
              <a:rPr lang="en-US" altLang="zh-CN" dirty="0" smtClean="0"/>
              <a:t>    private  </a:t>
            </a: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70C0"/>
                </a:solidFill>
              </a:rPr>
              <a:t>countLines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BufferedReader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br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{…}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public static void </a:t>
            </a:r>
            <a:r>
              <a:rPr lang="en-US" altLang="zh-CN" dirty="0">
                <a:solidFill>
                  <a:srgbClr val="0070C0"/>
                </a:solidFill>
              </a:rPr>
              <a:t>main(String 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[]) </a:t>
            </a:r>
            <a:r>
              <a:rPr lang="en-US" altLang="zh-CN" dirty="0" smtClean="0"/>
              <a:t>{…}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8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 smtClean="0"/>
              <a:t>treeFiles</a:t>
            </a:r>
            <a:r>
              <a:rPr lang="en-US" altLang="zh-CN" dirty="0" smtClean="0"/>
              <a:t>(File path)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File</a:t>
            </a:r>
            <a:r>
              <a:rPr lang="en-US" altLang="zh-CN" dirty="0"/>
              <a:t>[] </a:t>
            </a:r>
            <a:r>
              <a:rPr lang="en-US" altLang="zh-CN" dirty="0" err="1"/>
              <a:t>childs</a:t>
            </a:r>
            <a:r>
              <a:rPr lang="en-US" altLang="zh-CN" dirty="0"/>
              <a:t> = </a:t>
            </a:r>
            <a:r>
              <a:rPr lang="en-US" altLang="zh-CN" dirty="0" err="1" smtClean="0"/>
              <a:t>path.listFiles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childs.length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 smtClean="0"/>
              <a:t>           if </a:t>
            </a:r>
            <a:r>
              <a:rPr lang="en-US" altLang="zh-CN" dirty="0"/>
              <a:t>(!</a:t>
            </a:r>
            <a:r>
              <a:rPr lang="en-US" altLang="zh-CN" dirty="0" err="1"/>
              <a:t>childs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isDirectory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 smtClean="0"/>
              <a:t>                 if </a:t>
            </a:r>
            <a:r>
              <a:rPr lang="en-US" altLang="zh-CN" dirty="0"/>
              <a:t>(</a:t>
            </a:r>
            <a:r>
              <a:rPr lang="en-US" altLang="zh-CN" dirty="0" err="1"/>
              <a:t>childs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getName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endsWith</a:t>
            </a:r>
            <a:r>
              <a:rPr lang="en-US" altLang="zh-CN" dirty="0" smtClean="0"/>
              <a:t>(".java"))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("counting..." + </a:t>
            </a:r>
            <a:r>
              <a:rPr lang="en-US" altLang="zh-CN" dirty="0" err="1"/>
              <a:t>childs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getName</a:t>
            </a:r>
            <a:r>
              <a:rPr lang="en-US" altLang="zh-CN" dirty="0"/>
              <a:t>()  );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countFile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childs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]);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totalFiles</a:t>
            </a:r>
            <a:r>
              <a:rPr lang="en-US" altLang="zh-CN" dirty="0" smtClean="0"/>
              <a:t>++;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} </a:t>
            </a:r>
            <a:r>
              <a:rPr lang="en-US" altLang="zh-CN" dirty="0"/>
              <a:t>else {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treeFile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childs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]);</a:t>
            </a:r>
          </a:p>
          <a:p>
            <a:pPr marL="0" indent="0">
              <a:buNone/>
            </a:pPr>
            <a:r>
              <a:rPr lang="en-US" altLang="zh-CN" dirty="0" smtClean="0"/>
              <a:t>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7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private  </a:t>
            </a:r>
            <a:r>
              <a:rPr lang="en-US" altLang="zh-CN" dirty="0"/>
              <a:t>void </a:t>
            </a:r>
            <a:r>
              <a:rPr lang="en-US" altLang="zh-CN" dirty="0" err="1" smtClean="0">
                <a:solidFill>
                  <a:srgbClr val="0070C0"/>
                </a:solidFill>
              </a:rPr>
              <a:t>countFile</a:t>
            </a:r>
            <a:r>
              <a:rPr lang="en-US" altLang="zh-CN" dirty="0" smtClean="0">
                <a:solidFill>
                  <a:srgbClr val="0070C0"/>
                </a:solidFill>
              </a:rPr>
              <a:t>(File file)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 </a:t>
            </a:r>
            <a:r>
              <a:rPr lang="en-US" altLang="zh-CN" dirty="0" err="1"/>
              <a:t>br</a:t>
            </a:r>
            <a:r>
              <a:rPr lang="en-US" altLang="zh-CN" dirty="0"/>
              <a:t> = null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err="1">
                <a:solidFill>
                  <a:srgbClr val="FF0000"/>
                </a:solidFill>
              </a:rPr>
              <a:t>BufferedReader</a:t>
            </a:r>
            <a:r>
              <a:rPr lang="en-US" altLang="zh-CN" dirty="0"/>
              <a:t>(new </a:t>
            </a:r>
            <a:r>
              <a:rPr lang="en-US" altLang="zh-CN" dirty="0" err="1"/>
              <a:t>FileReader</a:t>
            </a:r>
            <a:r>
              <a:rPr lang="en-US" altLang="zh-CN" dirty="0"/>
              <a:t>(file));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countLines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br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 } </a:t>
            </a:r>
            <a:r>
              <a:rPr lang="en-US" altLang="zh-CN" dirty="0"/>
              <a:t>catch (</a:t>
            </a:r>
            <a:r>
              <a:rPr lang="en-US" altLang="zh-CN" dirty="0" err="1"/>
              <a:t>FileNotFoundException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} </a:t>
            </a:r>
            <a:r>
              <a:rPr lang="en-US" altLang="zh-CN" dirty="0"/>
              <a:t>finally {</a:t>
            </a:r>
          </a:p>
          <a:p>
            <a:pPr marL="0" indent="0">
              <a:buNone/>
            </a:pPr>
            <a:r>
              <a:rPr lang="en-US" altLang="zh-CN" dirty="0" smtClean="0"/>
              <a:t>           if </a:t>
            </a:r>
            <a:r>
              <a:rPr lang="en-US" altLang="zh-CN" dirty="0"/>
              <a:t>(</a:t>
            </a:r>
            <a:r>
              <a:rPr lang="en-US" altLang="zh-CN" dirty="0" err="1"/>
              <a:t>br</a:t>
            </a:r>
            <a:r>
              <a:rPr lang="en-US" altLang="zh-CN" dirty="0"/>
              <a:t> != null) {</a:t>
            </a:r>
          </a:p>
          <a:p>
            <a:pPr marL="0" indent="0">
              <a:buNone/>
            </a:pPr>
            <a:r>
              <a:rPr lang="en-US" altLang="zh-CN" dirty="0" smtClean="0"/>
              <a:t>           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br.close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</a:t>
            </a:r>
            <a:r>
              <a:rPr lang="en-US" altLang="zh-CN" dirty="0"/>
              <a:t>= null;</a:t>
            </a:r>
          </a:p>
          <a:p>
            <a:pPr marL="0" indent="0">
              <a:buNone/>
            </a:pPr>
            <a:r>
              <a:rPr lang="en-US" altLang="zh-CN" dirty="0" smtClean="0"/>
              <a:t>           } </a:t>
            </a:r>
            <a:r>
              <a:rPr lang="en-US" altLang="zh-CN" dirty="0"/>
              <a:t>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4928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 void </a:t>
            </a:r>
            <a:r>
              <a:rPr lang="en-US" altLang="zh-CN" dirty="0" err="1" smtClean="0">
                <a:solidFill>
                  <a:srgbClr val="0070C0"/>
                </a:solidFill>
              </a:rPr>
              <a:t>countLines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BufferedReader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br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String line = "";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boolean comment = false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while </a:t>
            </a:r>
            <a:r>
              <a:rPr lang="en-US" altLang="zh-CN" dirty="0"/>
              <a:t>((line = </a:t>
            </a:r>
            <a:r>
              <a:rPr lang="en-US" altLang="zh-CN" dirty="0" err="1"/>
              <a:t>br.readLine</a:t>
            </a:r>
            <a:r>
              <a:rPr lang="en-US" altLang="zh-CN" dirty="0"/>
              <a:t>()) != null) {</a:t>
            </a:r>
          </a:p>
          <a:p>
            <a:pPr marL="0" indent="0">
              <a:buNone/>
            </a:pPr>
            <a:r>
              <a:rPr lang="en-US" altLang="zh-CN" dirty="0" smtClean="0"/>
              <a:t>             line </a:t>
            </a:r>
            <a:r>
              <a:rPr lang="en-US" altLang="zh-CN" dirty="0"/>
              <a:t>= </a:t>
            </a:r>
            <a:r>
              <a:rPr lang="en-US" altLang="zh-CN" dirty="0" err="1"/>
              <a:t>line.trim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totalLines</a:t>
            </a:r>
            <a:r>
              <a:rPr lang="en-US" altLang="zh-CN" dirty="0" smtClean="0"/>
              <a:t>++;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if </a:t>
            </a:r>
            <a:r>
              <a:rPr lang="en-US" altLang="zh-CN" dirty="0"/>
              <a:t>(</a:t>
            </a:r>
            <a:r>
              <a:rPr lang="en-US" altLang="zh-CN" dirty="0" err="1" smtClean="0"/>
              <a:t>line.length</a:t>
            </a:r>
            <a:r>
              <a:rPr lang="en-US" altLang="zh-CN" dirty="0" smtClean="0"/>
              <a:t>()==0) { 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whiteLines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} else </a:t>
            </a:r>
            <a:r>
              <a:rPr lang="en-US" altLang="zh-CN" dirty="0"/>
              <a:t>if (</a:t>
            </a:r>
            <a:r>
              <a:rPr lang="en-US" altLang="zh-CN" dirty="0" err="1"/>
              <a:t>line.startsWith</a:t>
            </a:r>
            <a:r>
              <a:rPr lang="en-US" altLang="zh-CN" dirty="0"/>
              <a:t>("/*") &amp;&amp; </a:t>
            </a:r>
            <a:r>
              <a:rPr lang="en-US" altLang="zh-CN" dirty="0" err="1" smtClean="0"/>
              <a:t>line.endsWith</a:t>
            </a:r>
            <a:r>
              <a:rPr lang="en-US" altLang="zh-CN" dirty="0"/>
              <a:t>("*/")) 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commentLines</a:t>
            </a:r>
            <a:r>
              <a:rPr lang="en-US" altLang="zh-CN" dirty="0" smtClean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} else if (</a:t>
            </a:r>
            <a:r>
              <a:rPr lang="en-US" altLang="zh-CN" dirty="0" err="1" smtClean="0"/>
              <a:t>line.startsWith</a:t>
            </a:r>
            <a:r>
              <a:rPr lang="en-US" altLang="zh-CN" dirty="0" smtClean="0"/>
              <a:t>("/*") &amp;&amp; !</a:t>
            </a:r>
            <a:r>
              <a:rPr lang="en-US" altLang="zh-CN" dirty="0" err="1" smtClean="0"/>
              <a:t>line.endsWith</a:t>
            </a:r>
            <a:r>
              <a:rPr lang="en-US" altLang="zh-CN" dirty="0" smtClean="0"/>
              <a:t>("*/")) 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/>
              <a:t>commentLines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/>
              <a:t>                  comment = true;</a:t>
            </a:r>
          </a:p>
          <a:p>
            <a:pPr marL="0" indent="0">
              <a:buNone/>
            </a:pPr>
            <a:r>
              <a:rPr lang="en-US" altLang="zh-CN" dirty="0"/>
              <a:t>             } else if (true == </a:t>
            </a:r>
            <a:r>
              <a:rPr lang="en-US" altLang="zh-CN" dirty="0" smtClean="0"/>
              <a:t>comment)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commentLines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     if </a:t>
            </a:r>
            <a:r>
              <a:rPr lang="en-US" altLang="zh-CN" dirty="0"/>
              <a:t>(</a:t>
            </a:r>
            <a:r>
              <a:rPr lang="en-US" altLang="zh-CN" dirty="0" err="1"/>
              <a:t>line.endsWith</a:t>
            </a:r>
            <a:r>
              <a:rPr lang="en-US" altLang="zh-CN" dirty="0"/>
              <a:t>("*/")) </a:t>
            </a:r>
            <a:r>
              <a:rPr lang="en-US" altLang="zh-CN" dirty="0" smtClean="0"/>
              <a:t> comment </a:t>
            </a:r>
            <a:r>
              <a:rPr lang="en-US" altLang="zh-CN" dirty="0"/>
              <a:t>= false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} </a:t>
            </a:r>
            <a:r>
              <a:rPr lang="en-US" altLang="zh-CN" dirty="0"/>
              <a:t>else if (</a:t>
            </a:r>
            <a:r>
              <a:rPr lang="en-US" altLang="zh-CN" dirty="0" err="1"/>
              <a:t>line.startsWith</a:t>
            </a:r>
            <a:r>
              <a:rPr lang="en-US" altLang="zh-CN" dirty="0"/>
              <a:t>("//")) 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commentLines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} </a:t>
            </a:r>
            <a:r>
              <a:rPr lang="en-US" altLang="zh-CN" dirty="0"/>
              <a:t>else 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normalLines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} </a:t>
            </a:r>
            <a:r>
              <a:rPr lang="en-US" altLang="zh-CN" dirty="0"/>
              <a:t>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5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static void </a:t>
            </a:r>
            <a:r>
              <a:rPr lang="en-US" altLang="zh-CN" dirty="0">
                <a:solidFill>
                  <a:srgbClr val="0070C0"/>
                </a:solidFill>
              </a:rPr>
              <a:t>main(String 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[])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70C0"/>
                </a:solidFill>
              </a:rPr>
              <a:t>File path = </a:t>
            </a:r>
            <a:r>
              <a:rPr lang="en-US" altLang="zh-CN" dirty="0">
                <a:solidFill>
                  <a:srgbClr val="0070C0"/>
                </a:solidFill>
              </a:rPr>
              <a:t>new File(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[0]);</a:t>
            </a:r>
          </a:p>
          <a:p>
            <a:pPr marL="0" indent="0">
              <a:buNone/>
            </a:pPr>
            <a:r>
              <a:rPr lang="en-US" altLang="zh-CN" dirty="0" smtClean="0"/>
              <a:t>        long </a:t>
            </a:r>
            <a:r>
              <a:rPr lang="en-US" altLang="zh-CN" dirty="0"/>
              <a:t>start=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("counting dictionary:"+</a:t>
            </a:r>
            <a:r>
              <a:rPr lang="en-US" altLang="zh-CN" dirty="0" err="1"/>
              <a:t>args</a:t>
            </a:r>
            <a:r>
              <a:rPr lang="en-US" altLang="zh-CN" dirty="0"/>
              <a:t>[0]);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LineCounter</a:t>
            </a:r>
            <a:r>
              <a:rPr lang="en-US" altLang="zh-CN" dirty="0" smtClean="0"/>
              <a:t> </a:t>
            </a:r>
            <a:r>
              <a:rPr lang="en-US" altLang="zh-CN" dirty="0" err="1"/>
              <a:t>lc</a:t>
            </a:r>
            <a:r>
              <a:rPr lang="en-US" altLang="zh-CN" dirty="0"/>
              <a:t>= new </a:t>
            </a:r>
            <a:r>
              <a:rPr lang="en-US" altLang="zh-CN" dirty="0" err="1"/>
              <a:t>LineCounter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lc.treeFiles</a:t>
            </a:r>
            <a:r>
              <a:rPr lang="en-US" altLang="zh-CN" dirty="0" smtClean="0">
                <a:solidFill>
                  <a:srgbClr val="0070C0"/>
                </a:solidFill>
              </a:rPr>
              <a:t>(path);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("counting is finishing!");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commentLines</a:t>
            </a:r>
            <a:r>
              <a:rPr lang="en-US" altLang="zh-CN" dirty="0"/>
              <a:t>:"+</a:t>
            </a:r>
            <a:r>
              <a:rPr lang="en-US" altLang="zh-CN" dirty="0" err="1"/>
              <a:t>lc.commentLines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normalLines</a:t>
            </a:r>
            <a:r>
              <a:rPr lang="en-US" altLang="zh-CN" dirty="0"/>
              <a:t>:"+</a:t>
            </a:r>
            <a:r>
              <a:rPr lang="en-US" altLang="zh-CN" dirty="0" err="1"/>
              <a:t>lc.normalLines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whiteLines</a:t>
            </a:r>
            <a:r>
              <a:rPr lang="en-US" altLang="zh-CN" dirty="0"/>
              <a:t>:"+</a:t>
            </a:r>
            <a:r>
              <a:rPr lang="en-US" altLang="zh-CN" dirty="0" err="1"/>
              <a:t>lc.whiteLines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/>
              <a:t>totalLines</a:t>
            </a:r>
            <a:r>
              <a:rPr lang="en-US" altLang="zh-CN" dirty="0" smtClean="0"/>
              <a:t>:"+</a:t>
            </a:r>
            <a:r>
              <a:rPr lang="en-US" altLang="zh-CN" dirty="0" err="1" smtClean="0"/>
              <a:t>lc.totalLines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long end=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("your program spent "+(end-start)+"</a:t>
            </a:r>
            <a:r>
              <a:rPr lang="en-US" altLang="zh-CN" dirty="0" err="1"/>
              <a:t>ms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</a:t>
            </a:r>
            <a:r>
              <a:rPr lang="en-US" altLang="zh-CN" dirty="0"/>
              <a:t>a File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construct a File instance with a path string or </a:t>
            </a:r>
            <a:r>
              <a:rPr lang="en-US" altLang="zh-CN" dirty="0" smtClean="0"/>
              <a:t>URI, </a:t>
            </a:r>
            <a:r>
              <a:rPr lang="en-US" altLang="zh-CN" dirty="0"/>
              <a:t>as follows.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Constructs </a:t>
            </a:r>
            <a:r>
              <a:rPr lang="en-US" altLang="zh-CN" dirty="0"/>
              <a:t>a File </a:t>
            </a:r>
            <a:r>
              <a:rPr lang="en-US" altLang="zh-CN" dirty="0" smtClean="0"/>
              <a:t>object.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public </a:t>
            </a:r>
            <a:r>
              <a:rPr lang="en-US" altLang="zh-CN" dirty="0">
                <a:solidFill>
                  <a:schemeClr val="accent5"/>
                </a:solidFill>
              </a:rPr>
              <a:t>File(String </a:t>
            </a:r>
            <a:r>
              <a:rPr lang="en-US" altLang="zh-CN" dirty="0" err="1">
                <a:solidFill>
                  <a:schemeClr val="accent5"/>
                </a:solidFill>
              </a:rPr>
              <a:t>pathString</a:t>
            </a:r>
            <a:r>
              <a:rPr lang="en-US" altLang="zh-CN" dirty="0">
                <a:solidFill>
                  <a:schemeClr val="accent5"/>
                </a:solidFill>
              </a:rPr>
              <a:t>)</a:t>
            </a:r>
          </a:p>
          <a:p>
            <a:pPr marL="685800" lvl="2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public File(String parent, String child)</a:t>
            </a:r>
          </a:p>
          <a:p>
            <a:pPr marL="685800" lvl="2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public File(File parent, String child)</a:t>
            </a:r>
          </a:p>
          <a:p>
            <a:pPr marL="685800" lvl="2" indent="0">
              <a:buNone/>
            </a:pP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Creates </a:t>
            </a:r>
            <a:r>
              <a:rPr lang="en-US" altLang="zh-CN" dirty="0"/>
              <a:t>a new, empty file named by this abstract pathname if and only if a file with this name does not yet exist.</a:t>
            </a:r>
            <a:endParaRPr lang="en-US" altLang="zh-CN" dirty="0" smtClean="0"/>
          </a:p>
          <a:p>
            <a:pPr lvl="2"/>
            <a:r>
              <a:rPr lang="en-US" altLang="zh-CN" dirty="0">
                <a:solidFill>
                  <a:schemeClr val="accent5"/>
                </a:solidFill>
              </a:rPr>
              <a:t>public </a:t>
            </a:r>
            <a:r>
              <a:rPr lang="en-US" altLang="zh-CN" dirty="0" err="1">
                <a:solidFill>
                  <a:schemeClr val="accent5"/>
                </a:solidFill>
              </a:rPr>
              <a:t>boolean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 err="1">
                <a:solidFill>
                  <a:schemeClr val="accent5"/>
                </a:solidFill>
              </a:rPr>
              <a:t>createNewFile</a:t>
            </a:r>
            <a:r>
              <a:rPr lang="en-US" altLang="zh-CN" dirty="0">
                <a:solidFill>
                  <a:schemeClr val="accent5"/>
                </a:solidFill>
              </a:rPr>
              <a:t>() throws </a:t>
            </a:r>
            <a:r>
              <a:rPr lang="en-US" altLang="zh-CN" dirty="0" err="1">
                <a:solidFill>
                  <a:schemeClr val="accent5"/>
                </a:solidFill>
              </a:rPr>
              <a:t>IOException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marL="685800" lvl="2" indent="0">
              <a:buNone/>
            </a:pPr>
            <a:endParaRPr lang="en-US" altLang="zh-CN" dirty="0" smtClean="0"/>
          </a:p>
          <a:p>
            <a:pPr marL="6858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1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 used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()        </a:t>
            </a:r>
            <a:r>
              <a:rPr lang="en-US" altLang="zh-CN" sz="2000" dirty="0">
                <a:solidFill>
                  <a:srgbClr val="00B050"/>
                </a:solidFill>
              </a:rPr>
              <a:t>//Creates this directory.</a:t>
            </a:r>
            <a:endParaRPr lang="zh-CN" altLang="en-US" sz="2000" dirty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boolean exists()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//Tests </a:t>
            </a:r>
            <a:r>
              <a:rPr lang="en-US" altLang="zh-CN" sz="2000" dirty="0">
                <a:solidFill>
                  <a:srgbClr val="00B050"/>
                </a:solidFill>
              </a:rPr>
              <a:t>if this file/directory exists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getName</a:t>
            </a:r>
            <a:r>
              <a:rPr lang="en-US" altLang="zh-CN" sz="2000" dirty="0" smtClean="0"/>
              <a:t>()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//Returns the file</a:t>
            </a:r>
            <a:r>
              <a:rPr lang="en-US" altLang="zh-CN" sz="2000" dirty="0">
                <a:solidFill>
                  <a:srgbClr val="00B050"/>
                </a:solidFill>
              </a:rPr>
              <a:t>/directory</a:t>
            </a:r>
            <a:r>
              <a:rPr lang="en-US" altLang="zh-CN" sz="2000" dirty="0" smtClean="0">
                <a:solidFill>
                  <a:srgbClr val="00B050"/>
                </a:solidFill>
              </a:rPr>
              <a:t> name</a:t>
            </a:r>
          </a:p>
          <a:p>
            <a:r>
              <a:rPr lang="en-US" altLang="zh-CN" sz="2000" dirty="0"/>
              <a:t>public String </a:t>
            </a:r>
            <a:r>
              <a:rPr lang="en-US" altLang="zh-CN" sz="2000" dirty="0" err="1" smtClean="0"/>
              <a:t>getAbsoluteFile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Returns the </a:t>
            </a:r>
            <a:r>
              <a:rPr lang="en-US" altLang="zh-CN" sz="2000" dirty="0" smtClean="0">
                <a:solidFill>
                  <a:srgbClr val="00B050"/>
                </a:solidFill>
              </a:rPr>
              <a:t>absolute file/directory </a:t>
            </a:r>
            <a:r>
              <a:rPr lang="en-US" altLang="zh-CN" sz="2000" dirty="0">
                <a:solidFill>
                  <a:srgbClr val="00B050"/>
                </a:solidFill>
              </a:rPr>
              <a:t>name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boolean </a:t>
            </a:r>
            <a:r>
              <a:rPr lang="en-US" altLang="zh-CN" sz="2000" dirty="0" err="1"/>
              <a:t>isDirectory</a:t>
            </a:r>
            <a:r>
              <a:rPr lang="en-US" altLang="zh-CN" sz="2000" dirty="0"/>
              <a:t>()  </a:t>
            </a:r>
            <a:r>
              <a:rPr lang="en-US" altLang="zh-CN" sz="2000" dirty="0" smtClean="0">
                <a:solidFill>
                  <a:srgbClr val="00B050"/>
                </a:solidFill>
              </a:rPr>
              <a:t>//Tests </a:t>
            </a:r>
            <a:r>
              <a:rPr lang="en-US" altLang="zh-CN" sz="2000" dirty="0">
                <a:solidFill>
                  <a:srgbClr val="00B050"/>
                </a:solidFill>
              </a:rPr>
              <a:t>if this instance is a directory.</a:t>
            </a:r>
          </a:p>
          <a:p>
            <a:r>
              <a:rPr lang="en-US" altLang="zh-CN" sz="2000" dirty="0"/>
              <a:t>public String </a:t>
            </a:r>
            <a:r>
              <a:rPr lang="en-US" altLang="zh-CN" sz="2000" dirty="0" err="1"/>
              <a:t>getParent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rgbClr val="00B050"/>
                </a:solidFill>
              </a:rPr>
              <a:t>//Returns the parent directory name</a:t>
            </a:r>
            <a:endParaRPr lang="en-US" altLang="zh-CN" sz="2000" dirty="0"/>
          </a:p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boolean </a:t>
            </a:r>
            <a:r>
              <a:rPr lang="en-US" altLang="zh-CN" sz="2000" dirty="0" err="1"/>
              <a:t>isFile</a:t>
            </a:r>
            <a:r>
              <a:rPr lang="en-US" altLang="zh-CN" sz="2000" dirty="0"/>
              <a:t>()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//Tests </a:t>
            </a:r>
            <a:r>
              <a:rPr lang="en-US" altLang="zh-CN" sz="2000" dirty="0">
                <a:solidFill>
                  <a:srgbClr val="00B050"/>
                </a:solidFill>
              </a:rPr>
              <a:t>if this instance is a file.</a:t>
            </a:r>
          </a:p>
          <a:p>
            <a:r>
              <a:rPr lang="en-US" altLang="zh-CN" sz="2000" dirty="0"/>
              <a:t>public long length()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//Returns </a:t>
            </a:r>
            <a:r>
              <a:rPr lang="en-US" altLang="zh-CN" sz="2000" dirty="0">
                <a:solidFill>
                  <a:srgbClr val="00B050"/>
                </a:solidFill>
              </a:rPr>
              <a:t>the length of this file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altLang="zh-CN" sz="2000" dirty="0"/>
              <a:t>public long </a:t>
            </a:r>
            <a:r>
              <a:rPr lang="en-US" altLang="zh-CN" sz="2000" dirty="0" err="1"/>
              <a:t>lastModified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00B050"/>
                </a:solidFill>
              </a:rPr>
              <a:t>//Returns </a:t>
            </a:r>
            <a:r>
              <a:rPr lang="en-US" altLang="zh-CN" sz="2000" dirty="0">
                <a:solidFill>
                  <a:srgbClr val="00B050"/>
                </a:solidFill>
              </a:rPr>
              <a:t>the </a:t>
            </a:r>
            <a:r>
              <a:rPr lang="en-US" altLang="zh-CN" sz="2000" dirty="0" smtClean="0">
                <a:solidFill>
                  <a:srgbClr val="00B050"/>
                </a:solidFill>
              </a:rPr>
              <a:t>last modified time </a:t>
            </a:r>
            <a:r>
              <a:rPr lang="en-US" altLang="zh-CN" sz="2000" dirty="0">
                <a:solidFill>
                  <a:srgbClr val="00B050"/>
                </a:solidFill>
              </a:rPr>
              <a:t>of this file</a:t>
            </a:r>
          </a:p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boolean </a:t>
            </a:r>
            <a:r>
              <a:rPr lang="en-US" altLang="zh-CN" sz="2000" dirty="0" err="1"/>
              <a:t>canRead</a:t>
            </a:r>
            <a:r>
              <a:rPr lang="en-US" altLang="zh-CN" sz="2000" dirty="0"/>
              <a:t>()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//Tests </a:t>
            </a:r>
            <a:r>
              <a:rPr lang="en-US" altLang="zh-CN" sz="2000" dirty="0">
                <a:solidFill>
                  <a:srgbClr val="00B050"/>
                </a:solidFill>
              </a:rPr>
              <a:t>if this file is readable.</a:t>
            </a:r>
          </a:p>
          <a:p>
            <a:r>
              <a:rPr lang="en-US" altLang="zh-CN" sz="2000" dirty="0"/>
              <a:t>public boolean </a:t>
            </a:r>
            <a:r>
              <a:rPr lang="en-US" altLang="zh-CN" sz="2000" dirty="0" err="1"/>
              <a:t>canWrite</a:t>
            </a:r>
            <a:r>
              <a:rPr lang="en-US" altLang="zh-CN" sz="2000" dirty="0"/>
              <a:t>()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//Tests </a:t>
            </a:r>
            <a:r>
              <a:rPr lang="en-US" altLang="zh-CN" sz="2000" dirty="0">
                <a:solidFill>
                  <a:srgbClr val="00B050"/>
                </a:solidFill>
              </a:rPr>
              <a:t>if this file is writable.</a:t>
            </a:r>
          </a:p>
          <a:p>
            <a:r>
              <a:rPr lang="en-US" altLang="zh-CN" sz="2000" dirty="0"/>
              <a:t>public boolean delete()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//Deletes </a:t>
            </a:r>
            <a:r>
              <a:rPr lang="en-US" altLang="zh-CN" sz="2000" dirty="0">
                <a:solidFill>
                  <a:srgbClr val="00B050"/>
                </a:solidFill>
              </a:rPr>
              <a:t>this file/directory.</a:t>
            </a:r>
          </a:p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boolean </a:t>
            </a:r>
            <a:r>
              <a:rPr lang="en-US" altLang="zh-CN" sz="2000" dirty="0" err="1"/>
              <a:t>renameTo</a:t>
            </a:r>
            <a:r>
              <a:rPr lang="en-US" altLang="zh-CN" sz="2000" dirty="0"/>
              <a:t>(File 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 </a:t>
            </a:r>
            <a:r>
              <a:rPr lang="en-US" altLang="zh-CN" sz="2000" dirty="0" smtClean="0">
                <a:solidFill>
                  <a:srgbClr val="00B050"/>
                </a:solidFill>
              </a:rPr>
              <a:t>//Renames </a:t>
            </a:r>
            <a:r>
              <a:rPr lang="en-US" altLang="zh-CN" sz="2000" dirty="0">
                <a:solidFill>
                  <a:srgbClr val="00B050"/>
                </a:solidFill>
              </a:rPr>
              <a:t>this file</a:t>
            </a:r>
            <a:r>
              <a:rPr lang="en-US" altLang="zh-CN" sz="2000" dirty="0" smtClean="0">
                <a:solidFill>
                  <a:srgbClr val="00B050"/>
                </a:solidFill>
              </a:rPr>
              <a:t>.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</a:t>
            </a:r>
            <a:r>
              <a:rPr lang="en-US" altLang="zh-CN" dirty="0" smtClean="0"/>
              <a:t>Directory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List Directory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public </a:t>
            </a:r>
            <a:r>
              <a:rPr lang="en-US" altLang="zh-CN" sz="1800" dirty="0"/>
              <a:t>String[] list()     </a:t>
            </a:r>
            <a:r>
              <a:rPr lang="en-US" altLang="zh-CN" sz="1800" dirty="0">
                <a:solidFill>
                  <a:srgbClr val="00B050"/>
                </a:solidFill>
              </a:rPr>
              <a:t>// List the contents of this directory in a String-array</a:t>
            </a:r>
          </a:p>
          <a:p>
            <a:pPr lvl="1"/>
            <a:r>
              <a:rPr lang="en-US" altLang="zh-CN" sz="1800" dirty="0"/>
              <a:t>public File[] </a:t>
            </a:r>
            <a:r>
              <a:rPr lang="en-US" altLang="zh-CN" sz="1800" dirty="0" err="1"/>
              <a:t>listFiles</a:t>
            </a:r>
            <a:r>
              <a:rPr lang="en-US" altLang="zh-CN" sz="1800" dirty="0"/>
              <a:t>()  </a:t>
            </a:r>
            <a:r>
              <a:rPr lang="en-US" altLang="zh-CN" sz="1800" dirty="0">
                <a:solidFill>
                  <a:srgbClr val="00B050"/>
                </a:solidFill>
              </a:rPr>
              <a:t>// List the contents of this directory in a </a:t>
            </a:r>
            <a:r>
              <a:rPr lang="en-US" altLang="zh-CN" sz="1800" dirty="0" smtClean="0">
                <a:solidFill>
                  <a:srgbClr val="00B050"/>
                </a:solidFill>
              </a:rPr>
              <a:t>File-array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List Directory with Filter</a:t>
            </a:r>
          </a:p>
          <a:p>
            <a:pPr lvl="1"/>
            <a:r>
              <a:rPr lang="en-US" altLang="zh-CN" sz="1800" dirty="0" smtClean="0"/>
              <a:t>public </a:t>
            </a:r>
            <a:r>
              <a:rPr lang="en-US" altLang="zh-CN" sz="1800" dirty="0"/>
              <a:t>String[] list(</a:t>
            </a:r>
            <a:r>
              <a:rPr lang="en-US" altLang="zh-CN" sz="1800" dirty="0" err="1"/>
              <a:t>FilenameFilter</a:t>
            </a:r>
            <a:r>
              <a:rPr lang="en-US" altLang="zh-CN" sz="1800" dirty="0"/>
              <a:t> filter)</a:t>
            </a:r>
          </a:p>
          <a:p>
            <a:pPr lvl="1"/>
            <a:r>
              <a:rPr lang="en-US" altLang="zh-CN" sz="1800" dirty="0"/>
              <a:t>public File[] </a:t>
            </a:r>
            <a:r>
              <a:rPr lang="en-US" altLang="zh-CN" sz="1800" dirty="0" err="1"/>
              <a:t>listFiles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FilenameFilter</a:t>
            </a:r>
            <a:r>
              <a:rPr lang="en-US" altLang="zh-CN" sz="1800" dirty="0"/>
              <a:t> filter)</a:t>
            </a:r>
          </a:p>
          <a:p>
            <a:pPr lvl="1"/>
            <a:r>
              <a:rPr lang="en-US" altLang="zh-CN" sz="1800" dirty="0"/>
              <a:t>public File[] </a:t>
            </a:r>
            <a:r>
              <a:rPr lang="en-US" altLang="zh-CN" sz="1800" dirty="0" err="1"/>
              <a:t>listFiles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FileFilter</a:t>
            </a:r>
            <a:r>
              <a:rPr lang="en-US" altLang="zh-CN" sz="1800" dirty="0"/>
              <a:t> filter</a:t>
            </a:r>
            <a:r>
              <a:rPr lang="en-US" altLang="zh-CN" sz="1800" dirty="0" smtClean="0"/>
              <a:t>)</a:t>
            </a:r>
          </a:p>
          <a:p>
            <a:pPr lvl="1"/>
            <a:endParaRPr lang="en-US" altLang="zh-CN" sz="1800" dirty="0"/>
          </a:p>
          <a:p>
            <a:r>
              <a:rPr lang="en-US" altLang="zh-CN" sz="2400" dirty="0" smtClean="0"/>
              <a:t>Notice:</a:t>
            </a:r>
          </a:p>
          <a:p>
            <a:pPr lvl="1"/>
            <a:r>
              <a:rPr lang="en-US" altLang="zh-CN" sz="1800" dirty="0" err="1" smtClean="0"/>
              <a:t>FilenameFilter</a:t>
            </a:r>
            <a:r>
              <a:rPr lang="en-US" altLang="zh-CN" sz="1800" dirty="0" smtClean="0"/>
              <a:t> is an interface, which has a following method to test </a:t>
            </a:r>
            <a:r>
              <a:rPr lang="en-US" altLang="zh-CN" sz="1800" dirty="0"/>
              <a:t>if a specified file should be included in a file list</a:t>
            </a:r>
            <a:r>
              <a:rPr lang="en-US" altLang="zh-CN" sz="1800" dirty="0" smtClean="0"/>
              <a:t>.</a:t>
            </a:r>
          </a:p>
          <a:p>
            <a:pPr lvl="2"/>
            <a:r>
              <a:rPr lang="en-US" altLang="zh-CN" sz="1600" dirty="0" smtClean="0"/>
              <a:t>Boolean accept(File 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, String name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81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List all folders and files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21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ListDirectoryRecusive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File </a:t>
            </a:r>
            <a:r>
              <a:rPr lang="en-US" altLang="zh-CN" dirty="0" err="1"/>
              <a:t>dir</a:t>
            </a:r>
            <a:r>
              <a:rPr lang="en-US" altLang="zh-CN" dirty="0"/>
              <a:t> = new File("d:\\myproject\\test");  </a:t>
            </a:r>
            <a:r>
              <a:rPr lang="en-US" altLang="zh-CN" dirty="0">
                <a:solidFill>
                  <a:srgbClr val="00B050"/>
                </a:solidFill>
              </a:rPr>
              <a:t>// Escape sequence needed for '\'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listRecursive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dir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}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public static void </a:t>
            </a:r>
            <a:r>
              <a:rPr lang="en-US" altLang="zh-CN" dirty="0" err="1">
                <a:solidFill>
                  <a:srgbClr val="0070C0"/>
                </a:solidFill>
              </a:rPr>
              <a:t>listRecursive</a:t>
            </a:r>
            <a:r>
              <a:rPr lang="en-US" altLang="zh-CN" dirty="0">
                <a:solidFill>
                  <a:srgbClr val="0070C0"/>
                </a:solidFill>
              </a:rPr>
              <a:t>(File </a:t>
            </a:r>
            <a:r>
              <a:rPr lang="en-US" altLang="zh-CN" dirty="0" err="1">
                <a:solidFill>
                  <a:srgbClr val="0070C0"/>
                </a:solidFill>
              </a:rPr>
              <a:t>dir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if </a:t>
            </a:r>
            <a:r>
              <a:rPr lang="en-US" altLang="zh-CN" dirty="0" smtClean="0"/>
              <a:t>( </a:t>
            </a:r>
            <a:r>
              <a:rPr lang="en-US" altLang="zh-CN" dirty="0" err="1" smtClean="0">
                <a:solidFill>
                  <a:srgbClr val="FF0000"/>
                </a:solidFill>
              </a:rPr>
              <a:t>dir.isDirectory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 File[] items = </a:t>
            </a:r>
            <a:r>
              <a:rPr lang="en-US" altLang="zh-CN" dirty="0" err="1">
                <a:solidFill>
                  <a:srgbClr val="FF0000"/>
                </a:solidFill>
              </a:rPr>
              <a:t>dir.listFiles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   for (File item : items)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smtClean="0"/>
              <a:t>System.out.println( </a:t>
            </a:r>
            <a:r>
              <a:rPr lang="en-US" altLang="zh-CN" dirty="0" err="1" smtClean="0">
                <a:solidFill>
                  <a:srgbClr val="FF0000"/>
                </a:solidFill>
              </a:rPr>
              <a:t>item.getAbsoluteFile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if </a:t>
            </a:r>
            <a:r>
              <a:rPr lang="en-US" altLang="zh-CN" dirty="0" smtClean="0"/>
              <a:t>( </a:t>
            </a:r>
            <a:r>
              <a:rPr lang="en-US" altLang="zh-CN" dirty="0" err="1" smtClean="0">
                <a:solidFill>
                  <a:srgbClr val="FF0000"/>
                </a:solidFill>
              </a:rPr>
              <a:t>item.isDirectory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en-US" altLang="zh-CN" dirty="0" smtClean="0"/>
              <a:t>) </a:t>
            </a:r>
            <a:r>
              <a:rPr lang="en-US" altLang="zh-CN" dirty="0" err="1">
                <a:solidFill>
                  <a:srgbClr val="0070C0"/>
                </a:solidFill>
              </a:rPr>
              <a:t>listRecursive</a:t>
            </a:r>
            <a:r>
              <a:rPr lang="en-US" altLang="zh-CN" dirty="0">
                <a:solidFill>
                  <a:srgbClr val="0070C0"/>
                </a:solidFill>
              </a:rPr>
              <a:t>(item</a:t>
            </a:r>
            <a:r>
              <a:rPr lang="en-US" altLang="zh-CN" dirty="0"/>
              <a:t>);  </a:t>
            </a:r>
            <a:r>
              <a:rPr lang="en-US" altLang="zh-CN" dirty="0">
                <a:solidFill>
                  <a:srgbClr val="00B050"/>
                </a:solidFill>
              </a:rPr>
              <a:t>// Recursive call</a:t>
            </a:r>
          </a:p>
          <a:p>
            <a:pPr marL="0" indent="0">
              <a:buNone/>
            </a:pPr>
            <a:r>
              <a:rPr lang="en-US" altLang="zh-CN" dirty="0"/>
              <a:t>         }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1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Find all java files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8774"/>
            <a:ext cx="7886700" cy="5289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/>
              <a:t>java.io.File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java.io.FilenameFilter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ListDirectoryWithFilter</a:t>
            </a:r>
            <a:r>
              <a:rPr lang="en-US" altLang="zh-CN" sz="1400" dirty="0"/>
              <a:t> {</a:t>
            </a:r>
          </a:p>
          <a:p>
            <a:pPr marL="0" indent="0">
              <a:buNone/>
            </a:pPr>
            <a:r>
              <a:rPr lang="en-US" altLang="zh-CN" sz="1400" dirty="0"/>
              <a:t>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marL="0" indent="0">
              <a:buNone/>
            </a:pPr>
            <a:r>
              <a:rPr lang="en-US" altLang="zh-CN" sz="1400" dirty="0"/>
              <a:t>      File </a:t>
            </a:r>
            <a:r>
              <a:rPr lang="en-US" altLang="zh-CN" sz="1400" dirty="0" err="1"/>
              <a:t>dir</a:t>
            </a:r>
            <a:r>
              <a:rPr lang="en-US" altLang="zh-CN" sz="1400" dirty="0"/>
              <a:t> = new File(".");   </a:t>
            </a:r>
            <a:r>
              <a:rPr lang="en-US" altLang="zh-CN" sz="1400" dirty="0">
                <a:solidFill>
                  <a:srgbClr val="00B050"/>
                </a:solidFill>
              </a:rPr>
              <a:t>// current working directory</a:t>
            </a:r>
          </a:p>
          <a:p>
            <a:pPr marL="0" indent="0">
              <a:buNone/>
            </a:pPr>
            <a:r>
              <a:rPr lang="en-US" altLang="zh-CN" sz="1400" dirty="0"/>
              <a:t>      if (</a:t>
            </a:r>
            <a:r>
              <a:rPr lang="en-US" altLang="zh-CN" sz="1400" dirty="0" err="1"/>
              <a:t>dir.isDirectory</a:t>
            </a:r>
            <a:r>
              <a:rPr lang="en-US" altLang="zh-CN" sz="1400" dirty="0"/>
              <a:t>())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         // List only files that meet the filtering </a:t>
            </a:r>
            <a:r>
              <a:rPr lang="en-US" altLang="zh-CN" sz="1400" dirty="0" smtClean="0">
                <a:solidFill>
                  <a:srgbClr val="00B050"/>
                </a:solidFill>
              </a:rPr>
              <a:t>criteria.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         String[] files = </a:t>
            </a:r>
            <a:r>
              <a:rPr lang="en-US" altLang="zh-CN" sz="1400" dirty="0" err="1"/>
              <a:t>dir.list</a:t>
            </a:r>
            <a:r>
              <a:rPr lang="en-US" altLang="zh-CN" sz="1400" dirty="0" smtClean="0"/>
              <a:t>( </a:t>
            </a:r>
            <a:r>
              <a:rPr lang="en-US" altLang="zh-CN" sz="1400" dirty="0" smtClean="0">
                <a:solidFill>
                  <a:srgbClr val="0070C0"/>
                </a:solidFill>
              </a:rPr>
              <a:t>new </a:t>
            </a:r>
            <a:r>
              <a:rPr lang="en-US" altLang="zh-CN" sz="1400" dirty="0" err="1">
                <a:solidFill>
                  <a:srgbClr val="0070C0"/>
                </a:solidFill>
              </a:rPr>
              <a:t>FilenameFilter</a:t>
            </a:r>
            <a:r>
              <a:rPr lang="en-US" altLang="zh-CN" sz="1400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            public boolean </a:t>
            </a:r>
            <a:r>
              <a:rPr lang="en-US" altLang="zh-CN" sz="1400" dirty="0">
                <a:solidFill>
                  <a:srgbClr val="FF0000"/>
                </a:solidFill>
              </a:rPr>
              <a:t>accept</a:t>
            </a:r>
            <a:r>
              <a:rPr lang="en-US" altLang="zh-CN" sz="1400" dirty="0">
                <a:solidFill>
                  <a:srgbClr val="0070C0"/>
                </a:solidFill>
              </a:rPr>
              <a:t>(File </a:t>
            </a:r>
            <a:r>
              <a:rPr lang="en-US" altLang="zh-CN" sz="1400" dirty="0" err="1">
                <a:solidFill>
                  <a:srgbClr val="0070C0"/>
                </a:solidFill>
              </a:rPr>
              <a:t>dir</a:t>
            </a:r>
            <a:r>
              <a:rPr lang="en-US" altLang="zh-CN" sz="1400" dirty="0">
                <a:solidFill>
                  <a:srgbClr val="0070C0"/>
                </a:solidFill>
              </a:rPr>
              <a:t>, String file)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               return </a:t>
            </a:r>
            <a:r>
              <a:rPr lang="en-US" altLang="zh-CN" sz="1400" dirty="0" err="1">
                <a:solidFill>
                  <a:srgbClr val="0070C0"/>
                </a:solidFill>
              </a:rPr>
              <a:t>file.endsWith</a:t>
            </a:r>
            <a:r>
              <a:rPr lang="en-US" altLang="zh-CN" sz="1400" dirty="0">
                <a:solidFill>
                  <a:srgbClr val="0070C0"/>
                </a:solidFill>
              </a:rPr>
              <a:t>(".java");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70C0"/>
                </a:solidFill>
              </a:rPr>
              <a:t>            </a:t>
            </a:r>
            <a:r>
              <a:rPr lang="en-US" altLang="zh-CN" sz="14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70C0"/>
                </a:solidFill>
              </a:rPr>
              <a:t>         }</a:t>
            </a:r>
            <a:r>
              <a:rPr lang="en-US" altLang="zh-CN" sz="1400" dirty="0" smtClean="0"/>
              <a:t>);  </a:t>
            </a:r>
            <a:r>
              <a:rPr lang="en-US" altLang="zh-CN" sz="1400" dirty="0" smtClean="0">
                <a:solidFill>
                  <a:srgbClr val="00B050"/>
                </a:solidFill>
              </a:rPr>
              <a:t>// an anonymous inner class as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FilenameFilter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         </a:t>
            </a:r>
            <a:r>
              <a:rPr lang="en-US" altLang="zh-CN" sz="1400" dirty="0"/>
              <a:t>for (String file : files) {</a:t>
            </a:r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(file);</a:t>
            </a:r>
          </a:p>
          <a:p>
            <a:pPr marL="0" indent="0">
              <a:buNone/>
            </a:pPr>
            <a:r>
              <a:rPr lang="en-US" altLang="zh-CN" sz="1400" dirty="0"/>
              <a:t>         }</a:t>
            </a:r>
          </a:p>
          <a:p>
            <a:pPr marL="0" indent="0">
              <a:buNone/>
            </a:pPr>
            <a:r>
              <a:rPr lang="en-US" altLang="zh-CN" sz="1400" dirty="0"/>
              <a:t> 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60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2715</Words>
  <Application>Microsoft Office PowerPoint</Application>
  <PresentationFormat>全屏显示(4:3)</PresentationFormat>
  <Paragraphs>417</Paragraphs>
  <Slides>44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楷体</vt:lpstr>
      <vt:lpstr>宋体</vt:lpstr>
      <vt:lpstr>Arial</vt:lpstr>
      <vt:lpstr>Calibri</vt:lpstr>
      <vt:lpstr>Office Theme</vt:lpstr>
      <vt:lpstr>Java Programming</vt:lpstr>
      <vt:lpstr>Outline </vt:lpstr>
      <vt:lpstr>Files</vt:lpstr>
      <vt:lpstr>Path string</vt:lpstr>
      <vt:lpstr>Creating a File</vt:lpstr>
      <vt:lpstr>Frequently used methods</vt:lpstr>
      <vt:lpstr>List Directory</vt:lpstr>
      <vt:lpstr>Example: List all folders and files</vt:lpstr>
      <vt:lpstr>Example: Find all java files</vt:lpstr>
      <vt:lpstr>Streams(流)</vt:lpstr>
      <vt:lpstr>Streams</vt:lpstr>
      <vt:lpstr>Streams</vt:lpstr>
      <vt:lpstr>Streams </vt:lpstr>
      <vt:lpstr>Streams</vt:lpstr>
      <vt:lpstr>Streams</vt:lpstr>
      <vt:lpstr>Streams</vt:lpstr>
      <vt:lpstr>Byte-based I/O*</vt:lpstr>
      <vt:lpstr>Byte-based I/O*</vt:lpstr>
      <vt:lpstr>Example: Java Standard I/O</vt:lpstr>
      <vt:lpstr>Character-Based I/O</vt:lpstr>
      <vt:lpstr>Character-Based I/O</vt:lpstr>
      <vt:lpstr>FileReader &amp; FileWriter</vt:lpstr>
      <vt:lpstr>FileReader</vt:lpstr>
      <vt:lpstr>FileReader</vt:lpstr>
      <vt:lpstr>FileWriter</vt:lpstr>
      <vt:lpstr>FileWriter</vt:lpstr>
      <vt:lpstr>Code structure using FileReader </vt:lpstr>
      <vt:lpstr>Code structure using FileWriter </vt:lpstr>
      <vt:lpstr>BufferedReader/BufferedWriter</vt:lpstr>
      <vt:lpstr>BufferedReader</vt:lpstr>
      <vt:lpstr>BufferedWriter</vt:lpstr>
      <vt:lpstr>Example: save BMI data</vt:lpstr>
      <vt:lpstr>Example: Read BMI data</vt:lpstr>
      <vt:lpstr>The showXXXXCategory problem</vt:lpstr>
      <vt:lpstr>Example: Read bmi-standard.txt </vt:lpstr>
      <vt:lpstr>Example: Get the BMI standard</vt:lpstr>
      <vt:lpstr>Example: show the BMI Category</vt:lpstr>
      <vt:lpstr>Example: Counting lines of code</vt:lpstr>
      <vt:lpstr>Counting lines of code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Xudong Liu</cp:lastModifiedBy>
  <cp:revision>621</cp:revision>
  <cp:lastPrinted>2017-01-15T05:40:58Z</cp:lastPrinted>
  <dcterms:created xsi:type="dcterms:W3CDTF">2016-09-13T14:28:44Z</dcterms:created>
  <dcterms:modified xsi:type="dcterms:W3CDTF">2018-06-18T17:56:23Z</dcterms:modified>
</cp:coreProperties>
</file>