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notesMasterIdLst>
    <p:notesMasterId r:id="rId48"/>
  </p:notesMasterIdLst>
  <p:handoutMasterIdLst>
    <p:handoutMasterId r:id="rId49"/>
  </p:handoutMasterIdLst>
  <p:sldIdLst>
    <p:sldId id="256" r:id="rId2"/>
    <p:sldId id="285" r:id="rId3"/>
    <p:sldId id="295" r:id="rId4"/>
    <p:sldId id="353" r:id="rId5"/>
    <p:sldId id="354" r:id="rId6"/>
    <p:sldId id="355" r:id="rId7"/>
    <p:sldId id="300" r:id="rId8"/>
    <p:sldId id="303" r:id="rId9"/>
    <p:sldId id="302" r:id="rId10"/>
    <p:sldId id="307" r:id="rId11"/>
    <p:sldId id="308" r:id="rId12"/>
    <p:sldId id="309" r:id="rId13"/>
    <p:sldId id="310" r:id="rId14"/>
    <p:sldId id="291" r:id="rId15"/>
    <p:sldId id="292" r:id="rId16"/>
    <p:sldId id="336" r:id="rId17"/>
    <p:sldId id="293" r:id="rId18"/>
    <p:sldId id="316" r:id="rId19"/>
    <p:sldId id="315" r:id="rId20"/>
    <p:sldId id="314" r:id="rId21"/>
    <p:sldId id="312" r:id="rId22"/>
    <p:sldId id="324" r:id="rId23"/>
    <p:sldId id="321" r:id="rId24"/>
    <p:sldId id="323" r:id="rId25"/>
    <p:sldId id="325" r:id="rId26"/>
    <p:sldId id="313" r:id="rId27"/>
    <p:sldId id="350" r:id="rId28"/>
    <p:sldId id="351" r:id="rId29"/>
    <p:sldId id="331" r:id="rId30"/>
    <p:sldId id="319" r:id="rId31"/>
    <p:sldId id="326" r:id="rId32"/>
    <p:sldId id="317" r:id="rId33"/>
    <p:sldId id="328" r:id="rId34"/>
    <p:sldId id="320" r:id="rId35"/>
    <p:sldId id="327" r:id="rId36"/>
    <p:sldId id="330" r:id="rId37"/>
    <p:sldId id="332" r:id="rId38"/>
    <p:sldId id="335" r:id="rId39"/>
    <p:sldId id="334" r:id="rId40"/>
    <p:sldId id="329" r:id="rId41"/>
    <p:sldId id="345" r:id="rId42"/>
    <p:sldId id="348" r:id="rId43"/>
    <p:sldId id="349" r:id="rId44"/>
    <p:sldId id="346" r:id="rId45"/>
    <p:sldId id="347" r:id="rId46"/>
    <p:sldId id="281" r:id="rId47"/>
  </p:sldIdLst>
  <p:sldSz cx="9144000" cy="6858000" type="screen4x3"/>
  <p:notesSz cx="9928225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65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85433" autoAdjust="0"/>
  </p:normalViewPr>
  <p:slideViewPr>
    <p:cSldViewPr snapToGrid="0">
      <p:cViewPr varScale="1">
        <p:scale>
          <a:sx n="58" d="100"/>
          <a:sy n="58" d="100"/>
        </p:scale>
        <p:origin x="15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FB22B-47C2-41F3-A109-B8BD751FBA43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9DF6C-D4B3-4795-BFFE-74919F100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0920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7C644-4F60-4052-9EB6-A42347643D06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CC23B-7212-4272-B777-6DAE7ED94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451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修改窗口标题</a:t>
            </a:r>
            <a:r>
              <a:rPr lang="en-US" altLang="zh-CN" dirty="0" err="1" smtClean="0"/>
              <a:t>CtoF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CC23B-7212-4272-B777-6DAE7ED9484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889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Netbeans</a:t>
            </a:r>
            <a:r>
              <a:rPr lang="zh-CN" altLang="en-US" dirty="0" smtClean="0"/>
              <a:t>中灰色代码不可修改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CC23B-7212-4272-B777-6DAE7ED9484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689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CC23B-7212-4272-B777-6DAE7ED9484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753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https://docs.oracle.com/javase/tutorial/uiswing/layout/visual.html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CC23B-7212-4272-B777-6DAE7ED9484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180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除了第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步为程序员编程实现，第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等步骤有</a:t>
            </a:r>
            <a:r>
              <a:rPr lang="en-US" altLang="zh-CN" dirty="0" smtClean="0"/>
              <a:t>GUI</a:t>
            </a:r>
            <a:r>
              <a:rPr lang="zh-CN" altLang="en-US" dirty="0" smtClean="0"/>
              <a:t>系统实现，对程序员不可见，隐式调用</a:t>
            </a:r>
            <a:r>
              <a:rPr lang="en-US" altLang="zh-CN" dirty="0" smtClean="0"/>
              <a:t>listener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actionPerflormed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CC23B-7212-4272-B777-6DAE7ED9484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986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In other words, triggering a source fires an event to all its listener(s), and invoke an appropriate handler of the listener(s).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CC23B-7212-4272-B777-6DAE7ED9484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450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http://docs.oracle.com/javase/tutorial/uiswing/components/dialog.html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CC23B-7212-4272-B777-6DAE7ED9484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705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CC23B-7212-4272-B777-6DAE7ED9484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7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6000" b="1">
                <a:latin typeface="+mn-lt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="1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 dirty="0" smtClean="0"/>
              <a:t>Click to edit Master subtitle style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54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27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31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+mn-lt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934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5400">
                <a:latin typeface="+mn-lt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85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+mn-lt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56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43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92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44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92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54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D0F35-082B-44F0-BB91-68C18FBCC343}" type="datetimeFigureOut">
              <a:rPr lang="zh-CN" altLang="en-US" smtClean="0"/>
              <a:pPr/>
              <a:t>2018/6/21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5F9BF-70D2-4F4A-82B1-87953B00D5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78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+mn-lt"/>
          <a:ea typeface="楷体" panose="02010609060101010101" pitchFamily="49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b="1" kern="1200" baseline="0">
          <a:solidFill>
            <a:schemeClr val="tx1"/>
          </a:solidFill>
          <a:latin typeface="+mn-lt"/>
          <a:ea typeface="楷体" panose="02010609060101010101" pitchFamily="49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+mn-lt"/>
          <a:ea typeface="楷体" panose="02010609060101010101" pitchFamily="49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+mn-lt"/>
          <a:ea typeface="楷体" panose="02010609060101010101" pitchFamily="49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b="1" kern="1200" baseline="0">
          <a:solidFill>
            <a:schemeClr val="tx1"/>
          </a:solidFill>
          <a:latin typeface="+mn-lt"/>
          <a:ea typeface="楷体" panose="02010609060101010101" pitchFamily="49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b="1" kern="1200" baseline="0">
          <a:solidFill>
            <a:schemeClr val="tx1"/>
          </a:solidFill>
          <a:latin typeface="+mn-lt"/>
          <a:ea typeface="楷体" panose="02010609060101010101" pitchFamily="49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Java Programming</a:t>
            </a:r>
            <a:endParaRPr lang="zh-CN" alt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/>
              <a:t>Graphic User Interface</a:t>
            </a:r>
          </a:p>
          <a:p>
            <a:r>
              <a:rPr lang="zh-CN" altLang="en-US" sz="2800" dirty="0"/>
              <a:t>图形</a:t>
            </a:r>
            <a:r>
              <a:rPr lang="zh-CN" altLang="en-US" sz="2800" dirty="0" smtClean="0"/>
              <a:t>用户界面</a:t>
            </a:r>
            <a:endParaRPr lang="en-US" altLang="zh-CN" sz="2800" b="1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843" y="218659"/>
            <a:ext cx="3182314" cy="244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7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GUI APIs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There are </a:t>
            </a:r>
            <a:r>
              <a:rPr lang="en-US" altLang="zh-CN" dirty="0" smtClean="0"/>
              <a:t>three sets </a:t>
            </a:r>
            <a:r>
              <a:rPr lang="en-US" altLang="zh-CN" dirty="0"/>
              <a:t>of Java APIs for </a:t>
            </a:r>
            <a:r>
              <a:rPr lang="en-US" altLang="zh-CN" dirty="0" smtClean="0"/>
              <a:t>GUI programming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AWT </a:t>
            </a:r>
            <a:r>
              <a:rPr lang="en-US" altLang="zh-CN" dirty="0"/>
              <a:t>(Abstract Windowing </a:t>
            </a:r>
            <a:r>
              <a:rPr lang="en-US" altLang="zh-CN" dirty="0" smtClean="0"/>
              <a:t>Toolkit)</a:t>
            </a:r>
          </a:p>
          <a:p>
            <a:pPr lvl="2"/>
            <a:r>
              <a:rPr lang="en-US" altLang="zh-CN" dirty="0"/>
              <a:t>introduced in JDK 1.0</a:t>
            </a:r>
            <a:r>
              <a:rPr lang="en-US" altLang="zh-CN" dirty="0" smtClean="0"/>
              <a:t>. </a:t>
            </a:r>
          </a:p>
          <a:p>
            <a:pPr lvl="2"/>
            <a:r>
              <a:rPr lang="en-US" altLang="zh-CN" dirty="0" smtClean="0"/>
              <a:t>have become obsolete </a:t>
            </a:r>
            <a:r>
              <a:rPr lang="en-US" altLang="zh-CN" dirty="0"/>
              <a:t>and should be replaced by newer Swing components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Swing</a:t>
            </a:r>
          </a:p>
          <a:p>
            <a:pPr lvl="2"/>
            <a:r>
              <a:rPr lang="en-US" altLang="zh-CN" dirty="0" smtClean="0"/>
              <a:t>Swing is part of Java Foundation Classes (JFC) after the release of JDK 1.1. </a:t>
            </a:r>
          </a:p>
          <a:p>
            <a:pPr lvl="2"/>
            <a:r>
              <a:rPr lang="en-US" altLang="zh-CN" dirty="0"/>
              <a:t>Some legacy AWT classes (in package </a:t>
            </a:r>
            <a:r>
              <a:rPr lang="en-US" altLang="zh-CN" dirty="0" err="1"/>
              <a:t>java.awt.event</a:t>
            </a:r>
            <a:r>
              <a:rPr lang="en-US" altLang="zh-CN" dirty="0"/>
              <a:t>) are still used in Swing!</a:t>
            </a:r>
          </a:p>
          <a:p>
            <a:pPr lvl="1"/>
            <a:r>
              <a:rPr lang="en-US" altLang="zh-CN" dirty="0" smtClean="0"/>
              <a:t>JavaFX</a:t>
            </a:r>
          </a:p>
          <a:p>
            <a:pPr lvl="2"/>
            <a:r>
              <a:rPr lang="en-US" altLang="zh-CN" dirty="0"/>
              <a:t>JavaFX is a set of graphics and media packages that enables developers to design, create, test, debug, and deploy  rich client applications that operate consistently across diverse platforms.</a:t>
            </a:r>
            <a:endParaRPr lang="en-US" altLang="zh-CN" dirty="0" smtClean="0"/>
          </a:p>
          <a:p>
            <a:r>
              <a:rPr lang="en-US" altLang="zh-CN" dirty="0" smtClean="0"/>
              <a:t>Other GUI APIs that work with Java</a:t>
            </a:r>
          </a:p>
          <a:p>
            <a:pPr lvl="1"/>
            <a:r>
              <a:rPr lang="en-US" altLang="zh-CN" dirty="0" smtClean="0"/>
              <a:t>SWT (Eclipse's Standard Widget Toolkit) (used in Eclipse),</a:t>
            </a:r>
          </a:p>
          <a:p>
            <a:pPr lvl="1"/>
            <a:r>
              <a:rPr lang="en-US" altLang="zh-CN" dirty="0" smtClean="0"/>
              <a:t>GWT (Google Web Toolkit) (used in Android), </a:t>
            </a:r>
          </a:p>
          <a:p>
            <a:pPr lvl="1"/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833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Swing is part of the so-called </a:t>
            </a:r>
            <a:r>
              <a:rPr lang="en-US" altLang="zh-CN" dirty="0" smtClean="0"/>
              <a:t>“Java </a:t>
            </a:r>
            <a:r>
              <a:rPr lang="en-US" altLang="zh-CN" dirty="0"/>
              <a:t>Foundation Classes (JFC</a:t>
            </a:r>
            <a:r>
              <a:rPr lang="en-US" altLang="zh-CN" dirty="0" smtClean="0"/>
              <a:t>)”. </a:t>
            </a:r>
            <a:r>
              <a:rPr lang="en-US" altLang="zh-CN" dirty="0"/>
              <a:t>JFC consists of:</a:t>
            </a:r>
          </a:p>
          <a:p>
            <a:pPr lvl="1"/>
            <a:r>
              <a:rPr lang="en-US" altLang="zh-CN" dirty="0"/>
              <a:t>Swing API: for advanced graphical programming.</a:t>
            </a:r>
          </a:p>
          <a:p>
            <a:pPr lvl="1"/>
            <a:r>
              <a:rPr lang="en-US" altLang="zh-CN" dirty="0"/>
              <a:t>Accessibility API: provides assistive technology for the disabled.</a:t>
            </a:r>
          </a:p>
          <a:p>
            <a:pPr lvl="1"/>
            <a:r>
              <a:rPr lang="en-US" altLang="zh-CN" dirty="0"/>
              <a:t>Java 2D API: for high quality 2D graphics and images.</a:t>
            </a:r>
          </a:p>
          <a:p>
            <a:pPr lvl="1"/>
            <a:r>
              <a:rPr lang="en-US" altLang="zh-CN" dirty="0"/>
              <a:t>Pluggable look and feel supports.</a:t>
            </a:r>
          </a:p>
          <a:p>
            <a:pPr lvl="1"/>
            <a:r>
              <a:rPr lang="en-US" altLang="zh-CN" dirty="0"/>
              <a:t>Drag-and-drop support between Java and native applications.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363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Swing is huge (consists of 18 API packages as in JDK 1.7) and has great depth. </a:t>
            </a:r>
            <a:endParaRPr lang="en-US" altLang="zh-CN" dirty="0" smtClean="0"/>
          </a:p>
          <a:p>
            <a:r>
              <a:rPr lang="en-US" altLang="zh-CN" dirty="0"/>
              <a:t>The main features of Swing </a:t>
            </a:r>
            <a:r>
              <a:rPr lang="en-US" altLang="zh-CN" dirty="0" smtClean="0"/>
              <a:t>are:</a:t>
            </a:r>
          </a:p>
          <a:p>
            <a:pPr lvl="1"/>
            <a:r>
              <a:rPr lang="en-US" altLang="zh-CN" b="0" i="1" dirty="0"/>
              <a:t>pure </a:t>
            </a:r>
            <a:r>
              <a:rPr lang="en-US" altLang="zh-CN" b="0" i="1" dirty="0" smtClean="0"/>
              <a:t>Java</a:t>
            </a:r>
          </a:p>
          <a:p>
            <a:pPr lvl="1"/>
            <a:r>
              <a:rPr lang="en-US" altLang="zh-CN" b="0" i="1" dirty="0" smtClean="0"/>
              <a:t>Lightweight</a:t>
            </a:r>
          </a:p>
          <a:p>
            <a:pPr lvl="1"/>
            <a:r>
              <a:rPr lang="en-US" altLang="zh-CN" b="0" i="1" dirty="0"/>
              <a:t>pluggable </a:t>
            </a:r>
            <a:r>
              <a:rPr lang="en-US" altLang="zh-CN" b="0" i="1" dirty="0" smtClean="0"/>
              <a:t>look-and-feel</a:t>
            </a:r>
            <a:endParaRPr lang="en-US" altLang="zh-CN" b="0" dirty="0"/>
          </a:p>
          <a:p>
            <a:pPr lvl="1"/>
            <a:r>
              <a:rPr lang="en-US" altLang="zh-CN" b="0" dirty="0"/>
              <a:t>supports </a:t>
            </a:r>
            <a:r>
              <a:rPr lang="en-US" altLang="zh-CN" b="0" i="1" dirty="0"/>
              <a:t>mouse-less </a:t>
            </a:r>
            <a:r>
              <a:rPr lang="en-US" altLang="zh-CN" b="0" i="1" dirty="0" smtClean="0"/>
              <a:t>operation</a:t>
            </a:r>
          </a:p>
          <a:p>
            <a:pPr lvl="1"/>
            <a:r>
              <a:rPr lang="en-US" altLang="zh-CN" b="0" i="1" dirty="0" smtClean="0"/>
              <a:t>…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035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299" y="1922726"/>
            <a:ext cx="4530183" cy="40745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Components(</a:t>
            </a:r>
            <a:r>
              <a:rPr lang="zh-CN" altLang="en-US" dirty="0" smtClean="0"/>
              <a:t>控件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2914650" cy="4351338"/>
          </a:xfrm>
        </p:spPr>
        <p:txBody>
          <a:bodyPr/>
          <a:lstStyle/>
          <a:p>
            <a:r>
              <a:rPr lang="en-US" altLang="zh-CN" dirty="0"/>
              <a:t>Swing provides a huge and comprehensive collection of reusable GUI </a:t>
            </a:r>
            <a:r>
              <a:rPr lang="en-US" altLang="zh-CN" dirty="0" smtClean="0">
                <a:solidFill>
                  <a:srgbClr val="0070C0"/>
                </a:solidFill>
              </a:rPr>
              <a:t>components.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49614" y="5595256"/>
            <a:ext cx="1954939" cy="327913"/>
          </a:xfrm>
          <a:prstGeom prst="rect">
            <a:avLst/>
          </a:prstGeom>
          <a:solidFill>
            <a:srgbClr val="F3650D">
              <a:alpha val="4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5649615" y="4222900"/>
            <a:ext cx="1954939" cy="327913"/>
          </a:xfrm>
          <a:prstGeom prst="rect">
            <a:avLst/>
          </a:prstGeom>
          <a:solidFill>
            <a:srgbClr val="F3650D">
              <a:alpha val="4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5"/>
          <p:cNvSpPr/>
          <p:nvPr/>
        </p:nvSpPr>
        <p:spPr>
          <a:xfrm>
            <a:off x="3594530" y="5608279"/>
            <a:ext cx="1954939" cy="327913"/>
          </a:xfrm>
          <a:prstGeom prst="rect">
            <a:avLst/>
          </a:prstGeom>
          <a:solidFill>
            <a:srgbClr val="F3650D">
              <a:alpha val="4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2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Containers(</a:t>
            </a:r>
            <a:r>
              <a:rPr lang="zh-CN" altLang="en-US" dirty="0" smtClean="0"/>
              <a:t>容器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Besides the components, there </a:t>
            </a:r>
            <a:r>
              <a:rPr lang="en-US" altLang="zh-CN" dirty="0"/>
              <a:t>are </a:t>
            </a:r>
            <a:r>
              <a:rPr lang="en-US" altLang="zh-CN" dirty="0" smtClean="0"/>
              <a:t>another group </a:t>
            </a:r>
            <a:r>
              <a:rPr lang="en-US" altLang="zh-CN" dirty="0"/>
              <a:t>of classes: </a:t>
            </a:r>
            <a:r>
              <a:rPr lang="en-US" altLang="zh-CN" dirty="0" smtClean="0">
                <a:solidFill>
                  <a:srgbClr val="0070C0"/>
                </a:solidFill>
              </a:rPr>
              <a:t>containers</a:t>
            </a:r>
            <a:r>
              <a:rPr lang="en-US" altLang="zh-CN" dirty="0" smtClean="0"/>
              <a:t>. A </a:t>
            </a:r>
            <a:r>
              <a:rPr lang="en-US" altLang="zh-CN" dirty="0"/>
              <a:t>container is used to hold components. </a:t>
            </a:r>
            <a:r>
              <a:rPr lang="en-US" altLang="zh-CN" dirty="0" smtClean="0"/>
              <a:t>A </a:t>
            </a:r>
            <a:r>
              <a:rPr lang="en-US" altLang="zh-CN" dirty="0"/>
              <a:t>container can also hold containers because it is a (subclass of) component.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563" y="3456496"/>
            <a:ext cx="5928874" cy="32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0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Containers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Top-Level and Secondary </a:t>
            </a:r>
            <a:r>
              <a:rPr lang="en-US" altLang="zh-CN" dirty="0" smtClean="0"/>
              <a:t>Containers</a:t>
            </a:r>
          </a:p>
          <a:p>
            <a:pPr lvl="1"/>
            <a:r>
              <a:rPr lang="en-US" altLang="zh-CN" dirty="0" smtClean="0"/>
              <a:t>Top-Level Containers</a:t>
            </a:r>
          </a:p>
          <a:p>
            <a:pPr lvl="2"/>
            <a:r>
              <a:rPr lang="en-US" altLang="zh-CN" dirty="0" err="1" smtClean="0">
                <a:solidFill>
                  <a:srgbClr val="0070C0"/>
                </a:solidFill>
              </a:rPr>
              <a:t>JFrame</a:t>
            </a:r>
            <a:r>
              <a:rPr lang="en-US" altLang="zh-CN" dirty="0" smtClean="0"/>
              <a:t>, </a:t>
            </a:r>
            <a:r>
              <a:rPr lang="en-US" altLang="zh-CN" dirty="0"/>
              <a:t>used for the application's main </a:t>
            </a:r>
            <a:r>
              <a:rPr lang="en-US" altLang="zh-CN" dirty="0" smtClean="0"/>
              <a:t>window</a:t>
            </a:r>
          </a:p>
          <a:p>
            <a:pPr lvl="2"/>
            <a:r>
              <a:rPr lang="en-US" altLang="zh-CN" dirty="0" err="1">
                <a:solidFill>
                  <a:srgbClr val="0070C0"/>
                </a:solidFill>
              </a:rPr>
              <a:t>JDialog</a:t>
            </a:r>
            <a:r>
              <a:rPr lang="en-US" altLang="zh-CN" dirty="0"/>
              <a:t>: used for secondary pop-up </a:t>
            </a:r>
            <a:r>
              <a:rPr lang="en-US" altLang="zh-CN" dirty="0" smtClean="0"/>
              <a:t>window</a:t>
            </a:r>
          </a:p>
          <a:p>
            <a:pPr lvl="2"/>
            <a:r>
              <a:rPr lang="en-US" altLang="zh-CN" dirty="0" err="1">
                <a:solidFill>
                  <a:srgbClr val="0070C0"/>
                </a:solidFill>
              </a:rPr>
              <a:t>JApplet</a:t>
            </a:r>
            <a:r>
              <a:rPr lang="en-US" altLang="zh-CN" dirty="0"/>
              <a:t>: used for the applet's </a:t>
            </a:r>
            <a:r>
              <a:rPr lang="en-US" altLang="zh-CN" dirty="0" smtClean="0"/>
              <a:t>display-area</a:t>
            </a:r>
          </a:p>
          <a:p>
            <a:pPr lvl="1"/>
            <a:r>
              <a:rPr lang="en-US" altLang="zh-CN" dirty="0"/>
              <a:t>Secondary </a:t>
            </a:r>
            <a:r>
              <a:rPr lang="en-US" altLang="zh-CN" dirty="0" smtClean="0"/>
              <a:t>Containers (</a:t>
            </a:r>
            <a:r>
              <a:rPr lang="en-US" altLang="zh-CN" dirty="0"/>
              <a:t>Content-Pane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err="1">
                <a:solidFill>
                  <a:srgbClr val="0070C0"/>
                </a:solidFill>
              </a:rPr>
              <a:t>Jpanel</a:t>
            </a:r>
            <a:r>
              <a:rPr lang="en-US" altLang="zh-CN" dirty="0"/>
              <a:t>: used to group and layout relevant components</a:t>
            </a:r>
            <a:r>
              <a:rPr lang="en-US" altLang="zh-CN" dirty="0" smtClean="0"/>
              <a:t>.</a:t>
            </a:r>
          </a:p>
          <a:p>
            <a:pPr lvl="2"/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Notice: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 err="1"/>
              <a:t>JComponents</a:t>
            </a:r>
            <a:r>
              <a:rPr lang="en-US" altLang="zh-CN" dirty="0"/>
              <a:t> shall not be added onto the top-level </a:t>
            </a:r>
            <a:r>
              <a:rPr lang="en-US" altLang="zh-CN" dirty="0" smtClean="0"/>
              <a:t>container!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 err="1"/>
              <a:t>JComponents</a:t>
            </a:r>
            <a:r>
              <a:rPr lang="en-US" altLang="zh-CN" dirty="0"/>
              <a:t> must be added onto the so-called </a:t>
            </a:r>
            <a:r>
              <a:rPr lang="en-US" altLang="zh-CN" dirty="0">
                <a:solidFill>
                  <a:srgbClr val="0070C0"/>
                </a:solidFill>
              </a:rPr>
              <a:t>content-pane</a:t>
            </a:r>
            <a:r>
              <a:rPr lang="en-US" altLang="zh-CN" dirty="0"/>
              <a:t> of the top-level </a:t>
            </a:r>
            <a:r>
              <a:rPr lang="en-US" altLang="zh-CN" dirty="0" smtClean="0"/>
              <a:t>container!</a:t>
            </a:r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741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JFrame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JPanel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dirty="0" err="1" smtClean="0">
                <a:solidFill>
                  <a:srgbClr val="0070C0"/>
                </a:solidFill>
              </a:rPr>
              <a:t>JFrame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/>
              <a:t>has a </a:t>
            </a:r>
            <a:r>
              <a:rPr lang="en-US" altLang="zh-CN" dirty="0">
                <a:solidFill>
                  <a:srgbClr val="0070C0"/>
                </a:solidFill>
              </a:rPr>
              <a:t>title bar </a:t>
            </a:r>
            <a:r>
              <a:rPr lang="en-US" altLang="zh-CN" dirty="0"/>
              <a:t>(containing an icon, a title, and the minimize/maximize/close buttons), an optional </a:t>
            </a:r>
            <a:r>
              <a:rPr lang="en-US" altLang="zh-CN" dirty="0">
                <a:solidFill>
                  <a:srgbClr val="0070C0"/>
                </a:solidFill>
              </a:rPr>
              <a:t>menu bar </a:t>
            </a:r>
            <a:r>
              <a:rPr lang="en-US" altLang="zh-CN" dirty="0"/>
              <a:t>and the </a:t>
            </a:r>
            <a:r>
              <a:rPr lang="en-US" altLang="zh-CN" dirty="0">
                <a:solidFill>
                  <a:srgbClr val="0070C0"/>
                </a:solidFill>
              </a:rPr>
              <a:t>content display </a:t>
            </a:r>
            <a:r>
              <a:rPr lang="en-US" altLang="zh-CN" dirty="0" smtClean="0">
                <a:solidFill>
                  <a:srgbClr val="0070C0"/>
                </a:solidFill>
              </a:rPr>
              <a:t>area (also called content pane).</a:t>
            </a:r>
          </a:p>
          <a:p>
            <a:r>
              <a:rPr lang="en-US" altLang="zh-CN" dirty="0" smtClean="0"/>
              <a:t>The </a:t>
            </a:r>
            <a:r>
              <a:rPr lang="en-US" altLang="zh-CN" dirty="0" smtClean="0">
                <a:solidFill>
                  <a:srgbClr val="0070C0"/>
                </a:solidFill>
              </a:rPr>
              <a:t>content pane </a:t>
            </a:r>
            <a:r>
              <a:rPr lang="en-US" altLang="zh-CN" dirty="0" smtClean="0"/>
              <a:t>is a </a:t>
            </a:r>
            <a:r>
              <a:rPr lang="en-US" altLang="zh-CN" dirty="0" err="1" smtClean="0">
                <a:solidFill>
                  <a:srgbClr val="0070C0"/>
                </a:solidFill>
              </a:rPr>
              <a:t>JPanel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/>
              <a:t>which </a:t>
            </a:r>
            <a:r>
              <a:rPr lang="en-US" altLang="zh-CN" dirty="0"/>
              <a:t>is a rectangular area used to group related GUI components in a certain layout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You can use the </a:t>
            </a:r>
            <a:r>
              <a:rPr lang="en-US" altLang="zh-CN" dirty="0">
                <a:solidFill>
                  <a:srgbClr val="0070C0"/>
                </a:solidFill>
              </a:rPr>
              <a:t>add()</a:t>
            </a:r>
            <a:r>
              <a:rPr lang="en-US" altLang="zh-CN" dirty="0"/>
              <a:t> method of the </a:t>
            </a:r>
            <a:r>
              <a:rPr lang="en-US" altLang="zh-CN" dirty="0" err="1" smtClean="0"/>
              <a:t>JPanel</a:t>
            </a:r>
            <a:r>
              <a:rPr lang="en-US" altLang="zh-CN" dirty="0" smtClean="0"/>
              <a:t> </a:t>
            </a:r>
            <a:r>
              <a:rPr lang="en-US" altLang="zh-CN" dirty="0"/>
              <a:t>to assemble the GUI </a:t>
            </a:r>
            <a:r>
              <a:rPr lang="en-US" altLang="zh-CN" dirty="0" smtClean="0"/>
              <a:t>components.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462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smtClean="0"/>
              <a:t>content-pane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Two ways to get the </a:t>
            </a:r>
            <a:r>
              <a:rPr lang="en-US" altLang="zh-CN" dirty="0"/>
              <a:t>content-pane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Get </a:t>
            </a:r>
            <a:r>
              <a:rPr lang="en-US" altLang="zh-CN" dirty="0"/>
              <a:t>the content-pane via </a:t>
            </a:r>
            <a:r>
              <a:rPr lang="en-US" altLang="zh-CN" dirty="0" err="1">
                <a:solidFill>
                  <a:srgbClr val="0070C0"/>
                </a:solidFill>
              </a:rPr>
              <a:t>getContentPane</a:t>
            </a:r>
            <a:r>
              <a:rPr lang="en-US" altLang="zh-CN" dirty="0"/>
              <a:t>() from a top-level container, and add components onto it</a:t>
            </a:r>
            <a:r>
              <a:rPr lang="en-US" altLang="zh-CN" dirty="0" smtClean="0"/>
              <a:t>.</a:t>
            </a:r>
          </a:p>
          <a:p>
            <a:pPr lvl="2"/>
            <a:r>
              <a:rPr lang="en-US" altLang="zh-CN" dirty="0" smtClean="0"/>
              <a:t>If </a:t>
            </a:r>
            <a:r>
              <a:rPr lang="en-US" altLang="zh-CN" dirty="0"/>
              <a:t>a component is added directly into a </a:t>
            </a:r>
            <a:r>
              <a:rPr lang="en-US" altLang="zh-CN" dirty="0" err="1"/>
              <a:t>JFrame</a:t>
            </a:r>
            <a:r>
              <a:rPr lang="en-US" altLang="zh-CN" dirty="0"/>
              <a:t>, it is added into the content-pane of </a:t>
            </a:r>
            <a:r>
              <a:rPr lang="en-US" altLang="zh-CN" dirty="0" err="1"/>
              <a:t>JFrame</a:t>
            </a:r>
            <a:r>
              <a:rPr lang="en-US" altLang="zh-CN" dirty="0"/>
              <a:t> instead </a:t>
            </a:r>
          </a:p>
          <a:p>
            <a:pPr lvl="1"/>
            <a:r>
              <a:rPr lang="en-US" altLang="zh-CN" dirty="0" smtClean="0"/>
              <a:t>Create a </a:t>
            </a:r>
            <a:r>
              <a:rPr lang="en-US" altLang="zh-CN" dirty="0" err="1"/>
              <a:t>JPanel</a:t>
            </a:r>
            <a:r>
              <a:rPr lang="en-US" altLang="zh-CN" dirty="0"/>
              <a:t> </a:t>
            </a:r>
            <a:r>
              <a:rPr lang="en-US" altLang="zh-CN" dirty="0" smtClean="0"/>
              <a:t>and set it as the </a:t>
            </a:r>
            <a:r>
              <a:rPr lang="en-US" altLang="zh-CN" dirty="0"/>
              <a:t>content-pane </a:t>
            </a:r>
            <a:r>
              <a:rPr lang="en-US" altLang="zh-CN" dirty="0" smtClean="0"/>
              <a:t>via </a:t>
            </a:r>
            <a:r>
              <a:rPr lang="en-US" altLang="zh-CN" dirty="0" err="1"/>
              <a:t>JFrame's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setContentPane</a:t>
            </a:r>
            <a:r>
              <a:rPr lang="en-US" altLang="zh-CN" dirty="0"/>
              <a:t>().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196" y="4251778"/>
            <a:ext cx="4061608" cy="247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0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Getting the content-pane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/>
              <a:t>public class </a:t>
            </a:r>
            <a:r>
              <a:rPr lang="en-US" altLang="zh-CN" sz="1800" dirty="0" err="1"/>
              <a:t>TestGetContentPane</a:t>
            </a:r>
            <a:r>
              <a:rPr lang="en-US" altLang="zh-CN" sz="1800" dirty="0"/>
              <a:t> extends </a:t>
            </a:r>
            <a:r>
              <a:rPr lang="en-US" altLang="zh-CN" sz="1800" dirty="0" err="1"/>
              <a:t>JFrame</a:t>
            </a:r>
            <a:r>
              <a:rPr lang="en-US" altLang="zh-CN" sz="1800" dirty="0"/>
              <a:t> {</a:t>
            </a:r>
          </a:p>
          <a:p>
            <a:pPr marL="0" indent="0">
              <a:buNone/>
            </a:pPr>
            <a:r>
              <a:rPr lang="en-US" altLang="zh-CN" sz="1800" dirty="0"/>
              <a:t>   // Constructor</a:t>
            </a:r>
          </a:p>
          <a:p>
            <a:pPr marL="0" indent="0">
              <a:buNone/>
            </a:pPr>
            <a:r>
              <a:rPr lang="en-US" altLang="zh-CN" sz="1800" dirty="0"/>
              <a:t>   public </a:t>
            </a:r>
            <a:r>
              <a:rPr lang="en-US" altLang="zh-CN" sz="1800" dirty="0" err="1"/>
              <a:t>TestGetContentPane</a:t>
            </a:r>
            <a:r>
              <a:rPr lang="en-US" altLang="zh-CN" sz="1800" dirty="0"/>
              <a:t>() {</a:t>
            </a:r>
          </a:p>
          <a:p>
            <a:pPr marL="0" indent="0">
              <a:buNone/>
            </a:pPr>
            <a:r>
              <a:rPr lang="en-US" altLang="zh-CN" sz="1800" dirty="0"/>
              <a:t>      // Get the content-pane of this </a:t>
            </a:r>
            <a:r>
              <a:rPr lang="en-US" altLang="zh-CN" sz="1800" dirty="0" err="1"/>
              <a:t>JFrame</a:t>
            </a:r>
            <a:r>
              <a:rPr lang="en-US" altLang="zh-CN" sz="1800" dirty="0"/>
              <a:t>, which is a </a:t>
            </a:r>
            <a:r>
              <a:rPr lang="en-US" altLang="zh-CN" sz="1800" dirty="0" err="1"/>
              <a:t>java.awt.Container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// All operations, such as </a:t>
            </a:r>
            <a:r>
              <a:rPr lang="en-US" altLang="zh-CN" sz="1800" dirty="0" err="1"/>
              <a:t>setLayout</a:t>
            </a:r>
            <a:r>
              <a:rPr lang="en-US" altLang="zh-CN" sz="1800" dirty="0"/>
              <a:t>() and add() operate on the content-pane </a:t>
            </a:r>
          </a:p>
          <a:p>
            <a:pPr marL="0" indent="0">
              <a:buNone/>
            </a:pPr>
            <a:r>
              <a:rPr lang="en-US" altLang="zh-CN" sz="1800" dirty="0"/>
              <a:t>      </a:t>
            </a:r>
            <a:r>
              <a:rPr lang="en-US" altLang="zh-CN" sz="1800" dirty="0">
                <a:solidFill>
                  <a:srgbClr val="0070C0"/>
                </a:solidFill>
              </a:rPr>
              <a:t>Container </a:t>
            </a:r>
            <a:r>
              <a:rPr lang="en-US" altLang="zh-CN" sz="1800" dirty="0" err="1">
                <a:solidFill>
                  <a:srgbClr val="0070C0"/>
                </a:solidFill>
              </a:rPr>
              <a:t>cp</a:t>
            </a:r>
            <a:r>
              <a:rPr lang="en-US" altLang="zh-CN" sz="1800" dirty="0">
                <a:solidFill>
                  <a:srgbClr val="0070C0"/>
                </a:solidFill>
              </a:rPr>
              <a:t> = </a:t>
            </a:r>
            <a:r>
              <a:rPr lang="en-US" altLang="zh-CN" sz="1800" dirty="0" err="1">
                <a:solidFill>
                  <a:srgbClr val="0070C0"/>
                </a:solidFill>
              </a:rPr>
              <a:t>this.getContentPane</a:t>
            </a:r>
            <a:r>
              <a:rPr lang="en-US" altLang="zh-CN" sz="1800" dirty="0">
                <a:solidFill>
                  <a:srgbClr val="0070C0"/>
                </a:solidFill>
              </a:rPr>
              <a:t>(); 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70C0"/>
                </a:solidFill>
              </a:rPr>
              <a:t>      </a:t>
            </a:r>
            <a:r>
              <a:rPr lang="en-US" altLang="zh-CN" sz="1800" dirty="0" err="1">
                <a:solidFill>
                  <a:srgbClr val="0070C0"/>
                </a:solidFill>
              </a:rPr>
              <a:t>cp.setLayout</a:t>
            </a:r>
            <a:r>
              <a:rPr lang="en-US" altLang="zh-CN" sz="1800" dirty="0">
                <a:solidFill>
                  <a:srgbClr val="0070C0"/>
                </a:solidFill>
              </a:rPr>
              <a:t>(new </a:t>
            </a:r>
            <a:r>
              <a:rPr lang="en-US" altLang="zh-CN" sz="1800" dirty="0" err="1">
                <a:solidFill>
                  <a:srgbClr val="0070C0"/>
                </a:solidFill>
              </a:rPr>
              <a:t>FlowLayout</a:t>
            </a:r>
            <a:r>
              <a:rPr lang="en-US" altLang="zh-CN" sz="1800" dirty="0">
                <a:solidFill>
                  <a:srgbClr val="0070C0"/>
                </a:solidFill>
              </a:rPr>
              <a:t>());</a:t>
            </a:r>
          </a:p>
          <a:p>
            <a:pPr marL="0" indent="0"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>
                <a:solidFill>
                  <a:srgbClr val="0070C0"/>
                </a:solidFill>
              </a:rPr>
              <a:t>cp.add</a:t>
            </a:r>
            <a:r>
              <a:rPr lang="en-US" altLang="zh-CN" sz="1800" dirty="0"/>
              <a:t>(new </a:t>
            </a:r>
            <a:r>
              <a:rPr lang="en-US" altLang="zh-CN" sz="1800" dirty="0" err="1"/>
              <a:t>JLabel</a:t>
            </a:r>
            <a:r>
              <a:rPr lang="en-US" altLang="zh-CN" sz="1800" dirty="0"/>
              <a:t>("Hello, world!"));</a:t>
            </a:r>
          </a:p>
          <a:p>
            <a:pPr marL="0" indent="0"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>
                <a:solidFill>
                  <a:srgbClr val="0070C0"/>
                </a:solidFill>
              </a:rPr>
              <a:t>cp.add</a:t>
            </a:r>
            <a:r>
              <a:rPr lang="en-US" altLang="zh-CN" sz="1800" dirty="0"/>
              <a:t>(new </a:t>
            </a:r>
            <a:r>
              <a:rPr lang="en-US" altLang="zh-CN" sz="1800" dirty="0" err="1"/>
              <a:t>JButton</a:t>
            </a:r>
            <a:r>
              <a:rPr lang="en-US" altLang="zh-CN" sz="1800" dirty="0"/>
              <a:t>("Button"));</a:t>
            </a:r>
          </a:p>
          <a:p>
            <a:pPr marL="0" indent="0">
              <a:buNone/>
            </a:pPr>
            <a:r>
              <a:rPr lang="en-US" altLang="zh-CN" sz="1800" dirty="0"/>
              <a:t>      ......</a:t>
            </a:r>
          </a:p>
          <a:p>
            <a:pPr marL="0" indent="0">
              <a:buNone/>
            </a:pPr>
            <a:r>
              <a:rPr lang="en-US" altLang="zh-CN" sz="1800" dirty="0"/>
              <a:t>   }</a:t>
            </a:r>
          </a:p>
          <a:p>
            <a:pPr marL="0" indent="0">
              <a:buNone/>
            </a:pPr>
            <a:r>
              <a:rPr lang="en-US" altLang="zh-CN" sz="1800" dirty="0"/>
              <a:t>   .......</a:t>
            </a:r>
          </a:p>
          <a:p>
            <a:pPr marL="0" indent="0"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2468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Setting </a:t>
            </a:r>
            <a:r>
              <a:rPr lang="en-US" altLang="zh-CN" dirty="0"/>
              <a:t>the </a:t>
            </a:r>
            <a:r>
              <a:rPr lang="en-US" altLang="zh-CN" dirty="0" smtClean="0"/>
              <a:t>content-pane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TestSetContentPane</a:t>
            </a:r>
            <a:r>
              <a:rPr lang="en-US" altLang="zh-CN" dirty="0"/>
              <a:t> extends </a:t>
            </a:r>
            <a:r>
              <a:rPr lang="en-US" altLang="zh-CN" dirty="0" err="1"/>
              <a:t>JFrame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// Constructor</a:t>
            </a:r>
          </a:p>
          <a:p>
            <a:pPr marL="0" indent="0">
              <a:buNone/>
            </a:pPr>
            <a:r>
              <a:rPr lang="en-US" altLang="zh-CN" dirty="0"/>
              <a:t>   public </a:t>
            </a:r>
            <a:r>
              <a:rPr lang="en-US" altLang="zh-CN" dirty="0" err="1"/>
              <a:t>TestSetContentPane</a:t>
            </a:r>
            <a:r>
              <a:rPr lang="en-US" altLang="zh-CN" dirty="0"/>
              <a:t>() {</a:t>
            </a:r>
          </a:p>
          <a:p>
            <a:pPr marL="0" indent="0">
              <a:buNone/>
            </a:pPr>
            <a:r>
              <a:rPr lang="en-US" altLang="zh-CN" dirty="0"/>
              <a:t>      // The "main" </a:t>
            </a:r>
            <a:r>
              <a:rPr lang="en-US" altLang="zh-CN" dirty="0" err="1"/>
              <a:t>JPanel</a:t>
            </a:r>
            <a:r>
              <a:rPr lang="en-US" altLang="zh-CN" dirty="0"/>
              <a:t> holds all the GUI components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</a:t>
            </a:r>
            <a:r>
              <a:rPr lang="en-US" altLang="zh-CN" dirty="0" err="1">
                <a:solidFill>
                  <a:srgbClr val="0070C0"/>
                </a:solidFill>
              </a:rPr>
              <a:t>JPanel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mainPanel</a:t>
            </a:r>
            <a:r>
              <a:rPr lang="en-US" altLang="zh-CN" dirty="0">
                <a:solidFill>
                  <a:srgbClr val="0070C0"/>
                </a:solidFill>
              </a:rPr>
              <a:t> = new </a:t>
            </a:r>
            <a:r>
              <a:rPr lang="en-US" altLang="zh-CN" dirty="0" err="1">
                <a:solidFill>
                  <a:srgbClr val="0070C0"/>
                </a:solidFill>
              </a:rPr>
              <a:t>JPanel</a:t>
            </a:r>
            <a:r>
              <a:rPr lang="en-US" altLang="zh-CN" dirty="0">
                <a:solidFill>
                  <a:srgbClr val="0070C0"/>
                </a:solidFill>
              </a:rPr>
              <a:t>(new </a:t>
            </a:r>
            <a:r>
              <a:rPr lang="en-US" altLang="zh-CN" dirty="0" err="1">
                <a:solidFill>
                  <a:srgbClr val="0070C0"/>
                </a:solidFill>
              </a:rPr>
              <a:t>FlowLayout</a:t>
            </a:r>
            <a:r>
              <a:rPr lang="en-US" altLang="zh-CN" dirty="0">
                <a:solidFill>
                  <a:srgbClr val="0070C0"/>
                </a:solidFill>
              </a:rPr>
              <a:t>());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>
                <a:solidFill>
                  <a:srgbClr val="0070C0"/>
                </a:solidFill>
              </a:rPr>
              <a:t>mainPanel.add</a:t>
            </a:r>
            <a:r>
              <a:rPr lang="en-US" altLang="zh-CN" dirty="0"/>
              <a:t>(new </a:t>
            </a:r>
            <a:r>
              <a:rPr lang="en-US" altLang="zh-CN" dirty="0" err="1"/>
              <a:t>JLabel</a:t>
            </a:r>
            <a:r>
              <a:rPr lang="en-US" altLang="zh-CN" dirty="0"/>
              <a:t>("Hello, world!"));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>
                <a:solidFill>
                  <a:srgbClr val="0070C0"/>
                </a:solidFill>
              </a:rPr>
              <a:t>mainPanel.add</a:t>
            </a:r>
            <a:r>
              <a:rPr lang="en-US" altLang="zh-CN" dirty="0"/>
              <a:t>(new </a:t>
            </a:r>
            <a:r>
              <a:rPr lang="en-US" altLang="zh-CN" dirty="0" err="1"/>
              <a:t>JButton</a:t>
            </a:r>
            <a:r>
              <a:rPr lang="en-US" altLang="zh-CN" dirty="0"/>
              <a:t>("Button"));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// </a:t>
            </a:r>
            <a:r>
              <a:rPr lang="en-US" altLang="zh-CN" dirty="0" err="1" smtClean="0"/>
              <a:t>cof</a:t>
            </a:r>
            <a:r>
              <a:rPr lang="en-US" altLang="zh-CN" dirty="0" smtClean="0"/>
              <a:t> </a:t>
            </a:r>
            <a:r>
              <a:rPr lang="en-US" altLang="zh-CN" dirty="0"/>
              <a:t>this </a:t>
            </a:r>
            <a:r>
              <a:rPr lang="en-US" altLang="zh-CN" dirty="0" err="1"/>
              <a:t>JFrame</a:t>
            </a:r>
            <a:r>
              <a:rPr lang="en-US" altLang="zh-CN" dirty="0"/>
              <a:t> to the main </a:t>
            </a:r>
            <a:r>
              <a:rPr lang="en-US" altLang="zh-CN" dirty="0" err="1"/>
              <a:t>JPanel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>
                <a:solidFill>
                  <a:srgbClr val="0070C0"/>
                </a:solidFill>
              </a:rPr>
              <a:t>this.setContentPane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mainPanel</a:t>
            </a:r>
            <a:r>
              <a:rPr lang="en-US" altLang="zh-CN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dirty="0"/>
              <a:t>      ......</a:t>
            </a:r>
          </a:p>
          <a:p>
            <a:pPr marL="0" indent="0">
              <a:buNone/>
            </a:pPr>
            <a:r>
              <a:rPr lang="en-US" altLang="zh-CN" dirty="0"/>
              <a:t>   }</a:t>
            </a:r>
          </a:p>
          <a:p>
            <a:pPr marL="0" indent="0">
              <a:buNone/>
            </a:pPr>
            <a:r>
              <a:rPr lang="en-US" altLang="zh-CN" dirty="0"/>
              <a:t>   .......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234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Create your 1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 GUI program</a:t>
            </a:r>
          </a:p>
          <a:p>
            <a:r>
              <a:rPr lang="en-US" altLang="zh-CN" dirty="0" smtClean="0"/>
              <a:t>Java GUI APIs</a:t>
            </a:r>
          </a:p>
          <a:p>
            <a:r>
              <a:rPr lang="en-US" altLang="zh-CN" dirty="0" smtClean="0"/>
              <a:t>Java GUI programming</a:t>
            </a:r>
          </a:p>
          <a:p>
            <a:pPr lvl="1"/>
            <a:r>
              <a:rPr lang="en-US" altLang="zh-CN" dirty="0" smtClean="0"/>
              <a:t>Containers </a:t>
            </a:r>
            <a:r>
              <a:rPr lang="en-US" altLang="zh-CN" dirty="0"/>
              <a:t>&amp; </a:t>
            </a:r>
            <a:r>
              <a:rPr lang="en-US" altLang="zh-CN" dirty="0" smtClean="0"/>
              <a:t>Components</a:t>
            </a:r>
          </a:p>
          <a:p>
            <a:pPr lvl="2"/>
            <a:r>
              <a:rPr lang="en-US" altLang="zh-CN" dirty="0" err="1" smtClean="0"/>
              <a:t>JFrame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Jpanel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Jbutton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JLabel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JTextField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JTextArea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JScrollPane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Layout Managers</a:t>
            </a:r>
            <a:endParaRPr lang="en-US" altLang="zh-CN" dirty="0"/>
          </a:p>
          <a:p>
            <a:pPr lvl="1"/>
            <a:r>
              <a:rPr lang="en-US" altLang="zh-CN" dirty="0" smtClean="0"/>
              <a:t>Event-Driven programming</a:t>
            </a:r>
          </a:p>
          <a:p>
            <a:pPr lvl="2"/>
            <a:r>
              <a:rPr lang="en-US" altLang="zh-CN" dirty="0" smtClean="0"/>
              <a:t>Event source/Event trigger/Event listener/Event handling</a:t>
            </a:r>
          </a:p>
          <a:p>
            <a:pPr lvl="1"/>
            <a:r>
              <a:rPr lang="en-US" altLang="zh-CN" dirty="0" smtClean="0"/>
              <a:t>Dialog</a:t>
            </a:r>
          </a:p>
          <a:p>
            <a:pPr lvl="1"/>
            <a:r>
              <a:rPr lang="en-US" altLang="zh-CN" dirty="0" smtClean="0"/>
              <a:t>Menu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08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Layout </a:t>
            </a:r>
            <a:r>
              <a:rPr lang="en-US" altLang="zh-CN" dirty="0" smtClean="0"/>
              <a:t>Managers(</a:t>
            </a:r>
            <a:r>
              <a:rPr lang="zh-CN" altLang="en-US" dirty="0" smtClean="0"/>
              <a:t>布局管理器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container has a so-called </a:t>
            </a:r>
            <a:r>
              <a:rPr lang="en-US" altLang="zh-CN" dirty="0">
                <a:solidFill>
                  <a:srgbClr val="0070C0"/>
                </a:solidFill>
              </a:rPr>
              <a:t>layout manager </a:t>
            </a:r>
            <a:r>
              <a:rPr lang="en-US" altLang="zh-CN" dirty="0"/>
              <a:t>to arrange its components. </a:t>
            </a:r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layout managers provide a level of abstraction to map your user interface on all windowing systems, so that the </a:t>
            </a:r>
            <a:r>
              <a:rPr lang="en-US" altLang="zh-CN" dirty="0">
                <a:solidFill>
                  <a:srgbClr val="C00000"/>
                </a:solidFill>
              </a:rPr>
              <a:t>layout can be platform-independent</a:t>
            </a:r>
            <a:r>
              <a:rPr lang="en-US" altLang="zh-CN" dirty="0" smtClean="0">
                <a:solidFill>
                  <a:srgbClr val="C00000"/>
                </a:solidFill>
              </a:rPr>
              <a:t>.</a:t>
            </a:r>
          </a:p>
          <a:p>
            <a:r>
              <a:rPr lang="en-US" altLang="zh-CN" dirty="0"/>
              <a:t>A container has a </a:t>
            </a:r>
            <a:r>
              <a:rPr lang="en-US" altLang="zh-CN" dirty="0" err="1">
                <a:solidFill>
                  <a:srgbClr val="0070C0"/>
                </a:solidFill>
              </a:rPr>
              <a:t>setLayout</a:t>
            </a:r>
            <a:r>
              <a:rPr lang="en-US" altLang="zh-CN" dirty="0">
                <a:solidFill>
                  <a:srgbClr val="0070C0"/>
                </a:solidFill>
              </a:rPr>
              <a:t>() </a:t>
            </a:r>
            <a:r>
              <a:rPr lang="en-US" altLang="zh-CN" dirty="0"/>
              <a:t>method to set its layout </a:t>
            </a:r>
            <a:r>
              <a:rPr lang="en-US" altLang="zh-CN" dirty="0" smtClean="0"/>
              <a:t>manager.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657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Layout </a:t>
            </a:r>
            <a:r>
              <a:rPr lang="en-US" altLang="zh-CN" dirty="0"/>
              <a:t>Managers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66" y="1440904"/>
            <a:ext cx="4590476" cy="177142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336" y="1440904"/>
            <a:ext cx="1933333" cy="15619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66" y="5866544"/>
            <a:ext cx="4485714" cy="666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66" y="3506105"/>
            <a:ext cx="3104762" cy="20666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702" y="5117239"/>
            <a:ext cx="1828571" cy="13714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168" y="3506105"/>
            <a:ext cx="3914286" cy="1238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912901" y="6477517"/>
            <a:ext cx="1428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SpringLayout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54103" y="4686105"/>
            <a:ext cx="13966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GroupLayout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15138" y="3017575"/>
            <a:ext cx="1183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Box</a:t>
            </a:r>
            <a:r>
              <a:rPr lang="zh-CN" altLang="en-US" b="1" dirty="0" smtClean="0">
                <a:solidFill>
                  <a:srgbClr val="0070C0"/>
                </a:solidFill>
              </a:rPr>
              <a:t>Layout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8775" y="6488668"/>
            <a:ext cx="13966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Flow</a:t>
            </a:r>
            <a:r>
              <a:rPr lang="zh-CN" altLang="en-US" b="1" dirty="0" smtClean="0">
                <a:solidFill>
                  <a:srgbClr val="0070C0"/>
                </a:solidFill>
              </a:rPr>
              <a:t>Layout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38775" y="5498215"/>
            <a:ext cx="13966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Grid</a:t>
            </a:r>
            <a:r>
              <a:rPr lang="zh-CN" altLang="en-US" b="1" dirty="0" smtClean="0">
                <a:solidFill>
                  <a:srgbClr val="0070C0"/>
                </a:solidFill>
              </a:rPr>
              <a:t>Layout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8775" y="3155531"/>
            <a:ext cx="15439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Border</a:t>
            </a:r>
            <a:r>
              <a:rPr lang="zh-CN" altLang="en-US" b="1" dirty="0" smtClean="0">
                <a:solidFill>
                  <a:srgbClr val="0070C0"/>
                </a:solidFill>
              </a:rPr>
              <a:t>Layout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65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FlowLayout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0070C0"/>
                </a:solidFill>
              </a:rPr>
              <a:t>FlowLayout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is the </a:t>
            </a:r>
            <a:r>
              <a:rPr lang="en-US" altLang="zh-CN" dirty="0">
                <a:solidFill>
                  <a:srgbClr val="0070C0"/>
                </a:solidFill>
              </a:rPr>
              <a:t>default layout manager </a:t>
            </a:r>
            <a:r>
              <a:rPr lang="en-US" altLang="zh-CN" dirty="0"/>
              <a:t>for every </a:t>
            </a:r>
            <a:r>
              <a:rPr lang="en-US" altLang="zh-CN" dirty="0" err="1"/>
              <a:t>JPanel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 smtClean="0"/>
              <a:t>It </a:t>
            </a:r>
            <a:r>
              <a:rPr lang="en-US" altLang="zh-CN" dirty="0"/>
              <a:t>simply lays out components in a single row, starting a new row if its container is not sufficiently wide. </a:t>
            </a:r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row is, by default, centered horizontally within the container. 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519" y="5018307"/>
            <a:ext cx="6526025" cy="9698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2000" y="6293369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http://docs.oracle.com/javase/tutorial/uiswing/layout/visual.html</a:t>
            </a:r>
          </a:p>
        </p:txBody>
      </p:sp>
    </p:spTree>
    <p:extLst>
      <p:ext uri="{BB962C8B-B14F-4D97-AF65-F5344CB8AC3E}">
        <p14:creationId xmlns:p14="http://schemas.microsoft.com/office/powerpoint/2010/main" val="265251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Without a Layout </a:t>
            </a:r>
            <a:r>
              <a:rPr lang="en-US" altLang="zh-CN" dirty="0" smtClean="0"/>
              <a:t>Manager(Absolute Positioning)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a container holds components whose size is not affected by the </a:t>
            </a:r>
            <a:r>
              <a:rPr lang="en-US" altLang="zh-CN" dirty="0" smtClean="0"/>
              <a:t>container’s </a:t>
            </a:r>
            <a:r>
              <a:rPr lang="en-US" altLang="zh-CN" dirty="0"/>
              <a:t>size or by font, look-and-feel, or language changes, then </a:t>
            </a:r>
            <a:r>
              <a:rPr lang="en-US" altLang="zh-CN" dirty="0">
                <a:solidFill>
                  <a:srgbClr val="0070C0"/>
                </a:solidFill>
              </a:rPr>
              <a:t>absolute </a:t>
            </a:r>
            <a:r>
              <a:rPr lang="en-US" altLang="zh-CN" dirty="0" smtClean="0">
                <a:solidFill>
                  <a:srgbClr val="0070C0"/>
                </a:solidFill>
              </a:rPr>
              <a:t>positioning(</a:t>
            </a:r>
            <a:r>
              <a:rPr lang="zh-CN" altLang="en-US" dirty="0" smtClean="0">
                <a:solidFill>
                  <a:srgbClr val="0070C0"/>
                </a:solidFill>
              </a:rPr>
              <a:t>绝对布局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dirty="0" smtClean="0"/>
              <a:t> </a:t>
            </a:r>
            <a:r>
              <a:rPr lang="en-US" altLang="zh-CN" dirty="0"/>
              <a:t>might make sense.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Each component as a </a:t>
            </a:r>
            <a:r>
              <a:rPr lang="en-US" altLang="zh-CN" dirty="0" err="1" smtClean="0"/>
              <a:t>setBounds</a:t>
            </a:r>
            <a:r>
              <a:rPr lang="en-US" altLang="zh-CN" dirty="0" smtClean="0"/>
              <a:t>() method to set the absolute position on the content pane.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227" y="4370486"/>
            <a:ext cx="4335546" cy="180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3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Without a Layout Manager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Creating a container without a layout manager involves the following steps.</a:t>
            </a:r>
          </a:p>
          <a:p>
            <a:pPr lvl="1"/>
            <a:r>
              <a:rPr lang="en-US" altLang="zh-CN" dirty="0"/>
              <a:t>Set the container's layout manager to null by calling </a:t>
            </a:r>
            <a:r>
              <a:rPr lang="en-US" altLang="zh-CN" dirty="0" err="1">
                <a:solidFill>
                  <a:srgbClr val="00B0F0"/>
                </a:solidFill>
              </a:rPr>
              <a:t>setLayout</a:t>
            </a:r>
            <a:r>
              <a:rPr lang="en-US" altLang="zh-CN" dirty="0">
                <a:solidFill>
                  <a:srgbClr val="00B0F0"/>
                </a:solidFill>
              </a:rPr>
              <a:t>(null).</a:t>
            </a:r>
          </a:p>
          <a:p>
            <a:pPr lvl="1"/>
            <a:r>
              <a:rPr lang="en-US" altLang="zh-CN" dirty="0"/>
              <a:t>Call the Component class's </a:t>
            </a:r>
            <a:r>
              <a:rPr lang="en-US" altLang="zh-CN" dirty="0" err="1">
                <a:solidFill>
                  <a:srgbClr val="00B0F0"/>
                </a:solidFill>
              </a:rPr>
              <a:t>setbounds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-US" altLang="zh-CN" dirty="0"/>
              <a:t>method for each of the container's children.</a:t>
            </a:r>
          </a:p>
          <a:p>
            <a:pPr lvl="1"/>
            <a:r>
              <a:rPr lang="en-US" altLang="zh-CN" dirty="0"/>
              <a:t>Call the Component class's repaint method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/>
          </a:p>
          <a:p>
            <a:r>
              <a:rPr lang="en-US" altLang="zh-CN" dirty="0" smtClean="0">
                <a:solidFill>
                  <a:srgbClr val="00B0F0"/>
                </a:solidFill>
              </a:rPr>
              <a:t>Note: </a:t>
            </a:r>
            <a:r>
              <a:rPr lang="en-US" altLang="zh-CN" dirty="0" smtClean="0"/>
              <a:t>if you use </a:t>
            </a:r>
            <a:r>
              <a:rPr lang="en-US" altLang="zh-CN" dirty="0"/>
              <a:t>WYSWYG </a:t>
            </a:r>
            <a:r>
              <a:rPr lang="en-US" altLang="zh-CN" dirty="0" smtClean="0"/>
              <a:t>GUI Builder, such as, </a:t>
            </a:r>
            <a:r>
              <a:rPr lang="en-US" altLang="zh-CN" dirty="0" err="1" smtClean="0"/>
              <a:t>windowbuilder</a:t>
            </a:r>
            <a:r>
              <a:rPr lang="en-US" altLang="zh-CN" dirty="0" smtClean="0"/>
              <a:t> in Eclipse, theses code are generated automatically.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95" y="1339290"/>
            <a:ext cx="6036555" cy="544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6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Layout </a:t>
            </a:r>
            <a:r>
              <a:rPr lang="en-US" altLang="zh-CN" dirty="0" smtClean="0"/>
              <a:t>with panel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Panels can be used to organize </a:t>
            </a:r>
            <a:r>
              <a:rPr lang="en-US" altLang="zh-CN" dirty="0"/>
              <a:t>a group of related </a:t>
            </a:r>
            <a:r>
              <a:rPr lang="en-US" altLang="zh-CN" dirty="0" smtClean="0"/>
              <a:t>components.</a:t>
            </a:r>
          </a:p>
          <a:p>
            <a:r>
              <a:rPr lang="en-US" altLang="zh-CN" dirty="0" smtClean="0"/>
              <a:t>For </a:t>
            </a:r>
            <a:r>
              <a:rPr lang="en-US" altLang="zh-CN" dirty="0"/>
              <a:t>example, the following figure shows a Frame (in </a:t>
            </a:r>
            <a:r>
              <a:rPr lang="en-US" altLang="zh-CN" dirty="0" err="1"/>
              <a:t>BorderLayout</a:t>
            </a:r>
            <a:r>
              <a:rPr lang="en-US" altLang="zh-CN" dirty="0"/>
              <a:t>) containing two Panels,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panelResult</a:t>
            </a:r>
            <a:r>
              <a:rPr lang="en-US" altLang="zh-CN" dirty="0" smtClean="0"/>
              <a:t> </a:t>
            </a:r>
            <a:r>
              <a:rPr lang="en-US" altLang="zh-CN" dirty="0"/>
              <a:t>in </a:t>
            </a:r>
            <a:r>
              <a:rPr lang="en-US" altLang="zh-CN" dirty="0" err="1"/>
              <a:t>FlowLayout</a:t>
            </a:r>
            <a:r>
              <a:rPr lang="en-US" altLang="zh-CN" dirty="0"/>
              <a:t> and </a:t>
            </a:r>
            <a:r>
              <a:rPr lang="en-US" altLang="zh-CN" dirty="0" err="1"/>
              <a:t>panelButtons</a:t>
            </a:r>
            <a:r>
              <a:rPr lang="en-US" altLang="zh-CN" dirty="0"/>
              <a:t> in </a:t>
            </a:r>
            <a:r>
              <a:rPr lang="en-US" altLang="zh-CN" dirty="0" err="1"/>
              <a:t>GridLayout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panelResult</a:t>
            </a:r>
            <a:r>
              <a:rPr lang="en-US" altLang="zh-CN" dirty="0" smtClean="0"/>
              <a:t> </a:t>
            </a:r>
            <a:r>
              <a:rPr lang="en-US" altLang="zh-CN" dirty="0"/>
              <a:t>is added to the NORTH, and </a:t>
            </a:r>
            <a:r>
              <a:rPr lang="en-US" altLang="zh-CN" dirty="0" err="1"/>
              <a:t>panelButtons</a:t>
            </a:r>
            <a:r>
              <a:rPr lang="en-US" altLang="zh-CN" dirty="0"/>
              <a:t> is added to the CENTER.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805" y="4715903"/>
            <a:ext cx="2452546" cy="214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81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Event-Driven programming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Java adopts the so-called </a:t>
            </a:r>
            <a:r>
              <a:rPr lang="en-US" altLang="zh-CN" dirty="0" smtClean="0"/>
              <a:t>“</a:t>
            </a:r>
            <a:r>
              <a:rPr lang="en-US" altLang="zh-CN" dirty="0" smtClean="0">
                <a:solidFill>
                  <a:srgbClr val="0070C0"/>
                </a:solidFill>
              </a:rPr>
              <a:t>Event-Driven</a:t>
            </a:r>
            <a:r>
              <a:rPr lang="en-US" altLang="zh-CN" dirty="0" smtClean="0"/>
              <a:t>” (</a:t>
            </a:r>
            <a:r>
              <a:rPr lang="zh-CN" altLang="en-US" dirty="0" smtClean="0"/>
              <a:t>事件驱动</a:t>
            </a:r>
            <a:r>
              <a:rPr lang="en-US" altLang="zh-CN" dirty="0" smtClean="0"/>
              <a:t>) programming </a:t>
            </a:r>
            <a:r>
              <a:rPr lang="en-US" altLang="zh-CN" dirty="0"/>
              <a:t>model for </a:t>
            </a:r>
            <a:r>
              <a:rPr lang="en-US" altLang="zh-CN" dirty="0" smtClean="0"/>
              <a:t>GUI programming.</a:t>
            </a:r>
          </a:p>
          <a:p>
            <a:r>
              <a:rPr lang="en-US" altLang="zh-CN" dirty="0"/>
              <a:t>In event-driven programming, a piece of </a:t>
            </a:r>
            <a:r>
              <a:rPr lang="en-US" altLang="zh-CN" dirty="0">
                <a:solidFill>
                  <a:srgbClr val="0070C0"/>
                </a:solidFill>
              </a:rPr>
              <a:t>event-handling codes </a:t>
            </a:r>
            <a:r>
              <a:rPr lang="en-US" altLang="zh-CN" dirty="0" smtClean="0">
                <a:solidFill>
                  <a:srgbClr val="0070C0"/>
                </a:solidFill>
              </a:rPr>
              <a:t>is called </a:t>
            </a:r>
            <a:r>
              <a:rPr lang="en-US" altLang="zh-CN" dirty="0">
                <a:solidFill>
                  <a:srgbClr val="0070C0"/>
                </a:solidFill>
              </a:rPr>
              <a:t>back (invoked implicitly) by the graphics </a:t>
            </a:r>
            <a:r>
              <a:rPr lang="en-US" altLang="zh-CN" dirty="0" smtClean="0">
                <a:solidFill>
                  <a:srgbClr val="0070C0"/>
                </a:solidFill>
              </a:rPr>
              <a:t>subsystem </a:t>
            </a:r>
            <a:r>
              <a:rPr lang="en-US" altLang="zh-CN" dirty="0"/>
              <a:t>when an event has been fired in response to an user input (such as clicking a mouse button or hitting the ENTER key). </a:t>
            </a:r>
          </a:p>
          <a:p>
            <a:r>
              <a:rPr lang="en-US" altLang="zh-CN" dirty="0"/>
              <a:t>This is unlike the procedural model, where codes are executed in a sequential manner.</a:t>
            </a:r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658" y="0"/>
            <a:ext cx="1890149" cy="189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56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Event-Handling(</a:t>
            </a:r>
            <a:r>
              <a:rPr lang="zh-CN" altLang="en-US" dirty="0" smtClean="0"/>
              <a:t>事件处理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Three objects are involved in the event-handling: a </a:t>
            </a:r>
            <a:r>
              <a:rPr lang="en-US" altLang="zh-CN" i="1" dirty="0">
                <a:solidFill>
                  <a:srgbClr val="0070C0"/>
                </a:solidFill>
              </a:rPr>
              <a:t>source</a:t>
            </a:r>
            <a:r>
              <a:rPr lang="en-US" altLang="zh-CN" dirty="0"/>
              <a:t>, </a:t>
            </a:r>
            <a:r>
              <a:rPr lang="en-US" altLang="zh-CN" i="1" dirty="0">
                <a:solidFill>
                  <a:srgbClr val="0070C0"/>
                </a:solidFill>
              </a:rPr>
              <a:t>listener</a:t>
            </a:r>
            <a:r>
              <a:rPr lang="en-US" altLang="zh-CN" dirty="0">
                <a:solidFill>
                  <a:srgbClr val="0070C0"/>
                </a:solidFill>
              </a:rPr>
              <a:t>(s)</a:t>
            </a:r>
            <a:r>
              <a:rPr lang="en-US" altLang="zh-CN" dirty="0"/>
              <a:t> and an </a:t>
            </a:r>
            <a:r>
              <a:rPr lang="en-US" altLang="zh-CN" i="1" dirty="0">
                <a:solidFill>
                  <a:srgbClr val="0070C0"/>
                </a:solidFill>
              </a:rPr>
              <a:t>event</a:t>
            </a:r>
            <a:r>
              <a:rPr lang="en-US" altLang="zh-CN" dirty="0"/>
              <a:t> object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487" y="2750226"/>
            <a:ext cx="6449026" cy="381567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120887" y="4293704"/>
            <a:ext cx="3727174" cy="327992"/>
          </a:xfrm>
          <a:prstGeom prst="rect">
            <a:avLst/>
          </a:prstGeom>
          <a:solidFill>
            <a:schemeClr val="accent4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09424" y="2796672"/>
            <a:ext cx="1828800" cy="1108096"/>
          </a:xfrm>
          <a:prstGeom prst="rect">
            <a:avLst/>
          </a:prstGeom>
          <a:solidFill>
            <a:schemeClr val="accent4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81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Event-Handling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Register </a:t>
            </a:r>
            <a:r>
              <a:rPr lang="en-US" altLang="zh-CN" dirty="0" smtClean="0">
                <a:solidFill>
                  <a:srgbClr val="0070C0"/>
                </a:solidFill>
              </a:rPr>
              <a:t>listener(s) </a:t>
            </a:r>
            <a:r>
              <a:rPr lang="en-US" altLang="zh-CN" dirty="0" smtClean="0"/>
              <a:t>to the </a:t>
            </a:r>
            <a:r>
              <a:rPr lang="en-US" altLang="zh-CN" dirty="0"/>
              <a:t>event source </a:t>
            </a:r>
            <a:r>
              <a:rPr lang="en-US" altLang="zh-CN" dirty="0" smtClean="0"/>
              <a:t>object (</a:t>
            </a:r>
            <a:r>
              <a:rPr lang="en-US" altLang="zh-CN" dirty="0"/>
              <a:t>such as </a:t>
            </a:r>
            <a:r>
              <a:rPr lang="en-US" altLang="zh-CN" dirty="0" err="1"/>
              <a:t>JButton</a:t>
            </a:r>
            <a:r>
              <a:rPr lang="en-US" altLang="zh-CN" dirty="0"/>
              <a:t> and </a:t>
            </a:r>
            <a:r>
              <a:rPr lang="en-US" altLang="zh-CN" dirty="0" err="1"/>
              <a:t>JTextfield</a:t>
            </a:r>
            <a:r>
              <a:rPr lang="en-US" altLang="zh-CN" dirty="0"/>
              <a:t>) </a:t>
            </a:r>
          </a:p>
          <a:p>
            <a:r>
              <a:rPr lang="en-US" altLang="zh-CN" dirty="0" smtClean="0"/>
              <a:t>The </a:t>
            </a:r>
            <a:r>
              <a:rPr lang="en-US" altLang="zh-CN" dirty="0" smtClean="0">
                <a:solidFill>
                  <a:srgbClr val="0070C0"/>
                </a:solidFill>
              </a:rPr>
              <a:t>event source object </a:t>
            </a:r>
            <a:r>
              <a:rPr lang="en-US" altLang="zh-CN" dirty="0" smtClean="0"/>
              <a:t>interacts with the user. </a:t>
            </a:r>
          </a:p>
          <a:p>
            <a:r>
              <a:rPr lang="en-US" altLang="zh-CN" dirty="0" smtClean="0"/>
              <a:t>Upon triggered, it creates an event object. </a:t>
            </a:r>
          </a:p>
          <a:p>
            <a:r>
              <a:rPr lang="en-US" altLang="zh-CN" dirty="0" smtClean="0"/>
              <a:t>This event object will be messaged to all the registered listener object(s), and an appropriate event-handler method of </a:t>
            </a:r>
            <a:r>
              <a:rPr lang="en-US" altLang="zh-CN" dirty="0" smtClean="0">
                <a:solidFill>
                  <a:srgbClr val="0070C0"/>
                </a:solidFill>
              </a:rPr>
              <a:t>the listener(s) is called-back </a:t>
            </a:r>
            <a:r>
              <a:rPr lang="en-US" altLang="zh-CN" dirty="0" smtClean="0"/>
              <a:t>to provide the response.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439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Event trigger(</a:t>
            </a:r>
            <a:r>
              <a:rPr lang="zh-CN" altLang="en-US" dirty="0" smtClean="0"/>
              <a:t>事件触发</a:t>
            </a:r>
            <a:r>
              <a:rPr lang="zh-CN" altLang="en-US" dirty="0"/>
              <a:t>者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trigger may be </a:t>
            </a:r>
            <a:r>
              <a:rPr lang="en-US" altLang="zh-CN" dirty="0" smtClean="0">
                <a:solidFill>
                  <a:srgbClr val="0070C0"/>
                </a:solidFill>
              </a:rPr>
              <a:t>user</a:t>
            </a:r>
            <a:r>
              <a:rPr lang="en-US" altLang="zh-CN" dirty="0"/>
              <a:t>, who may interact with the software by way of, for example, keystrokes on the keyboard. </a:t>
            </a:r>
            <a:endParaRPr lang="en-US" altLang="zh-CN" dirty="0" smtClean="0"/>
          </a:p>
          <a:p>
            <a:r>
              <a:rPr lang="en-US" altLang="zh-CN" dirty="0" smtClean="0"/>
              <a:t>Another trigger may be </a:t>
            </a:r>
            <a:r>
              <a:rPr lang="en-US" altLang="zh-CN" dirty="0">
                <a:solidFill>
                  <a:srgbClr val="0070C0"/>
                </a:solidFill>
              </a:rPr>
              <a:t>hardware </a:t>
            </a:r>
            <a:r>
              <a:rPr lang="en-US" altLang="zh-CN" dirty="0" smtClean="0">
                <a:solidFill>
                  <a:srgbClr val="0070C0"/>
                </a:solidFill>
              </a:rPr>
              <a:t>devices </a:t>
            </a:r>
            <a:r>
              <a:rPr lang="en-US" altLang="zh-CN" dirty="0"/>
              <a:t>such </a:t>
            </a:r>
            <a:r>
              <a:rPr lang="en-US" altLang="zh-CN" dirty="0" smtClean="0"/>
              <a:t>as  </a:t>
            </a:r>
            <a:r>
              <a:rPr lang="en-US" altLang="zh-CN" dirty="0"/>
              <a:t>timer. 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70C0"/>
                </a:solidFill>
              </a:rPr>
              <a:t>Software</a:t>
            </a:r>
            <a:r>
              <a:rPr lang="en-US" altLang="zh-CN" dirty="0" smtClean="0"/>
              <a:t> </a:t>
            </a:r>
            <a:r>
              <a:rPr lang="en-US" altLang="zh-CN" dirty="0"/>
              <a:t>can also trigger its own set of </a:t>
            </a:r>
            <a:r>
              <a:rPr lang="en-US" altLang="zh-CN" dirty="0" smtClean="0"/>
              <a:t>events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799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Creating your 1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 GUI program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39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Event(</a:t>
            </a:r>
            <a:r>
              <a:rPr lang="zh-CN" altLang="en-US" dirty="0" smtClean="0"/>
              <a:t>事件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Swing </a:t>
            </a:r>
            <a:r>
              <a:rPr lang="en-US" altLang="zh-CN" dirty="0" smtClean="0"/>
              <a:t>use the </a:t>
            </a:r>
            <a:r>
              <a:rPr lang="en-US" altLang="zh-CN" dirty="0" err="1" smtClean="0"/>
              <a:t>XXXEvent</a:t>
            </a:r>
            <a:r>
              <a:rPr lang="en-US" altLang="zh-CN" dirty="0" smtClean="0"/>
              <a:t> classes which belong to  AWT (in </a:t>
            </a:r>
            <a:r>
              <a:rPr lang="en-US" altLang="zh-CN" dirty="0"/>
              <a:t>package </a:t>
            </a:r>
            <a:r>
              <a:rPr lang="en-US" altLang="zh-CN" dirty="0" err="1"/>
              <a:t>java.awt.event</a:t>
            </a:r>
            <a:r>
              <a:rPr lang="en-US" altLang="zh-CN" dirty="0"/>
              <a:t>).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 </a:t>
            </a:r>
            <a:r>
              <a:rPr lang="en-US" altLang="zh-CN" dirty="0"/>
              <a:t>example,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clicking </a:t>
            </a:r>
            <a:r>
              <a:rPr lang="en-US" altLang="zh-CN" dirty="0"/>
              <a:t>an Button fires an </a:t>
            </a:r>
            <a:r>
              <a:rPr lang="en-US" altLang="zh-CN" dirty="0" err="1">
                <a:solidFill>
                  <a:srgbClr val="0070C0"/>
                </a:solidFill>
              </a:rPr>
              <a:t>ActionEvent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mouse-click </a:t>
            </a:r>
            <a:r>
              <a:rPr lang="en-US" altLang="zh-CN" dirty="0"/>
              <a:t>fires </a:t>
            </a:r>
            <a:r>
              <a:rPr lang="en-US" altLang="zh-CN" dirty="0" err="1">
                <a:solidFill>
                  <a:srgbClr val="0070C0"/>
                </a:solidFill>
              </a:rPr>
              <a:t>MouseEvent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key-type </a:t>
            </a:r>
            <a:r>
              <a:rPr lang="en-US" altLang="zh-CN" dirty="0"/>
              <a:t>fires </a:t>
            </a:r>
            <a:r>
              <a:rPr lang="en-US" altLang="zh-CN" dirty="0" err="1">
                <a:solidFill>
                  <a:srgbClr val="0070C0"/>
                </a:solidFill>
              </a:rPr>
              <a:t>KeyEvent</a:t>
            </a:r>
            <a:r>
              <a:rPr lang="en-US" altLang="zh-CN" dirty="0"/>
              <a:t>, etc.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690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Event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528" y="965861"/>
            <a:ext cx="7171472" cy="589213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72528" y="1381539"/>
            <a:ext cx="7082020" cy="1689652"/>
          </a:xfrm>
          <a:prstGeom prst="rect">
            <a:avLst/>
          </a:prstGeom>
          <a:solidFill>
            <a:srgbClr val="FFC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0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Event Listener(</a:t>
            </a:r>
            <a:r>
              <a:rPr lang="zh-CN" altLang="en-US" dirty="0" smtClean="0"/>
              <a:t>事件监听器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We need to implement </a:t>
            </a:r>
            <a:r>
              <a:rPr lang="en-US" altLang="zh-CN" dirty="0" err="1">
                <a:solidFill>
                  <a:srgbClr val="0070C0"/>
                </a:solidFill>
              </a:rPr>
              <a:t>XXXListener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interfaces to response </a:t>
            </a:r>
            <a:r>
              <a:rPr lang="en-US" altLang="zh-CN" dirty="0">
                <a:solidFill>
                  <a:srgbClr val="0070C0"/>
                </a:solidFill>
              </a:rPr>
              <a:t>to these events appropriately. 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/>
              <a:t>The source object then registers listener object via the </a:t>
            </a:r>
            <a:r>
              <a:rPr lang="en-US" altLang="zh-CN" dirty="0" err="1"/>
              <a:t>addXxxListener</a:t>
            </a:r>
            <a:r>
              <a:rPr lang="en-US" altLang="zh-CN" dirty="0"/>
              <a:t>() </a:t>
            </a:r>
            <a:r>
              <a:rPr lang="en-US" altLang="zh-CN" dirty="0" smtClean="0"/>
              <a:t>method.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31" y="3979808"/>
            <a:ext cx="7397538" cy="275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3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 Listener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general, we </a:t>
            </a:r>
            <a:r>
              <a:rPr lang="en-US" altLang="zh-CN" dirty="0"/>
              <a:t>use </a:t>
            </a:r>
            <a:r>
              <a:rPr lang="en-US" altLang="zh-CN" dirty="0" smtClean="0">
                <a:solidFill>
                  <a:srgbClr val="0070C0"/>
                </a:solidFill>
              </a:rPr>
              <a:t>anonymous inner </a:t>
            </a:r>
            <a:r>
              <a:rPr lang="en-US" altLang="zh-CN" dirty="0">
                <a:solidFill>
                  <a:srgbClr val="0070C0"/>
                </a:solidFill>
              </a:rPr>
              <a:t>class </a:t>
            </a:r>
            <a:r>
              <a:rPr lang="en-US" altLang="zh-CN" dirty="0" smtClean="0"/>
              <a:t>to implement the event listener interfaces. </a:t>
            </a:r>
            <a:endParaRPr lang="en-US" altLang="zh-CN" dirty="0"/>
          </a:p>
          <a:p>
            <a:r>
              <a:rPr lang="en-US" altLang="zh-CN" dirty="0" smtClean="0"/>
              <a:t>Sometimes, we register two or more listeners to the same event source.</a:t>
            </a:r>
          </a:p>
          <a:p>
            <a:r>
              <a:rPr lang="en-US" altLang="zh-CN" dirty="0" smtClean="0"/>
              <a:t>When an event are fired, more than one listeners can be revoked to response the event.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287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 Listener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63761"/>
            <a:ext cx="7886700" cy="3875066"/>
          </a:xfrm>
        </p:spPr>
      </p:pic>
      <p:sp>
        <p:nvSpPr>
          <p:cNvPr id="13" name="矩形 12"/>
          <p:cNvSpPr/>
          <p:nvPr/>
        </p:nvSpPr>
        <p:spPr>
          <a:xfrm>
            <a:off x="1003610" y="2622588"/>
            <a:ext cx="7511740" cy="1631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 jButton</a:t>
            </a:r>
            <a:r>
              <a:rPr lang="zh-CN" altLang="en-US" sz="2000" b="1" dirty="0"/>
              <a:t>1.addActionListener(</a:t>
            </a:r>
            <a:r>
              <a:rPr lang="zh-CN" altLang="en-US" sz="2000" b="1" dirty="0">
                <a:solidFill>
                  <a:srgbClr val="0070C0"/>
                </a:solidFill>
              </a:rPr>
              <a:t>new java.awt.event.ActionListener() {</a:t>
            </a:r>
          </a:p>
          <a:p>
            <a:r>
              <a:rPr lang="zh-CN" altLang="en-US" sz="2000" b="1" dirty="0">
                <a:solidFill>
                  <a:srgbClr val="0070C0"/>
                </a:solidFill>
              </a:rPr>
              <a:t>            public void actionPerformed(java.awt.event.ActionEvent evt) {</a:t>
            </a:r>
          </a:p>
          <a:p>
            <a:r>
              <a:rPr lang="zh-CN" altLang="en-US" sz="2000" b="1" dirty="0">
                <a:solidFill>
                  <a:srgbClr val="0070C0"/>
                </a:solidFill>
              </a:rPr>
              <a:t>                </a:t>
            </a:r>
            <a:r>
              <a:rPr lang="zh-CN" altLang="en-US" sz="2000" b="1" dirty="0"/>
              <a:t>jButton1ActionPerformed(evt);</a:t>
            </a:r>
          </a:p>
          <a:p>
            <a:r>
              <a:rPr lang="zh-CN" altLang="en-US" sz="2000" b="1" dirty="0">
                <a:solidFill>
                  <a:srgbClr val="0070C0"/>
                </a:solidFill>
              </a:rPr>
              <a:t>            }</a:t>
            </a:r>
          </a:p>
          <a:p>
            <a:r>
              <a:rPr lang="zh-CN" altLang="en-US" sz="2000" b="1" dirty="0" smtClean="0">
                <a:solidFill>
                  <a:srgbClr val="0070C0"/>
                </a:solidFill>
              </a:rPr>
              <a:t>}</a:t>
            </a:r>
            <a:r>
              <a:rPr lang="zh-CN" altLang="en-US" sz="2000" b="1" dirty="0" smtClean="0"/>
              <a:t>)</a:t>
            </a:r>
            <a:r>
              <a:rPr lang="zh-CN" altLang="en-US" sz="2000" b="1" dirty="0"/>
              <a:t>;</a:t>
            </a:r>
          </a:p>
        </p:txBody>
      </p:sp>
      <p:sp>
        <p:nvSpPr>
          <p:cNvPr id="14" name="矩形 13"/>
          <p:cNvSpPr/>
          <p:nvPr/>
        </p:nvSpPr>
        <p:spPr>
          <a:xfrm>
            <a:off x="1003610" y="4379362"/>
            <a:ext cx="8084635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2000" b="1" dirty="0"/>
              <a:t>private void </a:t>
            </a:r>
            <a:r>
              <a:rPr lang="zh-CN" altLang="en-US" sz="2000" b="1" dirty="0">
                <a:solidFill>
                  <a:srgbClr val="0070C0"/>
                </a:solidFill>
              </a:rPr>
              <a:t>jButton1ActionPerformed</a:t>
            </a:r>
            <a:r>
              <a:rPr lang="zh-CN" altLang="en-US" sz="2000" b="1" dirty="0"/>
              <a:t>(java.awt.event.ActionEvent evt) {                                         </a:t>
            </a:r>
          </a:p>
          <a:p>
            <a:r>
              <a:rPr lang="zh-CN" altLang="en-US" sz="2000" b="1" dirty="0"/>
              <a:t>        // TODO add your handling code here:</a:t>
            </a:r>
          </a:p>
          <a:p>
            <a:r>
              <a:rPr lang="zh-CN" altLang="en-US" sz="2000" b="1" dirty="0"/>
              <a:t>        int tmpFahr = (int)(Double.parseDouble(this.jTextField1.getText())*1.8+32);</a:t>
            </a:r>
          </a:p>
          <a:p>
            <a:r>
              <a:rPr lang="zh-CN" altLang="en-US" sz="2000" b="1" dirty="0"/>
              <a:t>        this.jLabel2.setText(tmpFahr+"华氏度");</a:t>
            </a:r>
          </a:p>
          <a:p>
            <a:r>
              <a:rPr lang="zh-CN" altLang="en-US" sz="2000" b="1" dirty="0" smtClean="0"/>
              <a:t>}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068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 Listener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74" y="1510498"/>
            <a:ext cx="7287051" cy="53475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74209" y="2361064"/>
            <a:ext cx="6155140" cy="415641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69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Dialog(</a:t>
            </a:r>
            <a:r>
              <a:rPr lang="zh-CN" altLang="en-US" dirty="0" smtClean="0"/>
              <a:t>对话框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 user did not input the Celsius temperature, there will be an error, how to alert user to avoid this error.</a:t>
            </a:r>
          </a:p>
          <a:p>
            <a:r>
              <a:rPr lang="en-US" altLang="zh-CN" dirty="0" err="1" smtClean="0">
                <a:solidFill>
                  <a:srgbClr val="0070C0"/>
                </a:solidFill>
              </a:rPr>
              <a:t>JOptionPane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/>
              <a:t>makes it easy to pop up a standard dialog box that prompts users for a value or informs them of something.</a:t>
            </a:r>
          </a:p>
          <a:p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5585"/>
              </p:ext>
            </p:extLst>
          </p:nvPr>
        </p:nvGraphicFramePr>
        <p:xfrm>
          <a:off x="628650" y="4334880"/>
          <a:ext cx="7826992" cy="2153787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1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7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392">
                <a:tc>
                  <a:txBody>
                    <a:bodyPr/>
                    <a:lstStyle/>
                    <a:p>
                      <a:r>
                        <a:rPr lang="en-US" sz="2000" b="1" dirty="0"/>
                        <a:t>Method Name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992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err="1">
                          <a:effectLst/>
                        </a:rPr>
                        <a:t>showConfirmDialog</a:t>
                      </a:r>
                      <a:endParaRPr lang="en-US" sz="2000" b="1" dirty="0">
                        <a:effectLst/>
                      </a:endParaRPr>
                    </a:p>
                  </a:txBody>
                  <a:tcPr marL="53340" marR="22860" marT="22860" marB="228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effectLst/>
                        </a:rPr>
                        <a:t>Asks a confirming question, like yes/no/cancel.</a:t>
                      </a:r>
                    </a:p>
                  </a:txBody>
                  <a:tcPr marL="53340" marR="22860" marT="22860" marB="228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846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err="1">
                          <a:effectLst/>
                        </a:rPr>
                        <a:t>showInputDialog</a:t>
                      </a:r>
                      <a:endParaRPr lang="en-US" sz="2000" b="1" dirty="0">
                        <a:effectLst/>
                      </a:endParaRPr>
                    </a:p>
                  </a:txBody>
                  <a:tcPr marL="53340" marR="22860" marT="22860" marB="228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effectLst/>
                        </a:rPr>
                        <a:t>Prompt for some input.</a:t>
                      </a:r>
                    </a:p>
                  </a:txBody>
                  <a:tcPr marL="53340" marR="22860" marT="22860" marB="2286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645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err="1">
                          <a:effectLst/>
                        </a:rPr>
                        <a:t>showMessageDialog</a:t>
                      </a:r>
                      <a:endParaRPr lang="en-US" sz="2000" b="1" dirty="0">
                        <a:effectLst/>
                      </a:endParaRPr>
                    </a:p>
                  </a:txBody>
                  <a:tcPr marL="53340" marR="22860" marT="22860" marB="228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effectLst/>
                        </a:rPr>
                        <a:t>Tell the user about something that has happened.</a:t>
                      </a:r>
                    </a:p>
                  </a:txBody>
                  <a:tcPr marL="53340" marR="22860" marT="22860" marB="2286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912"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effectLst/>
                        </a:rPr>
                        <a:t>showOptionDialog</a:t>
                      </a:r>
                    </a:p>
                  </a:txBody>
                  <a:tcPr marL="53340" marR="22860" marT="22860" marB="228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effectLst/>
                        </a:rPr>
                        <a:t>The Grand Unification of the above three.</a:t>
                      </a:r>
                    </a:p>
                  </a:txBody>
                  <a:tcPr marL="53340" marR="22860" marT="22860" marB="2286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28650" y="6488668"/>
            <a:ext cx="75130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http://docs.oracle.com/javase/7/docs/api/javax/swing/JOptionPane.html</a:t>
            </a:r>
          </a:p>
        </p:txBody>
      </p:sp>
    </p:spTree>
    <p:extLst>
      <p:ext uri="{BB962C8B-B14F-4D97-AF65-F5344CB8AC3E}">
        <p14:creationId xmlns:p14="http://schemas.microsoft.com/office/powerpoint/2010/main" val="75958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Dialog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337" y="365126"/>
            <a:ext cx="3074139" cy="1828181"/>
          </a:xfrm>
        </p:spPr>
      </p:pic>
      <p:sp>
        <p:nvSpPr>
          <p:cNvPr id="9" name="矩形 8"/>
          <p:cNvSpPr/>
          <p:nvPr/>
        </p:nvSpPr>
        <p:spPr>
          <a:xfrm>
            <a:off x="293416" y="2193307"/>
            <a:ext cx="8557167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b="1" dirty="0"/>
              <a:t>private void jButton1ActionPerformed(java.awt.event.ActionEvent evt) {                                         </a:t>
            </a:r>
          </a:p>
          <a:p>
            <a:r>
              <a:rPr lang="zh-CN" altLang="en-US" sz="2200" b="1" dirty="0"/>
              <a:t>        </a:t>
            </a:r>
            <a:r>
              <a:rPr lang="zh-CN" altLang="en-US" sz="2200" b="1" dirty="0">
                <a:solidFill>
                  <a:srgbClr val="00B050"/>
                </a:solidFill>
              </a:rPr>
              <a:t>// TODO add your handling code here:</a:t>
            </a:r>
          </a:p>
          <a:p>
            <a:r>
              <a:rPr lang="zh-CN" altLang="en-US" sz="2200" b="1" dirty="0"/>
              <a:t>        </a:t>
            </a:r>
            <a:r>
              <a:rPr lang="zh-CN" altLang="en-US" sz="2200" b="1" dirty="0">
                <a:solidFill>
                  <a:schemeClr val="accent5"/>
                </a:solidFill>
              </a:rPr>
              <a:t>String s = this.jTextField1.getText();</a:t>
            </a:r>
          </a:p>
          <a:p>
            <a:r>
              <a:rPr lang="zh-CN" altLang="en-US" sz="2200" b="1" dirty="0">
                <a:solidFill>
                  <a:schemeClr val="accent5"/>
                </a:solidFill>
              </a:rPr>
              <a:t>        if (s == null || s.equals("")) {</a:t>
            </a:r>
          </a:p>
          <a:p>
            <a:r>
              <a:rPr lang="zh-CN" altLang="en-US" sz="2200" b="1" dirty="0">
                <a:solidFill>
                  <a:schemeClr val="accent5"/>
                </a:solidFill>
              </a:rPr>
              <a:t>            JOptionPane.</a:t>
            </a:r>
            <a:r>
              <a:rPr lang="zh-CN" altLang="en-US" sz="2200" b="1" dirty="0">
                <a:solidFill>
                  <a:srgbClr val="00B050"/>
                </a:solidFill>
              </a:rPr>
              <a:t>showMessageDialog</a:t>
            </a:r>
            <a:r>
              <a:rPr lang="zh-CN" altLang="en-US" sz="2200" b="1" dirty="0">
                <a:solidFill>
                  <a:schemeClr val="accent5"/>
                </a:solidFill>
              </a:rPr>
              <a:t>(null,</a:t>
            </a:r>
          </a:p>
          <a:p>
            <a:r>
              <a:rPr lang="zh-CN" altLang="en-US" sz="2200" b="1" dirty="0">
                <a:solidFill>
                  <a:schemeClr val="accent5"/>
                </a:solidFill>
              </a:rPr>
              <a:t>                    "please input temperature", "Alert",</a:t>
            </a:r>
          </a:p>
          <a:p>
            <a:r>
              <a:rPr lang="zh-CN" altLang="en-US" sz="2200" b="1" dirty="0">
                <a:solidFill>
                  <a:schemeClr val="accent5"/>
                </a:solidFill>
              </a:rPr>
              <a:t>                    JOptionPane.ERROR_MESSAGE);</a:t>
            </a:r>
          </a:p>
          <a:p>
            <a:r>
              <a:rPr lang="zh-CN" altLang="en-US" sz="2200" b="1" dirty="0">
                <a:solidFill>
                  <a:schemeClr val="accent5"/>
                </a:solidFill>
              </a:rPr>
              <a:t>            return;</a:t>
            </a:r>
          </a:p>
          <a:p>
            <a:r>
              <a:rPr lang="zh-CN" altLang="en-US" sz="2200" b="1" dirty="0">
                <a:solidFill>
                  <a:schemeClr val="accent5"/>
                </a:solidFill>
              </a:rPr>
              <a:t>        }</a:t>
            </a:r>
          </a:p>
          <a:p>
            <a:r>
              <a:rPr lang="zh-CN" altLang="en-US" sz="2200" b="1" dirty="0"/>
              <a:t>        int tmpFahr = (int) (Double.parseDouble(</a:t>
            </a:r>
            <a:r>
              <a:rPr lang="zh-CN" altLang="en-US" sz="2200" b="1" dirty="0">
                <a:solidFill>
                  <a:schemeClr val="accent5"/>
                </a:solidFill>
              </a:rPr>
              <a:t>s</a:t>
            </a:r>
            <a:r>
              <a:rPr lang="zh-CN" altLang="en-US" sz="2200" b="1" dirty="0"/>
              <a:t>) * 1.8 + 32);</a:t>
            </a:r>
          </a:p>
          <a:p>
            <a:r>
              <a:rPr lang="zh-CN" altLang="en-US" sz="2200" b="1" dirty="0"/>
              <a:t>        this.jLabel2.setText(tmpFahr + "华氏度");</a:t>
            </a:r>
          </a:p>
          <a:p>
            <a:r>
              <a:rPr lang="zh-CN" altLang="en-US" sz="2200" b="1" dirty="0" smtClean="0"/>
              <a:t>}</a:t>
            </a:r>
            <a:endParaRPr lang="zh-CN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408043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Menu(</a:t>
            </a:r>
            <a:r>
              <a:rPr lang="zh-CN" altLang="en-US" dirty="0" smtClean="0"/>
              <a:t>菜单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As mentioned above, a </a:t>
            </a:r>
            <a:r>
              <a:rPr lang="en-US" altLang="zh-CN" dirty="0" err="1" smtClean="0"/>
              <a:t>JFrame</a:t>
            </a:r>
            <a:r>
              <a:rPr lang="en-US" altLang="zh-CN" dirty="0" smtClean="0"/>
              <a:t> </a:t>
            </a:r>
            <a:r>
              <a:rPr lang="en-US" altLang="zh-CN" dirty="0"/>
              <a:t>has a title </a:t>
            </a:r>
            <a:r>
              <a:rPr lang="en-US" altLang="zh-CN" dirty="0" smtClean="0"/>
              <a:t>bar, </a:t>
            </a:r>
            <a:r>
              <a:rPr lang="en-US" altLang="zh-CN" dirty="0"/>
              <a:t>an </a:t>
            </a:r>
            <a:r>
              <a:rPr lang="en-US" altLang="zh-CN" dirty="0">
                <a:solidFill>
                  <a:srgbClr val="0070C0"/>
                </a:solidFill>
              </a:rPr>
              <a:t>optional menu bar</a:t>
            </a:r>
            <a:r>
              <a:rPr lang="en-US" altLang="zh-CN" dirty="0"/>
              <a:t> and the content-pane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To </a:t>
            </a:r>
            <a:r>
              <a:rPr lang="en-US" altLang="zh-CN" dirty="0"/>
              <a:t>create a menu-bar, construct a </a:t>
            </a:r>
            <a:r>
              <a:rPr lang="en-US" altLang="zh-CN" dirty="0" err="1">
                <a:solidFill>
                  <a:srgbClr val="0070C0"/>
                </a:solidFill>
              </a:rPr>
              <a:t>JMenuBar</a:t>
            </a:r>
            <a:r>
              <a:rPr lang="en-US" altLang="zh-CN" dirty="0"/>
              <a:t>. The menu-bar is set via the </a:t>
            </a:r>
            <a:r>
              <a:rPr lang="en-US" altLang="zh-CN" dirty="0" err="1"/>
              <a:t>JFrame's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setJMenuBar</a:t>
            </a:r>
            <a:r>
              <a:rPr lang="en-US" altLang="zh-CN" dirty="0">
                <a:solidFill>
                  <a:srgbClr val="0070C0"/>
                </a:solidFill>
              </a:rPr>
              <a:t>() </a:t>
            </a:r>
            <a:r>
              <a:rPr lang="en-US" altLang="zh-CN" dirty="0"/>
              <a:t>method.</a:t>
            </a:r>
          </a:p>
          <a:p>
            <a:r>
              <a:rPr lang="en-US" altLang="zh-CN" dirty="0" smtClean="0"/>
              <a:t>A </a:t>
            </a:r>
            <a:r>
              <a:rPr lang="en-US" altLang="zh-CN" dirty="0"/>
              <a:t>menu-bar (</a:t>
            </a:r>
            <a:r>
              <a:rPr lang="en-US" altLang="zh-CN" dirty="0" err="1"/>
              <a:t>JMenuBar</a:t>
            </a:r>
            <a:r>
              <a:rPr lang="en-US" altLang="zh-CN" dirty="0"/>
              <a:t>) contains menu (</a:t>
            </a:r>
            <a:r>
              <a:rPr lang="en-US" altLang="zh-CN" dirty="0" err="1">
                <a:solidFill>
                  <a:srgbClr val="0070C0"/>
                </a:solidFill>
              </a:rPr>
              <a:t>JMenu</a:t>
            </a:r>
            <a:r>
              <a:rPr lang="en-US" altLang="zh-CN" dirty="0"/>
              <a:t>). </a:t>
            </a:r>
            <a:r>
              <a:rPr lang="en-US" altLang="zh-CN" dirty="0" smtClean="0"/>
              <a:t>A </a:t>
            </a:r>
            <a:r>
              <a:rPr lang="en-US" altLang="zh-CN" dirty="0"/>
              <a:t>menu contains menu-item (</a:t>
            </a:r>
            <a:r>
              <a:rPr lang="en-US" altLang="zh-CN" dirty="0" err="1">
                <a:solidFill>
                  <a:srgbClr val="0070C0"/>
                </a:solidFill>
              </a:rPr>
              <a:t>JMenuItem</a:t>
            </a:r>
            <a:r>
              <a:rPr lang="en-US" altLang="zh-CN" dirty="0" smtClean="0"/>
              <a:t>). </a:t>
            </a:r>
            <a:r>
              <a:rPr lang="en-US" altLang="zh-CN" dirty="0"/>
              <a:t>Y</a:t>
            </a:r>
            <a:r>
              <a:rPr lang="en-US" altLang="zh-CN" dirty="0" smtClean="0"/>
              <a:t>ou can use the </a:t>
            </a:r>
            <a:r>
              <a:rPr lang="en-US" altLang="zh-CN" dirty="0" smtClean="0">
                <a:solidFill>
                  <a:srgbClr val="0070C0"/>
                </a:solidFill>
              </a:rPr>
              <a:t>add()</a:t>
            </a:r>
            <a:r>
              <a:rPr lang="en-US" altLang="zh-CN" dirty="0" smtClean="0"/>
              <a:t> method of the components </a:t>
            </a:r>
            <a:r>
              <a:rPr lang="en-US" altLang="zh-CN" dirty="0"/>
              <a:t>to assemble the </a:t>
            </a:r>
            <a:r>
              <a:rPr lang="en-US" altLang="zh-CN" dirty="0" smtClean="0"/>
              <a:t>menu bar.</a:t>
            </a:r>
          </a:p>
          <a:p>
            <a:r>
              <a:rPr lang="en-US" altLang="zh-CN" dirty="0" smtClean="0"/>
              <a:t>Similar to </a:t>
            </a:r>
            <a:r>
              <a:rPr lang="en-US" altLang="zh-CN" dirty="0" err="1" smtClean="0"/>
              <a:t>Jbutton</a:t>
            </a:r>
            <a:r>
              <a:rPr lang="en-US" altLang="zh-CN" dirty="0" smtClean="0"/>
              <a:t>, you can response </a:t>
            </a:r>
            <a:r>
              <a:rPr lang="en-US" altLang="zh-CN" dirty="0"/>
              <a:t>the </a:t>
            </a:r>
            <a:r>
              <a:rPr lang="en-US" altLang="zh-CN" dirty="0" err="1" smtClean="0"/>
              <a:t>ActionEvent</a:t>
            </a:r>
            <a:r>
              <a:rPr lang="en-US" altLang="zh-CN" dirty="0" smtClean="0"/>
              <a:t> via the </a:t>
            </a:r>
            <a:r>
              <a:rPr lang="en-US" altLang="zh-CN" dirty="0" err="1"/>
              <a:t>JMenuItem’s</a:t>
            </a:r>
            <a:r>
              <a:rPr lang="en-US" altLang="zh-CN" dirty="0"/>
              <a:t> </a:t>
            </a:r>
            <a:r>
              <a:rPr lang="en-US" altLang="zh-CN" dirty="0" err="1" smtClean="0">
                <a:solidFill>
                  <a:srgbClr val="0070C0"/>
                </a:solidFill>
              </a:rPr>
              <a:t>addActionListener</a:t>
            </a:r>
            <a:r>
              <a:rPr lang="en-US" altLang="zh-CN" dirty="0" smtClean="0">
                <a:solidFill>
                  <a:srgbClr val="0070C0"/>
                </a:solidFill>
              </a:rPr>
              <a:t>() </a:t>
            </a:r>
            <a:r>
              <a:rPr lang="en-US" altLang="zh-CN" dirty="0" smtClean="0"/>
              <a:t>method.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695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Menu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9800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…</a:t>
            </a:r>
          </a:p>
          <a:p>
            <a:pPr marL="0" indent="0">
              <a:buNone/>
            </a:pPr>
            <a:r>
              <a:rPr lang="en-US" altLang="zh-CN" dirty="0" err="1" smtClean="0">
                <a:solidFill>
                  <a:schemeClr val="accent5"/>
                </a:solidFill>
              </a:rPr>
              <a:t>JMenuBar</a:t>
            </a:r>
            <a:r>
              <a:rPr lang="en-US" altLang="zh-CN" dirty="0" smtClean="0">
                <a:solidFill>
                  <a:schemeClr val="accent5"/>
                </a:solidFill>
              </a:rPr>
              <a:t> </a:t>
            </a:r>
            <a:r>
              <a:rPr lang="en-US" altLang="zh-CN" dirty="0"/>
              <a:t>menu = new </a:t>
            </a:r>
            <a:r>
              <a:rPr lang="en-US" altLang="zh-CN" dirty="0" err="1"/>
              <a:t>JMenuBar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>
                <a:solidFill>
                  <a:schemeClr val="accent5"/>
                </a:solidFill>
              </a:rPr>
              <a:t>JMenu</a:t>
            </a:r>
            <a:r>
              <a:rPr lang="en-US" altLang="zh-CN" dirty="0" smtClean="0">
                <a:solidFill>
                  <a:schemeClr val="accent5"/>
                </a:solidFill>
              </a:rPr>
              <a:t> </a:t>
            </a:r>
            <a:r>
              <a:rPr lang="en-US" altLang="zh-CN" dirty="0" err="1" smtClean="0"/>
              <a:t>helpMenu</a:t>
            </a:r>
            <a:r>
              <a:rPr lang="en-US" altLang="zh-CN" dirty="0" smtClean="0"/>
              <a:t> </a:t>
            </a:r>
            <a:r>
              <a:rPr lang="en-US" altLang="zh-CN" dirty="0"/>
              <a:t>= new </a:t>
            </a:r>
            <a:r>
              <a:rPr lang="en-US" altLang="zh-CN" dirty="0" err="1"/>
              <a:t>JMenu</a:t>
            </a:r>
            <a:r>
              <a:rPr lang="en-US" altLang="zh-CN" dirty="0"/>
              <a:t>("Help");</a:t>
            </a:r>
          </a:p>
          <a:p>
            <a:pPr marL="0" indent="0">
              <a:buNone/>
            </a:pPr>
            <a:r>
              <a:rPr lang="en-US" altLang="zh-CN" dirty="0" err="1" smtClean="0">
                <a:solidFill>
                  <a:schemeClr val="accent5"/>
                </a:solidFill>
              </a:rPr>
              <a:t>JMenuItem</a:t>
            </a:r>
            <a:r>
              <a:rPr lang="en-US" altLang="zh-CN" dirty="0" smtClean="0">
                <a:solidFill>
                  <a:schemeClr val="accent5"/>
                </a:solidFill>
              </a:rPr>
              <a:t> </a:t>
            </a:r>
            <a:r>
              <a:rPr lang="en-US" altLang="zh-CN" dirty="0" err="1"/>
              <a:t>aboutitem</a:t>
            </a:r>
            <a:r>
              <a:rPr lang="en-US" altLang="zh-CN" dirty="0"/>
              <a:t> = new </a:t>
            </a:r>
            <a:r>
              <a:rPr lang="en-US" altLang="zh-CN" dirty="0" err="1"/>
              <a:t>JMenuItem</a:t>
            </a:r>
            <a:r>
              <a:rPr lang="en-US" altLang="zh-CN" dirty="0"/>
              <a:t>("About ");</a:t>
            </a:r>
          </a:p>
          <a:p>
            <a:pPr marL="0" indent="0">
              <a:buNone/>
            </a:pPr>
            <a:r>
              <a:rPr lang="en-US" altLang="zh-CN" dirty="0" err="1" smtClean="0"/>
              <a:t>aboutitem.addActionListener</a:t>
            </a:r>
            <a:r>
              <a:rPr lang="en-US" altLang="zh-CN" dirty="0" smtClean="0"/>
              <a:t>( </a:t>
            </a:r>
            <a:r>
              <a:rPr lang="en-US" altLang="zh-CN" dirty="0" smtClean="0">
                <a:solidFill>
                  <a:srgbClr val="0070C0"/>
                </a:solidFill>
              </a:rPr>
              <a:t>new </a:t>
            </a:r>
            <a:r>
              <a:rPr lang="en-US" altLang="zh-CN" dirty="0" err="1">
                <a:solidFill>
                  <a:srgbClr val="0070C0"/>
                </a:solidFill>
              </a:rPr>
              <a:t>ActionListener</a:t>
            </a:r>
            <a:r>
              <a:rPr lang="en-US" altLang="zh-CN" dirty="0">
                <a:solidFill>
                  <a:srgbClr val="0070C0"/>
                </a:solidFill>
              </a:rPr>
              <a:t>()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	public void </a:t>
            </a:r>
            <a:r>
              <a:rPr lang="en-US" altLang="zh-CN" dirty="0" err="1">
                <a:solidFill>
                  <a:srgbClr val="0070C0"/>
                </a:solidFill>
              </a:rPr>
              <a:t>actionPerformed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ActionEvent</a:t>
            </a:r>
            <a:r>
              <a:rPr lang="en-US" altLang="zh-CN" dirty="0">
                <a:solidFill>
                  <a:srgbClr val="0070C0"/>
                </a:solidFill>
              </a:rPr>
              <a:t> e)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		</a:t>
            </a:r>
            <a:r>
              <a:rPr lang="en-US" altLang="zh-CN" dirty="0" smtClean="0">
                <a:solidFill>
                  <a:srgbClr val="00B050"/>
                </a:solidFill>
              </a:rPr>
              <a:t>//do something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	}</a:t>
            </a:r>
          </a:p>
          <a:p>
            <a:pPr marL="0" indent="0">
              <a:buNone/>
            </a:pPr>
            <a:r>
              <a:rPr lang="en-US" altLang="zh-CN" dirty="0" smtClean="0"/>
              <a:t>});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helpMenu.</a:t>
            </a:r>
            <a:r>
              <a:rPr lang="en-US" altLang="zh-CN" dirty="0" err="1">
                <a:solidFill>
                  <a:srgbClr val="0070C0"/>
                </a:solidFill>
              </a:rPr>
              <a:t>add</a:t>
            </a:r>
            <a:r>
              <a:rPr lang="en-US" altLang="zh-CN" dirty="0"/>
              <a:t>(</a:t>
            </a:r>
            <a:r>
              <a:rPr lang="en-US" altLang="zh-CN" dirty="0" err="1"/>
              <a:t>aboutitem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 err="1" smtClean="0"/>
              <a:t>menu.</a:t>
            </a:r>
            <a:r>
              <a:rPr lang="en-US" altLang="zh-CN" dirty="0" err="1" smtClean="0">
                <a:solidFill>
                  <a:srgbClr val="0070C0"/>
                </a:solidFill>
              </a:rPr>
              <a:t>add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helpMenu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err="1"/>
              <a:t>frame.</a:t>
            </a:r>
            <a:r>
              <a:rPr lang="en-US" altLang="zh-CN" dirty="0" err="1">
                <a:solidFill>
                  <a:srgbClr val="0070C0"/>
                </a:solidFill>
              </a:rPr>
              <a:t>setJMenuBar</a:t>
            </a:r>
            <a:r>
              <a:rPr lang="en-US" altLang="zh-CN" dirty="0"/>
              <a:t>(menu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…</a:t>
            </a:r>
            <a:endParaRPr lang="en-US" altLang="zh-C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842" y="4001294"/>
            <a:ext cx="2468383" cy="214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8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Creating 1</a:t>
            </a:r>
            <a:r>
              <a:rPr lang="en-US" altLang="zh-CN" baseline="30000" dirty="0"/>
              <a:t>st</a:t>
            </a:r>
            <a:r>
              <a:rPr lang="en-US" altLang="zh-CN" dirty="0"/>
              <a:t> GUI Application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的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33" y="1825625"/>
            <a:ext cx="4593079" cy="43513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70" y="2974555"/>
            <a:ext cx="5076301" cy="370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4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zh-CN" sz="4400" dirty="0" smtClean="0"/>
              <a:t>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117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BMI Statistics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to show the different GUIs?</a:t>
            </a:r>
          </a:p>
          <a:p>
            <a:r>
              <a:rPr lang="en-US" altLang="zh-CN" dirty="0" smtClean="0"/>
              <a:t>How to show the students ?</a:t>
            </a:r>
          </a:p>
          <a:p>
            <a:r>
              <a:rPr lang="en-US" altLang="zh-CN" dirty="0" smtClean="0"/>
              <a:t>How to input the information of a student?</a:t>
            </a:r>
          </a:p>
          <a:p>
            <a:r>
              <a:rPr lang="en-US" altLang="zh-CN" dirty="0" smtClean="0"/>
              <a:t>How to delete a student?</a:t>
            </a:r>
          </a:p>
          <a:p>
            <a:r>
              <a:rPr lang="en-US" altLang="zh-CN" dirty="0" smtClean="0"/>
              <a:t>How to modify a student?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028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show the different GUIs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150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/>
              <a:t>public class GUIBMI extends </a:t>
            </a:r>
            <a:r>
              <a:rPr lang="en-US" altLang="zh-CN" sz="2400" dirty="0" err="1"/>
              <a:t>JFrame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{</a:t>
            </a:r>
          </a:p>
          <a:p>
            <a:pPr marL="0" indent="0">
              <a:buNone/>
            </a:pPr>
            <a:r>
              <a:rPr lang="en-US" altLang="zh-CN" sz="2400" dirty="0" smtClean="0"/>
              <a:t>     …</a:t>
            </a:r>
          </a:p>
          <a:p>
            <a:pPr marL="342900" lvl="1" indent="0">
              <a:buNone/>
            </a:pPr>
            <a:r>
              <a:rPr lang="en-US" altLang="zh-CN" sz="2000" dirty="0" err="1" smtClean="0"/>
              <a:t>JMenuBar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menu = new </a:t>
            </a:r>
            <a:r>
              <a:rPr lang="en-US" altLang="zh-CN" sz="2000" dirty="0" err="1"/>
              <a:t>JMenuBar</a:t>
            </a:r>
            <a:r>
              <a:rPr lang="en-US" altLang="zh-CN" sz="2000" dirty="0"/>
              <a:t>();</a:t>
            </a:r>
          </a:p>
          <a:p>
            <a:pPr marL="342900" lvl="1" indent="0">
              <a:buNone/>
            </a:pPr>
            <a:r>
              <a:rPr lang="en-US" altLang="zh-CN" sz="2000" dirty="0" err="1" smtClean="0"/>
              <a:t>JMenu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opMenu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new </a:t>
            </a:r>
            <a:r>
              <a:rPr lang="en-US" altLang="zh-CN" sz="2000" dirty="0" err="1"/>
              <a:t>JMenu</a:t>
            </a:r>
            <a:r>
              <a:rPr lang="en-US" altLang="zh-CN" sz="2000" dirty="0"/>
              <a:t>("Operations");</a:t>
            </a:r>
          </a:p>
          <a:p>
            <a:pPr marL="342900" lvl="1" indent="0">
              <a:buNone/>
            </a:pPr>
            <a:r>
              <a:rPr lang="en-US" altLang="zh-CN" sz="2000" dirty="0" err="1" smtClean="0"/>
              <a:t>JMenuItem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listitem</a:t>
            </a:r>
            <a:r>
              <a:rPr lang="en-US" altLang="zh-CN" sz="2000" dirty="0"/>
              <a:t> = new </a:t>
            </a:r>
            <a:r>
              <a:rPr lang="en-US" altLang="zh-CN" sz="2000" dirty="0" err="1"/>
              <a:t>JMenuItem</a:t>
            </a:r>
            <a:r>
              <a:rPr lang="en-US" altLang="zh-CN" sz="2000" dirty="0"/>
              <a:t>("List students");</a:t>
            </a:r>
          </a:p>
          <a:p>
            <a:pPr marL="342900" lvl="1" indent="0">
              <a:buNone/>
            </a:pPr>
            <a:r>
              <a:rPr lang="en-US" altLang="zh-CN" sz="2000" dirty="0" err="1" smtClean="0"/>
              <a:t>listitem.addActionListener</a:t>
            </a:r>
            <a:r>
              <a:rPr lang="en-US" altLang="zh-CN" sz="2000" dirty="0" smtClean="0"/>
              <a:t>(new </a:t>
            </a:r>
            <a:r>
              <a:rPr lang="en-US" altLang="zh-CN" sz="2000" dirty="0" err="1"/>
              <a:t>ActionListener</a:t>
            </a:r>
            <a:r>
              <a:rPr lang="en-US" altLang="zh-CN" sz="2000" dirty="0"/>
              <a:t>() {</a:t>
            </a:r>
          </a:p>
          <a:p>
            <a:pPr marL="3429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public </a:t>
            </a:r>
            <a:r>
              <a:rPr lang="en-US" altLang="zh-CN" sz="2000" dirty="0"/>
              <a:t>void </a:t>
            </a:r>
            <a:r>
              <a:rPr lang="en-US" altLang="zh-CN" sz="2000" dirty="0" err="1"/>
              <a:t>actionPerformed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ActionEvent</a:t>
            </a:r>
            <a:r>
              <a:rPr lang="en-US" altLang="zh-CN" sz="2000" dirty="0"/>
              <a:t> e) {</a:t>
            </a:r>
          </a:p>
          <a:p>
            <a:pPr marL="342900" lvl="1" indent="0"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>
                <a:solidFill>
                  <a:srgbClr val="0070C0"/>
                </a:solidFill>
              </a:rPr>
              <a:t>showStudetns</a:t>
            </a:r>
            <a:r>
              <a:rPr lang="en-US" altLang="zh-CN" sz="2000" dirty="0">
                <a:solidFill>
                  <a:srgbClr val="0070C0"/>
                </a:solidFill>
              </a:rPr>
              <a:t>();	</a:t>
            </a:r>
            <a:r>
              <a:rPr lang="en-US" altLang="zh-CN" sz="2000" dirty="0"/>
              <a:t>		</a:t>
            </a:r>
          </a:p>
          <a:p>
            <a:pPr marL="3429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}</a:t>
            </a:r>
            <a:endParaRPr lang="en-US" altLang="zh-CN" sz="2000" dirty="0"/>
          </a:p>
          <a:p>
            <a:pPr marL="342900" lvl="1" indent="0">
              <a:buNone/>
            </a:pPr>
            <a:r>
              <a:rPr lang="en-US" altLang="zh-CN" sz="2000" dirty="0" smtClean="0"/>
              <a:t>});</a:t>
            </a:r>
          </a:p>
          <a:p>
            <a:pPr marL="342900" lvl="1" indent="0">
              <a:buNone/>
            </a:pPr>
            <a:r>
              <a:rPr lang="en-US" altLang="zh-CN" sz="2000" dirty="0" err="1"/>
              <a:t>opMenu.add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listitem</a:t>
            </a:r>
            <a:r>
              <a:rPr lang="en-US" altLang="zh-CN" sz="2000" dirty="0"/>
              <a:t>);</a:t>
            </a:r>
            <a:endParaRPr lang="en-US" altLang="zh-CN" sz="2000" dirty="0" smtClean="0"/>
          </a:p>
          <a:p>
            <a:pPr marL="342900" lvl="1" indent="0">
              <a:buNone/>
            </a:pPr>
            <a:r>
              <a:rPr lang="en-US" altLang="zh-CN" sz="2000" dirty="0" smtClean="0"/>
              <a:t>…</a:t>
            </a:r>
          </a:p>
          <a:p>
            <a:pPr marL="342900" lvl="1" indent="0">
              <a:buNone/>
            </a:pPr>
            <a:r>
              <a:rPr lang="en-US" altLang="zh-CN" sz="2000" dirty="0"/>
              <a:t>private void </a:t>
            </a:r>
            <a:r>
              <a:rPr lang="en-US" altLang="zh-CN" sz="2000" dirty="0" err="1"/>
              <a:t>showStudetns</a:t>
            </a:r>
            <a:r>
              <a:rPr lang="en-US" altLang="zh-CN" sz="2000" dirty="0" smtClean="0"/>
              <a:t>(){…}</a:t>
            </a:r>
            <a:endParaRPr lang="en-US" altLang="zh-CN" sz="2000" dirty="0"/>
          </a:p>
          <a:p>
            <a:pPr marL="342900" lvl="1" indent="0">
              <a:buNone/>
            </a:pPr>
            <a:r>
              <a:rPr lang="en-US" altLang="zh-CN" sz="2000" dirty="0" smtClean="0"/>
              <a:t>…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5641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private void </a:t>
            </a:r>
            <a:r>
              <a:rPr lang="en-US" altLang="zh-CN" dirty="0" err="1"/>
              <a:t>showStudetns</a:t>
            </a:r>
            <a:r>
              <a:rPr lang="en-US" altLang="zh-CN" dirty="0"/>
              <a:t>(){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>
                <a:solidFill>
                  <a:srgbClr val="0070C0"/>
                </a:solidFill>
              </a:rPr>
              <a:t>this.setContentPane</a:t>
            </a:r>
            <a:r>
              <a:rPr lang="en-US" altLang="zh-CN" dirty="0" smtClean="0">
                <a:solidFill>
                  <a:srgbClr val="0070C0"/>
                </a:solidFill>
              </a:rPr>
              <a:t>(new </a:t>
            </a:r>
            <a:r>
              <a:rPr lang="en-US" altLang="zh-CN" dirty="0" err="1">
                <a:solidFill>
                  <a:srgbClr val="0070C0"/>
                </a:solidFill>
              </a:rPr>
              <a:t>resultPanel</a:t>
            </a:r>
            <a:r>
              <a:rPr lang="en-US" altLang="zh-CN" dirty="0">
                <a:solidFill>
                  <a:srgbClr val="0070C0"/>
                </a:solidFill>
              </a:rPr>
              <a:t>());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setVisible</a:t>
            </a:r>
            <a:r>
              <a:rPr lang="en-US" altLang="zh-CN" dirty="0"/>
              <a:t>(true);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32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Showing </a:t>
            </a:r>
            <a:r>
              <a:rPr lang="en-US" altLang="zh-CN" dirty="0"/>
              <a:t>the students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JTextArea</a:t>
            </a:r>
            <a:endParaRPr lang="en-US" altLang="zh-CN" dirty="0" smtClean="0"/>
          </a:p>
          <a:p>
            <a:r>
              <a:rPr lang="en-US" altLang="zh-CN" dirty="0" err="1"/>
              <a:t>JScrollPane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155" y="1825625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7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Showing the students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5998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class </a:t>
            </a:r>
            <a:r>
              <a:rPr lang="en-US" altLang="zh-CN" dirty="0" err="1" smtClean="0"/>
              <a:t>resultPanel</a:t>
            </a:r>
            <a:r>
              <a:rPr lang="en-US" altLang="zh-CN" dirty="0" smtClean="0"/>
              <a:t> </a:t>
            </a:r>
            <a:r>
              <a:rPr lang="en-US" altLang="zh-CN" dirty="0"/>
              <a:t>extends </a:t>
            </a:r>
            <a:r>
              <a:rPr lang="en-US" altLang="zh-CN" dirty="0" err="1"/>
              <a:t>JPanel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public </a:t>
            </a:r>
            <a:r>
              <a:rPr lang="en-US" altLang="zh-CN" dirty="0" err="1" smtClean="0"/>
              <a:t>resultPanel</a:t>
            </a:r>
            <a:r>
              <a:rPr lang="en-US" altLang="zh-CN" dirty="0" smtClean="0"/>
              <a:t>() 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>
                <a:solidFill>
                  <a:srgbClr val="0070C0"/>
                </a:solidFill>
              </a:rPr>
              <a:t>JTextArea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ta= new </a:t>
            </a:r>
            <a:r>
              <a:rPr lang="en-US" altLang="zh-CN" dirty="0" err="1"/>
              <a:t>JTextArea</a:t>
            </a:r>
            <a:r>
              <a:rPr lang="en-US" altLang="zh-CN" dirty="0"/>
              <a:t>("",20,40);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ArrayList</a:t>
            </a:r>
            <a:r>
              <a:rPr lang="en-US" altLang="zh-CN" dirty="0"/>
              <a:t>&lt;Student&gt; </a:t>
            </a:r>
            <a:r>
              <a:rPr lang="en-US" altLang="zh-CN" dirty="0" err="1"/>
              <a:t>alst</a:t>
            </a:r>
            <a:r>
              <a:rPr lang="en-US" altLang="zh-CN" dirty="0"/>
              <a:t>= </a:t>
            </a:r>
            <a:r>
              <a:rPr lang="en-US" altLang="zh-CN" dirty="0" err="1"/>
              <a:t>Student.genTestStudents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StringBuffer</a:t>
            </a:r>
            <a:r>
              <a:rPr lang="en-US" altLang="zh-CN" dirty="0"/>
              <a:t> </a:t>
            </a:r>
            <a:r>
              <a:rPr lang="en-US" altLang="zh-CN" dirty="0" err="1"/>
              <a:t>sb</a:t>
            </a:r>
            <a:r>
              <a:rPr lang="en-US" altLang="zh-CN" dirty="0"/>
              <a:t> = new </a:t>
            </a:r>
            <a:r>
              <a:rPr lang="en-US" altLang="zh-CN" dirty="0" err="1"/>
              <a:t>StringBuffer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		for(Student </a:t>
            </a:r>
            <a:r>
              <a:rPr lang="en-US" altLang="zh-CN" dirty="0" err="1"/>
              <a:t>st</a:t>
            </a:r>
            <a:r>
              <a:rPr lang="en-US" altLang="zh-CN" dirty="0"/>
              <a:t>: </a:t>
            </a:r>
            <a:r>
              <a:rPr lang="en-US" altLang="zh-CN" dirty="0" err="1"/>
              <a:t>alst</a:t>
            </a:r>
            <a:r>
              <a:rPr lang="en-US" altLang="zh-CN" dirty="0"/>
              <a:t>){</a:t>
            </a:r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 err="1"/>
              <a:t>sb.append</a:t>
            </a:r>
            <a:r>
              <a:rPr lang="en-US" altLang="zh-CN" dirty="0"/>
              <a:t>(</a:t>
            </a:r>
            <a:r>
              <a:rPr lang="en-US" altLang="zh-CN" dirty="0" err="1"/>
              <a:t>st.toString</a:t>
            </a:r>
            <a:r>
              <a:rPr lang="en-US" altLang="zh-CN" dirty="0"/>
              <a:t>()).append("\n");</a:t>
            </a:r>
          </a:p>
          <a:p>
            <a:pPr marL="0" indent="0">
              <a:buNone/>
            </a:pPr>
            <a:r>
              <a:rPr lang="en-US" altLang="zh-CN" dirty="0"/>
              <a:t>		}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ta.setText</a:t>
            </a:r>
            <a:r>
              <a:rPr lang="en-US" altLang="zh-CN" dirty="0"/>
              <a:t>(</a:t>
            </a:r>
            <a:r>
              <a:rPr lang="en-US" altLang="zh-CN" dirty="0" err="1"/>
              <a:t>sb.toString</a:t>
            </a:r>
            <a:r>
              <a:rPr lang="en-US" altLang="zh-CN" dirty="0"/>
              <a:t>());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ta.setEditable</a:t>
            </a:r>
            <a:r>
              <a:rPr lang="en-US" altLang="zh-CN" dirty="0"/>
              <a:t>(false);	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>
                <a:solidFill>
                  <a:srgbClr val="0070C0"/>
                </a:solidFill>
              </a:rPr>
              <a:t>JScrollPane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err="1"/>
              <a:t>sp</a:t>
            </a:r>
            <a:r>
              <a:rPr lang="en-US" altLang="zh-CN" dirty="0"/>
              <a:t>=new </a:t>
            </a:r>
            <a:r>
              <a:rPr lang="en-US" altLang="zh-CN" dirty="0" err="1"/>
              <a:t>JScrollPane</a:t>
            </a:r>
            <a:r>
              <a:rPr lang="en-US" altLang="zh-CN" dirty="0"/>
              <a:t>(ta);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sp.setBounds</a:t>
            </a:r>
            <a:r>
              <a:rPr lang="en-US" altLang="zh-CN" dirty="0"/>
              <a:t>(5, 5, 500, 300);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sp.setVerticalScrollBarPolicy</a:t>
            </a:r>
            <a:r>
              <a:rPr lang="en-US" altLang="zh-CN" dirty="0"/>
              <a:t>(</a:t>
            </a:r>
            <a:r>
              <a:rPr lang="en-US" altLang="zh-CN" dirty="0" err="1"/>
              <a:t>JScrollPane.VERTICAL_SCROLLBAR_AS_NEEDED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this.add</a:t>
            </a:r>
            <a:r>
              <a:rPr lang="en-US" altLang="zh-CN" dirty="0"/>
              <a:t>(</a:t>
            </a:r>
            <a:r>
              <a:rPr lang="en-US" altLang="zh-CN" dirty="0" err="1"/>
              <a:t>sp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796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2381250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are </a:t>
            </a:r>
            <a:r>
              <a:rPr lang="zh-CN" altLang="en-US" dirty="0"/>
              <a:t>generated automaticly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59" y="1549951"/>
            <a:ext cx="6929791" cy="490593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598" y="1825625"/>
            <a:ext cx="6973676" cy="493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79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54" y="1474232"/>
            <a:ext cx="6642760" cy="470273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Designing </a:t>
            </a:r>
            <a:r>
              <a:rPr lang="en-US" altLang="zh-CN" dirty="0" smtClean="0"/>
              <a:t>GUI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31" y="1653632"/>
            <a:ext cx="6623363" cy="399173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959" y="1863632"/>
            <a:ext cx="6668430" cy="47209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901" y="1908308"/>
            <a:ext cx="6736733" cy="476925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391" y="2041780"/>
            <a:ext cx="6724185" cy="476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7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code </a:t>
            </a:r>
            <a:r>
              <a:rPr lang="en-US" altLang="zh-CN" dirty="0"/>
              <a:t>are generated</a:t>
            </a:r>
            <a:endParaRPr lang="zh-CN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825625"/>
            <a:ext cx="7966532" cy="363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16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Write your own code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401803"/>
            <a:ext cx="6769927" cy="479275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01" y="1733523"/>
            <a:ext cx="6769927" cy="479275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662" y="2065242"/>
            <a:ext cx="7245448" cy="479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5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Run your 1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 GUI application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363" y="1918636"/>
            <a:ext cx="5537273" cy="416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0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3379</TotalTime>
  <Words>1987</Words>
  <Application>Microsoft Office PowerPoint</Application>
  <PresentationFormat>全屏显示(4:3)</PresentationFormat>
  <Paragraphs>291</Paragraphs>
  <Slides>46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1" baseType="lpstr">
      <vt:lpstr>楷体</vt:lpstr>
      <vt:lpstr>宋体</vt:lpstr>
      <vt:lpstr>Arial</vt:lpstr>
      <vt:lpstr>Calibri</vt:lpstr>
      <vt:lpstr>Office Theme</vt:lpstr>
      <vt:lpstr>Java Programming</vt:lpstr>
      <vt:lpstr>Outline</vt:lpstr>
      <vt:lpstr>Creating your 1st GUI program</vt:lpstr>
      <vt:lpstr>Creating 1st GUI Application</vt:lpstr>
      <vt:lpstr>Code are generated automaticly</vt:lpstr>
      <vt:lpstr>Designing GUI</vt:lpstr>
      <vt:lpstr>More code are generated</vt:lpstr>
      <vt:lpstr>Write your own code</vt:lpstr>
      <vt:lpstr>Run your 1st GUI application</vt:lpstr>
      <vt:lpstr>Java GUI APIs</vt:lpstr>
      <vt:lpstr>Swing</vt:lpstr>
      <vt:lpstr>Swing</vt:lpstr>
      <vt:lpstr>Components(控件)</vt:lpstr>
      <vt:lpstr>Containers(容器)</vt:lpstr>
      <vt:lpstr>Containers</vt:lpstr>
      <vt:lpstr>JFrame &amp; JPanel</vt:lpstr>
      <vt:lpstr>The content-pane</vt:lpstr>
      <vt:lpstr>Getting the content-pane</vt:lpstr>
      <vt:lpstr>Setting the content-pane</vt:lpstr>
      <vt:lpstr>Layout Managers(布局管理器)</vt:lpstr>
      <vt:lpstr>Some Layout Managers</vt:lpstr>
      <vt:lpstr>FlowLayout</vt:lpstr>
      <vt:lpstr>Without a Layout Manager(Absolute Positioning)</vt:lpstr>
      <vt:lpstr>Without a Layout Manager</vt:lpstr>
      <vt:lpstr>Layout with panel</vt:lpstr>
      <vt:lpstr>Event-Driven programming</vt:lpstr>
      <vt:lpstr>Event-Handling(事件处理)</vt:lpstr>
      <vt:lpstr>Event-Handling</vt:lpstr>
      <vt:lpstr>Event trigger(事件触发者)</vt:lpstr>
      <vt:lpstr>Event(事件)</vt:lpstr>
      <vt:lpstr>Event</vt:lpstr>
      <vt:lpstr>Event Listener(事件监听器)</vt:lpstr>
      <vt:lpstr>Event Listener</vt:lpstr>
      <vt:lpstr>Event Listener</vt:lpstr>
      <vt:lpstr>Event Listener</vt:lpstr>
      <vt:lpstr>Dialog(对话框)</vt:lpstr>
      <vt:lpstr>Dialog</vt:lpstr>
      <vt:lpstr>Menu(菜单)</vt:lpstr>
      <vt:lpstr>Menu</vt:lpstr>
      <vt:lpstr>PowerPoint 演示文稿</vt:lpstr>
      <vt:lpstr>BMI Statistics</vt:lpstr>
      <vt:lpstr>How to show the different GUIs?</vt:lpstr>
      <vt:lpstr>PowerPoint 演示文稿</vt:lpstr>
      <vt:lpstr>Showing the students</vt:lpstr>
      <vt:lpstr>Showing the students</vt:lpstr>
      <vt:lpstr>PowerPoint 演示文稿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Xudong</dc:creator>
  <cp:lastModifiedBy>Xudong Liu</cp:lastModifiedBy>
  <cp:revision>587</cp:revision>
  <cp:lastPrinted>2017-01-15T05:42:27Z</cp:lastPrinted>
  <dcterms:created xsi:type="dcterms:W3CDTF">2016-09-13T14:28:44Z</dcterms:created>
  <dcterms:modified xsi:type="dcterms:W3CDTF">2018-06-21T01:18:32Z</dcterms:modified>
</cp:coreProperties>
</file>