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46"/>
  </p:notesMasterIdLst>
  <p:sldIdLst>
    <p:sldId id="256" r:id="rId2"/>
    <p:sldId id="321" r:id="rId3"/>
    <p:sldId id="285" r:id="rId4"/>
    <p:sldId id="322" r:id="rId5"/>
    <p:sldId id="320" r:id="rId6"/>
    <p:sldId id="323" r:id="rId7"/>
    <p:sldId id="328" r:id="rId8"/>
    <p:sldId id="324" r:id="rId9"/>
    <p:sldId id="351" r:id="rId10"/>
    <p:sldId id="354" r:id="rId11"/>
    <p:sldId id="348" r:id="rId12"/>
    <p:sldId id="350" r:id="rId13"/>
    <p:sldId id="355" r:id="rId14"/>
    <p:sldId id="325" r:id="rId15"/>
    <p:sldId id="358" r:id="rId16"/>
    <p:sldId id="330" r:id="rId17"/>
    <p:sldId id="331" r:id="rId18"/>
    <p:sldId id="338" r:id="rId19"/>
    <p:sldId id="337" r:id="rId20"/>
    <p:sldId id="359" r:id="rId21"/>
    <p:sldId id="357" r:id="rId22"/>
    <p:sldId id="334" r:id="rId23"/>
    <p:sldId id="353" r:id="rId24"/>
    <p:sldId id="377" r:id="rId25"/>
    <p:sldId id="335" r:id="rId26"/>
    <p:sldId id="336" r:id="rId27"/>
    <p:sldId id="344" r:id="rId28"/>
    <p:sldId id="345" r:id="rId29"/>
    <p:sldId id="360" r:id="rId30"/>
    <p:sldId id="361" r:id="rId31"/>
    <p:sldId id="368" r:id="rId32"/>
    <p:sldId id="365" r:id="rId33"/>
    <p:sldId id="363" r:id="rId34"/>
    <p:sldId id="364" r:id="rId35"/>
    <p:sldId id="367" r:id="rId36"/>
    <p:sldId id="369" r:id="rId37"/>
    <p:sldId id="370" r:id="rId38"/>
    <p:sldId id="371" r:id="rId39"/>
    <p:sldId id="372" r:id="rId40"/>
    <p:sldId id="373" r:id="rId41"/>
    <p:sldId id="375" r:id="rId42"/>
    <p:sldId id="376" r:id="rId43"/>
    <p:sldId id="374" r:id="rId44"/>
    <p:sldId id="281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87227" autoAdjust="0"/>
  </p:normalViewPr>
  <p:slideViewPr>
    <p:cSldViewPr snapToGrid="0">
      <p:cViewPr varScale="1">
        <p:scale>
          <a:sx n="60" d="100"/>
          <a:sy n="60" d="100"/>
        </p:scale>
        <p:origin x="14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7C644-4F60-4052-9EB6-A42347643D06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CC23B-7212-4272-B777-6DAE7ED94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5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CC23B-7212-4272-B777-6DAE7ED948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6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jfreechart/file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Graphics</a:t>
            </a:r>
          </a:p>
          <a:p>
            <a:r>
              <a:rPr lang="zh-CN" altLang="en-US" sz="2800" dirty="0"/>
              <a:t>图形绘制</a:t>
            </a:r>
            <a:endParaRPr lang="en-US" altLang="zh-CN" sz="2800" b="1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16" y="239793"/>
            <a:ext cx="3880767" cy="24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Getting </a:t>
            </a:r>
            <a:r>
              <a:rPr lang="en-US" altLang="zh-CN" dirty="0"/>
              <a:t>canvas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extended </a:t>
            </a:r>
            <a:r>
              <a:rPr lang="en-US" altLang="zh-CN" dirty="0" err="1"/>
              <a:t>JPanel</a:t>
            </a:r>
            <a:r>
              <a:rPr lang="en-US" altLang="zh-CN" dirty="0"/>
              <a:t> is often programmed as an inner class of a </a:t>
            </a:r>
            <a:r>
              <a:rPr lang="en-US" altLang="zh-CN" dirty="0" err="1"/>
              <a:t>JFrame</a:t>
            </a:r>
            <a:r>
              <a:rPr lang="en-US" altLang="zh-CN" dirty="0"/>
              <a:t> application to facilitate access of private variables/methods. </a:t>
            </a:r>
            <a:endParaRPr lang="en-US" altLang="zh-CN" dirty="0" smtClean="0"/>
          </a:p>
          <a:p>
            <a:r>
              <a:rPr lang="en-US" altLang="zh-CN" dirty="0" smtClean="0"/>
              <a:t>Although </a:t>
            </a:r>
            <a:r>
              <a:rPr lang="en-US" altLang="zh-CN" dirty="0"/>
              <a:t>we typically draw on the </a:t>
            </a:r>
            <a:r>
              <a:rPr lang="en-US" altLang="zh-CN" dirty="0" err="1"/>
              <a:t>JPanel</a:t>
            </a:r>
            <a:r>
              <a:rPr lang="en-US" altLang="zh-CN" dirty="0"/>
              <a:t>, you can in fact draw on any </a:t>
            </a:r>
            <a:r>
              <a:rPr lang="en-US" altLang="zh-CN" dirty="0" err="1"/>
              <a:t>JComponent</a:t>
            </a:r>
            <a:r>
              <a:rPr lang="en-US" altLang="zh-CN" dirty="0"/>
              <a:t> (such as </a:t>
            </a:r>
            <a:r>
              <a:rPr lang="en-US" altLang="zh-CN" dirty="0" err="1"/>
              <a:t>JLabel</a:t>
            </a:r>
            <a:r>
              <a:rPr lang="en-US" altLang="zh-CN" dirty="0"/>
              <a:t>, </a:t>
            </a:r>
            <a:r>
              <a:rPr lang="en-US" altLang="zh-CN" dirty="0" err="1"/>
              <a:t>JButton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86" y="4265882"/>
            <a:ext cx="3880767" cy="2424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9270" y="4065827"/>
            <a:ext cx="142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</a:rPr>
              <a:t>Graphics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7539" y="4865794"/>
            <a:ext cx="99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B0F0"/>
                </a:solidFill>
              </a:rPr>
              <a:t>Jpanel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286850" y="4465937"/>
            <a:ext cx="134291" cy="88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995683" y="5265904"/>
            <a:ext cx="1276066" cy="41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</p:cNvCxnSpPr>
          <p:nvPr/>
        </p:nvCxnSpPr>
        <p:spPr>
          <a:xfrm>
            <a:off x="3087493" y="4454229"/>
            <a:ext cx="826446" cy="23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349" y="4054119"/>
            <a:ext cx="99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B0F0"/>
                </a:solidFill>
              </a:rPr>
              <a:t>JFrame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8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Drawing Mickey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private class </a:t>
            </a:r>
            <a:r>
              <a:rPr lang="en-US" altLang="zh-CN" sz="2400" dirty="0" err="1"/>
              <a:t>DrawMickey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extends </a:t>
            </a:r>
            <a:r>
              <a:rPr lang="en-US" altLang="zh-CN" sz="2400" dirty="0" err="1">
                <a:solidFill>
                  <a:srgbClr val="0070C0"/>
                </a:solidFill>
              </a:rPr>
              <a:t>JPanel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@</a:t>
            </a:r>
            <a:r>
              <a:rPr lang="en-US" altLang="zh-CN" sz="2400" dirty="0"/>
              <a:t>Override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public </a:t>
            </a:r>
            <a:r>
              <a:rPr lang="en-US" altLang="zh-CN" sz="2400" dirty="0"/>
              <a:t>void </a:t>
            </a:r>
            <a:r>
              <a:rPr lang="en-US" altLang="zh-CN" sz="2400" dirty="0" err="1">
                <a:solidFill>
                  <a:srgbClr val="0070C0"/>
                </a:solidFill>
              </a:rPr>
              <a:t>paintComponent</a:t>
            </a:r>
            <a:r>
              <a:rPr lang="en-US" altLang="zh-CN" sz="2400" dirty="0">
                <a:solidFill>
                  <a:srgbClr val="0070C0"/>
                </a:solidFill>
              </a:rPr>
              <a:t>(Graphics g)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 smtClean="0"/>
              <a:t>super.paintComponent</a:t>
            </a:r>
            <a:r>
              <a:rPr lang="en-US" altLang="zh-CN" sz="2400" dirty="0" smtClean="0"/>
              <a:t>(g</a:t>
            </a:r>
            <a:r>
              <a:rPr lang="en-US" altLang="zh-CN" sz="2400" dirty="0"/>
              <a:t>); 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smtClean="0"/>
              <a:t>Rectangle </a:t>
            </a:r>
            <a:r>
              <a:rPr lang="en-US" altLang="zh-CN" sz="2400" dirty="0"/>
              <a:t>rec = new Rectangle(100, 100, 100, 100);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 smtClean="0"/>
              <a:t>drawMickey</a:t>
            </a:r>
            <a:r>
              <a:rPr lang="en-US" altLang="zh-CN" sz="2400" dirty="0" smtClean="0"/>
              <a:t>(g</a:t>
            </a:r>
            <a:r>
              <a:rPr lang="en-US" altLang="zh-CN" sz="2400" dirty="0"/>
              <a:t>, rec);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private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drawMickey</a:t>
            </a:r>
            <a:r>
              <a:rPr lang="en-US" altLang="zh-CN" sz="2400" dirty="0"/>
              <a:t>(Graphics g, Rectangle bb) </a:t>
            </a:r>
            <a:r>
              <a:rPr lang="en-US" altLang="zh-CN" sz="2400" dirty="0" smtClean="0"/>
              <a:t>{…}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private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boxOval</a:t>
            </a:r>
            <a:r>
              <a:rPr lang="en-US" altLang="zh-CN" sz="2400" dirty="0"/>
              <a:t>(Graphics g, Rectangle bb) </a:t>
            </a:r>
            <a:r>
              <a:rPr lang="en-US" altLang="zh-CN" sz="2400" dirty="0" smtClean="0"/>
              <a:t>{…}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28650" y="6311899"/>
            <a:ext cx="774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53833"/>
                </a:solidFill>
                <a:latin typeface="Arial" panose="020B0604020202020204" pitchFamily="34" charset="0"/>
              </a:rPr>
              <a:t>@See:</a:t>
            </a:r>
            <a:r>
              <a:rPr lang="zh-CN" altLang="en-US" dirty="0" smtClean="0">
                <a:solidFill>
                  <a:srgbClr val="353833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353833"/>
                </a:solidFill>
                <a:latin typeface="Arial" panose="020B0604020202020204" pitchFamily="34" charset="0"/>
              </a:rPr>
              <a:t>http</a:t>
            </a:r>
            <a:r>
              <a:rPr lang="en-US" altLang="zh-CN" dirty="0">
                <a:solidFill>
                  <a:srgbClr val="353833"/>
                </a:solidFill>
                <a:latin typeface="Arial" panose="020B0604020202020204" pitchFamily="34" charset="0"/>
              </a:rPr>
              <a:t>://docs.oracle.com/javase/7/docs/api/java/awt/Rectangle.html</a:t>
            </a:r>
            <a:endParaRPr lang="en-US" altLang="zh-CN" b="0" i="0" dirty="0">
              <a:solidFill>
                <a:srgbClr val="3538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Drawing Mickey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public void </a:t>
            </a:r>
            <a:r>
              <a:rPr lang="en-US" altLang="zh-CN" sz="2400" dirty="0" err="1" smtClean="0"/>
              <a:t>drawMickey</a:t>
            </a:r>
            <a:r>
              <a:rPr lang="en-US" altLang="zh-CN" sz="2400" dirty="0" smtClean="0"/>
              <a:t>(Graphics </a:t>
            </a:r>
            <a:r>
              <a:rPr lang="en-US" altLang="zh-CN" sz="2400" dirty="0"/>
              <a:t>g, Rectangle bb) {</a:t>
            </a:r>
          </a:p>
          <a:p>
            <a:pPr marL="342900" lvl="1" indent="0">
              <a:buNone/>
            </a:pPr>
            <a:r>
              <a:rPr lang="en-US" altLang="zh-CN" dirty="0" err="1" smtClean="0"/>
              <a:t>boxOval</a:t>
            </a:r>
            <a:r>
              <a:rPr lang="en-US" altLang="zh-CN" dirty="0" smtClean="0"/>
              <a:t>(g</a:t>
            </a:r>
            <a:r>
              <a:rPr lang="en-US" altLang="zh-CN" dirty="0"/>
              <a:t>, bb);</a:t>
            </a:r>
          </a:p>
          <a:p>
            <a:pPr marL="3429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dx = </a:t>
            </a:r>
            <a:r>
              <a:rPr lang="en-US" altLang="zh-CN" dirty="0" err="1"/>
              <a:t>bb.width</a:t>
            </a:r>
            <a:r>
              <a:rPr lang="en-US" altLang="zh-CN" dirty="0"/>
              <a:t> / 2;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dy</a:t>
            </a:r>
            <a:r>
              <a:rPr lang="en-US" altLang="zh-CN" dirty="0"/>
              <a:t> = </a:t>
            </a:r>
            <a:r>
              <a:rPr lang="en-US" altLang="zh-CN" dirty="0" err="1"/>
              <a:t>bb.height</a:t>
            </a:r>
            <a:r>
              <a:rPr lang="en-US" altLang="zh-CN" dirty="0"/>
              <a:t> / 2;</a:t>
            </a:r>
          </a:p>
          <a:p>
            <a:pPr marL="342900" lvl="1" indent="0">
              <a:buNone/>
            </a:pPr>
            <a:r>
              <a:rPr lang="en-US" altLang="zh-CN" dirty="0"/>
              <a:t>Rectangle half = new Rectangle(</a:t>
            </a:r>
            <a:r>
              <a:rPr lang="en-US" altLang="zh-CN" dirty="0" err="1"/>
              <a:t>bb.x</a:t>
            </a:r>
            <a:r>
              <a:rPr lang="en-US" altLang="zh-CN" dirty="0"/>
              <a:t>, </a:t>
            </a:r>
            <a:r>
              <a:rPr lang="en-US" altLang="zh-CN" dirty="0" err="1"/>
              <a:t>bb.y</a:t>
            </a:r>
            <a:r>
              <a:rPr lang="en-US" altLang="zh-CN" dirty="0"/>
              <a:t>, dx, </a:t>
            </a:r>
            <a:r>
              <a:rPr lang="en-US" altLang="zh-CN" dirty="0" err="1"/>
              <a:t>dy</a:t>
            </a:r>
            <a:r>
              <a:rPr lang="en-US" altLang="zh-CN" dirty="0"/>
              <a:t>);</a:t>
            </a:r>
          </a:p>
          <a:p>
            <a:pPr marL="342900" lvl="1" indent="0">
              <a:buNone/>
            </a:pPr>
            <a:r>
              <a:rPr lang="en-US" altLang="zh-CN" dirty="0" err="1"/>
              <a:t>half.translate</a:t>
            </a:r>
            <a:r>
              <a:rPr lang="en-US" altLang="zh-CN" dirty="0"/>
              <a:t>(-dx / 2, -</a:t>
            </a:r>
            <a:r>
              <a:rPr lang="en-US" altLang="zh-CN" dirty="0" err="1"/>
              <a:t>dy</a:t>
            </a:r>
            <a:r>
              <a:rPr lang="en-US" altLang="zh-CN" dirty="0"/>
              <a:t> / 2);</a:t>
            </a:r>
          </a:p>
          <a:p>
            <a:pPr marL="342900" lvl="1" indent="0">
              <a:buNone/>
            </a:pPr>
            <a:r>
              <a:rPr lang="en-US" altLang="zh-CN" dirty="0" err="1"/>
              <a:t>boxOval</a:t>
            </a:r>
            <a:r>
              <a:rPr lang="en-US" altLang="zh-CN" dirty="0"/>
              <a:t>(g, half);</a:t>
            </a:r>
          </a:p>
          <a:p>
            <a:pPr marL="342900" lvl="1" indent="0">
              <a:buNone/>
            </a:pPr>
            <a:r>
              <a:rPr lang="en-US" altLang="zh-CN" dirty="0" err="1"/>
              <a:t>half.translate</a:t>
            </a:r>
            <a:r>
              <a:rPr lang="en-US" altLang="zh-CN" dirty="0"/>
              <a:t>(dx * 2, 0);</a:t>
            </a:r>
          </a:p>
          <a:p>
            <a:pPr marL="342900" lvl="1" indent="0">
              <a:buNone/>
            </a:pPr>
            <a:r>
              <a:rPr lang="en-US" altLang="zh-CN" dirty="0" err="1"/>
              <a:t>boxOval</a:t>
            </a:r>
            <a:r>
              <a:rPr lang="en-US" altLang="zh-CN" dirty="0"/>
              <a:t>(g, half);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/>
              <a:t>public void </a:t>
            </a:r>
            <a:r>
              <a:rPr lang="en-US" altLang="zh-CN" sz="2400" dirty="0" err="1"/>
              <a:t>boxOval</a:t>
            </a:r>
            <a:r>
              <a:rPr lang="en-US" altLang="zh-CN" sz="2400" dirty="0"/>
              <a:t>(Graphics g, Rectangle bb) {</a:t>
            </a:r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g.fillOval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bb.x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bb.y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bb.width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bb.height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317581" y="3527956"/>
            <a:ext cx="2484335" cy="2095682"/>
            <a:chOff x="6487702" y="3517324"/>
            <a:chExt cx="2484335" cy="209568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7702" y="3517324"/>
              <a:ext cx="2484335" cy="209568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943060" y="4001294"/>
              <a:ext cx="1572290" cy="1527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39022" y="3593665"/>
              <a:ext cx="808075" cy="772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111312" y="3614931"/>
              <a:ext cx="808075" cy="772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96492" y="3567084"/>
              <a:ext cx="85060" cy="9569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900529" y="3953446"/>
              <a:ext cx="85060" cy="9569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068782" y="3567084"/>
              <a:ext cx="85060" cy="9569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59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Mickey </a:t>
            </a:r>
            <a:r>
              <a:rPr lang="en-US" altLang="zh-CN" dirty="0">
                <a:solidFill>
                  <a:srgbClr val="0070C0"/>
                </a:solidFill>
              </a:rPr>
              <a:t>extends </a:t>
            </a:r>
            <a:r>
              <a:rPr lang="en-US" altLang="zh-CN" dirty="0" err="1">
                <a:solidFill>
                  <a:srgbClr val="0070C0"/>
                </a:solidFill>
              </a:rPr>
              <a:t>JFrame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public </a:t>
            </a:r>
            <a:r>
              <a:rPr lang="en-US" altLang="zh-CN" dirty="0"/>
              <a:t>Mickey() 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setTitle</a:t>
            </a:r>
            <a:r>
              <a:rPr lang="en-US" altLang="zh-CN" dirty="0"/>
              <a:t>("Mickey");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setDefaultCloseOperation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JFrame.EXIT_ON_CLOSE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setBounds</a:t>
            </a:r>
            <a:r>
              <a:rPr lang="en-US" altLang="zh-CN" dirty="0" smtClean="0"/>
              <a:t>(100</a:t>
            </a:r>
            <a:r>
              <a:rPr lang="en-US" altLang="zh-CN" dirty="0"/>
              <a:t>, 100, 315, 315);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Container </a:t>
            </a:r>
            <a:r>
              <a:rPr lang="en-US" altLang="zh-CN" dirty="0" err="1">
                <a:solidFill>
                  <a:srgbClr val="0070C0"/>
                </a:solidFill>
              </a:rPr>
              <a:t>cp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getContentPane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DrawMickey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canvas = new </a:t>
            </a:r>
            <a:r>
              <a:rPr lang="en-US" altLang="zh-CN" dirty="0" err="1">
                <a:solidFill>
                  <a:srgbClr val="0070C0"/>
                </a:solidFill>
              </a:rPr>
              <a:t>DrawMickey</a:t>
            </a:r>
            <a:r>
              <a:rPr lang="en-US" altLang="zh-CN" dirty="0">
                <a:solidFill>
                  <a:srgbClr val="0070C0"/>
                </a:solidFill>
              </a:rPr>
              <a:t>(); </a:t>
            </a:r>
            <a:r>
              <a:rPr lang="en-US" altLang="zh-CN" dirty="0">
                <a:solidFill>
                  <a:srgbClr val="00B050"/>
                </a:solidFill>
              </a:rPr>
              <a:t>// Construct the drawing canvas	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cp.add</a:t>
            </a:r>
            <a:r>
              <a:rPr lang="en-US" altLang="zh-CN" dirty="0" smtClean="0">
                <a:solidFill>
                  <a:srgbClr val="0070C0"/>
                </a:solidFill>
              </a:rPr>
              <a:t>(canvas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setVisible</a:t>
            </a:r>
            <a:r>
              <a:rPr lang="en-US" altLang="zh-CN" dirty="0" smtClean="0"/>
              <a:t>(true);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EventQueue.invokeLater</a:t>
            </a:r>
            <a:r>
              <a:rPr lang="en-US" altLang="zh-CN" dirty="0" smtClean="0"/>
              <a:t>(new </a:t>
            </a:r>
            <a:r>
              <a:rPr lang="en-US" altLang="zh-CN" dirty="0"/>
              <a:t>Runnable()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public </a:t>
            </a:r>
            <a:r>
              <a:rPr lang="en-US" altLang="zh-CN" dirty="0"/>
              <a:t>void run()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try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	Mickey </a:t>
            </a:r>
            <a:r>
              <a:rPr lang="en-US" altLang="zh-CN" dirty="0"/>
              <a:t>frame = new Mickey();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} </a:t>
            </a:r>
            <a:r>
              <a:rPr lang="en-US" altLang="zh-CN" dirty="0"/>
              <a:t>catch (Exception e) 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e.printStackTrace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7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Coloring Mickey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graphic context maintains states (or attributes) such as the current painting color, the current font for drawing text strings, and the current painting rectangular area (called clip). </a:t>
            </a:r>
            <a:endParaRPr lang="en-US" altLang="zh-CN" dirty="0" smtClean="0"/>
          </a:p>
          <a:p>
            <a:r>
              <a:rPr lang="en-US" altLang="zh-CN" dirty="0" smtClean="0"/>
              <a:t>You </a:t>
            </a:r>
            <a:r>
              <a:rPr lang="en-US" altLang="zh-CN" dirty="0"/>
              <a:t>can use the methods </a:t>
            </a:r>
            <a:r>
              <a:rPr lang="en-US" altLang="zh-CN" dirty="0" err="1"/>
              <a:t>getColor</a:t>
            </a:r>
            <a:r>
              <a:rPr lang="en-US" altLang="zh-CN" dirty="0"/>
              <a:t>(), </a:t>
            </a:r>
            <a:r>
              <a:rPr lang="en-US" altLang="zh-CN" dirty="0" err="1"/>
              <a:t>setColor</a:t>
            </a:r>
            <a:r>
              <a:rPr lang="en-US" altLang="zh-CN" dirty="0"/>
              <a:t>(), </a:t>
            </a:r>
            <a:r>
              <a:rPr lang="en-US" altLang="zh-CN" dirty="0" err="1"/>
              <a:t>getFont</a:t>
            </a:r>
            <a:r>
              <a:rPr lang="en-US" altLang="zh-CN" dirty="0"/>
              <a:t>(), </a:t>
            </a:r>
            <a:r>
              <a:rPr lang="en-US" altLang="zh-CN" dirty="0" err="1"/>
              <a:t>setFont</a:t>
            </a:r>
            <a:r>
              <a:rPr lang="en-US" altLang="zh-CN" dirty="0"/>
              <a:t>(), </a:t>
            </a:r>
            <a:r>
              <a:rPr lang="en-US" altLang="zh-CN" dirty="0" err="1"/>
              <a:t>getClipBounds</a:t>
            </a:r>
            <a:r>
              <a:rPr lang="en-US" altLang="zh-CN" dirty="0"/>
              <a:t>(), </a:t>
            </a:r>
            <a:r>
              <a:rPr lang="en-US" altLang="zh-CN" dirty="0" err="1"/>
              <a:t>setClip</a:t>
            </a:r>
            <a:r>
              <a:rPr lang="en-US" altLang="zh-CN" dirty="0"/>
              <a:t>() to get or set the color, font, and clip area. Any painting outside the clip area is ignored.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8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Set or get </a:t>
            </a:r>
            <a:r>
              <a:rPr lang="en-US" altLang="zh-CN" dirty="0"/>
              <a:t>Graphics context's current color.</a:t>
            </a:r>
          </a:p>
          <a:p>
            <a:pPr marL="34290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70C0"/>
                </a:solidFill>
              </a:rPr>
              <a:t>setColor</a:t>
            </a:r>
            <a:r>
              <a:rPr lang="en-US" altLang="zh-CN" dirty="0">
                <a:solidFill>
                  <a:srgbClr val="0070C0"/>
                </a:solidFill>
              </a:rPr>
              <a:t>(Color c)</a:t>
            </a:r>
          </a:p>
          <a:p>
            <a:pPr marL="342900" lvl="1" indent="0">
              <a:buNone/>
            </a:pPr>
            <a:r>
              <a:rPr lang="en-US" altLang="zh-CN" dirty="0"/>
              <a:t>Color </a:t>
            </a:r>
            <a:r>
              <a:rPr lang="en-US" altLang="zh-CN" dirty="0" err="1"/>
              <a:t>getColor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The class </a:t>
            </a:r>
            <a:r>
              <a:rPr lang="en-US" altLang="zh-CN" dirty="0" err="1"/>
              <a:t>java.awt.Color</a:t>
            </a:r>
            <a:r>
              <a:rPr lang="en-US" altLang="zh-CN" dirty="0"/>
              <a:t> provides 13 </a:t>
            </a:r>
            <a:r>
              <a:rPr lang="en-US" altLang="zh-CN" dirty="0">
                <a:solidFill>
                  <a:srgbClr val="0070C0"/>
                </a:solidFill>
              </a:rPr>
              <a:t>standard colors </a:t>
            </a:r>
            <a:r>
              <a:rPr lang="en-US" altLang="zh-CN" dirty="0"/>
              <a:t>as named-constants. </a:t>
            </a:r>
            <a:r>
              <a:rPr lang="en-US" altLang="zh-CN" dirty="0" smtClean="0"/>
              <a:t>They </a:t>
            </a:r>
            <a:r>
              <a:rPr lang="en-US" altLang="zh-CN" dirty="0"/>
              <a:t>are: 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/>
              <a:t>RED</a:t>
            </a:r>
            <a:r>
              <a:rPr lang="en-US" altLang="zh-CN" dirty="0"/>
              <a:t>, GREEN, BLUE, MAGENTA, CYAN, YELLOW, BLACK, WHITE, GRAY, DARK_GRAY, LIGHT_GRAY, ORANGE, and PINK. </a:t>
            </a:r>
          </a:p>
          <a:p>
            <a:r>
              <a:rPr lang="en-US" altLang="zh-CN" dirty="0"/>
              <a:t>You can use the </a:t>
            </a:r>
            <a:r>
              <a:rPr lang="en-US" altLang="zh-CN" dirty="0" err="1"/>
              <a:t>toString</a:t>
            </a:r>
            <a:r>
              <a:rPr lang="en-US" altLang="zh-CN" dirty="0"/>
              <a:t>() to print the RGB values of these color (e.g.,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Color.RED</a:t>
            </a:r>
            <a:r>
              <a:rPr lang="en-US" altLang="zh-CN" dirty="0"/>
              <a:t>)):</a:t>
            </a:r>
          </a:p>
          <a:p>
            <a:pPr marL="342900" lvl="1" indent="0">
              <a:buNone/>
            </a:pPr>
            <a:r>
              <a:rPr lang="en-US" altLang="zh-CN" dirty="0"/>
              <a:t>RED       : </a:t>
            </a:r>
            <a:r>
              <a:rPr lang="en-US" altLang="zh-CN" dirty="0" err="1"/>
              <a:t>java.awt.Color</a:t>
            </a:r>
            <a:r>
              <a:rPr lang="en-US" altLang="zh-CN" dirty="0"/>
              <a:t>[r=255, g=0,   b=0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1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1326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You can also use the </a:t>
            </a:r>
            <a:r>
              <a:rPr lang="en-US" altLang="zh-CN" sz="2400" dirty="0">
                <a:solidFill>
                  <a:srgbClr val="0070C0"/>
                </a:solidFill>
              </a:rPr>
              <a:t>RGB values or RGBA value </a:t>
            </a:r>
            <a:r>
              <a:rPr lang="en-US" altLang="zh-CN" sz="2400" dirty="0"/>
              <a:t>(A for alpha to specify transparency/opaque) to construct your own color via constructors: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Color(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r,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g,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b);             </a:t>
            </a:r>
            <a:r>
              <a:rPr lang="en-US" altLang="zh-CN" sz="2000" dirty="0">
                <a:solidFill>
                  <a:srgbClr val="00B050"/>
                </a:solidFill>
              </a:rPr>
              <a:t>// between 0 and 255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Color(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r,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g,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b,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alpha);         </a:t>
            </a:r>
            <a:r>
              <a:rPr lang="en-US" altLang="zh-CN" sz="2000" dirty="0">
                <a:solidFill>
                  <a:srgbClr val="00B050"/>
                </a:solidFill>
              </a:rPr>
              <a:t>// between 0 and 255</a:t>
            </a:r>
          </a:p>
          <a:p>
            <a:pPr lvl="1"/>
            <a:r>
              <a:rPr lang="en-US" altLang="zh-CN" sz="2000" dirty="0" smtClean="0"/>
              <a:t>Color(float </a:t>
            </a:r>
            <a:r>
              <a:rPr lang="en-US" altLang="zh-CN" sz="2000" dirty="0"/>
              <a:t>r, float g, float b);       </a:t>
            </a:r>
            <a:r>
              <a:rPr lang="en-US" altLang="zh-CN" sz="2000" dirty="0">
                <a:solidFill>
                  <a:srgbClr val="00B050"/>
                </a:solidFill>
              </a:rPr>
              <a:t>// between 0.0f and </a:t>
            </a:r>
            <a:r>
              <a:rPr lang="en-US" altLang="zh-CN" sz="2000" dirty="0" smtClean="0">
                <a:solidFill>
                  <a:srgbClr val="00B050"/>
                </a:solidFill>
              </a:rPr>
              <a:t>1.0f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1"/>
            <a:r>
              <a:rPr lang="en-US" altLang="zh-CN" sz="2000" dirty="0" smtClean="0"/>
              <a:t>Color(float </a:t>
            </a:r>
            <a:r>
              <a:rPr lang="en-US" altLang="zh-CN" sz="2000" dirty="0"/>
              <a:t>r, float g, float b, float alpha); </a:t>
            </a:r>
            <a:r>
              <a:rPr lang="en-US" altLang="zh-CN" sz="2000" dirty="0">
                <a:solidFill>
                  <a:srgbClr val="00B050"/>
                </a:solidFill>
              </a:rPr>
              <a:t>// between 0.0f and 1.0f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example: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Color myColor1 = new Color(123, 111, 222);</a:t>
            </a:r>
          </a:p>
          <a:p>
            <a:pPr lvl="1"/>
            <a:r>
              <a:rPr lang="en-US" altLang="zh-CN" sz="2000" dirty="0"/>
              <a:t>Color myColor2 = new Color(0.5f, 0.3f, 0.1f);</a:t>
            </a:r>
          </a:p>
          <a:p>
            <a:pPr lvl="1"/>
            <a:r>
              <a:rPr lang="en-US" altLang="zh-CN" sz="2000" dirty="0"/>
              <a:t>Color myColor3 = new Color(0.5f, 0.3f, 0.1f, 0.5f);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//semi-transparent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class </a:t>
            </a:r>
            <a:r>
              <a:rPr lang="en-US" altLang="zh-CN" dirty="0" err="1"/>
              <a:t>java.awt.Font</a:t>
            </a:r>
            <a:r>
              <a:rPr lang="en-US" altLang="zh-CN" dirty="0"/>
              <a:t> represents a specific </a:t>
            </a:r>
            <a:r>
              <a:rPr lang="en-US" altLang="zh-CN" dirty="0">
                <a:solidFill>
                  <a:srgbClr val="0070C0"/>
                </a:solidFill>
              </a:rPr>
              <a:t>font </a:t>
            </a:r>
            <a:r>
              <a:rPr lang="en-US" altLang="zh-CN" dirty="0" smtClean="0">
                <a:solidFill>
                  <a:srgbClr val="0070C0"/>
                </a:solidFill>
              </a:rPr>
              <a:t>face name</a:t>
            </a:r>
            <a:r>
              <a:rPr lang="en-US" altLang="zh-CN" dirty="0" smtClean="0"/>
              <a:t>, </a:t>
            </a:r>
            <a:r>
              <a:rPr lang="en-US" altLang="zh-CN" dirty="0"/>
              <a:t>which can be used for rendering texts. You can use the following constructor to construct a Font instance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public Font(String </a:t>
            </a:r>
            <a:r>
              <a:rPr lang="en-US" altLang="zh-CN" dirty="0">
                <a:solidFill>
                  <a:schemeClr val="accent5"/>
                </a:solidFill>
              </a:rPr>
              <a:t>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/>
                </a:solidFill>
              </a:rPr>
              <a:t>style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/>
                </a:solidFill>
              </a:rPr>
              <a:t>size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name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/>
              <a:t>constants </a:t>
            </a:r>
            <a:r>
              <a:rPr lang="en-US" altLang="zh-CN" dirty="0" err="1"/>
              <a:t>Font.DIALOG</a:t>
            </a:r>
            <a:r>
              <a:rPr lang="en-US" altLang="zh-CN" dirty="0"/>
              <a:t>, </a:t>
            </a:r>
            <a:r>
              <a:rPr lang="en-US" altLang="zh-CN" dirty="0" err="1"/>
              <a:t>Font.DIALOG_INPUT</a:t>
            </a:r>
            <a:r>
              <a:rPr lang="en-US" altLang="zh-CN" dirty="0"/>
              <a:t>, </a:t>
            </a:r>
            <a:r>
              <a:rPr lang="en-US" altLang="zh-CN" dirty="0" err="1"/>
              <a:t>Font.MONOSPACED</a:t>
            </a:r>
            <a:r>
              <a:rPr lang="en-US" altLang="zh-CN" dirty="0"/>
              <a:t>, </a:t>
            </a:r>
            <a:r>
              <a:rPr lang="en-US" altLang="zh-CN" dirty="0" err="1" smtClean="0"/>
              <a:t>Font.SERIF</a:t>
            </a:r>
            <a:r>
              <a:rPr lang="en-US" altLang="zh-CN" dirty="0"/>
              <a:t>, </a:t>
            </a:r>
            <a:r>
              <a:rPr lang="en-US" altLang="zh-CN" dirty="0" err="1"/>
              <a:t>Font.SANS_SERIF</a:t>
            </a:r>
            <a:r>
              <a:rPr lang="en-US" altLang="zh-CN" dirty="0"/>
              <a:t> (JDK 1.6)</a:t>
            </a:r>
          </a:p>
          <a:p>
            <a:pPr lvl="1"/>
            <a:r>
              <a:rPr lang="en-US" altLang="zh-CN" dirty="0" smtClean="0"/>
              <a:t>style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/>
              <a:t>constants </a:t>
            </a:r>
            <a:r>
              <a:rPr lang="en-US" altLang="zh-CN" dirty="0" err="1"/>
              <a:t>Font.PLAIN</a:t>
            </a:r>
            <a:r>
              <a:rPr lang="en-US" altLang="zh-CN" dirty="0"/>
              <a:t>, </a:t>
            </a:r>
            <a:r>
              <a:rPr lang="en-US" altLang="zh-CN" dirty="0" err="1"/>
              <a:t>Font.BOLD</a:t>
            </a:r>
            <a:r>
              <a:rPr lang="en-US" altLang="zh-CN" dirty="0"/>
              <a:t>, </a:t>
            </a:r>
            <a:r>
              <a:rPr lang="en-US" altLang="zh-CN" dirty="0" err="1"/>
              <a:t>Font.ITALIC</a:t>
            </a:r>
            <a:r>
              <a:rPr lang="en-US" altLang="zh-CN" dirty="0"/>
              <a:t> or </a:t>
            </a:r>
            <a:r>
              <a:rPr lang="en-US" altLang="zh-CN" dirty="0" err="1"/>
              <a:t>Font.BOLD|Font.ITALIC</a:t>
            </a:r>
            <a:r>
              <a:rPr lang="en-US" altLang="zh-CN" dirty="0"/>
              <a:t> (Bit-OR)</a:t>
            </a:r>
          </a:p>
          <a:p>
            <a:pPr lvl="1"/>
            <a:r>
              <a:rPr lang="en-US" altLang="zh-CN" dirty="0" smtClean="0"/>
              <a:t>size</a:t>
            </a:r>
            <a:r>
              <a:rPr lang="en-US" altLang="zh-CN" dirty="0"/>
              <a:t>: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point size of the font (in </a:t>
            </a:r>
            <a:r>
              <a:rPr lang="en-US" altLang="zh-CN" dirty="0" err="1"/>
              <a:t>pt</a:t>
            </a:r>
            <a:r>
              <a:rPr lang="en-US" altLang="zh-CN" dirty="0"/>
              <a:t>) (1 inch has 72 </a:t>
            </a:r>
            <a:r>
              <a:rPr lang="en-US" altLang="zh-CN" dirty="0" err="1"/>
              <a:t>pt</a:t>
            </a:r>
            <a:r>
              <a:rPr lang="en-US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7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</a:rPr>
              <a:t>font family </a:t>
            </a:r>
            <a:r>
              <a:rPr lang="en-US" altLang="zh-CN" dirty="0" smtClean="0">
                <a:solidFill>
                  <a:srgbClr val="0070C0"/>
                </a:solidFill>
              </a:rPr>
              <a:t>name(</a:t>
            </a:r>
            <a:r>
              <a:rPr lang="zh-CN" altLang="en-US" dirty="0" smtClean="0">
                <a:solidFill>
                  <a:srgbClr val="0070C0"/>
                </a:solidFill>
              </a:rPr>
              <a:t>字体</a:t>
            </a:r>
            <a:r>
              <a:rPr lang="zh-CN" altLang="en-US" dirty="0" smtClean="0">
                <a:solidFill>
                  <a:srgbClr val="0070C0"/>
                </a:solidFill>
              </a:rPr>
              <a:t>名称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/>
              <a:t>is the name of the font family that determines the typographic design, like "Arial". </a:t>
            </a:r>
            <a:endParaRPr lang="zh-CN" altLang="en-US" dirty="0"/>
          </a:p>
          <a:p>
            <a:r>
              <a:rPr lang="en-US" altLang="zh-CN" dirty="0" smtClean="0"/>
              <a:t>A </a:t>
            </a:r>
            <a:r>
              <a:rPr lang="en-US" altLang="zh-CN" dirty="0"/>
              <a:t>font could have many </a:t>
            </a:r>
            <a:r>
              <a:rPr lang="en-US" altLang="zh-CN" dirty="0">
                <a:solidFill>
                  <a:schemeClr val="accent5"/>
                </a:solidFill>
              </a:rPr>
              <a:t>style </a:t>
            </a:r>
            <a:r>
              <a:rPr lang="en-US" altLang="zh-CN" dirty="0" smtClean="0">
                <a:solidFill>
                  <a:schemeClr val="accent5"/>
                </a:solidFill>
              </a:rPr>
              <a:t>(</a:t>
            </a:r>
            <a:r>
              <a:rPr lang="zh-CN" altLang="en-US" dirty="0" smtClean="0">
                <a:solidFill>
                  <a:schemeClr val="accent5"/>
                </a:solidFill>
              </a:rPr>
              <a:t>字体样式</a:t>
            </a:r>
            <a:r>
              <a:rPr lang="en-US" altLang="zh-CN" dirty="0" smtClean="0">
                <a:solidFill>
                  <a:schemeClr val="accent5"/>
                </a:solidFill>
              </a:rPr>
              <a:t>)</a:t>
            </a:r>
            <a:r>
              <a:rPr lang="en-US" altLang="zh-CN" dirty="0" smtClean="0"/>
              <a:t>, </a:t>
            </a:r>
            <a:r>
              <a:rPr lang="en-US" altLang="zh-CN" dirty="0"/>
              <a:t>e.g., plain, bold or italic.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0070C0"/>
                </a:solidFill>
              </a:rPr>
              <a:t>font </a:t>
            </a:r>
            <a:r>
              <a:rPr lang="en-US" altLang="zh-CN" dirty="0" smtClean="0">
                <a:solidFill>
                  <a:srgbClr val="0070C0"/>
                </a:solidFill>
              </a:rPr>
              <a:t>size(</a:t>
            </a:r>
            <a:r>
              <a:rPr lang="zh-CN" altLang="en-US" dirty="0" smtClean="0">
                <a:solidFill>
                  <a:srgbClr val="0070C0"/>
                </a:solidFill>
              </a:rPr>
              <a:t>字体大小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/>
              <a:t>is the size of the fonts.</a:t>
            </a:r>
          </a:p>
        </p:txBody>
      </p:sp>
    </p:spTree>
    <p:extLst>
      <p:ext uri="{BB962C8B-B14F-4D97-AF65-F5344CB8AC3E}">
        <p14:creationId xmlns:p14="http://schemas.microsoft.com/office/powerpoint/2010/main" val="8691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Fonts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You can use the </a:t>
            </a:r>
            <a:r>
              <a:rPr lang="en-US" altLang="zh-CN" sz="2400" dirty="0" err="1">
                <a:solidFill>
                  <a:srgbClr val="0070C0"/>
                </a:solidFill>
              </a:rPr>
              <a:t>setFont</a:t>
            </a:r>
            <a:r>
              <a:rPr lang="en-US" altLang="zh-CN" sz="2400" dirty="0">
                <a:solidFill>
                  <a:srgbClr val="0070C0"/>
                </a:solidFill>
              </a:rPr>
              <a:t>() </a:t>
            </a:r>
            <a:r>
              <a:rPr lang="en-US" altLang="zh-CN" sz="2400" dirty="0"/>
              <a:t>method to set the current font for the Graphics context g for rendering texts. For example</a:t>
            </a:r>
            <a:r>
              <a:rPr lang="en-US" altLang="zh-CN" sz="2400" dirty="0" smtClean="0"/>
              <a:t>,</a:t>
            </a:r>
          </a:p>
          <a:p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000" dirty="0"/>
              <a:t>Font myFont1 = new Font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>
                <a:solidFill>
                  <a:schemeClr val="accent5"/>
                </a:solidFill>
              </a:rPr>
              <a:t>Font.MONOSPACED</a:t>
            </a:r>
            <a:r>
              <a:rPr lang="en-US" altLang="zh-CN" sz="2000" dirty="0">
                <a:solidFill>
                  <a:schemeClr val="accent5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Font.PLAIN</a:t>
            </a:r>
            <a:r>
              <a:rPr lang="en-US" altLang="zh-CN" sz="2000" dirty="0">
                <a:solidFill>
                  <a:schemeClr val="accent5"/>
                </a:solidFill>
              </a:rPr>
              <a:t>, </a:t>
            </a:r>
            <a:r>
              <a:rPr lang="en-US" altLang="zh-CN" sz="2000" dirty="0"/>
              <a:t>12);</a:t>
            </a:r>
          </a:p>
          <a:p>
            <a:pPr marL="342900" lvl="1" indent="0">
              <a:buNone/>
            </a:pPr>
            <a:r>
              <a:rPr lang="en-US" altLang="zh-CN" sz="2000" dirty="0"/>
              <a:t>Font myFont2 = new Font(</a:t>
            </a:r>
            <a:r>
              <a:rPr lang="en-US" altLang="zh-CN" sz="2000" dirty="0" err="1">
                <a:solidFill>
                  <a:schemeClr val="accent5"/>
                </a:solidFill>
              </a:rPr>
              <a:t>Font.SERIF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Font.BOLD</a:t>
            </a:r>
            <a:r>
              <a:rPr lang="en-US" altLang="zh-CN" sz="2000" dirty="0">
                <a:solidFill>
                  <a:srgbClr val="FF0000"/>
                </a:solidFill>
              </a:rPr>
              <a:t> | </a:t>
            </a:r>
            <a:r>
              <a:rPr lang="en-US" altLang="zh-CN" sz="2000" dirty="0" err="1">
                <a:solidFill>
                  <a:srgbClr val="FF0000"/>
                </a:solidFill>
              </a:rPr>
              <a:t>Font.ITALIC</a:t>
            </a:r>
            <a:r>
              <a:rPr lang="en-US" altLang="zh-CN" sz="2000" dirty="0"/>
              <a:t>, 16); </a:t>
            </a:r>
            <a:r>
              <a:rPr lang="en-US" altLang="zh-CN" sz="2000" dirty="0" err="1" smtClean="0"/>
              <a:t>JButton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JButton</a:t>
            </a:r>
            <a:r>
              <a:rPr lang="en-US" altLang="zh-CN" sz="2000" dirty="0"/>
              <a:t>("RESET");</a:t>
            </a:r>
          </a:p>
          <a:p>
            <a:pPr marL="342900" lvl="1" indent="0">
              <a:buNone/>
            </a:pPr>
            <a:r>
              <a:rPr lang="en-US" altLang="zh-CN" sz="2000" dirty="0" err="1"/>
              <a:t>btn.setFont</a:t>
            </a:r>
            <a:r>
              <a:rPr lang="en-US" altLang="zh-CN" sz="2000" dirty="0"/>
              <a:t>(myFont1);</a:t>
            </a:r>
          </a:p>
          <a:p>
            <a:pPr marL="342900" lvl="1" indent="0">
              <a:buNone/>
            </a:pPr>
            <a:r>
              <a:rPr lang="en-US" altLang="zh-CN" sz="2000" dirty="0" err="1"/>
              <a:t>JLabel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lbl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JLabel</a:t>
            </a:r>
            <a:r>
              <a:rPr lang="en-US" altLang="zh-CN" sz="2000" dirty="0"/>
              <a:t>("Hello");</a:t>
            </a:r>
          </a:p>
          <a:p>
            <a:pPr marL="342900" lvl="1" indent="0">
              <a:buNone/>
            </a:pPr>
            <a:r>
              <a:rPr lang="en-US" altLang="zh-CN" sz="2000" dirty="0" err="1"/>
              <a:t>lbl.setFont</a:t>
            </a:r>
            <a:r>
              <a:rPr lang="en-US" altLang="zh-CN" sz="2000" dirty="0"/>
              <a:t>(myFont2);</a:t>
            </a:r>
          </a:p>
          <a:p>
            <a:pPr marL="342900" lvl="1" indent="0">
              <a:buNone/>
            </a:pPr>
            <a:r>
              <a:rPr lang="en-US" altLang="zh-CN" sz="2000" dirty="0" smtClean="0"/>
              <a:t>Font </a:t>
            </a:r>
            <a:r>
              <a:rPr lang="en-US" altLang="zh-CN" sz="2000" dirty="0"/>
              <a:t>myFont3 = new Font(</a:t>
            </a:r>
            <a:r>
              <a:rPr lang="en-US" altLang="zh-CN" sz="2000" dirty="0" err="1">
                <a:solidFill>
                  <a:srgbClr val="0070C0"/>
                </a:solidFill>
              </a:rPr>
              <a:t>Font.SANS_SERIF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Font.ITALIC</a:t>
            </a:r>
            <a:r>
              <a:rPr lang="en-US" altLang="zh-CN" sz="2000" dirty="0"/>
              <a:t>, 12);</a:t>
            </a:r>
          </a:p>
          <a:p>
            <a:pPr marL="342900" lvl="1" indent="0">
              <a:buNone/>
            </a:pPr>
            <a:r>
              <a:rPr lang="en-US" altLang="zh-CN" sz="2000" dirty="0" err="1"/>
              <a:t>g.setFont</a:t>
            </a:r>
            <a:r>
              <a:rPr lang="en-US" altLang="zh-CN" sz="2000" dirty="0"/>
              <a:t>(myFont3);</a:t>
            </a:r>
          </a:p>
          <a:p>
            <a:pPr marL="342900" lvl="1" indent="0">
              <a:buNone/>
            </a:pPr>
            <a:r>
              <a:rPr lang="en-US" altLang="zh-CN" sz="2000" dirty="0" err="1"/>
              <a:t>g.drawString</a:t>
            </a:r>
            <a:r>
              <a:rPr lang="en-US" altLang="zh-CN" sz="2000" dirty="0"/>
              <a:t>("Using the font set", 10, 50);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smtClean="0">
                <a:solidFill>
                  <a:srgbClr val="00B050"/>
                </a:solidFill>
              </a:rPr>
              <a:t>using </a:t>
            </a:r>
            <a:r>
              <a:rPr lang="en-US" altLang="zh-CN" sz="2000" dirty="0">
                <a:solidFill>
                  <a:srgbClr val="00B050"/>
                </a:solidFill>
              </a:rPr>
              <a:t>myFont3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graphic programming?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chapter shows you how you can </a:t>
            </a:r>
            <a:r>
              <a:rPr lang="en-US" altLang="zh-CN" dirty="0">
                <a:solidFill>
                  <a:srgbClr val="0070C0"/>
                </a:solidFill>
              </a:rPr>
              <a:t>paint your own custom drawing</a:t>
            </a:r>
            <a:r>
              <a:rPr lang="en-US" altLang="zh-CN" dirty="0"/>
              <a:t> (such as graphs, charts, drawings and, in particular, computer game avatars) because you cannot find standard GUI components that meets your requirements. 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Suggestion</a:t>
            </a:r>
            <a:r>
              <a:rPr lang="en-US" altLang="zh-CN" dirty="0" smtClean="0">
                <a:solidFill>
                  <a:srgbClr val="00B0F0"/>
                </a:solidFill>
              </a:rPr>
              <a:t>: </a:t>
            </a:r>
            <a:r>
              <a:rPr lang="en-US" altLang="zh-CN" dirty="0" smtClean="0"/>
              <a:t>you </a:t>
            </a:r>
            <a:r>
              <a:rPr lang="en-US" altLang="zh-CN" dirty="0"/>
              <a:t>should try to reuse the standard </a:t>
            </a:r>
            <a:r>
              <a:rPr lang="en-US" altLang="zh-CN" dirty="0" smtClean="0"/>
              <a:t>or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part GUI </a:t>
            </a:r>
            <a:r>
              <a:rPr lang="en-US" altLang="zh-CN" dirty="0"/>
              <a:t>components as far as possible and leave custom graphics as the last resort.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8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Coloring &amp; Naming Mickey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void </a:t>
            </a:r>
            <a:r>
              <a:rPr lang="en-US" altLang="zh-CN" dirty="0" err="1"/>
              <a:t>drawMickey</a:t>
            </a:r>
            <a:r>
              <a:rPr lang="en-US" altLang="zh-CN" dirty="0"/>
              <a:t>(Graphics g, Rectangle bb)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g.setColor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Color.GREEN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boxOval</a:t>
            </a:r>
            <a:r>
              <a:rPr lang="en-US" altLang="zh-CN" dirty="0" smtClean="0"/>
              <a:t>(g</a:t>
            </a:r>
            <a:r>
              <a:rPr lang="en-US" altLang="zh-CN" dirty="0"/>
              <a:t>, bb);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dx = </a:t>
            </a:r>
            <a:r>
              <a:rPr lang="en-US" altLang="zh-CN" dirty="0" err="1"/>
              <a:t>bb.width</a:t>
            </a:r>
            <a:r>
              <a:rPr lang="en-US" altLang="zh-CN" dirty="0"/>
              <a:t> / 2;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dy</a:t>
            </a:r>
            <a:r>
              <a:rPr lang="en-US" altLang="zh-CN" dirty="0"/>
              <a:t> = </a:t>
            </a:r>
            <a:r>
              <a:rPr lang="en-US" altLang="zh-CN" dirty="0" err="1"/>
              <a:t>bb.height</a:t>
            </a:r>
            <a:r>
              <a:rPr lang="en-US" altLang="zh-CN" dirty="0"/>
              <a:t> / 2;</a:t>
            </a:r>
          </a:p>
          <a:p>
            <a:pPr marL="0" indent="0">
              <a:buNone/>
            </a:pPr>
            <a:r>
              <a:rPr lang="en-US" altLang="zh-CN" dirty="0"/>
              <a:t>	Rectangle half = new Rectangle(</a:t>
            </a:r>
            <a:r>
              <a:rPr lang="en-US" altLang="zh-CN" dirty="0" err="1"/>
              <a:t>bb.x</a:t>
            </a:r>
            <a:r>
              <a:rPr lang="en-US" altLang="zh-CN" dirty="0"/>
              <a:t>, </a:t>
            </a:r>
            <a:r>
              <a:rPr lang="en-US" altLang="zh-CN" dirty="0" err="1"/>
              <a:t>bb.y</a:t>
            </a:r>
            <a:r>
              <a:rPr lang="en-US" altLang="zh-CN" dirty="0"/>
              <a:t>, dx, </a:t>
            </a:r>
            <a:r>
              <a:rPr lang="en-US" altLang="zh-CN" dirty="0" err="1"/>
              <a:t>dy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half.translate</a:t>
            </a:r>
            <a:r>
              <a:rPr lang="en-US" altLang="zh-CN" dirty="0"/>
              <a:t>(-dx / 2, -</a:t>
            </a:r>
            <a:r>
              <a:rPr lang="en-US" altLang="zh-CN" dirty="0" err="1"/>
              <a:t>dy</a:t>
            </a:r>
            <a:r>
              <a:rPr lang="en-US" altLang="zh-CN" dirty="0"/>
              <a:t> / 2);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boxOval</a:t>
            </a:r>
            <a:r>
              <a:rPr lang="en-US" altLang="zh-CN" dirty="0"/>
              <a:t>(g, half);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half.translate</a:t>
            </a:r>
            <a:r>
              <a:rPr lang="en-US" altLang="zh-CN" dirty="0"/>
              <a:t>(dx * 2, 0);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boxOval</a:t>
            </a:r>
            <a:r>
              <a:rPr lang="en-US" altLang="zh-CN" dirty="0"/>
              <a:t>(g, half);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g.setColor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Color.BLUE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g.setFont</a:t>
            </a:r>
            <a:r>
              <a:rPr lang="en-US" altLang="zh-CN" dirty="0">
                <a:solidFill>
                  <a:srgbClr val="0070C0"/>
                </a:solidFill>
              </a:rPr>
              <a:t>(new Font(</a:t>
            </a:r>
            <a:r>
              <a:rPr lang="en-US" altLang="zh-CN" dirty="0" err="1">
                <a:solidFill>
                  <a:srgbClr val="0070C0"/>
                </a:solidFill>
              </a:rPr>
              <a:t>Font.SERIF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Font.BOLD</a:t>
            </a:r>
            <a:r>
              <a:rPr lang="en-US" altLang="zh-CN" dirty="0">
                <a:solidFill>
                  <a:srgbClr val="0070C0"/>
                </a:solidFill>
              </a:rPr>
              <a:t> | </a:t>
            </a:r>
            <a:r>
              <a:rPr lang="en-US" altLang="zh-CN" dirty="0" err="1">
                <a:solidFill>
                  <a:srgbClr val="0070C0"/>
                </a:solidFill>
              </a:rPr>
              <a:t>Font.ITALIC</a:t>
            </a:r>
            <a:r>
              <a:rPr lang="en-US" altLang="zh-CN" dirty="0">
                <a:solidFill>
                  <a:srgbClr val="0070C0"/>
                </a:solidFill>
              </a:rPr>
              <a:t>, 16));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g.drawString</a:t>
            </a:r>
            <a:r>
              <a:rPr lang="en-US" altLang="zh-CN" dirty="0">
                <a:solidFill>
                  <a:srgbClr val="0070C0"/>
                </a:solidFill>
              </a:rPr>
              <a:t>("Mickey", bb.x+25, bb.y+120);    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1825625"/>
            <a:ext cx="1971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Moving Mickey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At times, we need to explicitly refresh the display (e.g., in game and animation). </a:t>
            </a:r>
            <a:r>
              <a:rPr lang="en-US" altLang="zh-CN" dirty="0">
                <a:solidFill>
                  <a:srgbClr val="FF0000"/>
                </a:solidFill>
              </a:rPr>
              <a:t>We shall NOT invoke </a:t>
            </a:r>
            <a:r>
              <a:rPr lang="en-US" altLang="zh-CN" dirty="0" err="1">
                <a:solidFill>
                  <a:srgbClr val="FF0000"/>
                </a:solidFill>
              </a:rPr>
              <a:t>paintComponent</a:t>
            </a:r>
            <a:r>
              <a:rPr lang="en-US" altLang="zh-CN" dirty="0">
                <a:solidFill>
                  <a:srgbClr val="FF0000"/>
                </a:solidFill>
              </a:rPr>
              <a:t>(Graphics) directly.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Instead</a:t>
            </a:r>
            <a:r>
              <a:rPr lang="en-US" altLang="zh-CN" dirty="0"/>
              <a:t>, we invoke the </a:t>
            </a:r>
            <a:r>
              <a:rPr lang="en-US" altLang="zh-CN" dirty="0" err="1"/>
              <a:t>JComponent's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repaint() </a:t>
            </a:r>
            <a:r>
              <a:rPr lang="en-US" altLang="zh-CN" dirty="0"/>
              <a:t>method. The Windowing Subsystem will in turn call back the </a:t>
            </a:r>
            <a:r>
              <a:rPr lang="en-US" altLang="zh-CN" dirty="0" err="1"/>
              <a:t>paintComponent</a:t>
            </a:r>
            <a:r>
              <a:rPr lang="en-US" altLang="zh-CN" dirty="0"/>
              <a:t>() with the current Graphics context and execute it in the event-dispatching thread for thread safety. </a:t>
            </a:r>
          </a:p>
          <a:p>
            <a:r>
              <a:rPr lang="en-US" altLang="zh-CN" dirty="0"/>
              <a:t>You can repaint() a particular </a:t>
            </a:r>
            <a:r>
              <a:rPr lang="en-US" altLang="zh-CN" dirty="0" err="1"/>
              <a:t>JComponent</a:t>
            </a:r>
            <a:r>
              <a:rPr lang="en-US" altLang="zh-CN" dirty="0"/>
              <a:t> (such as a </a:t>
            </a:r>
            <a:r>
              <a:rPr lang="en-US" altLang="zh-CN" dirty="0" err="1"/>
              <a:t>JPanel</a:t>
            </a:r>
            <a:r>
              <a:rPr lang="en-US" altLang="zh-CN" dirty="0"/>
              <a:t>) or the entire </a:t>
            </a:r>
            <a:r>
              <a:rPr lang="en-US" altLang="zh-CN" dirty="0" err="1"/>
              <a:t>JFrame</a:t>
            </a:r>
            <a:r>
              <a:rPr lang="en-US" altLang="zh-CN" dirty="0"/>
              <a:t>. The children contained within the </a:t>
            </a:r>
            <a:r>
              <a:rPr lang="en-US" altLang="zh-CN" dirty="0" err="1"/>
              <a:t>JComponent</a:t>
            </a:r>
            <a:r>
              <a:rPr lang="en-US" altLang="zh-CN" dirty="0"/>
              <a:t> will also be repainted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9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repaint()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56496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97" y="1814477"/>
            <a:ext cx="5141406" cy="47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addKeyListener(new </a:t>
            </a:r>
            <a:r>
              <a:rPr lang="en-US" altLang="zh-CN" sz="1400" dirty="0" err="1">
                <a:solidFill>
                  <a:srgbClr val="0070C0"/>
                </a:solidFill>
              </a:rPr>
              <a:t>KeyAdapter</a:t>
            </a:r>
            <a:r>
              <a:rPr lang="en-US" altLang="zh-CN" sz="1400" dirty="0"/>
              <a:t>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@</a:t>
            </a:r>
            <a:r>
              <a:rPr lang="en-US" altLang="zh-CN" sz="1400" dirty="0"/>
              <a:t>Override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public </a:t>
            </a:r>
            <a:r>
              <a:rPr lang="en-US" altLang="zh-CN" sz="1400" dirty="0"/>
              <a:t>void </a:t>
            </a:r>
            <a:r>
              <a:rPr lang="en-US" altLang="zh-CN" sz="1400" dirty="0" err="1"/>
              <a:t>keyPressed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KeyEvent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evt</a:t>
            </a:r>
            <a:r>
              <a:rPr lang="en-US" altLang="zh-CN" sz="1400" dirty="0"/>
              <a:t>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</a:t>
            </a:r>
            <a:r>
              <a:rPr lang="en-US" altLang="zh-CN" sz="1400" dirty="0" smtClean="0"/>
              <a:t>switch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evt.getKeyCode</a:t>
            </a:r>
            <a:r>
              <a:rPr lang="en-US" altLang="zh-CN" sz="1400" dirty="0"/>
              <a:t>())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	</a:t>
            </a:r>
            <a:r>
              <a:rPr lang="en-US" altLang="zh-CN" sz="1400" dirty="0" smtClean="0"/>
              <a:t>case </a:t>
            </a:r>
            <a:r>
              <a:rPr lang="en-US" altLang="zh-CN" sz="1400" dirty="0" err="1"/>
              <a:t>KeyEvent.VK_LEFT</a:t>
            </a:r>
            <a:r>
              <a:rPr lang="en-US" altLang="zh-CN" sz="1400" dirty="0"/>
              <a:t>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		</a:t>
            </a:r>
            <a:r>
              <a:rPr lang="en-US" altLang="zh-CN" sz="1400" dirty="0" smtClean="0"/>
              <a:t>x </a:t>
            </a:r>
            <a:r>
              <a:rPr lang="en-US" altLang="zh-CN" sz="1400" dirty="0"/>
              <a:t>-= 10;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		</a:t>
            </a:r>
            <a:r>
              <a:rPr lang="en-US" altLang="zh-CN" sz="1400" dirty="0" smtClean="0"/>
              <a:t>break</a:t>
            </a:r>
            <a:r>
              <a:rPr lang="en-US" altLang="zh-CN" sz="1400" dirty="0"/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	</a:t>
            </a:r>
            <a:r>
              <a:rPr lang="en-US" altLang="zh-CN" sz="1400" dirty="0" smtClean="0"/>
              <a:t>case </a:t>
            </a:r>
            <a:r>
              <a:rPr lang="en-US" altLang="zh-CN" sz="1400" dirty="0" err="1"/>
              <a:t>KeyEvent.VK_RIGHT</a:t>
            </a:r>
            <a:r>
              <a:rPr lang="en-US" altLang="zh-CN" sz="1400" dirty="0"/>
              <a:t>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		</a:t>
            </a:r>
            <a:r>
              <a:rPr lang="en-US" altLang="zh-CN" sz="1400" dirty="0" smtClean="0"/>
              <a:t>x </a:t>
            </a:r>
            <a:r>
              <a:rPr lang="en-US" altLang="zh-CN" sz="1400" dirty="0"/>
              <a:t>+= 10;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		break;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	case </a:t>
            </a:r>
            <a:r>
              <a:rPr lang="en-US" altLang="zh-CN" sz="1400" dirty="0" err="1"/>
              <a:t>KeyEvent.VK_UP</a:t>
            </a:r>
            <a:r>
              <a:rPr lang="en-US" altLang="zh-CN" sz="1400" dirty="0"/>
              <a:t>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		y -= 10;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		break;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	case </a:t>
            </a:r>
            <a:r>
              <a:rPr lang="en-US" altLang="zh-CN" sz="1400" dirty="0" err="1"/>
              <a:t>KeyEvent.VK_DOWN</a:t>
            </a:r>
            <a:r>
              <a:rPr lang="en-US" altLang="zh-CN" sz="1400" dirty="0"/>
              <a:t>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		y += 10;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		break;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	</a:t>
            </a:r>
            <a:r>
              <a:rPr lang="en-US" altLang="zh-CN" sz="1400" dirty="0" smtClean="0"/>
              <a:t>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>
                <a:solidFill>
                  <a:srgbClr val="0070C0"/>
                </a:solidFill>
              </a:rPr>
              <a:t>repaint</a:t>
            </a:r>
            <a:r>
              <a:rPr lang="en-US" altLang="zh-CN" sz="1400" dirty="0" smtClean="0">
                <a:solidFill>
                  <a:srgbClr val="0070C0"/>
                </a:solidFill>
              </a:rPr>
              <a:t>();</a:t>
            </a:r>
            <a:endParaRPr lang="en-US" altLang="zh-CN" sz="14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/>
              <a:t>	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1400" dirty="0" smtClean="0"/>
              <a:t>});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1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Animation(</a:t>
            </a:r>
            <a:r>
              <a:rPr lang="zh-CN" altLang="en-US" dirty="0" smtClean="0"/>
              <a:t>动画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Creating an animation (such as a bouncing ball) requires repeatedly running an updating task at a regular interval. </a:t>
            </a:r>
            <a:endParaRPr lang="en-US" altLang="zh-CN" dirty="0" smtClean="0"/>
          </a:p>
          <a:p>
            <a:r>
              <a:rPr lang="en-US" altLang="zh-CN" dirty="0" smtClean="0"/>
              <a:t>Swing </a:t>
            </a:r>
            <a:r>
              <a:rPr lang="en-US" altLang="zh-CN" dirty="0"/>
              <a:t>provides a </a:t>
            </a:r>
            <a:r>
              <a:rPr lang="en-US" altLang="zh-CN" dirty="0" err="1">
                <a:solidFill>
                  <a:srgbClr val="0070C0"/>
                </a:solidFill>
              </a:rPr>
              <a:t>javax.swing.Timer</a:t>
            </a:r>
            <a:r>
              <a:rPr lang="en-US" altLang="zh-CN" dirty="0"/>
              <a:t> class which can be used to fire </a:t>
            </a:r>
            <a:r>
              <a:rPr lang="en-US" altLang="zh-CN" dirty="0" err="1"/>
              <a:t>ActionEvent</a:t>
            </a:r>
            <a:r>
              <a:rPr lang="en-US" altLang="zh-CN" dirty="0"/>
              <a:t> to its registered </a:t>
            </a:r>
            <a:r>
              <a:rPr lang="en-US" altLang="zh-CN" dirty="0" err="1"/>
              <a:t>ActionListeners</a:t>
            </a:r>
            <a:r>
              <a:rPr lang="en-US" altLang="zh-CN" dirty="0"/>
              <a:t> at regular interval.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9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Timer(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Timer class has one constructor: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public Timer(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delay, </a:t>
            </a:r>
            <a:r>
              <a:rPr lang="en-US" altLang="zh-CN" dirty="0" err="1">
                <a:solidFill>
                  <a:srgbClr val="0070C0"/>
                </a:solidFill>
              </a:rPr>
              <a:t>ActionListener</a:t>
            </a:r>
            <a:r>
              <a:rPr lang="en-US" altLang="zh-CN" dirty="0">
                <a:solidFill>
                  <a:srgbClr val="0070C0"/>
                </a:solidFill>
              </a:rPr>
              <a:t> listener)</a:t>
            </a:r>
          </a:p>
          <a:p>
            <a:r>
              <a:rPr lang="en-US" altLang="zh-CN" dirty="0"/>
              <a:t>You are required to override the </a:t>
            </a:r>
            <a:r>
              <a:rPr lang="en-US" altLang="zh-CN" dirty="0" err="1"/>
              <a:t>actionPerformed</a:t>
            </a:r>
            <a:r>
              <a:rPr lang="en-US" altLang="zh-CN" dirty="0"/>
              <a:t>() method of the </a:t>
            </a:r>
            <a:r>
              <a:rPr lang="en-US" altLang="zh-CN" dirty="0" err="1"/>
              <a:t>ActionListener</a:t>
            </a:r>
            <a:r>
              <a:rPr lang="en-US" altLang="zh-CN" dirty="0"/>
              <a:t> to specify your task's behavior.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Timer fires an </a:t>
            </a:r>
            <a:r>
              <a:rPr lang="en-US" altLang="zh-CN" dirty="0" err="1"/>
              <a:t>ActionEvent</a:t>
            </a:r>
            <a:r>
              <a:rPr lang="en-US" altLang="zh-CN" dirty="0"/>
              <a:t> to the </a:t>
            </a:r>
            <a:r>
              <a:rPr lang="en-US" altLang="zh-CN" dirty="0" err="1"/>
              <a:t>ActionListener</a:t>
            </a:r>
            <a:r>
              <a:rPr lang="en-US" altLang="zh-CN" dirty="0"/>
              <a:t> after the (initial) delay, and then at regular interval after delay.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You can start and stop the Timer via the Timer's start() and stop() methods. For example,</a:t>
            </a:r>
          </a:p>
          <a:p>
            <a:pPr marL="342900" lvl="1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delay = 500; // milliseconds</a:t>
            </a:r>
          </a:p>
          <a:p>
            <a:pPr marL="342900" lvl="1" indent="0">
              <a:buNone/>
            </a:pPr>
            <a:r>
              <a:rPr lang="en-US" altLang="zh-CN" sz="2000" dirty="0" smtClean="0"/>
              <a:t>//Create </a:t>
            </a:r>
            <a:r>
              <a:rPr lang="en-US" altLang="zh-CN" sz="2000" dirty="0"/>
              <a:t>an instance of an </a:t>
            </a:r>
            <a:r>
              <a:rPr lang="en-US" altLang="zh-CN" sz="2000" dirty="0">
                <a:solidFill>
                  <a:srgbClr val="0070C0"/>
                </a:solidFill>
              </a:rPr>
              <a:t>anonymous subclass of </a:t>
            </a:r>
            <a:r>
              <a:rPr lang="en-US" altLang="zh-CN" sz="2000" dirty="0" err="1">
                <a:solidFill>
                  <a:srgbClr val="0070C0"/>
                </a:solidFill>
              </a:rPr>
              <a:t>ActionListener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342900" lvl="1" indent="0">
              <a:buNone/>
            </a:pPr>
            <a:r>
              <a:rPr lang="en-US" altLang="zh-CN" sz="2000" dirty="0" err="1"/>
              <a:t>ActionListener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updateTask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ActionListener</a:t>
            </a:r>
            <a:r>
              <a:rPr lang="en-US" altLang="zh-CN" sz="2000" dirty="0"/>
              <a:t>() {</a:t>
            </a:r>
          </a:p>
          <a:p>
            <a:pPr marL="342900" lvl="1" indent="0">
              <a:buNone/>
            </a:pPr>
            <a:r>
              <a:rPr lang="en-US" altLang="zh-CN" sz="2000" dirty="0"/>
              <a:t>   @Override</a:t>
            </a:r>
          </a:p>
          <a:p>
            <a:pPr marL="342900" lvl="1" indent="0">
              <a:buNone/>
            </a:pPr>
            <a:r>
              <a:rPr lang="en-US" altLang="zh-CN" sz="2000" dirty="0"/>
              <a:t>   public void </a:t>
            </a:r>
            <a:r>
              <a:rPr lang="en-US" altLang="zh-CN" sz="2000" dirty="0" err="1"/>
              <a:t>actionPerformed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ActionEvent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evt</a:t>
            </a:r>
            <a:r>
              <a:rPr lang="en-US" altLang="zh-CN" sz="2000" dirty="0"/>
              <a:t>) {</a:t>
            </a:r>
          </a:p>
          <a:p>
            <a:pPr marL="342900" lvl="1" indent="0">
              <a:buNone/>
            </a:pPr>
            <a:r>
              <a:rPr lang="en-US" altLang="zh-CN" sz="2000" dirty="0"/>
              <a:t>      // ......</a:t>
            </a:r>
          </a:p>
          <a:p>
            <a:pPr marL="342900" lvl="1" indent="0">
              <a:buNone/>
            </a:pPr>
            <a:r>
              <a:rPr lang="en-US" altLang="zh-CN" sz="2000" dirty="0"/>
              <a:t>   }</a:t>
            </a:r>
          </a:p>
          <a:p>
            <a:pPr marL="342900" lvl="1" indent="0">
              <a:buNone/>
            </a:pPr>
            <a:r>
              <a:rPr lang="en-US" altLang="zh-CN" sz="2000" dirty="0"/>
              <a:t>};</a:t>
            </a:r>
          </a:p>
          <a:p>
            <a:pPr marL="342900" lvl="1" indent="0">
              <a:buNone/>
            </a:pPr>
            <a:r>
              <a:rPr lang="en-US" altLang="zh-CN" sz="2000" dirty="0"/>
              <a:t>// Start and run the task at regular delay</a:t>
            </a:r>
          </a:p>
          <a:p>
            <a:pPr marL="342900" lvl="1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new Timer(delay, </a:t>
            </a:r>
            <a:r>
              <a:rPr lang="en-US" altLang="zh-CN" sz="2000" dirty="0" err="1">
                <a:solidFill>
                  <a:srgbClr val="0070C0"/>
                </a:solidFill>
              </a:rPr>
              <a:t>updateTask</a:t>
            </a:r>
            <a:r>
              <a:rPr lang="en-US" altLang="zh-CN" sz="2000" dirty="0">
                <a:solidFill>
                  <a:srgbClr val="0070C0"/>
                </a:solidFill>
              </a:rPr>
              <a:t>).start</a:t>
            </a:r>
            <a:r>
              <a:rPr lang="en-US" altLang="zh-CN" sz="2000" dirty="0" smtClean="0">
                <a:solidFill>
                  <a:srgbClr val="0070C0"/>
                </a:solidFill>
              </a:rPr>
              <a:t>(); </a:t>
            </a:r>
            <a:r>
              <a:rPr lang="en-US" altLang="zh-CN" sz="2000" dirty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8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Timer can fire the </a:t>
            </a:r>
            <a:r>
              <a:rPr lang="en-US" altLang="zh-CN" dirty="0" err="1"/>
              <a:t>ActionEvent</a:t>
            </a:r>
            <a:r>
              <a:rPr lang="en-US" altLang="zh-CN" dirty="0"/>
              <a:t> to more than one </a:t>
            </a:r>
            <a:r>
              <a:rPr lang="en-US" altLang="zh-CN" dirty="0" err="1"/>
              <a:t>ActionListeners</a:t>
            </a:r>
            <a:r>
              <a:rPr lang="en-US" altLang="zh-CN" dirty="0"/>
              <a:t>. You can register more </a:t>
            </a:r>
            <a:r>
              <a:rPr lang="en-US" altLang="zh-CN" dirty="0" err="1"/>
              <a:t>ActionListeners</a:t>
            </a:r>
            <a:r>
              <a:rPr lang="en-US" altLang="zh-CN" dirty="0"/>
              <a:t> via the </a:t>
            </a:r>
            <a:r>
              <a:rPr lang="en-US" altLang="zh-CN" dirty="0" err="1"/>
              <a:t>addActionListener</a:t>
            </a:r>
            <a:r>
              <a:rPr lang="en-US" altLang="zh-CN" dirty="0"/>
              <a:t>() method.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actionPerformed</a:t>
            </a:r>
            <a:r>
              <a:rPr lang="en-US" altLang="zh-CN" dirty="0"/>
              <a:t>() runs on the event-dispatching thread, just like all the event handlers. You can be relieved of the multi-threading issues.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5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Moving Mickey by timer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ActionListener</a:t>
            </a:r>
            <a:r>
              <a:rPr lang="en-US" altLang="zh-CN" dirty="0"/>
              <a:t> </a:t>
            </a:r>
            <a:r>
              <a:rPr lang="en-US" altLang="zh-CN" dirty="0" err="1"/>
              <a:t>MickeyActionListener</a:t>
            </a:r>
            <a:r>
              <a:rPr lang="en-US" altLang="zh-CN" dirty="0"/>
              <a:t> = new </a:t>
            </a:r>
            <a:r>
              <a:rPr lang="en-US" altLang="zh-CN" dirty="0" err="1"/>
              <a:t>ActionListener</a:t>
            </a:r>
            <a:r>
              <a:rPr lang="en-US" altLang="zh-CN" dirty="0"/>
              <a:t>(){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boolean </a:t>
            </a:r>
            <a:r>
              <a:rPr lang="en-US" altLang="zh-CN" dirty="0"/>
              <a:t>xx=</a:t>
            </a:r>
            <a:r>
              <a:rPr lang="en-US" altLang="zh-CN" dirty="0" err="1"/>
              <a:t>true,yy</a:t>
            </a:r>
            <a:r>
              <a:rPr lang="en-US" altLang="zh-CN" dirty="0"/>
              <a:t>=true;</a:t>
            </a:r>
          </a:p>
          <a:p>
            <a:pPr marL="0" indent="0">
              <a:buNone/>
            </a:pPr>
            <a:r>
              <a:rPr lang="en-US" altLang="zh-CN" dirty="0"/>
              <a:t>	@Override</a:t>
            </a:r>
          </a:p>
          <a:p>
            <a:pPr marL="0" indent="0">
              <a:buNone/>
            </a:pPr>
            <a:r>
              <a:rPr lang="en-US" altLang="zh-CN" dirty="0"/>
              <a:t>	public void </a:t>
            </a:r>
            <a:r>
              <a:rPr lang="en-US" altLang="zh-CN" dirty="0" err="1"/>
              <a:t>actionPerformed</a:t>
            </a:r>
            <a:r>
              <a:rPr lang="en-US" altLang="zh-CN" dirty="0"/>
              <a:t>(</a:t>
            </a:r>
            <a:r>
              <a:rPr lang="en-US" altLang="zh-CN" dirty="0" err="1"/>
              <a:t>ActionEvent</a:t>
            </a:r>
            <a:r>
              <a:rPr lang="en-US" altLang="zh-CN" dirty="0"/>
              <a:t> arg0) 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if (x&lt;30) xx=false;</a:t>
            </a:r>
          </a:p>
          <a:p>
            <a:pPr marL="0" indent="0">
              <a:buNone/>
            </a:pPr>
            <a:r>
              <a:rPr lang="en-US" altLang="zh-CN" dirty="0"/>
              <a:t>		if (y&lt;10) </a:t>
            </a:r>
            <a:r>
              <a:rPr lang="en-US" altLang="zh-CN" dirty="0" err="1"/>
              <a:t>yy</a:t>
            </a:r>
            <a:r>
              <a:rPr lang="en-US" altLang="zh-CN" dirty="0"/>
              <a:t>=false;</a:t>
            </a:r>
          </a:p>
          <a:p>
            <a:pPr marL="0" indent="0">
              <a:buNone/>
            </a:pPr>
            <a:r>
              <a:rPr lang="en-US" altLang="zh-CN" dirty="0"/>
              <a:t>		if (y&gt;</a:t>
            </a:r>
            <a:r>
              <a:rPr lang="en-US" altLang="zh-CN" dirty="0" err="1"/>
              <a:t>getHeight</a:t>
            </a:r>
            <a:r>
              <a:rPr lang="en-US" altLang="zh-CN" dirty="0"/>
              <a:t>()-120) </a:t>
            </a:r>
            <a:r>
              <a:rPr lang="en-US" altLang="zh-CN" dirty="0" err="1"/>
              <a:t>yy</a:t>
            </a:r>
            <a:r>
              <a:rPr lang="en-US" altLang="zh-CN" dirty="0"/>
              <a:t>=true;</a:t>
            </a:r>
          </a:p>
          <a:p>
            <a:pPr marL="0" indent="0">
              <a:buNone/>
            </a:pPr>
            <a:r>
              <a:rPr lang="en-US" altLang="zh-CN" dirty="0"/>
              <a:t>		if (x&gt;</a:t>
            </a:r>
            <a:r>
              <a:rPr lang="en-US" altLang="zh-CN" dirty="0" err="1"/>
              <a:t>getWidth</a:t>
            </a:r>
            <a:r>
              <a:rPr lang="en-US" altLang="zh-CN" dirty="0"/>
              <a:t>()-100) xx=true;</a:t>
            </a:r>
          </a:p>
          <a:p>
            <a:pPr marL="0" indent="0">
              <a:buNone/>
            </a:pPr>
            <a:r>
              <a:rPr lang="en-US" altLang="zh-CN" dirty="0"/>
              <a:t>		if(xx) x-=10;else x+=10;</a:t>
            </a:r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yy</a:t>
            </a:r>
            <a:r>
              <a:rPr lang="en-US" altLang="zh-CN" dirty="0"/>
              <a:t>) y -= 10;else y+=10;</a:t>
            </a:r>
          </a:p>
          <a:p>
            <a:pPr marL="0" indent="0">
              <a:buNone/>
            </a:pPr>
            <a:r>
              <a:rPr lang="en-US" altLang="zh-CN" dirty="0"/>
              <a:t>		repaint();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new </a:t>
            </a:r>
            <a:r>
              <a:rPr lang="en-US" altLang="zh-CN" dirty="0"/>
              <a:t>Timer(50,  </a:t>
            </a:r>
            <a:r>
              <a:rPr lang="en-US" altLang="zh-CN" dirty="0" err="1"/>
              <a:t>MickeyActionListener</a:t>
            </a:r>
            <a:r>
              <a:rPr lang="en-US" altLang="zh-CN" dirty="0"/>
              <a:t>).start();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1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Graphics</a:t>
            </a:r>
          </a:p>
          <a:p>
            <a:pPr lvl="1"/>
            <a:r>
              <a:rPr lang="en-US" altLang="zh-CN" dirty="0" smtClean="0"/>
              <a:t>Colors</a:t>
            </a:r>
          </a:p>
          <a:p>
            <a:pPr lvl="1"/>
            <a:r>
              <a:rPr lang="en-US" altLang="zh-CN" dirty="0" smtClean="0"/>
              <a:t>Fonts</a:t>
            </a:r>
          </a:p>
          <a:p>
            <a:pPr lvl="1"/>
            <a:r>
              <a:rPr lang="en-US" altLang="zh-CN" dirty="0" smtClean="0"/>
              <a:t>Images</a:t>
            </a:r>
          </a:p>
          <a:p>
            <a:r>
              <a:rPr lang="en-US" altLang="zh-CN" dirty="0" smtClean="0"/>
              <a:t>Animation</a:t>
            </a:r>
          </a:p>
          <a:p>
            <a:pPr lvl="1"/>
            <a:r>
              <a:rPr lang="en-US" altLang="zh-CN" dirty="0" smtClean="0"/>
              <a:t>Timer</a:t>
            </a:r>
          </a:p>
          <a:p>
            <a:r>
              <a:rPr lang="en-US" altLang="zh-CN" dirty="0" smtClean="0"/>
              <a:t>Tetris game</a:t>
            </a:r>
          </a:p>
          <a:p>
            <a:r>
              <a:rPr lang="en-US" altLang="zh-CN" dirty="0" smtClean="0"/>
              <a:t>Using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part library: </a:t>
            </a:r>
            <a:r>
              <a:rPr lang="en-US" altLang="zh-CN" dirty="0" err="1" smtClean="0"/>
              <a:t>JfreeChart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Tetris </a:t>
            </a:r>
            <a:r>
              <a:rPr lang="en-US" altLang="zh-CN" dirty="0" smtClean="0"/>
              <a:t>game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draw the map and Tetriminos?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3149649"/>
            <a:ext cx="2552700" cy="189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Tetrimino 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class Tetrimino </a:t>
            </a:r>
            <a:r>
              <a:rPr lang="en-US" altLang="zh-CN" dirty="0">
                <a:solidFill>
                  <a:srgbClr val="0070C0"/>
                </a:solidFill>
              </a:rPr>
              <a:t>extends </a:t>
            </a:r>
            <a:r>
              <a:rPr lang="en-US" altLang="zh-CN" dirty="0" err="1">
                <a:solidFill>
                  <a:srgbClr val="0070C0"/>
                </a:solidFill>
              </a:rPr>
              <a:t>JPanel</a:t>
            </a:r>
            <a:r>
              <a:rPr lang="en-US" altLang="zh-CN" dirty="0">
                <a:solidFill>
                  <a:srgbClr val="0070C0"/>
                </a:solidFill>
              </a:rPr>
              <a:t> implements </a:t>
            </a:r>
            <a:r>
              <a:rPr lang="en-US" altLang="zh-CN" dirty="0" err="1">
                <a:solidFill>
                  <a:srgbClr val="0070C0"/>
                </a:solidFill>
              </a:rPr>
              <a:t>KeyListener</a:t>
            </a:r>
            <a:r>
              <a:rPr lang="en-US" altLang="zh-CN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dirty="0"/>
              <a:t>	private static final long </a:t>
            </a:r>
            <a:r>
              <a:rPr lang="en-US" altLang="zh-CN" dirty="0" err="1"/>
              <a:t>serialVersionUID</a:t>
            </a:r>
            <a:r>
              <a:rPr lang="en-US" altLang="zh-CN" dirty="0"/>
              <a:t> = 1L;</a:t>
            </a:r>
          </a:p>
          <a:p>
            <a:pPr marL="0" indent="0">
              <a:buNone/>
            </a:pPr>
            <a:r>
              <a:rPr lang="en-US" altLang="zh-CN" dirty="0"/>
              <a:t>	Random ran = new Random();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public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TetriminoType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</a:t>
            </a:r>
            <a:r>
              <a:rPr lang="en-US" altLang="zh-CN" dirty="0">
                <a:solidFill>
                  <a:srgbClr val="0070C0"/>
                </a:solidFill>
              </a:rPr>
              <a:t>public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score = 0; 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</a:t>
            </a:r>
            <a:r>
              <a:rPr lang="en-US" altLang="zh-CN" dirty="0">
                <a:solidFill>
                  <a:srgbClr val="0070C0"/>
                </a:solidFill>
              </a:rPr>
              <a:t>public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rotateState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</a:t>
            </a:r>
            <a:r>
              <a:rPr lang="en-US" altLang="zh-CN" dirty="0">
                <a:solidFill>
                  <a:srgbClr val="0070C0"/>
                </a:solidFill>
              </a:rPr>
              <a:t>public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x,y</a:t>
            </a:r>
            <a:r>
              <a:rPr lang="en-US" altLang="zh-CN" dirty="0" smtClean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</a:t>
            </a:r>
            <a:r>
              <a:rPr lang="en-US" altLang="zh-CN" dirty="0">
                <a:solidFill>
                  <a:srgbClr val="0070C0"/>
                </a:solidFill>
              </a:rPr>
              <a:t>public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nextb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ran.nextInt</a:t>
            </a:r>
            <a:r>
              <a:rPr lang="en-US" altLang="zh-CN" dirty="0">
                <a:solidFill>
                  <a:srgbClr val="0070C0"/>
                </a:solidFill>
              </a:rPr>
              <a:t>(7); 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</a:t>
            </a:r>
            <a:r>
              <a:rPr lang="en-US" altLang="zh-CN" dirty="0">
                <a:solidFill>
                  <a:srgbClr val="0070C0"/>
                </a:solidFill>
              </a:rPr>
              <a:t>public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nextt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ran.nextInt</a:t>
            </a:r>
            <a:r>
              <a:rPr lang="en-US" altLang="zh-CN" dirty="0">
                <a:solidFill>
                  <a:srgbClr val="0070C0"/>
                </a:solidFill>
              </a:rPr>
              <a:t>(4); 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[][] map = new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[13][23];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Tetrimino()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newTetrimino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newMap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2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 the map and stopped </a:t>
            </a:r>
            <a:r>
              <a:rPr lang="en-US" altLang="zh-CN" dirty="0"/>
              <a:t>squares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paintComponent</a:t>
            </a:r>
            <a:r>
              <a:rPr lang="en-US" altLang="zh-CN" dirty="0"/>
              <a:t>(Graphics g) 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super.paintComponent</a:t>
            </a:r>
            <a:r>
              <a:rPr lang="en-US" altLang="zh-CN" dirty="0" smtClean="0"/>
              <a:t>(g);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// draw the map and </a:t>
            </a:r>
            <a:r>
              <a:rPr lang="en-US" altLang="zh-CN" dirty="0">
                <a:solidFill>
                  <a:srgbClr val="00B050"/>
                </a:solidFill>
              </a:rPr>
              <a:t>stopped squares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</a:t>
            </a:r>
            <a:r>
              <a:rPr lang="en-US" altLang="zh-CN" dirty="0"/>
              <a:t>(j = 0; j &lt; 22; </a:t>
            </a:r>
            <a:r>
              <a:rPr lang="en-US" altLang="zh-CN" dirty="0" err="1"/>
              <a:t>j++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12;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if </a:t>
            </a:r>
            <a:r>
              <a:rPr lang="en-US" altLang="zh-CN" dirty="0"/>
              <a:t>(map[</a:t>
            </a:r>
            <a:r>
              <a:rPr lang="en-US" altLang="zh-CN" dirty="0" err="1"/>
              <a:t>i</a:t>
            </a:r>
            <a:r>
              <a:rPr lang="en-US" altLang="zh-CN" dirty="0"/>
              <a:t>][j] == 2) { </a:t>
            </a:r>
            <a:r>
              <a:rPr lang="en-US" altLang="zh-CN" dirty="0" smtClean="0"/>
              <a:t>//draw walls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g.setColor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Color.BLACK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		g.fill3DRect(</a:t>
            </a:r>
            <a:r>
              <a:rPr lang="en-US" altLang="zh-CN" dirty="0" err="1"/>
              <a:t>i</a:t>
            </a:r>
            <a:r>
              <a:rPr lang="en-US" altLang="zh-CN" dirty="0"/>
              <a:t> * 20, j * 20, 20, 20, true);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if </a:t>
            </a:r>
            <a:r>
              <a:rPr lang="en-US" altLang="zh-CN" dirty="0"/>
              <a:t>(map[</a:t>
            </a:r>
            <a:r>
              <a:rPr lang="en-US" altLang="zh-CN" dirty="0" err="1"/>
              <a:t>i</a:t>
            </a:r>
            <a:r>
              <a:rPr lang="en-US" altLang="zh-CN" dirty="0"/>
              <a:t>][j] == 1) { // </a:t>
            </a:r>
            <a:r>
              <a:rPr lang="en-US" altLang="zh-CN" dirty="0" smtClean="0"/>
              <a:t>draw squares stopped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g.setColor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Color.GREEN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		g.fill3DRect(</a:t>
            </a:r>
            <a:r>
              <a:rPr lang="en-US" altLang="zh-CN" dirty="0" err="1"/>
              <a:t>i</a:t>
            </a:r>
            <a:r>
              <a:rPr lang="en-US" altLang="zh-CN" dirty="0"/>
              <a:t> * 20, j * 20, 20, 20, true);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//draw the Tetrimino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3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 the Tetrimino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for (j = 0; j &lt; 16;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(shapes[</a:t>
            </a:r>
            <a:r>
              <a:rPr lang="en-US" altLang="zh-CN" sz="2000" dirty="0" err="1"/>
              <a:t>blockType</a:t>
            </a:r>
            <a:r>
              <a:rPr lang="en-US" altLang="zh-CN" sz="2000" dirty="0"/>
              <a:t>][</a:t>
            </a:r>
            <a:r>
              <a:rPr lang="en-US" altLang="zh-CN" sz="2000" dirty="0" err="1"/>
              <a:t>turnState</a:t>
            </a:r>
            <a:r>
              <a:rPr lang="en-US" altLang="zh-CN" sz="2000" dirty="0"/>
              <a:t>][j] == 1) {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g.setColor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Color.BLUE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g.fill3DRect</a:t>
            </a:r>
            <a:r>
              <a:rPr lang="en-US" altLang="zh-CN" sz="2000" dirty="0"/>
              <a:t>((j % 4 + x + 1) * 20, (j / 4 + y) * 20, 20, 20, true);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49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Move the Tetrimino by keyboard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4341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keyPressed</a:t>
            </a:r>
            <a:r>
              <a:rPr lang="en-US" altLang="zh-CN" dirty="0"/>
              <a:t>(</a:t>
            </a:r>
            <a:r>
              <a:rPr lang="en-US" altLang="zh-CN" dirty="0" err="1"/>
              <a:t>KeyEvent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switch </a:t>
            </a:r>
            <a:r>
              <a:rPr lang="en-US" altLang="zh-CN" dirty="0"/>
              <a:t>(</a:t>
            </a:r>
            <a:r>
              <a:rPr lang="en-US" altLang="zh-CN" dirty="0" err="1"/>
              <a:t>e.getKeyCode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case </a:t>
            </a:r>
            <a:r>
              <a:rPr lang="en-US" altLang="zh-CN" dirty="0" err="1"/>
              <a:t>KeyEvent.VK_DOWN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fall();</a:t>
            </a:r>
          </a:p>
          <a:p>
            <a:pPr marL="0" indent="0">
              <a:buNone/>
            </a:pPr>
            <a:r>
              <a:rPr lang="en-US" altLang="zh-CN" dirty="0"/>
              <a:t>		break;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case </a:t>
            </a:r>
            <a:r>
              <a:rPr lang="en-US" altLang="zh-CN" dirty="0" err="1"/>
              <a:t>KeyEvent.VK_UP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rotate();</a:t>
            </a:r>
          </a:p>
          <a:p>
            <a:pPr marL="0" indent="0">
              <a:buNone/>
            </a:pPr>
            <a:r>
              <a:rPr lang="en-US" altLang="zh-CN" dirty="0"/>
              <a:t>		break;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case </a:t>
            </a:r>
            <a:r>
              <a:rPr lang="en-US" altLang="zh-CN" dirty="0" err="1"/>
              <a:t>KeyEvent.VK_RIGHT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right();</a:t>
            </a:r>
          </a:p>
          <a:p>
            <a:pPr marL="0" indent="0">
              <a:buNone/>
            </a:pPr>
            <a:r>
              <a:rPr lang="en-US" altLang="zh-CN" dirty="0"/>
              <a:t>		break;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case </a:t>
            </a:r>
            <a:r>
              <a:rPr lang="en-US" altLang="zh-CN" dirty="0" err="1"/>
              <a:t>KeyEvent.VK_LEFT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left();</a:t>
            </a:r>
          </a:p>
          <a:p>
            <a:pPr marL="0" indent="0">
              <a:buNone/>
            </a:pPr>
            <a:r>
              <a:rPr lang="en-US" altLang="zh-CN" dirty="0"/>
              <a:t>		break;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default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break;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repaint();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Move </a:t>
            </a:r>
            <a:r>
              <a:rPr lang="en-US" altLang="zh-CN" dirty="0"/>
              <a:t>the Tetrimino by </a:t>
            </a:r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TimerListener</a:t>
            </a:r>
            <a:r>
              <a:rPr lang="en-US" altLang="zh-CN" sz="2000" dirty="0"/>
              <a:t> implements </a:t>
            </a:r>
            <a:r>
              <a:rPr lang="en-US" altLang="zh-CN" sz="2000" dirty="0" err="1"/>
              <a:t>ActionListener</a:t>
            </a:r>
            <a:r>
              <a:rPr lang="en-US" altLang="zh-CN" sz="2000" dirty="0"/>
              <a:t> {</a:t>
            </a:r>
          </a:p>
          <a:p>
            <a:pPr marL="0" indent="0">
              <a:buNone/>
            </a:pPr>
            <a:r>
              <a:rPr lang="en-US" altLang="zh-CN" sz="2000" dirty="0"/>
              <a:t>	public void </a:t>
            </a:r>
            <a:r>
              <a:rPr lang="en-US" altLang="zh-CN" sz="2000" dirty="0" err="1"/>
              <a:t>actionPerformed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ActionEvent</a:t>
            </a:r>
            <a:r>
              <a:rPr lang="en-US" altLang="zh-CN" sz="2000" dirty="0"/>
              <a:t> e) {</a:t>
            </a:r>
          </a:p>
          <a:p>
            <a:pPr marL="0" indent="0">
              <a:buNone/>
            </a:pPr>
            <a:r>
              <a:rPr lang="en-US" altLang="zh-CN" sz="2000" dirty="0"/>
              <a:t>		fall();</a:t>
            </a:r>
          </a:p>
          <a:p>
            <a:pPr marL="0" indent="0">
              <a:buNone/>
            </a:pPr>
            <a:r>
              <a:rPr lang="en-US" altLang="zh-CN" sz="2000" dirty="0"/>
              <a:t>		if (</a:t>
            </a:r>
            <a:r>
              <a:rPr lang="en-US" altLang="zh-CN" sz="2000" dirty="0" err="1"/>
              <a:t>collisionDetect</a:t>
            </a:r>
            <a:r>
              <a:rPr lang="en-US" altLang="zh-CN" sz="2000" dirty="0"/>
              <a:t>(x, y + 1, </a:t>
            </a:r>
            <a:r>
              <a:rPr lang="en-US" altLang="zh-CN" sz="2000" dirty="0" err="1"/>
              <a:t>TetriminoType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rotateState</a:t>
            </a:r>
            <a:r>
              <a:rPr lang="en-US" altLang="zh-CN" sz="2000" dirty="0"/>
              <a:t>)) {</a:t>
            </a:r>
          </a:p>
          <a:p>
            <a:pPr marL="0" indent="0"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addToMap</a:t>
            </a:r>
            <a:r>
              <a:rPr lang="en-US" altLang="zh-CN" sz="2000" dirty="0"/>
              <a:t>(x, y, </a:t>
            </a:r>
            <a:r>
              <a:rPr lang="en-US" altLang="zh-CN" sz="2000" dirty="0" err="1"/>
              <a:t>TetriminoType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rotateState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clearLines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newTetrimino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		}</a:t>
            </a:r>
          </a:p>
          <a:p>
            <a:pPr marL="0" indent="0">
              <a:buNone/>
            </a:pPr>
            <a:r>
              <a:rPr lang="en-US" altLang="zh-CN" sz="2000" dirty="0"/>
              <a:t>		repaint();</a:t>
            </a:r>
          </a:p>
          <a:p>
            <a:pPr marL="0" indent="0">
              <a:buNone/>
            </a:pPr>
            <a:r>
              <a:rPr lang="en-US" altLang="zh-CN" sz="2000" dirty="0"/>
              <a:t>	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83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Drawing Bar Chart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Using 3</a:t>
            </a:r>
            <a:r>
              <a:rPr lang="en-US" altLang="zh-CN" baseline="30000" dirty="0"/>
              <a:t>rd</a:t>
            </a:r>
            <a:r>
              <a:rPr lang="en-US" altLang="zh-CN" dirty="0"/>
              <a:t> part library: </a:t>
            </a:r>
            <a:r>
              <a:rPr lang="en-US" altLang="zh-CN" dirty="0" err="1" smtClean="0"/>
              <a:t>JfreeChart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9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JFreeChart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JFreeChart is a free 100% Java chart library that makes it easy for developers to display professional quality charts in their applications. 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Before using </a:t>
            </a:r>
            <a:r>
              <a:rPr lang="en-US" altLang="zh-CN" dirty="0" err="1" smtClean="0"/>
              <a:t>JFreechart</a:t>
            </a:r>
            <a:r>
              <a:rPr lang="en-US" altLang="zh-CN" dirty="0" smtClean="0"/>
              <a:t>, we </a:t>
            </a:r>
            <a:r>
              <a:rPr lang="en-US" altLang="zh-CN" dirty="0"/>
              <a:t>need to </a:t>
            </a:r>
            <a:r>
              <a:rPr lang="en-US" altLang="zh-CN" dirty="0" smtClean="0"/>
              <a:t>download it</a:t>
            </a:r>
            <a:endParaRPr lang="en-US" altLang="zh-CN" dirty="0"/>
          </a:p>
          <a:p>
            <a:pPr lvl="1" fontAlgn="base"/>
            <a:r>
              <a:rPr lang="en-US" altLang="zh-CN" dirty="0">
                <a:hlinkClick r:id="rId2"/>
              </a:rPr>
              <a:t>JFreeChart</a:t>
            </a:r>
            <a:endParaRPr lang="en-US" altLang="zh-CN" dirty="0"/>
          </a:p>
          <a:p>
            <a:pPr fontAlgn="base"/>
            <a:r>
              <a:rPr lang="en-US" altLang="zh-CN" dirty="0" smtClean="0"/>
              <a:t>And following jars </a:t>
            </a:r>
            <a:r>
              <a:rPr lang="en-US" altLang="zh-CN" dirty="0"/>
              <a:t>must be in </a:t>
            </a:r>
            <a:r>
              <a:rPr lang="en-US" altLang="zh-CN" dirty="0" smtClean="0"/>
              <a:t>the class path</a:t>
            </a:r>
          </a:p>
          <a:p>
            <a:pPr lvl="1" fontAlgn="base"/>
            <a:r>
              <a:rPr lang="en-US" altLang="zh-CN" dirty="0" smtClean="0"/>
              <a:t>jfreechart-1.0.13.jar</a:t>
            </a:r>
          </a:p>
          <a:p>
            <a:pPr lvl="1" fontAlgn="base"/>
            <a:r>
              <a:rPr lang="en-US" altLang="zh-CN" dirty="0" smtClean="0"/>
              <a:t>jcommon-1.0.16.jar</a:t>
            </a:r>
          </a:p>
          <a:p>
            <a:pPr fontAlgn="base"/>
            <a:r>
              <a:rPr lang="en-US" altLang="zh-CN" dirty="0" smtClean="0"/>
              <a:t>Reading materials:</a:t>
            </a:r>
          </a:p>
          <a:p>
            <a:pPr lvl="1" fontAlgn="base"/>
            <a:r>
              <a:rPr lang="en-US" altLang="zh-CN" dirty="0"/>
              <a:t>http://</a:t>
            </a:r>
            <a:r>
              <a:rPr lang="en-US" altLang="zh-CN" dirty="0" smtClean="0"/>
              <a:t>www.javatips.net/blog/create-bar-chart-using-jfreechart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558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Downloading the JFreeChart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http://www.jfree.org/jfreechart/download.html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38" y="2267324"/>
            <a:ext cx="5254388" cy="459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80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Copying jars into </a:t>
            </a:r>
            <a:r>
              <a:rPr lang="en-US" altLang="zh-CN" dirty="0" err="1" smtClean="0"/>
              <a:t>classpath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84" y="2336732"/>
            <a:ext cx="6134632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1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java.awt.Graphics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In Java, custom painting is done via the </a:t>
            </a:r>
            <a:r>
              <a:rPr lang="en-US" altLang="zh-CN" dirty="0" err="1">
                <a:solidFill>
                  <a:schemeClr val="accent5"/>
                </a:solidFill>
              </a:rPr>
              <a:t>java.awt.Graphics</a:t>
            </a: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dirty="0"/>
              <a:t>class, which manages a </a:t>
            </a:r>
            <a:r>
              <a:rPr lang="en-US" altLang="zh-CN" dirty="0">
                <a:solidFill>
                  <a:schemeClr val="accent5"/>
                </a:solidFill>
              </a:rPr>
              <a:t>graphics context</a:t>
            </a:r>
            <a:r>
              <a:rPr lang="en-US" altLang="zh-CN" dirty="0"/>
              <a:t>, and provides a set of device-independent methods for drawing texts, figures and images on the screen on different platforms.</a:t>
            </a:r>
          </a:p>
          <a:p>
            <a:r>
              <a:rPr lang="en-US" altLang="zh-CN" dirty="0" smtClean="0">
                <a:solidFill>
                  <a:schemeClr val="accent5"/>
                </a:solidFill>
              </a:rPr>
              <a:t>Note: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/>
              <a:t>java.awt.Graphics</a:t>
            </a:r>
            <a:r>
              <a:rPr lang="en-US" altLang="zh-CN" dirty="0"/>
              <a:t> is an abstract class, as the actual act of drawing is system-dependent and device-dependent. </a:t>
            </a:r>
            <a:r>
              <a:rPr lang="en-US" altLang="zh-CN" dirty="0" smtClean="0"/>
              <a:t>Each </a:t>
            </a:r>
            <a:r>
              <a:rPr lang="en-US" altLang="zh-CN" dirty="0"/>
              <a:t>operating platform will provide a subclass of Graphics to perform the actual drawing under the platform, but conform to the specification defined in Graphics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3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Adding jars into the build path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63" y="2246137"/>
            <a:ext cx="6407073" cy="42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56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drawing </a:t>
            </a:r>
            <a:r>
              <a:rPr lang="en-US" altLang="zh-CN" dirty="0"/>
              <a:t>bar </a:t>
            </a:r>
            <a:r>
              <a:rPr lang="en-US" altLang="zh-CN" dirty="0" smtClean="0"/>
              <a:t>chart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00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TestXYBarChart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public static </a:t>
            </a:r>
            <a:r>
              <a:rPr lang="en-US" altLang="zh-CN" dirty="0" err="1"/>
              <a:t>IntervalXYDataset</a:t>
            </a:r>
            <a:r>
              <a:rPr lang="en-US" altLang="zh-CN" dirty="0"/>
              <a:t> </a:t>
            </a:r>
            <a:r>
              <a:rPr lang="en-US" altLang="zh-CN" dirty="0" err="1"/>
              <a:t>createDataset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XYSeriesCollection</a:t>
            </a:r>
            <a:r>
              <a:rPr lang="en-US" altLang="zh-CN" dirty="0"/>
              <a:t> </a:t>
            </a:r>
            <a:r>
              <a:rPr lang="en-US" altLang="zh-CN" dirty="0" err="1"/>
              <a:t>seriesCollection</a:t>
            </a:r>
            <a:r>
              <a:rPr lang="en-US" altLang="zh-CN" dirty="0"/>
              <a:t> = new </a:t>
            </a:r>
            <a:r>
              <a:rPr lang="en-US" altLang="zh-CN" dirty="0" err="1"/>
              <a:t>XYSeriesCollection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XYSeries</a:t>
            </a:r>
            <a:r>
              <a:rPr lang="en-US" altLang="zh-CN" dirty="0"/>
              <a:t> series1 = new </a:t>
            </a:r>
            <a:r>
              <a:rPr lang="en-US" altLang="zh-CN" dirty="0" err="1"/>
              <a:t>XYSeries</a:t>
            </a:r>
            <a:r>
              <a:rPr lang="en-US" altLang="zh-CN" dirty="0"/>
              <a:t>("BMI Statistics");</a:t>
            </a:r>
          </a:p>
          <a:p>
            <a:pPr marL="0" indent="0">
              <a:buNone/>
            </a:pPr>
            <a:r>
              <a:rPr lang="en-US" altLang="zh-CN" dirty="0"/>
              <a:t>		series1.add(1, 1);</a:t>
            </a:r>
          </a:p>
          <a:p>
            <a:pPr marL="0" indent="0">
              <a:buNone/>
            </a:pPr>
            <a:r>
              <a:rPr lang="en-US" altLang="zh-CN" dirty="0"/>
              <a:t>		series1.add(2, 2);</a:t>
            </a:r>
          </a:p>
          <a:p>
            <a:pPr marL="0" indent="0">
              <a:buNone/>
            </a:pPr>
            <a:r>
              <a:rPr lang="en-US" altLang="zh-CN" dirty="0"/>
              <a:t>		series1.add(3, 2);</a:t>
            </a:r>
          </a:p>
          <a:p>
            <a:pPr marL="0" indent="0">
              <a:buNone/>
            </a:pPr>
            <a:r>
              <a:rPr lang="en-US" altLang="zh-CN" dirty="0"/>
              <a:t>		series1.add(4, 7);</a:t>
            </a:r>
          </a:p>
          <a:p>
            <a:pPr marL="0" indent="0">
              <a:buNone/>
            </a:pPr>
            <a:r>
              <a:rPr lang="en-US" altLang="zh-CN" dirty="0"/>
              <a:t>		series1.add(5, 12);</a:t>
            </a:r>
          </a:p>
          <a:p>
            <a:pPr marL="0" indent="0">
              <a:buNone/>
            </a:pPr>
            <a:r>
              <a:rPr lang="en-US" altLang="zh-CN" dirty="0"/>
              <a:t>		series1.add(6, 16);</a:t>
            </a:r>
          </a:p>
          <a:p>
            <a:pPr marL="0" indent="0">
              <a:buNone/>
            </a:pPr>
            <a:r>
              <a:rPr lang="en-US" altLang="zh-CN" dirty="0"/>
              <a:t>		series1.add(7, 7);</a:t>
            </a:r>
          </a:p>
          <a:p>
            <a:pPr marL="0" indent="0">
              <a:buNone/>
            </a:pPr>
            <a:r>
              <a:rPr lang="en-US" altLang="zh-CN" dirty="0"/>
              <a:t>		series1.add(8, 3);</a:t>
            </a:r>
          </a:p>
          <a:p>
            <a:pPr marL="0" indent="0">
              <a:buNone/>
            </a:pPr>
            <a:r>
              <a:rPr lang="en-US" altLang="zh-CN" dirty="0"/>
              <a:t>		series1.add(9, 2);</a:t>
            </a:r>
          </a:p>
          <a:p>
            <a:pPr marL="0" indent="0">
              <a:buNone/>
            </a:pPr>
            <a:r>
              <a:rPr lang="en-US" altLang="zh-CN" dirty="0"/>
              <a:t>		series1.add(10, 1);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seriesCollection.addSeries</a:t>
            </a:r>
            <a:r>
              <a:rPr lang="en-US" altLang="zh-CN" dirty="0"/>
              <a:t>(series1);</a:t>
            </a:r>
          </a:p>
          <a:p>
            <a:pPr marL="0" indent="0">
              <a:buNone/>
            </a:pPr>
            <a:r>
              <a:rPr lang="en-US" altLang="zh-CN" dirty="0"/>
              <a:t>		return new </a:t>
            </a:r>
            <a:r>
              <a:rPr lang="en-US" altLang="zh-CN" dirty="0" err="1"/>
              <a:t>XYBarDataset</a:t>
            </a:r>
            <a:r>
              <a:rPr lang="en-US" altLang="zh-CN" dirty="0"/>
              <a:t>(</a:t>
            </a:r>
            <a:r>
              <a:rPr lang="en-US" altLang="zh-CN" dirty="0" err="1"/>
              <a:t>seriesCollection</a:t>
            </a:r>
            <a:r>
              <a:rPr lang="en-US" altLang="zh-CN" dirty="0"/>
              <a:t>, 0.9);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	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 smtClean="0"/>
              <a:t>{…}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371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drawing bar chart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	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{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JFreeChart</a:t>
            </a:r>
            <a:r>
              <a:rPr lang="en-US" altLang="zh-CN" sz="1800" dirty="0"/>
              <a:t> chart = </a:t>
            </a:r>
            <a:r>
              <a:rPr lang="en-US" altLang="zh-CN" sz="1800" dirty="0" err="1"/>
              <a:t>ChartFactory.createXYBarChart</a:t>
            </a:r>
            <a:r>
              <a:rPr lang="en-US" altLang="zh-CN" sz="1800" dirty="0"/>
              <a:t>("BMI Statistics",</a:t>
            </a:r>
          </a:p>
          <a:p>
            <a:pPr marL="0" indent="0">
              <a:buNone/>
            </a:pPr>
            <a:r>
              <a:rPr lang="en-US" altLang="zh-CN" sz="1800" dirty="0"/>
              <a:t>				"Intervals", false, "Number of Students",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 smtClean="0"/>
              <a:t>createDataset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PlotOrientation.VERTICAL</a:t>
            </a:r>
            <a:r>
              <a:rPr lang="en-US" altLang="zh-CN" sz="1800" dirty="0"/>
              <a:t>,</a:t>
            </a:r>
          </a:p>
          <a:p>
            <a:pPr marL="0" indent="0">
              <a:buNone/>
            </a:pPr>
            <a:r>
              <a:rPr lang="en-US" altLang="zh-CN" sz="1800" dirty="0"/>
              <a:t>				true, false, false);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ChartFrame</a:t>
            </a:r>
            <a:r>
              <a:rPr lang="en-US" altLang="zh-CN" sz="1800" dirty="0"/>
              <a:t> frame = new </a:t>
            </a:r>
            <a:r>
              <a:rPr lang="en-US" altLang="zh-CN" sz="1800" dirty="0" err="1"/>
              <a:t>ChartFrame</a:t>
            </a:r>
            <a:r>
              <a:rPr lang="en-US" altLang="zh-CN" sz="1800" dirty="0"/>
              <a:t>("BMI Statistics", chart);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frame.pack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frame.setVisible</a:t>
            </a:r>
            <a:r>
              <a:rPr lang="en-US" altLang="zh-CN" sz="1800" dirty="0"/>
              <a:t>(true);</a:t>
            </a:r>
          </a:p>
          <a:p>
            <a:pPr marL="0" indent="0">
              <a:buNone/>
            </a:pPr>
            <a:r>
              <a:rPr lang="en-US" altLang="zh-CN" sz="1800" dirty="0"/>
              <a:t>	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55232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drawing bar chart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825625"/>
            <a:ext cx="66484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14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Graphics </a:t>
            </a:r>
            <a:r>
              <a:rPr lang="en-US" altLang="zh-CN" dirty="0" smtClean="0"/>
              <a:t>Context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图形环境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graphics context provides the capabilities of drawing on the screen.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graphics context maintains states such as the </a:t>
            </a:r>
            <a:r>
              <a:rPr lang="en-US" altLang="zh-CN" dirty="0">
                <a:solidFill>
                  <a:srgbClr val="FF0000"/>
                </a:solidFill>
              </a:rPr>
              <a:t>color and font </a:t>
            </a:r>
            <a:r>
              <a:rPr lang="en-US" altLang="zh-CN" dirty="0"/>
              <a:t>used in drawing, as well as interacting with the underlying operating system to perform the drawing. </a:t>
            </a:r>
          </a:p>
        </p:txBody>
      </p:sp>
    </p:spTree>
    <p:extLst>
      <p:ext uri="{BB962C8B-B14F-4D97-AF65-F5344CB8AC3E}">
        <p14:creationId xmlns:p14="http://schemas.microsoft.com/office/powerpoint/2010/main" val="3906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java.awt.Graphics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Graphics class provides methods for drawing three types of graphical objects: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Text strings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via </a:t>
            </a:r>
            <a:r>
              <a:rPr lang="en-US" altLang="zh-CN" dirty="0"/>
              <a:t>the </a:t>
            </a:r>
            <a:r>
              <a:rPr lang="en-US" altLang="zh-CN" dirty="0" err="1"/>
              <a:t>drawString</a:t>
            </a:r>
            <a:r>
              <a:rPr lang="en-US" altLang="zh-CN" dirty="0"/>
              <a:t>() method. Take note that </a:t>
            </a:r>
            <a:r>
              <a:rPr lang="en-US" altLang="zh-CN" dirty="0" err="1"/>
              <a:t>System.out.println</a:t>
            </a:r>
            <a:r>
              <a:rPr lang="en-US" altLang="zh-CN" dirty="0"/>
              <a:t>() prints to the system console, not to the graphics screen.</a:t>
            </a:r>
          </a:p>
          <a:p>
            <a:pPr lvl="1"/>
            <a:r>
              <a:rPr lang="en-US" altLang="zh-CN" dirty="0"/>
              <a:t>V</a:t>
            </a:r>
            <a:r>
              <a:rPr lang="en-US" altLang="zh-CN" dirty="0">
                <a:solidFill>
                  <a:schemeClr val="accent5"/>
                </a:solidFill>
              </a:rPr>
              <a:t>ector-graphic </a:t>
            </a:r>
            <a:r>
              <a:rPr lang="en-US" altLang="zh-CN" dirty="0"/>
              <a:t>primitives and shapes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via </a:t>
            </a:r>
            <a:r>
              <a:rPr lang="en-US" altLang="zh-CN" dirty="0"/>
              <a:t>methods </a:t>
            </a:r>
            <a:r>
              <a:rPr lang="en-US" altLang="zh-CN" dirty="0" err="1"/>
              <a:t>drawXxx</a:t>
            </a:r>
            <a:r>
              <a:rPr lang="en-US" altLang="zh-CN" dirty="0"/>
              <a:t>() and </a:t>
            </a:r>
            <a:r>
              <a:rPr lang="en-US" altLang="zh-CN" dirty="0" err="1"/>
              <a:t>fillXxx</a:t>
            </a:r>
            <a:r>
              <a:rPr lang="en-US" altLang="zh-CN" dirty="0"/>
              <a:t>(), where Xxx could be Line, </a:t>
            </a:r>
            <a:r>
              <a:rPr lang="en-US" altLang="zh-CN" dirty="0" err="1"/>
              <a:t>Rect</a:t>
            </a:r>
            <a:r>
              <a:rPr lang="en-US" altLang="zh-CN" dirty="0"/>
              <a:t>, Oval, Arc, </a:t>
            </a:r>
            <a:r>
              <a:rPr lang="en-US" altLang="zh-CN" dirty="0" err="1"/>
              <a:t>PolyLine</a:t>
            </a:r>
            <a:r>
              <a:rPr lang="en-US" altLang="zh-CN" dirty="0"/>
              <a:t>, </a:t>
            </a:r>
            <a:r>
              <a:rPr lang="en-US" altLang="zh-CN" dirty="0" err="1"/>
              <a:t>RoundRect</a:t>
            </a:r>
            <a:r>
              <a:rPr lang="en-US" altLang="zh-CN" dirty="0"/>
              <a:t>, or 3DRect.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Bitmap images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via </a:t>
            </a:r>
            <a:r>
              <a:rPr lang="en-US" altLang="zh-CN" dirty="0"/>
              <a:t>the </a:t>
            </a:r>
            <a:r>
              <a:rPr lang="en-US" altLang="zh-CN" dirty="0" err="1"/>
              <a:t>drawImage</a:t>
            </a:r>
            <a:r>
              <a:rPr lang="en-US" altLang="zh-CN" dirty="0"/>
              <a:t>()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5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34597" cy="1325563"/>
          </a:xfrm>
        </p:spPr>
        <p:txBody>
          <a:bodyPr/>
          <a:lstStyle/>
          <a:p>
            <a:r>
              <a:rPr lang="en-US" altLang="zh-CN" dirty="0"/>
              <a:t>Graphics Coordinate </a:t>
            </a:r>
            <a:r>
              <a:rPr lang="en-US" altLang="zh-CN" dirty="0" smtClean="0"/>
              <a:t>System(</a:t>
            </a:r>
            <a:r>
              <a:rPr lang="zh-CN" altLang="en-US" dirty="0" smtClean="0"/>
              <a:t>坐标系统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 Java Windowing Subsystem (like most of the 2D Graphics systems), the origin (0,0) is located at the top-left corner.</a:t>
            </a:r>
          </a:p>
          <a:p>
            <a:r>
              <a:rPr lang="en-US" altLang="zh-CN" dirty="0"/>
              <a:t>EACH component/container has its own coordinate system, ranging for (0,0) to (width-1, height-1) as illustrated.</a:t>
            </a:r>
          </a:p>
          <a:p>
            <a:r>
              <a:rPr lang="en-US" altLang="zh-CN" dirty="0"/>
              <a:t>You can use method </a:t>
            </a:r>
            <a:r>
              <a:rPr lang="en-US" altLang="zh-CN" dirty="0" err="1"/>
              <a:t>getWidth</a:t>
            </a:r>
            <a:r>
              <a:rPr lang="en-US" altLang="zh-CN" dirty="0"/>
              <a:t>() and </a:t>
            </a:r>
            <a:r>
              <a:rPr lang="en-US" altLang="zh-CN" dirty="0" err="1"/>
              <a:t>getHeight</a:t>
            </a:r>
            <a:r>
              <a:rPr lang="en-US" altLang="zh-CN" dirty="0"/>
              <a:t>() to retrieve the width and height of a component/container. You can use </a:t>
            </a:r>
            <a:r>
              <a:rPr lang="en-US" altLang="zh-CN" dirty="0" err="1"/>
              <a:t>getX</a:t>
            </a:r>
            <a:r>
              <a:rPr lang="en-US" altLang="zh-CN" dirty="0"/>
              <a:t>() or </a:t>
            </a:r>
            <a:r>
              <a:rPr lang="en-US" altLang="zh-CN" dirty="0" err="1"/>
              <a:t>getY</a:t>
            </a:r>
            <a:r>
              <a:rPr lang="en-US" altLang="zh-CN" dirty="0"/>
              <a:t>() to get the top-left corner (</a:t>
            </a:r>
            <a:r>
              <a:rPr lang="en-US" altLang="zh-CN" dirty="0" err="1"/>
              <a:t>x,y</a:t>
            </a:r>
            <a:r>
              <a:rPr lang="en-US" altLang="zh-CN" dirty="0"/>
              <a:t>) of this component's origin relative to its parent.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25" y="2744227"/>
            <a:ext cx="5832025" cy="35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java.awt.Graphics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63" y="1690689"/>
            <a:ext cx="5537073" cy="5140539"/>
          </a:xfrm>
        </p:spPr>
      </p:pic>
      <p:sp>
        <p:nvSpPr>
          <p:cNvPr id="3" name="矩形 2"/>
          <p:cNvSpPr/>
          <p:nvPr/>
        </p:nvSpPr>
        <p:spPr>
          <a:xfrm>
            <a:off x="1860698" y="3051544"/>
            <a:ext cx="1701209" cy="1031358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9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 painting – Drawing Mickey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 Swing, </a:t>
            </a:r>
            <a:r>
              <a:rPr lang="en-US" altLang="zh-CN" dirty="0">
                <a:solidFill>
                  <a:srgbClr val="0070C0"/>
                </a:solidFill>
              </a:rPr>
              <a:t>custom painting is usually performed by extending </a:t>
            </a:r>
            <a:r>
              <a:rPr lang="en-US" altLang="zh-CN" dirty="0" smtClean="0">
                <a:solidFill>
                  <a:srgbClr val="0070C0"/>
                </a:solidFill>
              </a:rPr>
              <a:t>a </a:t>
            </a:r>
            <a:r>
              <a:rPr lang="en-US" altLang="zh-CN" dirty="0" err="1">
                <a:solidFill>
                  <a:srgbClr val="0070C0"/>
                </a:solidFill>
              </a:rPr>
              <a:t>JPanel</a:t>
            </a:r>
            <a:r>
              <a:rPr lang="en-US" altLang="zh-CN" dirty="0">
                <a:solidFill>
                  <a:srgbClr val="0070C0"/>
                </a:solidFill>
              </a:rPr>
              <a:t> as the drawing canvas and override the </a:t>
            </a:r>
            <a:r>
              <a:rPr lang="en-US" altLang="zh-CN" dirty="0" err="1">
                <a:solidFill>
                  <a:srgbClr val="0070C0"/>
                </a:solidFill>
              </a:rPr>
              <a:t>paintComponent</a:t>
            </a:r>
            <a:r>
              <a:rPr lang="en-US" altLang="zh-CN" dirty="0">
                <a:solidFill>
                  <a:srgbClr val="0070C0"/>
                </a:solidFill>
              </a:rPr>
              <a:t>(Graphics g) method </a:t>
            </a:r>
            <a:r>
              <a:rPr lang="en-US" altLang="zh-CN" dirty="0"/>
              <a:t>to perform your own drawing with the drawing methods provided by the Graphics class. </a:t>
            </a:r>
            <a:endParaRPr lang="en-US" altLang="zh-CN" dirty="0" smtClean="0"/>
          </a:p>
          <a:p>
            <a:r>
              <a:rPr lang="en-US" altLang="zh-CN" dirty="0" smtClean="0"/>
              <a:t>For example, we want to draw a Mickey.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32" y="4325399"/>
            <a:ext cx="2484335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3054</TotalTime>
  <Words>1638</Words>
  <Application>Microsoft Office PowerPoint</Application>
  <PresentationFormat>全屏显示(4:3)</PresentationFormat>
  <Paragraphs>343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楷体</vt:lpstr>
      <vt:lpstr>宋体</vt:lpstr>
      <vt:lpstr>Arial</vt:lpstr>
      <vt:lpstr>Calibri</vt:lpstr>
      <vt:lpstr>Office Theme</vt:lpstr>
      <vt:lpstr>Java Programming</vt:lpstr>
      <vt:lpstr>Why graphic programming?</vt:lpstr>
      <vt:lpstr>Outline</vt:lpstr>
      <vt:lpstr>java.awt.Graphics</vt:lpstr>
      <vt:lpstr>Graphics Context(图形环境)</vt:lpstr>
      <vt:lpstr>java.awt.Graphics</vt:lpstr>
      <vt:lpstr>Graphics Coordinate System(坐标系统)</vt:lpstr>
      <vt:lpstr>java.awt.Graphics</vt:lpstr>
      <vt:lpstr>Custom painting – Drawing Mickey</vt:lpstr>
      <vt:lpstr>Getting canvas</vt:lpstr>
      <vt:lpstr>Drawing Mickey</vt:lpstr>
      <vt:lpstr>Drawing Mickey</vt:lpstr>
      <vt:lpstr>PowerPoint 演示文稿</vt:lpstr>
      <vt:lpstr>Coloring Mickey</vt:lpstr>
      <vt:lpstr>Colors</vt:lpstr>
      <vt:lpstr>Colors </vt:lpstr>
      <vt:lpstr>Fonts</vt:lpstr>
      <vt:lpstr>Fonts</vt:lpstr>
      <vt:lpstr>Fonts </vt:lpstr>
      <vt:lpstr>Coloring &amp; Naming Mickey</vt:lpstr>
      <vt:lpstr>Moving Mickey</vt:lpstr>
      <vt:lpstr>The repaint() method</vt:lpstr>
      <vt:lpstr>PowerPoint 演示文稿</vt:lpstr>
      <vt:lpstr>Demo</vt:lpstr>
      <vt:lpstr>Animation(动画)</vt:lpstr>
      <vt:lpstr>Timer(定时器)</vt:lpstr>
      <vt:lpstr>Timer</vt:lpstr>
      <vt:lpstr>Timer</vt:lpstr>
      <vt:lpstr>Moving Mickey by timer</vt:lpstr>
      <vt:lpstr>Tetris game</vt:lpstr>
      <vt:lpstr>The Tetrimino class</vt:lpstr>
      <vt:lpstr>Draw the map and stopped squares </vt:lpstr>
      <vt:lpstr>Draw the Tetrimino</vt:lpstr>
      <vt:lpstr>Move the Tetrimino by keyboard</vt:lpstr>
      <vt:lpstr>Move the Tetrimino by timer</vt:lpstr>
      <vt:lpstr>Drawing Bar Chart</vt:lpstr>
      <vt:lpstr>JFreeChart</vt:lpstr>
      <vt:lpstr>Downloading the JFreeChart</vt:lpstr>
      <vt:lpstr>Copying jars into classpath</vt:lpstr>
      <vt:lpstr>Adding jars into the build path</vt:lpstr>
      <vt:lpstr>Example: drawing bar chart</vt:lpstr>
      <vt:lpstr>Example: drawing bar chart</vt:lpstr>
      <vt:lpstr>Example: drawing bar chart</vt:lpstr>
      <vt:lpstr>PowerPoint 演示文稿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Xudong Liu</cp:lastModifiedBy>
  <cp:revision>524</cp:revision>
  <dcterms:created xsi:type="dcterms:W3CDTF">2016-09-13T14:28:44Z</dcterms:created>
  <dcterms:modified xsi:type="dcterms:W3CDTF">2018-06-20T16:55:03Z</dcterms:modified>
</cp:coreProperties>
</file>