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2.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6.jpg" ContentType="image/png"/>
  <Override PartName="/ppt/notesSlides/notesSlide16.xml" ContentType="application/vnd.openxmlformats-officedocument.presentationml.notesSlide+xml"/>
  <Override PartName="/ppt/media/image18.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4.jpg" ContentType="image/gif"/>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75"/>
  </p:notesMasterIdLst>
  <p:sldIdLst>
    <p:sldId id="256" r:id="rId2"/>
    <p:sldId id="331" r:id="rId3"/>
    <p:sldId id="392" r:id="rId4"/>
    <p:sldId id="321" r:id="rId5"/>
    <p:sldId id="322" r:id="rId6"/>
    <p:sldId id="339" r:id="rId7"/>
    <p:sldId id="338" r:id="rId8"/>
    <p:sldId id="332" r:id="rId9"/>
    <p:sldId id="334" r:id="rId10"/>
    <p:sldId id="319" r:id="rId11"/>
    <p:sldId id="263" r:id="rId12"/>
    <p:sldId id="301" r:id="rId13"/>
    <p:sldId id="302" r:id="rId14"/>
    <p:sldId id="307" r:id="rId15"/>
    <p:sldId id="265" r:id="rId16"/>
    <p:sldId id="303" r:id="rId17"/>
    <p:sldId id="305" r:id="rId18"/>
    <p:sldId id="306" r:id="rId19"/>
    <p:sldId id="335" r:id="rId20"/>
    <p:sldId id="317" r:id="rId21"/>
    <p:sldId id="324" r:id="rId22"/>
    <p:sldId id="318" r:id="rId23"/>
    <p:sldId id="299" r:id="rId24"/>
    <p:sldId id="393" r:id="rId25"/>
    <p:sldId id="326" r:id="rId26"/>
    <p:sldId id="353" r:id="rId27"/>
    <p:sldId id="354" r:id="rId28"/>
    <p:sldId id="342" r:id="rId29"/>
    <p:sldId id="336" r:id="rId30"/>
    <p:sldId id="273" r:id="rId31"/>
    <p:sldId id="297" r:id="rId32"/>
    <p:sldId id="288" r:id="rId33"/>
    <p:sldId id="337" r:id="rId34"/>
    <p:sldId id="310" r:id="rId35"/>
    <p:sldId id="391" r:id="rId36"/>
    <p:sldId id="356" r:id="rId37"/>
    <p:sldId id="402" r:id="rId38"/>
    <p:sldId id="357" r:id="rId39"/>
    <p:sldId id="358" r:id="rId40"/>
    <p:sldId id="365" r:id="rId41"/>
    <p:sldId id="416" r:id="rId42"/>
    <p:sldId id="366" r:id="rId43"/>
    <p:sldId id="367" r:id="rId44"/>
    <p:sldId id="368" r:id="rId45"/>
    <p:sldId id="369" r:id="rId46"/>
    <p:sldId id="370" r:id="rId47"/>
    <p:sldId id="371" r:id="rId48"/>
    <p:sldId id="372" r:id="rId49"/>
    <p:sldId id="417" r:id="rId50"/>
    <p:sldId id="375" r:id="rId51"/>
    <p:sldId id="382" r:id="rId52"/>
    <p:sldId id="383" r:id="rId53"/>
    <p:sldId id="384" r:id="rId54"/>
    <p:sldId id="385" r:id="rId55"/>
    <p:sldId id="386" r:id="rId56"/>
    <p:sldId id="387" r:id="rId57"/>
    <p:sldId id="388" r:id="rId58"/>
    <p:sldId id="403" r:id="rId59"/>
    <p:sldId id="405" r:id="rId60"/>
    <p:sldId id="408" r:id="rId61"/>
    <p:sldId id="404" r:id="rId62"/>
    <p:sldId id="409" r:id="rId63"/>
    <p:sldId id="407" r:id="rId64"/>
    <p:sldId id="413" r:id="rId65"/>
    <p:sldId id="414" r:id="rId66"/>
    <p:sldId id="412" r:id="rId67"/>
    <p:sldId id="415" r:id="rId68"/>
    <p:sldId id="397" r:id="rId69"/>
    <p:sldId id="398" r:id="rId70"/>
    <p:sldId id="399" r:id="rId71"/>
    <p:sldId id="400" r:id="rId72"/>
    <p:sldId id="401" r:id="rId73"/>
    <p:sldId id="290"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3" autoAdjust="0"/>
  </p:normalViewPr>
  <p:slideViewPr>
    <p:cSldViewPr snapToGrid="0">
      <p:cViewPr varScale="1">
        <p:scale>
          <a:sx n="64" d="100"/>
          <a:sy n="64" d="100"/>
        </p:scale>
        <p:origin x="13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3440C-2C00-4CBE-A72E-7C781F065E84}" type="datetimeFigureOut">
              <a:rPr lang="zh-CN" altLang="en-US" smtClean="0"/>
              <a:t>2018/7/3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E8E99-7100-4499-8219-C7AA40863D59}" type="slidenum">
              <a:rPr lang="zh-CN" altLang="en-US" smtClean="0"/>
              <a:t>‹#›</a:t>
            </a:fld>
            <a:endParaRPr lang="zh-CN" altLang="en-US"/>
          </a:p>
        </p:txBody>
      </p:sp>
    </p:spTree>
    <p:extLst>
      <p:ext uri="{BB962C8B-B14F-4D97-AF65-F5344CB8AC3E}">
        <p14:creationId xmlns:p14="http://schemas.microsoft.com/office/powerpoint/2010/main" val="270975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4</a:t>
            </a:fld>
            <a:endParaRPr lang="zh-CN" altLang="en-US"/>
          </a:p>
        </p:txBody>
      </p:sp>
    </p:spTree>
    <p:extLst>
      <p:ext uri="{BB962C8B-B14F-4D97-AF65-F5344CB8AC3E}">
        <p14:creationId xmlns:p14="http://schemas.microsoft.com/office/powerpoint/2010/main" val="286843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26</a:t>
            </a:fld>
            <a:endParaRPr lang="zh-CN" altLang="en-US"/>
          </a:p>
        </p:txBody>
      </p:sp>
    </p:spTree>
    <p:extLst>
      <p:ext uri="{BB962C8B-B14F-4D97-AF65-F5344CB8AC3E}">
        <p14:creationId xmlns:p14="http://schemas.microsoft.com/office/powerpoint/2010/main" val="141572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Infinity</a:t>
            </a:r>
          </a:p>
          <a:p>
            <a:r>
              <a:rPr lang="en-US" altLang="zh-CN" dirty="0" err="1" smtClean="0"/>
              <a:t>NaN</a:t>
            </a:r>
            <a:endParaRPr lang="en-US" altLang="zh-CN" dirty="0" smtClean="0"/>
          </a:p>
          <a:p>
            <a:r>
              <a:rPr lang="en-US" altLang="zh-CN" dirty="0" err="1" smtClean="0">
                <a:solidFill>
                  <a:srgbClr val="FFFF00"/>
                </a:solidFill>
                <a:effectLst/>
              </a:rPr>
              <a:t>ArithmeticException</a:t>
            </a:r>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27</a:t>
            </a:fld>
            <a:endParaRPr lang="zh-CN" altLang="en-US"/>
          </a:p>
        </p:txBody>
      </p:sp>
    </p:spTree>
    <p:extLst>
      <p:ext uri="{BB962C8B-B14F-4D97-AF65-F5344CB8AC3E}">
        <p14:creationId xmlns:p14="http://schemas.microsoft.com/office/powerpoint/2010/main" val="207744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smtClean="0">
                <a:solidFill>
                  <a:schemeClr val="tx1"/>
                </a:solidFill>
                <a:effectLst/>
                <a:latin typeface="+mn-lt"/>
                <a:ea typeface="+mn-ea"/>
                <a:cs typeface="+mn-cs"/>
              </a:rPr>
              <a:t>Operator Precedence</a:t>
            </a:r>
            <a:endParaRPr lang="zh-CN" altLang="en-US"/>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29</a:t>
            </a:fld>
            <a:endParaRPr lang="zh-CN" altLang="en-US"/>
          </a:p>
        </p:txBody>
      </p:sp>
    </p:spTree>
    <p:extLst>
      <p:ext uri="{BB962C8B-B14F-4D97-AF65-F5344CB8AC3E}">
        <p14:creationId xmlns:p14="http://schemas.microsoft.com/office/powerpoint/2010/main" val="152096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31</a:t>
            </a:fld>
            <a:endParaRPr lang="zh-CN" altLang="en-US"/>
          </a:p>
        </p:txBody>
      </p:sp>
    </p:spTree>
    <p:extLst>
      <p:ext uri="{BB962C8B-B14F-4D97-AF65-F5344CB8AC3E}">
        <p14:creationId xmlns:p14="http://schemas.microsoft.com/office/powerpoint/2010/main" val="334888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interface of a black box should be fairly straightforward, well-defined, and easy to understand.</a:t>
            </a:r>
          </a:p>
          <a:p>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40</a:t>
            </a:fld>
            <a:endParaRPr lang="zh-CN" altLang="en-US"/>
          </a:p>
        </p:txBody>
      </p:sp>
    </p:spTree>
    <p:extLst>
      <p:ext uri="{BB962C8B-B14F-4D97-AF65-F5344CB8AC3E}">
        <p14:creationId xmlns:p14="http://schemas.microsoft.com/office/powerpoint/2010/main" val="3678833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42</a:t>
            </a:fld>
            <a:endParaRPr lang="zh-CN" altLang="en-US"/>
          </a:p>
        </p:txBody>
      </p:sp>
    </p:spTree>
    <p:extLst>
      <p:ext uri="{BB962C8B-B14F-4D97-AF65-F5344CB8AC3E}">
        <p14:creationId xmlns:p14="http://schemas.microsoft.com/office/powerpoint/2010/main" val="196768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数组越界错误</a:t>
            </a:r>
            <a:endParaRPr lang="en-US" altLang="zh-CN" dirty="0" smtClean="0"/>
          </a:p>
          <a:p>
            <a:r>
              <a:rPr lang="zh-CN" altLang="en-US" dirty="0" smtClean="0"/>
              <a:t>注意，和普通变量需要先赋值才能参与运算一样，数组必须先初始化</a:t>
            </a:r>
            <a:r>
              <a:rPr lang="en-US" altLang="zh-CN" dirty="0" smtClean="0"/>
              <a:t>(new)</a:t>
            </a:r>
            <a:r>
              <a:rPr lang="zh-CN" altLang="en-US" dirty="0" smtClean="0"/>
              <a:t>，才能使用。</a:t>
            </a:r>
            <a:endParaRPr lang="zh-CN" altLang="en-US" dirty="0"/>
          </a:p>
        </p:txBody>
      </p:sp>
      <p:sp>
        <p:nvSpPr>
          <p:cNvPr id="4" name="灯片编号占位符 3"/>
          <p:cNvSpPr>
            <a:spLocks noGrp="1"/>
          </p:cNvSpPr>
          <p:nvPr>
            <p:ph type="sldNum" sz="quarter" idx="10"/>
          </p:nvPr>
        </p:nvSpPr>
        <p:spPr/>
        <p:txBody>
          <a:bodyPr/>
          <a:lstStyle/>
          <a:p>
            <a:fld id="{1786F882-D91E-4E07-BE2F-AA6355BF681E}" type="slidenum">
              <a:rPr lang="zh-CN" altLang="en-US" smtClean="0"/>
              <a:t>53</a:t>
            </a:fld>
            <a:endParaRPr lang="zh-CN" altLang="en-US"/>
          </a:p>
        </p:txBody>
      </p:sp>
    </p:spTree>
    <p:extLst>
      <p:ext uri="{BB962C8B-B14F-4D97-AF65-F5344CB8AC3E}">
        <p14:creationId xmlns:p14="http://schemas.microsoft.com/office/powerpoint/2010/main" val="250149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返回排序后的下标</a:t>
            </a:r>
            <a:endParaRPr lang="zh-CN" altLang="en-US" dirty="0"/>
          </a:p>
        </p:txBody>
      </p:sp>
      <p:sp>
        <p:nvSpPr>
          <p:cNvPr id="4" name="灯片编号占位符 3"/>
          <p:cNvSpPr>
            <a:spLocks noGrp="1"/>
          </p:cNvSpPr>
          <p:nvPr>
            <p:ph type="sldNum" sz="quarter" idx="10"/>
          </p:nvPr>
        </p:nvSpPr>
        <p:spPr/>
        <p:txBody>
          <a:bodyPr/>
          <a:lstStyle/>
          <a:p>
            <a:fld id="{1786F882-D91E-4E07-BE2F-AA6355BF681E}" type="slidenum">
              <a:rPr lang="zh-CN" altLang="en-US" smtClean="0"/>
              <a:t>60</a:t>
            </a:fld>
            <a:endParaRPr lang="zh-CN" altLang="en-US"/>
          </a:p>
        </p:txBody>
      </p:sp>
    </p:spTree>
    <p:extLst>
      <p:ext uri="{BB962C8B-B14F-4D97-AF65-F5344CB8AC3E}">
        <p14:creationId xmlns:p14="http://schemas.microsoft.com/office/powerpoint/2010/main" val="293262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返回排序后的下标</a:t>
            </a:r>
            <a:endParaRPr lang="zh-CN" altLang="en-US" dirty="0"/>
          </a:p>
        </p:txBody>
      </p:sp>
      <p:sp>
        <p:nvSpPr>
          <p:cNvPr id="4" name="灯片编号占位符 3"/>
          <p:cNvSpPr>
            <a:spLocks noGrp="1"/>
          </p:cNvSpPr>
          <p:nvPr>
            <p:ph type="sldNum" sz="quarter" idx="10"/>
          </p:nvPr>
        </p:nvSpPr>
        <p:spPr/>
        <p:txBody>
          <a:bodyPr/>
          <a:lstStyle/>
          <a:p>
            <a:fld id="{1786F882-D91E-4E07-BE2F-AA6355BF681E}" type="slidenum">
              <a:rPr lang="zh-CN" altLang="en-US" smtClean="0"/>
              <a:t>63</a:t>
            </a:fld>
            <a:endParaRPr lang="zh-CN" altLang="en-US"/>
          </a:p>
        </p:txBody>
      </p:sp>
    </p:spTree>
    <p:extLst>
      <p:ext uri="{BB962C8B-B14F-4D97-AF65-F5344CB8AC3E}">
        <p14:creationId xmlns:p14="http://schemas.microsoft.com/office/powerpoint/2010/main" val="48231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5</a:t>
            </a:fld>
            <a:endParaRPr lang="zh-CN" altLang="en-US"/>
          </a:p>
        </p:txBody>
      </p:sp>
    </p:spTree>
    <p:extLst>
      <p:ext uri="{BB962C8B-B14F-4D97-AF65-F5344CB8AC3E}">
        <p14:creationId xmlns:p14="http://schemas.microsoft.com/office/powerpoint/2010/main" val="301043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camel-case</a:t>
            </a:r>
            <a:r>
              <a:rPr lang="zh-CN" altLang="en-US" sz="1200" b="0" i="0" u="none" strike="noStrike" kern="1200" dirty="0" smtClean="0">
                <a:solidFill>
                  <a:schemeClr val="tx1"/>
                </a:solidFill>
                <a:effectLst/>
                <a:latin typeface="+mn-lt"/>
                <a:ea typeface="+mn-ea"/>
                <a:cs typeface="+mn-cs"/>
              </a:rPr>
              <a:t>驼峰式命名法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6</a:t>
            </a:fld>
            <a:endParaRPr lang="zh-CN" altLang="en-US"/>
          </a:p>
        </p:txBody>
      </p:sp>
    </p:spTree>
    <p:extLst>
      <p:ext uri="{BB962C8B-B14F-4D97-AF65-F5344CB8AC3E}">
        <p14:creationId xmlns:p14="http://schemas.microsoft.com/office/powerpoint/2010/main" val="187503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a:t>
            </a:r>
            <a:r>
              <a:rPr lang="en-US" altLang="zh-CN" dirty="0" err="1" smtClean="0"/>
              <a:t>boolean</a:t>
            </a:r>
            <a:r>
              <a:rPr lang="zh-CN" altLang="en-US" dirty="0" smtClean="0"/>
              <a:t>存储空间大小不确定？</a:t>
            </a:r>
            <a:endParaRPr lang="en-US" altLang="zh-CN" dirty="0" smtClean="0"/>
          </a:p>
          <a:p>
            <a:r>
              <a:rPr lang="en-US" altLang="zh-CN" dirty="0" smtClean="0"/>
              <a:t>A char is a single character, that is a letter, a digit, a punctuation mark, a tab, a space or something </a:t>
            </a:r>
            <a:r>
              <a:rPr lang="en-US" altLang="zh-CN" smtClean="0"/>
              <a:t>similar.</a:t>
            </a:r>
          </a:p>
          <a:p>
            <a:r>
              <a:rPr lang="en-US" altLang="zh-CN" smtClean="0"/>
              <a:t>A </a:t>
            </a:r>
            <a:r>
              <a:rPr lang="en-US" altLang="zh-CN" dirty="0" smtClean="0"/>
              <a:t>char literal is a single one character enclosed in single quote marks, e.g. 'g' .</a:t>
            </a:r>
          </a:p>
          <a:p>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13</a:t>
            </a:fld>
            <a:endParaRPr lang="zh-CN" altLang="en-US"/>
          </a:p>
        </p:txBody>
      </p:sp>
    </p:spTree>
    <p:extLst>
      <p:ext uri="{BB962C8B-B14F-4D97-AF65-F5344CB8AC3E}">
        <p14:creationId xmlns:p14="http://schemas.microsoft.com/office/powerpoint/2010/main" val="156817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4E8E99-7100-4499-8219-C7AA40863D59}" type="slidenum">
              <a:rPr lang="zh-CN" altLang="en-US" smtClean="0"/>
              <a:t>14</a:t>
            </a:fld>
            <a:endParaRPr lang="zh-CN" altLang="en-US"/>
          </a:p>
        </p:txBody>
      </p:sp>
    </p:spTree>
    <p:extLst>
      <p:ext uri="{BB962C8B-B14F-4D97-AF65-F5344CB8AC3E}">
        <p14:creationId xmlns:p14="http://schemas.microsoft.com/office/powerpoint/2010/main" val="2167371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045</a:t>
            </a:r>
            <a:r>
              <a:rPr lang="zh-CN" altLang="en-US" dirty="0" smtClean="0"/>
              <a:t>是八进制</a:t>
            </a:r>
            <a:endParaRPr lang="en-US" altLang="zh-CN" dirty="0" smtClean="0"/>
          </a:p>
          <a:p>
            <a:endParaRPr lang="en-US" altLang="zh-CN" dirty="0" smtClean="0"/>
          </a:p>
          <a:p>
            <a:endParaRPr lang="en-US" altLang="zh-CN" dirty="0" smtClean="0"/>
          </a:p>
          <a:p>
            <a:r>
              <a:rPr lang="en-US" altLang="zh-CN" sz="1200" b="0" i="0" u="none" strike="noStrike" kern="1200" dirty="0" smtClean="0">
                <a:solidFill>
                  <a:schemeClr val="tx1"/>
                </a:solidFill>
                <a:effectLst/>
                <a:latin typeface="+mn-lt"/>
                <a:ea typeface="+mn-ea"/>
                <a:cs typeface="+mn-cs"/>
              </a:rPr>
              <a:t>For general-purpose programming, the decimal system is likely to be the only number system you'll ever use. However, if you need to use another number system, the following example shows the correct syntax. The prefix </a:t>
            </a:r>
            <a:r>
              <a:rPr lang="en-US" altLang="zh-CN" dirty="0" smtClean="0"/>
              <a:t>0x</a:t>
            </a:r>
            <a:r>
              <a:rPr lang="en-US" altLang="zh-CN" sz="1200" b="0" i="0" u="none" strike="noStrike" kern="1200" dirty="0" smtClean="0">
                <a:solidFill>
                  <a:schemeClr val="tx1"/>
                </a:solidFill>
                <a:effectLst/>
                <a:latin typeface="+mn-lt"/>
                <a:ea typeface="+mn-ea"/>
                <a:cs typeface="+mn-cs"/>
              </a:rPr>
              <a:t> indicates hexadecimal and </a:t>
            </a:r>
            <a:r>
              <a:rPr lang="en-US" altLang="zh-CN" dirty="0" smtClean="0"/>
              <a:t>0b</a:t>
            </a:r>
            <a:r>
              <a:rPr lang="en-US" altLang="zh-CN" sz="1200" b="0" i="0" u="none" strike="noStrike" kern="1200" dirty="0" smtClean="0">
                <a:solidFill>
                  <a:schemeClr val="tx1"/>
                </a:solidFill>
                <a:effectLst/>
                <a:latin typeface="+mn-lt"/>
                <a:ea typeface="+mn-ea"/>
                <a:cs typeface="+mn-cs"/>
              </a:rPr>
              <a:t> indicates binary</a:t>
            </a:r>
          </a:p>
          <a:p>
            <a:endParaRPr lang="en-US" altLang="zh-CN" dirty="0" smtClean="0"/>
          </a:p>
          <a:p>
            <a:r>
              <a:rPr lang="en-US" altLang="zh-CN" sz="1200" b="0" i="0" u="none" strike="noStrike" kern="1200" dirty="0" smtClean="0">
                <a:solidFill>
                  <a:schemeClr val="tx1"/>
                </a:solidFill>
                <a:effectLst/>
                <a:latin typeface="+mn-lt"/>
                <a:ea typeface="+mn-ea"/>
                <a:cs typeface="+mn-cs"/>
              </a:rPr>
              <a:t>he floating point types (</a:t>
            </a:r>
            <a:r>
              <a:rPr lang="en-US" altLang="zh-CN" dirty="0" smtClean="0"/>
              <a:t>float</a:t>
            </a:r>
            <a:r>
              <a:rPr lang="en-US" altLang="zh-CN" sz="1200" b="0" i="0" u="none" strike="noStrike" kern="1200" dirty="0" smtClean="0">
                <a:solidFill>
                  <a:schemeClr val="tx1"/>
                </a:solidFill>
                <a:effectLst/>
                <a:latin typeface="+mn-lt"/>
                <a:ea typeface="+mn-ea"/>
                <a:cs typeface="+mn-cs"/>
              </a:rPr>
              <a:t> and </a:t>
            </a:r>
            <a:r>
              <a:rPr lang="en-US" altLang="zh-CN" dirty="0" smtClean="0"/>
              <a:t>double</a:t>
            </a:r>
            <a:r>
              <a:rPr lang="en-US" altLang="zh-CN" sz="1200" b="0" i="0" u="none" strike="noStrike" kern="1200" dirty="0" smtClean="0">
                <a:solidFill>
                  <a:schemeClr val="tx1"/>
                </a:solidFill>
                <a:effectLst/>
                <a:latin typeface="+mn-lt"/>
                <a:ea typeface="+mn-ea"/>
                <a:cs typeface="+mn-cs"/>
              </a:rPr>
              <a:t>) can also be expressed using E or e (for scientific notation), F or f (32-bit float literal) and D or d (64-bit double literal; this is the default and by convention is omitted).</a:t>
            </a:r>
            <a:endParaRPr lang="zh-CN" altLang="en-US"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17</a:t>
            </a:fld>
            <a:endParaRPr lang="zh-CN" altLang="en-US"/>
          </a:p>
        </p:txBody>
      </p:sp>
    </p:spTree>
    <p:extLst>
      <p:ext uri="{BB962C8B-B14F-4D97-AF65-F5344CB8AC3E}">
        <p14:creationId xmlns:p14="http://schemas.microsoft.com/office/powerpoint/2010/main" val="249123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1"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19</a:t>
            </a:fld>
            <a:endParaRPr lang="zh-CN" altLang="en-US"/>
          </a:p>
        </p:txBody>
      </p:sp>
    </p:spTree>
    <p:extLst>
      <p:ext uri="{BB962C8B-B14F-4D97-AF65-F5344CB8AC3E}">
        <p14:creationId xmlns:p14="http://schemas.microsoft.com/office/powerpoint/2010/main" val="408691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“Javadoc” </a:t>
            </a:r>
            <a:r>
              <a:rPr lang="en-US" altLang="zh-CN" sz="1200" i="0" kern="1200" smtClean="0">
                <a:solidFill>
                  <a:schemeClr val="tx1"/>
                </a:solidFill>
                <a:effectLst/>
                <a:latin typeface="+mn-lt"/>
                <a:ea typeface="+mn-ea"/>
                <a:cs typeface="+mn-cs"/>
              </a:rPr>
              <a:t>comment can </a:t>
            </a:r>
            <a:r>
              <a:rPr lang="en-US" altLang="zh-CN" sz="1200" i="0" kern="1200" dirty="0" smtClean="0">
                <a:solidFill>
                  <a:schemeClr val="tx1"/>
                </a:solidFill>
                <a:effectLst/>
                <a:latin typeface="+mn-lt"/>
                <a:ea typeface="+mn-ea"/>
                <a:cs typeface="+mn-cs"/>
              </a:rPr>
              <a:t>be used to produce documentation for the program.</a:t>
            </a:r>
            <a:br>
              <a:rPr lang="en-US" altLang="zh-CN" sz="1200" i="0" kern="1200" dirty="0" smtClean="0">
                <a:solidFill>
                  <a:schemeClr val="tx1"/>
                </a:solidFill>
                <a:effectLst/>
                <a:latin typeface="+mn-lt"/>
                <a:ea typeface="+mn-ea"/>
                <a:cs typeface="+mn-cs"/>
              </a:rPr>
            </a:br>
            <a:endParaRPr lang="zh-CN" altLang="en-US"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23</a:t>
            </a:fld>
            <a:endParaRPr lang="zh-CN" altLang="en-US"/>
          </a:p>
        </p:txBody>
      </p:sp>
    </p:spTree>
    <p:extLst>
      <p:ext uri="{BB962C8B-B14F-4D97-AF65-F5344CB8AC3E}">
        <p14:creationId xmlns:p14="http://schemas.microsoft.com/office/powerpoint/2010/main" val="3282195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Slide Number Placeholder 3"/>
          <p:cNvSpPr>
            <a:spLocks noGrp="1"/>
          </p:cNvSpPr>
          <p:nvPr>
            <p:ph type="sldNum" sz="quarter" idx="10"/>
          </p:nvPr>
        </p:nvSpPr>
        <p:spPr/>
        <p:txBody>
          <a:bodyPr/>
          <a:lstStyle/>
          <a:p>
            <a:fld id="{FD4E8E99-7100-4499-8219-C7AA40863D59}" type="slidenum">
              <a:rPr lang="zh-CN" altLang="en-US" smtClean="0"/>
              <a:t>25</a:t>
            </a:fld>
            <a:endParaRPr lang="zh-CN" altLang="en-US"/>
          </a:p>
        </p:txBody>
      </p:sp>
    </p:spTree>
    <p:extLst>
      <p:ext uri="{BB962C8B-B14F-4D97-AF65-F5344CB8AC3E}">
        <p14:creationId xmlns:p14="http://schemas.microsoft.com/office/powerpoint/2010/main" val="24175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baseline="0"/>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Click to edit Master subtitle style</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42621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7254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87687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0213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65846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156922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61466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1369897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46221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baseline="0">
                <a:solidFill>
                  <a:schemeClr val="tx1"/>
                </a:solidFill>
                <a:ea typeface="楷体" panose="02010609060101010101" pitchFamily="49" charset="-122"/>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b="1" baseline="0">
                <a:solidFill>
                  <a:schemeClr val="tx1"/>
                </a:solidFill>
                <a:ea typeface="楷体" panose="02010609060101010101" pitchFamily="49" charset="-122"/>
              </a:defRPr>
            </a:lvl1pPr>
            <a:lvl2pPr>
              <a:defRPr sz="2400" b="1" baseline="0">
                <a:solidFill>
                  <a:schemeClr val="tx1"/>
                </a:solidFill>
                <a:ea typeface="仿宋" panose="02010609060101010101" pitchFamily="49" charset="-122"/>
              </a:defRPr>
            </a:lvl2pPr>
            <a:lvl3pPr>
              <a:defRPr sz="2000" b="1" baseline="0">
                <a:solidFill>
                  <a:schemeClr val="tx1"/>
                </a:solidFill>
                <a:ea typeface="楷体" panose="02010609060101010101" pitchFamily="49" charset="-122"/>
              </a:defRPr>
            </a:lvl3pPr>
            <a:lvl4pPr>
              <a:defRPr sz="1800" b="1" baseline="0">
                <a:solidFill>
                  <a:schemeClr val="tx1"/>
                </a:solidFill>
                <a:ea typeface="仿宋" panose="02010609060101010101" pitchFamily="49" charset="-122"/>
              </a:defRPr>
            </a:lvl4pPr>
            <a:lvl5pPr>
              <a:defRPr sz="1800" b="1" baseline="0">
                <a:solidFill>
                  <a:schemeClr val="tx1"/>
                </a:solidFill>
                <a:ea typeface="仿宋" panose="02010609060101010101" pitchFamily="49"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2018/7/3</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127507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1" cap="none"/>
            </a:lvl1p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50176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2955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09458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53560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26373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42896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8201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b="1">
                <a:solidFill>
                  <a:schemeClr val="tx1">
                    <a:lumMod val="95000"/>
                  </a:schemeClr>
                </a:solidFill>
                <a:effectLst>
                  <a:outerShdw blurRad="50800" dist="38100" dir="2700000" algn="tl" rotWithShape="0">
                    <a:schemeClr val="bg1">
                      <a:alpha val="43000"/>
                    </a:schemeClr>
                  </a:outerShdw>
                </a:effectLst>
              </a:defRPr>
            </a:lvl1pPr>
          </a:lstStyle>
          <a:p>
            <a:fld id="{5A2FF7FA-16CC-4FA5-9638-AD3B9DC98548}" type="datetimeFigureOut">
              <a:rPr lang="zh-CN" altLang="en-US" smtClean="0"/>
              <a:pPr/>
              <a:t>2018/7/3</a:t>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b="1">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b="1">
                <a:solidFill>
                  <a:schemeClr val="tx1">
                    <a:lumMod val="95000"/>
                  </a:schemeClr>
                </a:solidFill>
                <a:effectLst>
                  <a:outerShdw blurRad="50800" dist="38100" dir="2700000" algn="tl" rotWithShape="0">
                    <a:schemeClr val="bg1">
                      <a:alpha val="43000"/>
                    </a:schemeClr>
                  </a:outerShdw>
                </a:effectLst>
              </a:defRPr>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3974522681"/>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b="1" kern="1200" baseline="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j-lt"/>
          <a:ea typeface="楷体" panose="02010609060101010101" pitchFamily="49" charset="-122"/>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800" b="1" kern="1200" baseline="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楷体" panose="0201060906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0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8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8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Java Programming</a:t>
            </a:r>
            <a:endParaRPr lang="zh-CN" altLang="en-US" dirty="0"/>
          </a:p>
        </p:txBody>
      </p:sp>
      <p:sp>
        <p:nvSpPr>
          <p:cNvPr id="3" name="Subtitle 2"/>
          <p:cNvSpPr>
            <a:spLocks noGrp="1"/>
          </p:cNvSpPr>
          <p:nvPr>
            <p:ph type="subTitle" idx="1"/>
          </p:nvPr>
        </p:nvSpPr>
        <p:spPr/>
        <p:txBody>
          <a:bodyPr>
            <a:normAutofit lnSpcReduction="10000"/>
          </a:bodyPr>
          <a:lstStyle/>
          <a:p>
            <a:r>
              <a:rPr lang="en-US" altLang="zh-CN" dirty="0" smtClean="0"/>
              <a:t>Java Fundamentals</a:t>
            </a:r>
          </a:p>
          <a:p>
            <a:r>
              <a:rPr lang="en-US" altLang="zh-CN" dirty="0" smtClean="0"/>
              <a:t>Java</a:t>
            </a:r>
            <a:r>
              <a:rPr lang="zh-CN" altLang="en-US" smtClean="0"/>
              <a:t>基础知识</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252" y="503258"/>
            <a:ext cx="2705561" cy="2180682"/>
          </a:xfrm>
          <a:prstGeom prst="rect">
            <a:avLst/>
          </a:prstGeom>
        </p:spPr>
      </p:pic>
    </p:spTree>
    <p:extLst>
      <p:ext uri="{BB962C8B-B14F-4D97-AF65-F5344CB8AC3E}">
        <p14:creationId xmlns:p14="http://schemas.microsoft.com/office/powerpoint/2010/main" val="307988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Types</a:t>
            </a:r>
            <a:endParaRPr lang="zh-CN" alt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043" y="1580050"/>
            <a:ext cx="6855927" cy="5141945"/>
          </a:xfrm>
        </p:spPr>
      </p:pic>
    </p:spTree>
    <p:extLst>
      <p:ext uri="{BB962C8B-B14F-4D97-AF65-F5344CB8AC3E}">
        <p14:creationId xmlns:p14="http://schemas.microsoft.com/office/powerpoint/2010/main" val="102775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Primitive </a:t>
            </a:r>
            <a:r>
              <a:rPr lang="en-US" altLang="zh-CN" b="1" dirty="0" smtClean="0"/>
              <a:t>Types</a:t>
            </a:r>
            <a:r>
              <a:rPr lang="en-US" altLang="zh-CN" dirty="0" smtClean="0"/>
              <a:t>(</a:t>
            </a:r>
            <a:r>
              <a:rPr lang="zh-CN" altLang="en-US" dirty="0" smtClean="0"/>
              <a:t>基本数据类型</a:t>
            </a:r>
            <a:r>
              <a:rPr lang="en-US" altLang="zh-CN" dirty="0" smtClean="0"/>
              <a:t>)</a:t>
            </a:r>
            <a:endParaRPr lang="zh-CN" altLang="en-US" b="1" dirty="0"/>
          </a:p>
        </p:txBody>
      </p:sp>
      <p:sp>
        <p:nvSpPr>
          <p:cNvPr id="3" name="Content Placeholder 2"/>
          <p:cNvSpPr>
            <a:spLocks noGrp="1"/>
          </p:cNvSpPr>
          <p:nvPr>
            <p:ph idx="1"/>
          </p:nvPr>
        </p:nvSpPr>
        <p:spPr/>
        <p:txBody>
          <a:bodyPr>
            <a:normAutofit/>
          </a:bodyPr>
          <a:lstStyle/>
          <a:p>
            <a:r>
              <a:rPr lang="en-US" altLang="zh-CN" dirty="0" smtClean="0"/>
              <a:t>There </a:t>
            </a:r>
            <a:r>
              <a:rPr lang="en-US" altLang="zh-CN" dirty="0"/>
              <a:t>are </a:t>
            </a:r>
            <a:r>
              <a:rPr lang="en-US" altLang="zh-CN" dirty="0" smtClean="0"/>
              <a:t>8 </a:t>
            </a:r>
            <a:r>
              <a:rPr lang="en-US" altLang="zh-CN" dirty="0" smtClean="0">
                <a:solidFill>
                  <a:srgbClr val="FFFF00"/>
                </a:solidFill>
              </a:rPr>
              <a:t>primitive </a:t>
            </a:r>
            <a:r>
              <a:rPr lang="en-US" altLang="zh-CN" dirty="0">
                <a:solidFill>
                  <a:srgbClr val="FFFF00"/>
                </a:solidFill>
              </a:rPr>
              <a:t>types </a:t>
            </a:r>
            <a:r>
              <a:rPr lang="en-US" altLang="zh-CN" dirty="0"/>
              <a:t>built into </a:t>
            </a:r>
            <a:r>
              <a:rPr lang="en-US" altLang="zh-CN" dirty="0" smtClean="0"/>
              <a:t>Java:</a:t>
            </a:r>
          </a:p>
          <a:p>
            <a:pPr marL="450000" lvl="1" indent="0">
              <a:buNone/>
            </a:pPr>
            <a:r>
              <a:rPr lang="en-US" altLang="zh-CN" dirty="0" smtClean="0">
                <a:solidFill>
                  <a:srgbClr val="FFFF00"/>
                </a:solidFill>
              </a:rPr>
              <a:t>byte</a:t>
            </a:r>
            <a:r>
              <a:rPr lang="en-US" altLang="zh-CN" dirty="0">
                <a:solidFill>
                  <a:srgbClr val="FFFF00"/>
                </a:solidFill>
              </a:rPr>
              <a:t>, short, int, long, float, double, char, and </a:t>
            </a:r>
            <a:r>
              <a:rPr lang="en-US" altLang="zh-CN" dirty="0" err="1">
                <a:solidFill>
                  <a:srgbClr val="FFFF00"/>
                </a:solidFill>
              </a:rPr>
              <a:t>boolean</a:t>
            </a:r>
            <a:r>
              <a:rPr lang="en-US" altLang="zh-CN" dirty="0" smtClean="0">
                <a:solidFill>
                  <a:srgbClr val="FFFF00"/>
                </a:solidFill>
              </a:rPr>
              <a:t>.</a:t>
            </a:r>
          </a:p>
          <a:p>
            <a:r>
              <a:rPr lang="en-US" altLang="zh-CN" sz="2800" b="1" dirty="0" smtClean="0"/>
              <a:t>For example:</a:t>
            </a:r>
          </a:p>
          <a:p>
            <a:pPr lvl="1"/>
            <a:r>
              <a:rPr lang="en-US" altLang="zh-CN" sz="2400" b="1" dirty="0" err="1" smtClean="0"/>
              <a:t>boolean</a:t>
            </a:r>
            <a:r>
              <a:rPr lang="en-US" altLang="zh-CN" sz="2400" b="1" dirty="0"/>
              <a:t>: Truth value (true or false</a:t>
            </a:r>
            <a:r>
              <a:rPr lang="en-US" altLang="zh-CN" sz="2400" b="1" dirty="0" smtClean="0"/>
              <a:t>).</a:t>
            </a:r>
          </a:p>
          <a:p>
            <a:pPr lvl="1"/>
            <a:r>
              <a:rPr lang="en-US" altLang="zh-CN" sz="2400" b="1" dirty="0" smtClean="0"/>
              <a:t>int</a:t>
            </a:r>
            <a:r>
              <a:rPr lang="en-US" altLang="zh-CN" sz="2400" b="1" dirty="0"/>
              <a:t>: Integer (0, 1, -47</a:t>
            </a:r>
            <a:r>
              <a:rPr lang="en-US" altLang="zh-CN" sz="2400" b="1" dirty="0" smtClean="0"/>
              <a:t>).</a:t>
            </a:r>
          </a:p>
          <a:p>
            <a:pPr lvl="1"/>
            <a:r>
              <a:rPr lang="en-US" altLang="zh-CN" sz="2400" b="1" dirty="0" smtClean="0"/>
              <a:t>double</a:t>
            </a:r>
            <a:r>
              <a:rPr lang="en-US" altLang="zh-CN" sz="2400" b="1" dirty="0"/>
              <a:t>: Real number (3.14, 1.0, -2.1</a:t>
            </a:r>
            <a:r>
              <a:rPr lang="en-US" altLang="zh-CN" sz="2400" b="1" dirty="0" smtClean="0"/>
              <a:t>).</a:t>
            </a:r>
          </a:p>
        </p:txBody>
      </p:sp>
    </p:spTree>
    <p:extLst>
      <p:ext uri="{BB962C8B-B14F-4D97-AF65-F5344CB8AC3E}">
        <p14:creationId xmlns:p14="http://schemas.microsoft.com/office/powerpoint/2010/main" val="3258432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Primitive Types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solidFill>
                  <a:srgbClr val="FFFF00"/>
                </a:solidFill>
              </a:rPr>
              <a:t>byte </a:t>
            </a:r>
            <a:r>
              <a:rPr lang="en-US" altLang="zh-CN" dirty="0"/>
              <a:t>holds </a:t>
            </a:r>
            <a:r>
              <a:rPr lang="en-US" altLang="zh-CN" dirty="0" smtClean="0"/>
              <a:t>8 bits</a:t>
            </a:r>
          </a:p>
          <a:p>
            <a:pPr lvl="1"/>
            <a:r>
              <a:rPr lang="en-US" altLang="zh-CN" dirty="0" smtClean="0"/>
              <a:t>Value range: -128 </a:t>
            </a:r>
            <a:r>
              <a:rPr lang="en-US" altLang="zh-CN" dirty="0"/>
              <a:t>and 127</a:t>
            </a:r>
          </a:p>
          <a:p>
            <a:r>
              <a:rPr lang="en-US" altLang="zh-CN" dirty="0" smtClean="0">
                <a:solidFill>
                  <a:srgbClr val="FFFF00"/>
                </a:solidFill>
              </a:rPr>
              <a:t>short</a:t>
            </a:r>
            <a:r>
              <a:rPr lang="en-US" altLang="zh-CN" dirty="0" smtClean="0"/>
              <a:t>, two </a:t>
            </a:r>
            <a:r>
              <a:rPr lang="en-US" altLang="zh-CN" dirty="0"/>
              <a:t>bytes (16 </a:t>
            </a:r>
            <a:r>
              <a:rPr lang="en-US" altLang="zh-CN" dirty="0" smtClean="0"/>
              <a:t>bits)</a:t>
            </a:r>
          </a:p>
          <a:p>
            <a:pPr lvl="1"/>
            <a:r>
              <a:rPr lang="en-US" altLang="zh-CN" dirty="0" smtClean="0"/>
              <a:t>Value range: </a:t>
            </a:r>
            <a:r>
              <a:rPr lang="en-US" altLang="zh-CN" dirty="0"/>
              <a:t>-32768 to 32767.</a:t>
            </a:r>
          </a:p>
          <a:p>
            <a:r>
              <a:rPr lang="en-US" altLang="zh-CN" dirty="0" smtClean="0">
                <a:solidFill>
                  <a:srgbClr val="FFFF00"/>
                </a:solidFill>
              </a:rPr>
              <a:t>int</a:t>
            </a:r>
            <a:r>
              <a:rPr lang="en-US" altLang="zh-CN" dirty="0" smtClean="0"/>
              <a:t>, four </a:t>
            </a:r>
            <a:r>
              <a:rPr lang="en-US" altLang="zh-CN" dirty="0"/>
              <a:t>bytes (32 </a:t>
            </a:r>
            <a:r>
              <a:rPr lang="en-US" altLang="zh-CN" dirty="0" smtClean="0"/>
              <a:t>bits)</a:t>
            </a:r>
          </a:p>
          <a:p>
            <a:pPr lvl="1"/>
            <a:r>
              <a:rPr lang="en-US" altLang="zh-CN" dirty="0"/>
              <a:t>Value </a:t>
            </a:r>
            <a:r>
              <a:rPr lang="en-US" altLang="zh-CN" dirty="0" smtClean="0"/>
              <a:t>range: </a:t>
            </a:r>
            <a:r>
              <a:rPr lang="en-US" altLang="zh-CN" dirty="0"/>
              <a:t>-2147483648 to 2147483647.</a:t>
            </a:r>
          </a:p>
          <a:p>
            <a:r>
              <a:rPr lang="en-US" altLang="zh-CN" dirty="0" smtClean="0">
                <a:solidFill>
                  <a:srgbClr val="FFFF00"/>
                </a:solidFill>
              </a:rPr>
              <a:t>long</a:t>
            </a:r>
            <a:r>
              <a:rPr lang="en-US" altLang="zh-CN" dirty="0" smtClean="0"/>
              <a:t>, eight </a:t>
            </a:r>
            <a:r>
              <a:rPr lang="en-US" altLang="zh-CN" dirty="0"/>
              <a:t>bytes (64 </a:t>
            </a:r>
            <a:r>
              <a:rPr lang="en-US" altLang="zh-CN" dirty="0" smtClean="0"/>
              <a:t>bits)</a:t>
            </a:r>
          </a:p>
          <a:p>
            <a:pPr lvl="1"/>
            <a:r>
              <a:rPr lang="en-US" altLang="zh-CN" dirty="0" smtClean="0"/>
              <a:t>Value Range: -</a:t>
            </a:r>
            <a:r>
              <a:rPr lang="en-US" altLang="zh-CN" dirty="0"/>
              <a:t>9223372036854775808 to 9223372036854775807.</a:t>
            </a:r>
            <a:endParaRPr lang="zh-CN" altLang="en-US" dirty="0"/>
          </a:p>
        </p:txBody>
      </p:sp>
    </p:spTree>
    <p:extLst>
      <p:ext uri="{BB962C8B-B14F-4D97-AF65-F5344CB8AC3E}">
        <p14:creationId xmlns:p14="http://schemas.microsoft.com/office/powerpoint/2010/main" val="1362802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Primitive Types</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solidFill>
                  <a:srgbClr val="FFFF00"/>
                </a:solidFill>
              </a:rPr>
              <a:t>float</a:t>
            </a:r>
            <a:r>
              <a:rPr lang="en-US" altLang="zh-CN" dirty="0" smtClean="0"/>
              <a:t>, 4 bytes, </a:t>
            </a:r>
            <a:r>
              <a:rPr lang="en-US" altLang="zh-CN" dirty="0">
                <a:effectLst/>
              </a:rPr>
              <a:t>7 significant </a:t>
            </a:r>
            <a:r>
              <a:rPr lang="en-US" altLang="zh-CN" dirty="0" smtClean="0">
                <a:effectLst/>
              </a:rPr>
              <a:t>digits</a:t>
            </a:r>
          </a:p>
          <a:p>
            <a:pPr lvl="1"/>
            <a:r>
              <a:rPr lang="en-US" altLang="zh-CN" dirty="0">
                <a:effectLst/>
              </a:rPr>
              <a:t>Value range</a:t>
            </a:r>
            <a:r>
              <a:rPr lang="en-US" altLang="zh-CN" dirty="0" smtClean="0">
                <a:effectLst/>
              </a:rPr>
              <a:t>: </a:t>
            </a:r>
            <a:r>
              <a:rPr lang="en-US" altLang="zh-CN" dirty="0">
                <a:effectLst/>
              </a:rPr>
              <a:t>(+/-) </a:t>
            </a:r>
            <a:r>
              <a:rPr lang="en-US" altLang="zh-CN" dirty="0" smtClean="0">
                <a:effectLst/>
              </a:rPr>
              <a:t>1.4E-45 to 3.4028235E38</a:t>
            </a:r>
            <a:endParaRPr lang="en-US" altLang="zh-CN" dirty="0" smtClean="0"/>
          </a:p>
          <a:p>
            <a:r>
              <a:rPr lang="en-US" altLang="zh-CN" dirty="0" smtClean="0">
                <a:solidFill>
                  <a:srgbClr val="FFFF00"/>
                </a:solidFill>
              </a:rPr>
              <a:t>double</a:t>
            </a:r>
            <a:r>
              <a:rPr lang="en-US" altLang="zh-CN" dirty="0" smtClean="0"/>
              <a:t>, 8 bytes, </a:t>
            </a:r>
            <a:r>
              <a:rPr lang="en-US" altLang="zh-CN" dirty="0" smtClean="0">
                <a:effectLst/>
              </a:rPr>
              <a:t>15 significant digits</a:t>
            </a:r>
          </a:p>
          <a:p>
            <a:pPr lvl="1"/>
            <a:r>
              <a:rPr lang="en-US" altLang="zh-CN" dirty="0">
                <a:effectLst/>
              </a:rPr>
              <a:t>Value range</a:t>
            </a:r>
            <a:r>
              <a:rPr lang="en-US" altLang="zh-CN" dirty="0" smtClean="0">
                <a:effectLst/>
              </a:rPr>
              <a:t>:</a:t>
            </a:r>
            <a:r>
              <a:rPr lang="en-US" altLang="zh-CN" dirty="0">
                <a:effectLst/>
              </a:rPr>
              <a:t> </a:t>
            </a:r>
            <a:r>
              <a:rPr lang="en-US" altLang="zh-CN" dirty="0" smtClean="0">
                <a:effectLst/>
              </a:rPr>
              <a:t>(+/-) 4.9E-324 to 1.7976931348623157E308</a:t>
            </a:r>
          </a:p>
          <a:p>
            <a:r>
              <a:rPr lang="en-US" altLang="zh-CN" dirty="0" smtClean="0">
                <a:solidFill>
                  <a:srgbClr val="FFFF00"/>
                </a:solidFill>
                <a:effectLst/>
              </a:rPr>
              <a:t>char</a:t>
            </a:r>
            <a:r>
              <a:rPr lang="en-US" altLang="zh-CN" dirty="0" smtClean="0">
                <a:effectLst/>
              </a:rPr>
              <a:t>, 2 bytes</a:t>
            </a:r>
          </a:p>
          <a:p>
            <a:pPr lvl="1"/>
            <a:r>
              <a:rPr lang="en-US" altLang="zh-CN" dirty="0" smtClean="0">
                <a:effectLst/>
              </a:rPr>
              <a:t>A single character from traditional ASCII character </a:t>
            </a:r>
            <a:r>
              <a:rPr lang="en-US" altLang="zh-CN" dirty="0">
                <a:effectLst/>
              </a:rPr>
              <a:t>or Unicode characters that come from different </a:t>
            </a:r>
            <a:r>
              <a:rPr lang="en-US" altLang="zh-CN" dirty="0" smtClean="0">
                <a:effectLst/>
              </a:rPr>
              <a:t>languages.</a:t>
            </a:r>
          </a:p>
          <a:p>
            <a:pPr lvl="1"/>
            <a:r>
              <a:rPr lang="en-US" altLang="zh-CN" dirty="0">
                <a:effectLst/>
              </a:rPr>
              <a:t>Value </a:t>
            </a:r>
            <a:r>
              <a:rPr lang="en-US" altLang="zh-CN" dirty="0" smtClean="0">
                <a:effectLst/>
              </a:rPr>
              <a:t>range: 0 to 65535</a:t>
            </a:r>
          </a:p>
          <a:p>
            <a:r>
              <a:rPr lang="en-US" altLang="zh-CN" dirty="0" err="1" smtClean="0">
                <a:solidFill>
                  <a:srgbClr val="FFFF00"/>
                </a:solidFill>
                <a:effectLst/>
              </a:rPr>
              <a:t>boolean</a:t>
            </a:r>
            <a:r>
              <a:rPr lang="en-US" altLang="zh-CN" dirty="0" smtClean="0">
                <a:solidFill>
                  <a:srgbClr val="FFFF00"/>
                </a:solidFill>
                <a:effectLst/>
              </a:rPr>
              <a:t>, ? bytes</a:t>
            </a:r>
            <a:endParaRPr lang="en-US" altLang="zh-CN" dirty="0">
              <a:solidFill>
                <a:srgbClr val="FFFF00"/>
              </a:solidFill>
              <a:effectLst/>
            </a:endParaRPr>
          </a:p>
          <a:p>
            <a:pPr lvl="1"/>
            <a:r>
              <a:rPr lang="en-US" altLang="zh-CN" sz="2800" dirty="0" smtClean="0">
                <a:effectLst/>
              </a:rPr>
              <a:t>true </a:t>
            </a:r>
            <a:r>
              <a:rPr lang="en-US" altLang="zh-CN" sz="2800" dirty="0">
                <a:effectLst/>
              </a:rPr>
              <a:t>or false</a:t>
            </a:r>
            <a:endParaRPr lang="zh-CN" altLang="en-US" sz="2800" dirty="0">
              <a:effectLst/>
            </a:endParaRPr>
          </a:p>
        </p:txBody>
      </p:sp>
    </p:spTree>
    <p:extLst>
      <p:ext uri="{BB962C8B-B14F-4D97-AF65-F5344CB8AC3E}">
        <p14:creationId xmlns:p14="http://schemas.microsoft.com/office/powerpoint/2010/main" val="283973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 reference type: String</a:t>
            </a:r>
            <a:endParaRPr lang="zh-CN" altLang="en-US" dirty="0"/>
          </a:p>
        </p:txBody>
      </p:sp>
      <p:sp>
        <p:nvSpPr>
          <p:cNvPr id="3" name="Content Placeholder 2"/>
          <p:cNvSpPr>
            <a:spLocks noGrp="1"/>
          </p:cNvSpPr>
          <p:nvPr>
            <p:ph idx="1"/>
          </p:nvPr>
        </p:nvSpPr>
        <p:spPr/>
        <p:txBody>
          <a:bodyPr/>
          <a:lstStyle/>
          <a:p>
            <a:r>
              <a:rPr lang="en-US" altLang="zh-CN" dirty="0">
                <a:solidFill>
                  <a:srgbClr val="FFFF00"/>
                </a:solidFill>
                <a:effectLst/>
              </a:rPr>
              <a:t>String</a:t>
            </a:r>
            <a:r>
              <a:rPr lang="en-US" altLang="zh-CN" dirty="0">
                <a:effectLst/>
              </a:rPr>
              <a:t> is a type, but not a primitive type; it is in fact the name of a </a:t>
            </a:r>
            <a:r>
              <a:rPr lang="en-US" altLang="zh-CN" dirty="0" smtClean="0">
                <a:effectLst/>
              </a:rPr>
              <a:t>class which we will introduce in future lectures.</a:t>
            </a:r>
          </a:p>
          <a:p>
            <a:r>
              <a:rPr lang="en-US" altLang="zh-CN" dirty="0" smtClean="0">
                <a:effectLst/>
              </a:rPr>
              <a:t>A </a:t>
            </a:r>
            <a:r>
              <a:rPr lang="en-US" altLang="zh-CN" dirty="0">
                <a:effectLst/>
              </a:rPr>
              <a:t>value of type String is a </a:t>
            </a:r>
            <a:r>
              <a:rPr lang="en-US" altLang="zh-CN" dirty="0">
                <a:solidFill>
                  <a:srgbClr val="FFFF00"/>
                </a:solidFill>
                <a:effectLst/>
              </a:rPr>
              <a:t>sequence of characters</a:t>
            </a:r>
            <a:r>
              <a:rPr lang="en-US" altLang="zh-CN" dirty="0">
                <a:effectLst/>
              </a:rPr>
              <a:t>. </a:t>
            </a:r>
            <a:r>
              <a:rPr lang="en-US" altLang="zh-CN" dirty="0" smtClean="0">
                <a:effectLst/>
              </a:rPr>
              <a:t>We’ve </a:t>
            </a:r>
            <a:r>
              <a:rPr lang="en-US" altLang="zh-CN" dirty="0">
                <a:effectLst/>
              </a:rPr>
              <a:t>already seen a string </a:t>
            </a:r>
            <a:r>
              <a:rPr lang="en-US" altLang="zh-CN" dirty="0" smtClean="0">
                <a:effectLst/>
              </a:rPr>
              <a:t>value: </a:t>
            </a:r>
            <a:r>
              <a:rPr lang="en-US" altLang="zh-CN" dirty="0">
                <a:effectLst/>
              </a:rPr>
              <a:t>"Hello World</a:t>
            </a:r>
            <a:r>
              <a:rPr lang="en-US" altLang="zh-CN" dirty="0" smtClean="0">
                <a:effectLst/>
              </a:rPr>
              <a:t>!"</a:t>
            </a:r>
            <a:endParaRPr lang="zh-CN" altLang="en-US" dirty="0"/>
          </a:p>
        </p:txBody>
      </p:sp>
    </p:spTree>
    <p:extLst>
      <p:ext uri="{BB962C8B-B14F-4D97-AF65-F5344CB8AC3E}">
        <p14:creationId xmlns:p14="http://schemas.microsoft.com/office/powerpoint/2010/main" val="3856509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Assignment(</a:t>
            </a:r>
            <a:r>
              <a:rPr lang="zh-CN" altLang="en-US" dirty="0" smtClean="0"/>
              <a:t>赋值</a:t>
            </a:r>
            <a:r>
              <a:rPr lang="en-US" altLang="zh-CN" dirty="0" smtClean="0"/>
              <a:t>)</a:t>
            </a:r>
            <a:endParaRPr lang="zh-CN" altLang="en-US" dirty="0"/>
          </a:p>
        </p:txBody>
      </p:sp>
      <p:sp>
        <p:nvSpPr>
          <p:cNvPr id="3" name="Content Placeholder 2"/>
          <p:cNvSpPr>
            <a:spLocks noGrp="1"/>
          </p:cNvSpPr>
          <p:nvPr>
            <p:ph idx="1"/>
          </p:nvPr>
        </p:nvSpPr>
        <p:spPr>
          <a:xfrm>
            <a:off x="685346" y="1732450"/>
            <a:ext cx="7765322" cy="4668350"/>
          </a:xfrm>
        </p:spPr>
        <p:txBody>
          <a:bodyPr>
            <a:normAutofit fontScale="77500" lnSpcReduction="20000"/>
          </a:bodyPr>
          <a:lstStyle/>
          <a:p>
            <a:r>
              <a:rPr lang="en-US" altLang="zh-CN" sz="2800" dirty="0"/>
              <a:t>Use </a:t>
            </a:r>
            <a:r>
              <a:rPr lang="en-US" altLang="zh-CN" sz="2800" dirty="0">
                <a:solidFill>
                  <a:srgbClr val="FFFF00"/>
                </a:solidFill>
              </a:rPr>
              <a:t>=</a:t>
            </a:r>
            <a:r>
              <a:rPr lang="en-US" altLang="zh-CN" sz="2800" dirty="0"/>
              <a:t> to give variables a </a:t>
            </a:r>
            <a:r>
              <a:rPr lang="en-US" altLang="zh-CN" sz="2800" dirty="0" smtClean="0"/>
              <a:t>value.</a:t>
            </a:r>
          </a:p>
          <a:p>
            <a:pPr marL="450000" lvl="1" indent="0">
              <a:buNone/>
            </a:pPr>
            <a:r>
              <a:rPr lang="en-US" altLang="zh-CN" dirty="0" smtClean="0"/>
              <a:t>String foo, story;</a:t>
            </a:r>
          </a:p>
          <a:p>
            <a:pPr marL="450000" lvl="1" indent="0">
              <a:buNone/>
            </a:pPr>
            <a:r>
              <a:rPr lang="en-US" altLang="zh-CN" dirty="0" smtClean="0"/>
              <a:t>foo </a:t>
            </a:r>
            <a:r>
              <a:rPr lang="en-US" altLang="zh-CN" dirty="0">
                <a:solidFill>
                  <a:srgbClr val="FFFF00"/>
                </a:solidFill>
              </a:rPr>
              <a:t>=</a:t>
            </a:r>
            <a:r>
              <a:rPr lang="en-US" altLang="zh-CN" dirty="0"/>
              <a:t> </a:t>
            </a:r>
            <a:r>
              <a:rPr lang="en-US" altLang="zh-CN" dirty="0" smtClean="0"/>
              <a:t>“My name is  Tom, I’m 7 years old.”;</a:t>
            </a:r>
            <a:endParaRPr lang="en-US" altLang="zh-CN" dirty="0"/>
          </a:p>
          <a:p>
            <a:pPr marL="450000" lvl="1" indent="0">
              <a:buNone/>
            </a:pPr>
            <a:r>
              <a:rPr lang="en-US" altLang="zh-CN" dirty="0" smtClean="0"/>
              <a:t>story</a:t>
            </a:r>
            <a:r>
              <a:rPr lang="en-US" altLang="zh-CN" dirty="0" smtClean="0">
                <a:solidFill>
                  <a:srgbClr val="FFFF00"/>
                </a:solidFill>
              </a:rPr>
              <a:t>=</a:t>
            </a:r>
            <a:r>
              <a:rPr lang="en-US" altLang="zh-CN" dirty="0" smtClean="0"/>
              <a:t> “Tom said:\”I like Java!\””; </a:t>
            </a:r>
            <a:endParaRPr lang="en-US" altLang="zh-CN" dirty="0"/>
          </a:p>
          <a:p>
            <a:endParaRPr lang="en-US" altLang="zh-CN" dirty="0" smtClean="0"/>
          </a:p>
          <a:p>
            <a:r>
              <a:rPr lang="en-US" altLang="zh-CN" dirty="0" smtClean="0"/>
              <a:t>Can </a:t>
            </a:r>
            <a:r>
              <a:rPr lang="en-US" altLang="zh-CN" dirty="0"/>
              <a:t>be combined with a variable </a:t>
            </a:r>
            <a:r>
              <a:rPr lang="en-US" altLang="zh-CN" dirty="0" smtClean="0"/>
              <a:t>declaration.</a:t>
            </a:r>
          </a:p>
          <a:p>
            <a:pPr marL="450000" lvl="1" indent="0">
              <a:buNone/>
            </a:pPr>
            <a:r>
              <a:rPr lang="en-US" altLang="zh-CN" dirty="0" smtClean="0"/>
              <a:t>double Pi </a:t>
            </a:r>
            <a:r>
              <a:rPr lang="en-US" altLang="zh-CN" dirty="0">
                <a:solidFill>
                  <a:srgbClr val="FFFF00"/>
                </a:solidFill>
              </a:rPr>
              <a:t>= </a:t>
            </a:r>
            <a:r>
              <a:rPr lang="en-US" altLang="zh-CN" dirty="0" smtClean="0">
                <a:solidFill>
                  <a:schemeClr val="tx1"/>
                </a:solidFill>
              </a:rPr>
              <a:t>3.14;</a:t>
            </a:r>
          </a:p>
          <a:p>
            <a:pPr marL="450000" lvl="1" indent="0">
              <a:buNone/>
            </a:pPr>
            <a:r>
              <a:rPr lang="en-US" altLang="zh-CN" dirty="0" err="1" smtClean="0"/>
              <a:t>boolean</a:t>
            </a:r>
            <a:r>
              <a:rPr lang="en-US" altLang="zh-CN" dirty="0" smtClean="0"/>
              <a:t> </a:t>
            </a:r>
            <a:r>
              <a:rPr lang="en-US" altLang="zh-CN" dirty="0" err="1"/>
              <a:t>isJanuary</a:t>
            </a:r>
            <a:r>
              <a:rPr lang="en-US" altLang="zh-CN" dirty="0"/>
              <a:t> </a:t>
            </a:r>
            <a:r>
              <a:rPr lang="en-US" altLang="zh-CN" dirty="0">
                <a:solidFill>
                  <a:srgbClr val="FFFF00"/>
                </a:solidFill>
              </a:rPr>
              <a:t>= </a:t>
            </a:r>
            <a:r>
              <a:rPr lang="en-US" altLang="zh-CN" dirty="0">
                <a:solidFill>
                  <a:schemeClr val="tx1"/>
                </a:solidFill>
              </a:rPr>
              <a:t>true</a:t>
            </a:r>
            <a:r>
              <a:rPr lang="en-US" altLang="zh-CN" dirty="0" smtClean="0">
                <a:solidFill>
                  <a:schemeClr val="tx1"/>
                </a:solidFill>
              </a:rPr>
              <a:t>;</a:t>
            </a:r>
          </a:p>
          <a:p>
            <a:endParaRPr lang="en-US" altLang="zh-CN" dirty="0">
              <a:effectLst/>
            </a:endParaRPr>
          </a:p>
          <a:p>
            <a:r>
              <a:rPr lang="en-US" altLang="zh-CN" dirty="0" smtClean="0">
                <a:solidFill>
                  <a:srgbClr val="FF0000"/>
                </a:solidFill>
                <a:effectLst/>
              </a:rPr>
              <a:t>Notice: </a:t>
            </a:r>
          </a:p>
          <a:p>
            <a:pPr lvl="1"/>
            <a:r>
              <a:rPr lang="en-US" altLang="zh-CN" dirty="0" smtClean="0">
                <a:effectLst/>
              </a:rPr>
              <a:t>Variables </a:t>
            </a:r>
            <a:r>
              <a:rPr lang="en-US" altLang="zh-CN" dirty="0">
                <a:effectLst/>
              </a:rPr>
              <a:t>must be initialized (assigned for the first time) before they </a:t>
            </a:r>
            <a:r>
              <a:rPr lang="en-US" altLang="zh-CN" dirty="0" smtClean="0">
                <a:effectLst/>
              </a:rPr>
              <a:t>can be </a:t>
            </a:r>
            <a:r>
              <a:rPr lang="en-US" altLang="zh-CN" dirty="0">
                <a:effectLst/>
              </a:rPr>
              <a:t>used. </a:t>
            </a:r>
            <a:endParaRPr lang="zh-CN" altLang="en-US" dirty="0"/>
          </a:p>
        </p:txBody>
      </p:sp>
    </p:spTree>
    <p:extLst>
      <p:ext uri="{BB962C8B-B14F-4D97-AF65-F5344CB8AC3E}">
        <p14:creationId xmlns:p14="http://schemas.microsoft.com/office/powerpoint/2010/main" val="2387525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Literals(</a:t>
            </a:r>
            <a:r>
              <a:rPr lang="zh-CN" altLang="en-US" dirty="0" smtClean="0"/>
              <a:t>字面常量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effectLst/>
              </a:rPr>
              <a:t>A </a:t>
            </a:r>
            <a:r>
              <a:rPr lang="en-US" altLang="zh-CN" dirty="0">
                <a:solidFill>
                  <a:srgbClr val="FFFF00"/>
                </a:solidFill>
                <a:effectLst/>
              </a:rPr>
              <a:t>literal</a:t>
            </a:r>
            <a:r>
              <a:rPr lang="en-US" altLang="zh-CN" dirty="0">
                <a:effectLst/>
              </a:rPr>
              <a:t> is something that you can type in a program to represent a value. </a:t>
            </a:r>
            <a:endParaRPr lang="en-US" altLang="zh-CN" dirty="0" smtClean="0">
              <a:effectLst/>
            </a:endParaRPr>
          </a:p>
          <a:p>
            <a:r>
              <a:rPr lang="en-US" altLang="zh-CN" dirty="0" smtClean="0">
                <a:effectLst/>
              </a:rPr>
              <a:t>It </a:t>
            </a:r>
            <a:r>
              <a:rPr lang="en-US" altLang="zh-CN" dirty="0">
                <a:effectLst/>
              </a:rPr>
              <a:t>is a kind of </a:t>
            </a:r>
            <a:r>
              <a:rPr lang="en-US" altLang="zh-CN" dirty="0" smtClean="0">
                <a:effectLst/>
              </a:rPr>
              <a:t>name for </a:t>
            </a:r>
            <a:r>
              <a:rPr lang="en-US" altLang="zh-CN" dirty="0">
                <a:effectLst/>
              </a:rPr>
              <a:t>a </a:t>
            </a:r>
            <a:r>
              <a:rPr lang="en-US" altLang="zh-CN" dirty="0">
                <a:solidFill>
                  <a:srgbClr val="FFFF00"/>
                </a:solidFill>
                <a:effectLst/>
              </a:rPr>
              <a:t>constant value</a:t>
            </a:r>
            <a:r>
              <a:rPr lang="en-US" altLang="zh-CN" dirty="0" smtClean="0">
                <a:solidFill>
                  <a:srgbClr val="FFFF00"/>
                </a:solidFill>
                <a:effectLst/>
              </a:rPr>
              <a:t>.</a:t>
            </a:r>
            <a:r>
              <a:rPr lang="en-US" altLang="zh-CN" dirty="0">
                <a:effectLst/>
              </a:rPr>
              <a:t/>
            </a:r>
            <a:br>
              <a:rPr lang="en-US" altLang="zh-CN" dirty="0">
                <a:effectLst/>
              </a:rPr>
            </a:br>
            <a:endParaRPr lang="zh-CN" altLang="en-US" dirty="0"/>
          </a:p>
        </p:txBody>
      </p:sp>
    </p:spTree>
    <p:extLst>
      <p:ext uri="{BB962C8B-B14F-4D97-AF65-F5344CB8AC3E}">
        <p14:creationId xmlns:p14="http://schemas.microsoft.com/office/powerpoint/2010/main" val="285300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effectLst/>
              </a:rPr>
              <a:t>Literals</a:t>
            </a:r>
            <a:endParaRPr lang="zh-CN" altLang="en-US" dirty="0"/>
          </a:p>
        </p:txBody>
      </p:sp>
      <p:sp>
        <p:nvSpPr>
          <p:cNvPr id="3" name="Content Placeholder 2"/>
          <p:cNvSpPr>
            <a:spLocks noGrp="1"/>
          </p:cNvSpPr>
          <p:nvPr>
            <p:ph idx="1"/>
          </p:nvPr>
        </p:nvSpPr>
        <p:spPr/>
        <p:txBody>
          <a:bodyPr>
            <a:normAutofit fontScale="92500"/>
          </a:bodyPr>
          <a:lstStyle/>
          <a:p>
            <a:pPr marL="36900" indent="0">
              <a:buNone/>
            </a:pPr>
            <a:r>
              <a:rPr lang="en-US" altLang="zh-CN" dirty="0" smtClean="0">
                <a:effectLst/>
              </a:rPr>
              <a:t>int </a:t>
            </a:r>
            <a:r>
              <a:rPr lang="en-US" altLang="zh-CN" dirty="0">
                <a:effectLst/>
              </a:rPr>
              <a:t>a = </a:t>
            </a:r>
            <a:r>
              <a:rPr lang="en-US" altLang="zh-CN" dirty="0" smtClean="0">
                <a:effectLst/>
              </a:rPr>
              <a:t>45, b </a:t>
            </a:r>
            <a:r>
              <a:rPr lang="en-US" altLang="zh-CN" dirty="0">
                <a:effectLst/>
              </a:rPr>
              <a:t>= </a:t>
            </a:r>
            <a:r>
              <a:rPr lang="en-US" altLang="zh-CN" dirty="0" smtClean="0">
                <a:solidFill>
                  <a:srgbClr val="FFFF00"/>
                </a:solidFill>
                <a:effectLst/>
              </a:rPr>
              <a:t>0</a:t>
            </a:r>
            <a:r>
              <a:rPr lang="en-US" altLang="zh-CN" dirty="0" smtClean="0">
                <a:effectLst/>
              </a:rPr>
              <a:t>45, c = </a:t>
            </a:r>
            <a:r>
              <a:rPr lang="en-US" altLang="zh-CN" dirty="0" smtClean="0">
                <a:solidFill>
                  <a:srgbClr val="FFFF00"/>
                </a:solidFill>
                <a:effectLst/>
              </a:rPr>
              <a:t>0x</a:t>
            </a:r>
            <a:r>
              <a:rPr lang="en-US" altLang="zh-CN" dirty="0" smtClean="0">
                <a:effectLst/>
              </a:rPr>
              <a:t>45, d = </a:t>
            </a:r>
            <a:r>
              <a:rPr lang="en-US" altLang="zh-CN" dirty="0" smtClean="0">
                <a:solidFill>
                  <a:srgbClr val="FFFF00"/>
                </a:solidFill>
                <a:effectLst/>
              </a:rPr>
              <a:t>0X</a:t>
            </a:r>
            <a:r>
              <a:rPr lang="en-US" altLang="zh-CN" dirty="0" smtClean="0">
                <a:effectLst/>
              </a:rPr>
              <a:t>FF1A;</a:t>
            </a:r>
          </a:p>
          <a:p>
            <a:pPr marL="36900" indent="0">
              <a:buNone/>
            </a:pPr>
            <a:r>
              <a:rPr lang="en-US" altLang="zh-CN" dirty="0" err="1">
                <a:effectLst/>
              </a:rPr>
              <a:t>i</a:t>
            </a:r>
            <a:r>
              <a:rPr lang="en-US" altLang="zh-CN" dirty="0" err="1" smtClean="0">
                <a:effectLst/>
              </a:rPr>
              <a:t>nt</a:t>
            </a:r>
            <a:r>
              <a:rPr lang="en-US" altLang="zh-CN" dirty="0" smtClean="0">
                <a:effectLst/>
              </a:rPr>
              <a:t> x = </a:t>
            </a:r>
            <a:r>
              <a:rPr lang="en-US" altLang="zh-CN" dirty="0" smtClean="0">
                <a:solidFill>
                  <a:srgbClr val="FFFF00"/>
                </a:solidFill>
                <a:effectLst/>
              </a:rPr>
              <a:t>0b</a:t>
            </a:r>
            <a:r>
              <a:rPr lang="en-US" altLang="zh-CN" dirty="0" smtClean="0">
                <a:effectLst/>
              </a:rPr>
              <a:t>110, y=</a:t>
            </a:r>
            <a:r>
              <a:rPr lang="en-US" altLang="zh-CN" dirty="0" smtClean="0">
                <a:solidFill>
                  <a:srgbClr val="FFFF00"/>
                </a:solidFill>
                <a:effectLst/>
              </a:rPr>
              <a:t>0B</a:t>
            </a:r>
            <a:r>
              <a:rPr lang="en-US" altLang="zh-CN" dirty="0" smtClean="0">
                <a:effectLst/>
              </a:rPr>
              <a:t>110;</a:t>
            </a:r>
          </a:p>
          <a:p>
            <a:pPr marL="36900" indent="0">
              <a:buNone/>
            </a:pPr>
            <a:r>
              <a:rPr lang="en-US" altLang="zh-CN" dirty="0" smtClean="0">
                <a:effectLst/>
              </a:rPr>
              <a:t>float </a:t>
            </a:r>
            <a:r>
              <a:rPr lang="en-US" altLang="zh-CN" dirty="0">
                <a:effectLst/>
              </a:rPr>
              <a:t>a = </a:t>
            </a:r>
            <a:r>
              <a:rPr lang="en-US" altLang="zh-CN" dirty="0" smtClean="0">
                <a:effectLst/>
              </a:rPr>
              <a:t>1.0, b = 1.0</a:t>
            </a:r>
            <a:r>
              <a:rPr lang="en-US" altLang="zh-CN" dirty="0" smtClean="0">
                <a:solidFill>
                  <a:srgbClr val="FFFF00"/>
                </a:solidFill>
                <a:effectLst/>
              </a:rPr>
              <a:t>f</a:t>
            </a:r>
            <a:r>
              <a:rPr lang="en-US" altLang="zh-CN" dirty="0">
                <a:effectLst/>
              </a:rPr>
              <a:t>, </a:t>
            </a:r>
            <a:r>
              <a:rPr lang="en-US" altLang="zh-CN" dirty="0" smtClean="0">
                <a:effectLst/>
              </a:rPr>
              <a:t>c </a:t>
            </a:r>
            <a:r>
              <a:rPr lang="en-US" altLang="zh-CN" dirty="0">
                <a:effectLst/>
              </a:rPr>
              <a:t>= </a:t>
            </a:r>
            <a:r>
              <a:rPr lang="en-US" altLang="zh-CN" dirty="0" smtClean="0">
                <a:effectLst/>
              </a:rPr>
              <a:t>1.3</a:t>
            </a:r>
            <a:r>
              <a:rPr lang="en-US" altLang="zh-CN" dirty="0" smtClean="0">
                <a:solidFill>
                  <a:srgbClr val="FFFF00"/>
                </a:solidFill>
                <a:effectLst/>
              </a:rPr>
              <a:t>e</a:t>
            </a:r>
            <a:r>
              <a:rPr lang="en-US" altLang="zh-CN" dirty="0" smtClean="0">
                <a:effectLst/>
              </a:rPr>
              <a:t>12</a:t>
            </a:r>
            <a:r>
              <a:rPr lang="en-US" altLang="zh-CN" dirty="0" smtClean="0">
                <a:solidFill>
                  <a:srgbClr val="FFFF00"/>
                </a:solidFill>
                <a:effectLst/>
              </a:rPr>
              <a:t>F</a:t>
            </a:r>
            <a:r>
              <a:rPr lang="en-US" altLang="zh-CN" dirty="0" smtClean="0">
                <a:effectLst/>
              </a:rPr>
              <a:t>, d </a:t>
            </a:r>
            <a:r>
              <a:rPr lang="en-US" altLang="zh-CN" dirty="0">
                <a:effectLst/>
              </a:rPr>
              <a:t>= </a:t>
            </a:r>
            <a:r>
              <a:rPr lang="en-US" altLang="zh-CN" dirty="0" smtClean="0">
                <a:effectLst/>
              </a:rPr>
              <a:t>1.3</a:t>
            </a:r>
            <a:r>
              <a:rPr lang="en-US" altLang="zh-CN" dirty="0" smtClean="0">
                <a:solidFill>
                  <a:srgbClr val="FFFF00"/>
                </a:solidFill>
                <a:effectLst/>
              </a:rPr>
              <a:t>E</a:t>
            </a:r>
            <a:r>
              <a:rPr lang="en-US" altLang="zh-CN" dirty="0" smtClean="0">
                <a:effectLst/>
              </a:rPr>
              <a:t>-12</a:t>
            </a:r>
            <a:r>
              <a:rPr lang="en-US" altLang="zh-CN" dirty="0" smtClean="0">
                <a:solidFill>
                  <a:srgbClr val="FFFF00"/>
                </a:solidFill>
                <a:effectLst/>
              </a:rPr>
              <a:t>F</a:t>
            </a:r>
            <a:r>
              <a:rPr lang="en-US" altLang="zh-CN" dirty="0" smtClean="0">
                <a:effectLst/>
              </a:rPr>
              <a:t>;</a:t>
            </a:r>
            <a:endParaRPr lang="en-US" altLang="zh-CN" dirty="0">
              <a:effectLst/>
            </a:endParaRPr>
          </a:p>
          <a:p>
            <a:pPr marL="36900" indent="0">
              <a:buNone/>
            </a:pPr>
            <a:r>
              <a:rPr lang="en-US" altLang="zh-CN" dirty="0">
                <a:effectLst/>
              </a:rPr>
              <a:t>double a </a:t>
            </a:r>
            <a:r>
              <a:rPr lang="en-US" altLang="zh-CN" dirty="0" smtClean="0">
                <a:effectLst/>
              </a:rPr>
              <a:t>= 1.0, b </a:t>
            </a:r>
            <a:r>
              <a:rPr lang="en-US" altLang="zh-CN" dirty="0">
                <a:effectLst/>
              </a:rPr>
              <a:t>= </a:t>
            </a:r>
            <a:r>
              <a:rPr lang="en-US" altLang="zh-CN" dirty="0" smtClean="0">
                <a:effectLst/>
              </a:rPr>
              <a:t>12.3737</a:t>
            </a:r>
            <a:r>
              <a:rPr lang="en-US" altLang="zh-CN" dirty="0" smtClean="0">
                <a:solidFill>
                  <a:srgbClr val="FFFF00"/>
                </a:solidFill>
                <a:effectLst/>
              </a:rPr>
              <a:t>e</a:t>
            </a:r>
            <a:r>
              <a:rPr lang="en-US" altLang="zh-CN" dirty="0" smtClean="0">
                <a:effectLst/>
              </a:rPr>
              <a:t>-108;</a:t>
            </a:r>
            <a:endParaRPr lang="en-US" altLang="zh-CN" dirty="0">
              <a:effectLst/>
            </a:endParaRPr>
          </a:p>
          <a:p>
            <a:pPr marL="36900" indent="0">
              <a:buNone/>
            </a:pPr>
            <a:r>
              <a:rPr lang="en-US" altLang="zh-CN" dirty="0">
                <a:effectLst/>
              </a:rPr>
              <a:t>char  a = </a:t>
            </a:r>
            <a:r>
              <a:rPr lang="en-US" altLang="zh-CN" dirty="0" smtClean="0">
                <a:solidFill>
                  <a:srgbClr val="FFFF00"/>
                </a:solidFill>
                <a:effectLst/>
              </a:rPr>
              <a:t>’</a:t>
            </a:r>
            <a:r>
              <a:rPr lang="en-US" altLang="zh-CN" dirty="0" smtClean="0">
                <a:effectLst/>
              </a:rPr>
              <a:t>a</a:t>
            </a:r>
            <a:r>
              <a:rPr lang="en-US" altLang="zh-CN" dirty="0" smtClean="0">
                <a:solidFill>
                  <a:srgbClr val="FFFF00"/>
                </a:solidFill>
                <a:effectLst/>
              </a:rPr>
              <a:t>’</a:t>
            </a:r>
            <a:r>
              <a:rPr lang="en-US" altLang="zh-CN" dirty="0" smtClean="0">
                <a:solidFill>
                  <a:schemeClr val="tx1"/>
                </a:solidFill>
                <a:effectLst/>
              </a:rPr>
              <a:t>,</a:t>
            </a:r>
            <a:r>
              <a:rPr lang="en-US" altLang="zh-CN" dirty="0" smtClean="0">
                <a:effectLst/>
              </a:rPr>
              <a:t> b = </a:t>
            </a:r>
            <a:r>
              <a:rPr lang="en-US" altLang="zh-CN" dirty="0" smtClean="0">
                <a:solidFill>
                  <a:srgbClr val="FFFF00"/>
                </a:solidFill>
                <a:effectLst/>
              </a:rPr>
              <a:t>’</a:t>
            </a:r>
            <a:r>
              <a:rPr lang="en-US" altLang="zh-CN" dirty="0" smtClean="0">
                <a:effectLst/>
              </a:rPr>
              <a:t>\n</a:t>
            </a:r>
            <a:r>
              <a:rPr lang="en-US" altLang="zh-CN" dirty="0" smtClean="0">
                <a:solidFill>
                  <a:srgbClr val="FFFF00"/>
                </a:solidFill>
                <a:effectLst/>
              </a:rPr>
              <a:t>’</a:t>
            </a:r>
            <a:r>
              <a:rPr lang="en-US" altLang="zh-CN" dirty="0" smtClean="0">
                <a:effectLst/>
              </a:rPr>
              <a:t>, c = </a:t>
            </a:r>
            <a:r>
              <a:rPr lang="en-US" altLang="zh-CN" dirty="0" smtClean="0">
                <a:solidFill>
                  <a:srgbClr val="FFFF00"/>
                </a:solidFill>
                <a:effectLst/>
              </a:rPr>
              <a:t>’</a:t>
            </a:r>
            <a:r>
              <a:rPr lang="en-US" altLang="zh-CN" dirty="0" smtClean="0">
                <a:effectLst/>
              </a:rPr>
              <a:t>\u00E9</a:t>
            </a:r>
            <a:r>
              <a:rPr lang="en-US" altLang="zh-CN" dirty="0" smtClean="0">
                <a:solidFill>
                  <a:srgbClr val="FFFF00"/>
                </a:solidFill>
                <a:effectLst/>
              </a:rPr>
              <a:t>’</a:t>
            </a:r>
            <a:r>
              <a:rPr lang="en-US" altLang="zh-CN" dirty="0" smtClean="0">
                <a:effectLst/>
              </a:rPr>
              <a:t>;</a:t>
            </a:r>
            <a:endParaRPr lang="en-US" altLang="zh-CN" dirty="0">
              <a:effectLst/>
            </a:endParaRPr>
          </a:p>
          <a:p>
            <a:pPr marL="36900" indent="0">
              <a:buNone/>
            </a:pPr>
            <a:r>
              <a:rPr lang="en-US" altLang="zh-CN" dirty="0" err="1" smtClean="0">
                <a:effectLst/>
              </a:rPr>
              <a:t>boolean</a:t>
            </a:r>
            <a:r>
              <a:rPr lang="en-US" altLang="zh-CN" dirty="0" smtClean="0">
                <a:effectLst/>
              </a:rPr>
              <a:t> a = true, b = false;</a:t>
            </a:r>
          </a:p>
          <a:p>
            <a:pPr marL="36900" indent="0">
              <a:buNone/>
            </a:pPr>
            <a:r>
              <a:rPr lang="en-US" altLang="zh-CN" dirty="0" smtClean="0">
                <a:effectLst/>
              </a:rPr>
              <a:t>String a = </a:t>
            </a:r>
            <a:r>
              <a:rPr lang="en-US" altLang="zh-CN" dirty="0" smtClean="0">
                <a:solidFill>
                  <a:srgbClr val="FFFF00"/>
                </a:solidFill>
                <a:effectLst/>
              </a:rPr>
              <a:t>“</a:t>
            </a:r>
            <a:r>
              <a:rPr lang="en-US" altLang="zh-CN" dirty="0" smtClean="0">
                <a:effectLst/>
              </a:rPr>
              <a:t>a</a:t>
            </a:r>
            <a:r>
              <a:rPr lang="en-US" altLang="zh-CN" dirty="0" smtClean="0">
                <a:solidFill>
                  <a:srgbClr val="FFFF00"/>
                </a:solidFill>
                <a:effectLst/>
              </a:rPr>
              <a:t>”</a:t>
            </a:r>
            <a:r>
              <a:rPr lang="en-US" altLang="zh-CN" dirty="0" smtClean="0">
                <a:effectLst/>
              </a:rPr>
              <a:t>, b = </a:t>
            </a:r>
            <a:r>
              <a:rPr lang="en-US" altLang="zh-CN" dirty="0" smtClean="0">
                <a:solidFill>
                  <a:srgbClr val="FFFF00"/>
                </a:solidFill>
                <a:effectLst/>
              </a:rPr>
              <a:t>“</a:t>
            </a:r>
            <a:r>
              <a:rPr lang="en-US" altLang="zh-CN" dirty="0" smtClean="0">
                <a:effectLst/>
              </a:rPr>
              <a:t>Hello world!</a:t>
            </a:r>
            <a:r>
              <a:rPr lang="en-US" altLang="zh-CN" dirty="0" smtClean="0">
                <a:solidFill>
                  <a:srgbClr val="FFFF00"/>
                </a:solidFill>
                <a:effectLst/>
              </a:rPr>
              <a:t>”</a:t>
            </a:r>
            <a:r>
              <a:rPr lang="en-US" altLang="zh-CN" dirty="0" smtClean="0">
                <a:effectLst/>
              </a:rPr>
              <a:t>;</a:t>
            </a:r>
            <a:endParaRPr lang="zh-CN" altLang="en-US" dirty="0"/>
          </a:p>
        </p:txBody>
      </p:sp>
      <p:pic>
        <p:nvPicPr>
          <p:cNvPr id="4" name="图片 3"/>
          <p:cNvPicPr>
            <a:picLocks noChangeAspect="1"/>
          </p:cNvPicPr>
          <p:nvPr/>
        </p:nvPicPr>
        <p:blipFill>
          <a:blip r:embed="rId3">
            <a:duotone>
              <a:prstClr val="black"/>
              <a:srgbClr val="FFFF00">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400800" y="3648075"/>
            <a:ext cx="952500" cy="952500"/>
          </a:xfrm>
          <a:prstGeom prst="rect">
            <a:avLst/>
          </a:prstGeom>
        </p:spPr>
      </p:pic>
      <p:cxnSp>
        <p:nvCxnSpPr>
          <p:cNvPr id="6" name="直接连接符 5"/>
          <p:cNvCxnSpPr/>
          <p:nvPr/>
        </p:nvCxnSpPr>
        <p:spPr>
          <a:xfrm>
            <a:off x="1609725" y="3105150"/>
            <a:ext cx="1047750" cy="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7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Notice</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Any numeric literal that contains a decimal point or exponential is a literal of type double</a:t>
            </a:r>
            <a:r>
              <a:rPr lang="en-US" altLang="zh-CN" dirty="0" smtClean="0"/>
              <a:t>.</a:t>
            </a:r>
          </a:p>
          <a:p>
            <a:r>
              <a:rPr lang="en-US" altLang="zh-CN" dirty="0" smtClean="0"/>
              <a:t>To </a:t>
            </a:r>
            <a:r>
              <a:rPr lang="en-US" altLang="zh-CN" dirty="0"/>
              <a:t>make a literal of type float, you have to append an “F” or “f” to the end of the number. </a:t>
            </a:r>
            <a:endParaRPr lang="en-US" altLang="zh-CN" dirty="0" smtClean="0"/>
          </a:p>
          <a:p>
            <a:r>
              <a:rPr lang="en-US" altLang="zh-CN" dirty="0" smtClean="0"/>
              <a:t>The </a:t>
            </a:r>
            <a:r>
              <a:rPr lang="zh-CN" altLang="en-US" dirty="0"/>
              <a:t>single quotation marks </a:t>
            </a:r>
            <a:r>
              <a:rPr lang="en-US" altLang="zh-CN" dirty="0"/>
              <a:t>and </a:t>
            </a:r>
            <a:r>
              <a:rPr lang="zh-CN" altLang="en-US" dirty="0"/>
              <a:t>double quotation marks </a:t>
            </a:r>
            <a:r>
              <a:rPr lang="en-US" altLang="zh-CN" dirty="0"/>
              <a:t>are not part of the actual value</a:t>
            </a:r>
            <a:r>
              <a:rPr lang="en-US" altLang="zh-CN" dirty="0" smtClean="0"/>
              <a:t>!</a:t>
            </a:r>
          </a:p>
          <a:p>
            <a:r>
              <a:rPr lang="en-US" altLang="zh-CN" dirty="0" smtClean="0"/>
              <a:t>Must use English punctuation marks!</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2097642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effectLst/>
              </a:rPr>
              <a:t>Conversion by </a:t>
            </a:r>
            <a:r>
              <a:rPr lang="en-US" altLang="zh-CN" dirty="0" smtClean="0">
                <a:effectLst/>
              </a:rPr>
              <a:t>casting(</a:t>
            </a:r>
            <a:r>
              <a:rPr lang="zh-CN" altLang="en-US" dirty="0" smtClean="0">
                <a:effectLst/>
              </a:rPr>
              <a:t>转换</a:t>
            </a:r>
            <a:r>
              <a:rPr lang="en-US" altLang="zh-CN" dirty="0" smtClean="0">
                <a:effectLst/>
              </a:rPr>
              <a:t>)</a:t>
            </a:r>
            <a:endParaRPr lang="zh-CN" altLang="en-US" dirty="0"/>
          </a:p>
        </p:txBody>
      </p:sp>
      <p:sp>
        <p:nvSpPr>
          <p:cNvPr id="3" name="Content Placeholder 2"/>
          <p:cNvSpPr>
            <a:spLocks noGrp="1"/>
          </p:cNvSpPr>
          <p:nvPr>
            <p:ph idx="1"/>
          </p:nvPr>
        </p:nvSpPr>
        <p:spPr/>
        <p:txBody>
          <a:bodyPr>
            <a:normAutofit/>
          </a:bodyPr>
          <a:lstStyle/>
          <a:p>
            <a:pPr marL="36900" indent="0">
              <a:buNone/>
            </a:pPr>
            <a:r>
              <a:rPr lang="en-US" altLang="zh-CN" dirty="0" smtClean="0">
                <a:effectLst/>
              </a:rPr>
              <a:t>int a = 18; </a:t>
            </a:r>
            <a:r>
              <a:rPr lang="en-US" altLang="zh-CN" dirty="0" smtClean="0">
                <a:solidFill>
                  <a:srgbClr val="FFFF00"/>
                </a:solidFill>
                <a:effectLst/>
              </a:rPr>
              <a:t>// correct</a:t>
            </a:r>
          </a:p>
          <a:p>
            <a:pPr marL="36900" indent="0">
              <a:buNone/>
            </a:pPr>
            <a:r>
              <a:rPr lang="en-US" altLang="zh-CN" dirty="0" smtClean="0">
                <a:effectLst/>
              </a:rPr>
              <a:t>double = 18.7; </a:t>
            </a:r>
            <a:r>
              <a:rPr lang="en-US" altLang="zh-CN" dirty="0" smtClean="0">
                <a:solidFill>
                  <a:srgbClr val="FFFF00"/>
                </a:solidFill>
                <a:effectLst/>
              </a:rPr>
              <a:t>//</a:t>
            </a:r>
            <a:r>
              <a:rPr lang="en-US" altLang="zh-CN" dirty="0">
                <a:solidFill>
                  <a:srgbClr val="FFFF00"/>
                </a:solidFill>
                <a:effectLst/>
              </a:rPr>
              <a:t> correct</a:t>
            </a:r>
          </a:p>
          <a:p>
            <a:pPr marL="36900" indent="0">
              <a:buNone/>
            </a:pPr>
            <a:r>
              <a:rPr lang="en-US" altLang="zh-CN" strike="dblStrike" dirty="0" smtClean="0">
                <a:effectLst/>
              </a:rPr>
              <a:t>int a = 18.7; </a:t>
            </a:r>
            <a:r>
              <a:rPr lang="en-US" altLang="zh-CN" dirty="0" smtClean="0">
                <a:solidFill>
                  <a:srgbClr val="FFFF00"/>
                </a:solidFill>
                <a:effectLst/>
              </a:rPr>
              <a:t>// </a:t>
            </a:r>
            <a:r>
              <a:rPr lang="en-US" altLang="zh-CN" dirty="0" smtClean="0">
                <a:solidFill>
                  <a:srgbClr val="FFFF00"/>
                </a:solidFill>
              </a:rPr>
              <a:t>compile error</a:t>
            </a:r>
            <a:endParaRPr lang="en-US" altLang="zh-CN" dirty="0" smtClean="0">
              <a:solidFill>
                <a:srgbClr val="FFFF00"/>
              </a:solidFill>
              <a:effectLst/>
            </a:endParaRPr>
          </a:p>
          <a:p>
            <a:pPr marL="36900" indent="0">
              <a:buNone/>
            </a:pPr>
            <a:r>
              <a:rPr lang="en-US" altLang="zh-CN" dirty="0" smtClean="0">
                <a:effectLst/>
              </a:rPr>
              <a:t>int </a:t>
            </a:r>
            <a:r>
              <a:rPr lang="en-US" altLang="zh-CN" dirty="0">
                <a:effectLst/>
              </a:rPr>
              <a:t>a = (int)18.7; </a:t>
            </a:r>
            <a:r>
              <a:rPr lang="en-US" altLang="zh-CN" dirty="0">
                <a:solidFill>
                  <a:srgbClr val="FFFF00"/>
                </a:solidFill>
                <a:effectLst/>
              </a:rPr>
              <a:t>// a = 18 </a:t>
            </a:r>
            <a:r>
              <a:rPr lang="en-US" altLang="zh-CN" dirty="0" smtClean="0">
                <a:solidFill>
                  <a:srgbClr val="FFFF00"/>
                </a:solidFill>
                <a:effectLst/>
              </a:rPr>
              <a:t> (Explicit casting)</a:t>
            </a:r>
          </a:p>
          <a:p>
            <a:pPr marL="36900" indent="0">
              <a:buNone/>
            </a:pPr>
            <a:r>
              <a:rPr lang="en-US" altLang="zh-CN" dirty="0">
                <a:effectLst/>
              </a:rPr>
              <a:t>double a = 2; </a:t>
            </a:r>
            <a:r>
              <a:rPr lang="en-US" altLang="zh-CN" dirty="0">
                <a:solidFill>
                  <a:srgbClr val="FFFF00"/>
                </a:solidFill>
                <a:effectLst/>
              </a:rPr>
              <a:t>// a = 2.0 (</a:t>
            </a:r>
            <a:r>
              <a:rPr lang="en-US" altLang="zh-CN" dirty="0" smtClean="0">
                <a:solidFill>
                  <a:srgbClr val="FFFF00"/>
                </a:solidFill>
                <a:effectLst/>
              </a:rPr>
              <a:t>Implicit, </a:t>
            </a:r>
            <a:r>
              <a:rPr lang="en-US" altLang="zh-CN" dirty="0" smtClean="0">
                <a:solidFill>
                  <a:srgbClr val="FFFF00"/>
                </a:solidFill>
              </a:rPr>
              <a:t>legal </a:t>
            </a:r>
            <a:r>
              <a:rPr lang="en-US" altLang="zh-CN" dirty="0">
                <a:solidFill>
                  <a:srgbClr val="FFFF00"/>
                </a:solidFill>
              </a:rPr>
              <a:t>but </a:t>
            </a:r>
            <a:r>
              <a:rPr lang="en-US" altLang="zh-CN" dirty="0" smtClean="0">
                <a:solidFill>
                  <a:srgbClr val="FFFF00"/>
                </a:solidFill>
              </a:rPr>
              <a:t>bad</a:t>
            </a:r>
            <a:r>
              <a:rPr lang="en-US" altLang="zh-CN" dirty="0" smtClean="0">
                <a:solidFill>
                  <a:srgbClr val="FFFF00"/>
                </a:solidFill>
                <a:effectLst/>
              </a:rPr>
              <a:t>) </a:t>
            </a:r>
            <a:endParaRPr lang="en-US" altLang="zh-CN" dirty="0">
              <a:solidFill>
                <a:srgbClr val="FFFF00"/>
              </a:solidFill>
              <a:effectLst/>
            </a:endParaRPr>
          </a:p>
        </p:txBody>
      </p:sp>
    </p:spTree>
    <p:extLst>
      <p:ext uri="{BB962C8B-B14F-4D97-AF65-F5344CB8AC3E}">
        <p14:creationId xmlns:p14="http://schemas.microsoft.com/office/powerpoint/2010/main" val="414344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lstStyle/>
          <a:p>
            <a:r>
              <a:rPr lang="en-US" altLang="zh-CN" dirty="0" smtClean="0"/>
              <a:t>Variables and Types</a:t>
            </a:r>
          </a:p>
          <a:p>
            <a:r>
              <a:rPr lang="en-US" altLang="zh-CN" dirty="0" smtClean="0"/>
              <a:t>Operators and Expressions</a:t>
            </a:r>
          </a:p>
          <a:p>
            <a:r>
              <a:rPr lang="en-US" altLang="zh-CN" dirty="0" smtClean="0"/>
              <a:t>Control Structures (Omitted)</a:t>
            </a:r>
          </a:p>
          <a:p>
            <a:r>
              <a:rPr lang="en-US" altLang="zh-CN" dirty="0" smtClean="0"/>
              <a:t>Static Methods</a:t>
            </a:r>
          </a:p>
          <a:p>
            <a:r>
              <a:rPr lang="en-US" altLang="zh-CN" dirty="0" smtClean="0"/>
              <a:t>Arrays</a:t>
            </a:r>
            <a:endParaRPr lang="zh-CN" altLang="en-US" dirty="0"/>
          </a:p>
        </p:txBody>
      </p:sp>
    </p:spTree>
    <p:extLst>
      <p:ext uri="{BB962C8B-B14F-4D97-AF65-F5344CB8AC3E}">
        <p14:creationId xmlns:p14="http://schemas.microsoft.com/office/powerpoint/2010/main" val="2420760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rPr>
              <a:t>Conversion by casting</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FFFF00"/>
                </a:solidFill>
              </a:rPr>
              <a:t>Implicit </a:t>
            </a:r>
            <a:r>
              <a:rPr lang="en-US" altLang="zh-CN" dirty="0" smtClean="0">
                <a:solidFill>
                  <a:srgbClr val="FFFF00"/>
                </a:solidFill>
              </a:rPr>
              <a:t>casting </a:t>
            </a:r>
            <a:r>
              <a:rPr lang="en-US" altLang="zh-CN" dirty="0" smtClean="0"/>
              <a:t>(</a:t>
            </a:r>
            <a:r>
              <a:rPr lang="en-US" altLang="zh-CN" dirty="0"/>
              <a:t>widening conversion)</a:t>
            </a:r>
            <a:endParaRPr lang="en-US" altLang="zh-CN" dirty="0" smtClean="0"/>
          </a:p>
          <a:p>
            <a:pPr lvl="1"/>
            <a:r>
              <a:rPr lang="en-US" altLang="zh-CN" dirty="0"/>
              <a:t> A data type of lower size </a:t>
            </a:r>
            <a:r>
              <a:rPr lang="en-US" altLang="zh-CN" dirty="0" smtClean="0"/>
              <a:t>is </a:t>
            </a:r>
            <a:r>
              <a:rPr lang="en-US" altLang="zh-CN" dirty="0"/>
              <a:t>assigned to a data type of higher size. </a:t>
            </a:r>
            <a:endParaRPr lang="en-US" altLang="zh-CN" dirty="0" smtClean="0"/>
          </a:p>
          <a:p>
            <a:pPr lvl="1"/>
            <a:r>
              <a:rPr lang="en-US" altLang="zh-CN" dirty="0"/>
              <a:t>This is done implicitly by the JVM. The lower size is widened to higher size. </a:t>
            </a:r>
            <a:endParaRPr lang="en-US" altLang="zh-CN" dirty="0" smtClean="0"/>
          </a:p>
          <a:p>
            <a:pPr lvl="1"/>
            <a:r>
              <a:rPr lang="en-US" altLang="zh-CN" dirty="0" smtClean="0"/>
              <a:t>This </a:t>
            </a:r>
            <a:r>
              <a:rPr lang="en-US" altLang="zh-CN" dirty="0"/>
              <a:t>is also named as </a:t>
            </a:r>
            <a:r>
              <a:rPr lang="en-US" altLang="zh-CN" dirty="0">
                <a:solidFill>
                  <a:srgbClr val="FFFF00"/>
                </a:solidFill>
              </a:rPr>
              <a:t>automatic type conversion</a:t>
            </a:r>
            <a:r>
              <a:rPr lang="en-US" altLang="zh-CN" dirty="0"/>
              <a:t>.</a:t>
            </a:r>
          </a:p>
          <a:p>
            <a:pPr marL="450000" lvl="1" indent="0">
              <a:buNone/>
            </a:pPr>
            <a:endParaRPr lang="zh-CN" altLang="en-US" dirty="0"/>
          </a:p>
        </p:txBody>
      </p:sp>
    </p:spTree>
    <p:extLst>
      <p:ext uri="{BB962C8B-B14F-4D97-AF65-F5344CB8AC3E}">
        <p14:creationId xmlns:p14="http://schemas.microsoft.com/office/powerpoint/2010/main" val="3466893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rPr>
              <a:t>Conversion by casting</a:t>
            </a:r>
            <a:endParaRPr lang="zh-CN" altLang="en-US" dirty="0"/>
          </a:p>
        </p:txBody>
      </p:sp>
      <p:sp>
        <p:nvSpPr>
          <p:cNvPr id="3" name="Content Placeholder 2"/>
          <p:cNvSpPr>
            <a:spLocks noGrp="1"/>
          </p:cNvSpPr>
          <p:nvPr>
            <p:ph idx="1"/>
          </p:nvPr>
        </p:nvSpPr>
        <p:spPr/>
        <p:txBody>
          <a:bodyPr/>
          <a:lstStyle/>
          <a:p>
            <a:r>
              <a:rPr lang="en-US" altLang="zh-CN" dirty="0">
                <a:solidFill>
                  <a:srgbClr val="FFFF00"/>
                </a:solidFill>
              </a:rPr>
              <a:t>Explicit casting </a:t>
            </a:r>
            <a:r>
              <a:rPr lang="en-US" altLang="zh-CN" dirty="0"/>
              <a:t>(narrowing conversion)</a:t>
            </a:r>
          </a:p>
          <a:p>
            <a:pPr lvl="1"/>
            <a:r>
              <a:rPr lang="en-US" altLang="zh-CN" dirty="0"/>
              <a:t>A data type of higher size </a:t>
            </a:r>
            <a:r>
              <a:rPr lang="en-US" altLang="zh-CN" dirty="0" smtClean="0"/>
              <a:t>cannot </a:t>
            </a:r>
            <a:r>
              <a:rPr lang="en-US" altLang="zh-CN" dirty="0"/>
              <a:t>be assigned to a data type of lower size.  Otherwise , it will </a:t>
            </a:r>
            <a:r>
              <a:rPr lang="en-US" altLang="zh-CN" dirty="0">
                <a:effectLst/>
              </a:rPr>
              <a:t>raise a compilation error </a:t>
            </a:r>
            <a:r>
              <a:rPr lang="en-US" altLang="zh-CN" b="0" dirty="0">
                <a:effectLst/>
              </a:rPr>
              <a:t>"</a:t>
            </a:r>
            <a:r>
              <a:rPr lang="en-US" altLang="zh-CN" dirty="0">
                <a:effectLst/>
              </a:rPr>
              <a:t>possible loss of precision</a:t>
            </a:r>
            <a:r>
              <a:rPr lang="en-US" altLang="zh-CN" b="0" dirty="0">
                <a:effectLst/>
              </a:rPr>
              <a:t>".</a:t>
            </a:r>
            <a:endParaRPr lang="en-US" altLang="zh-CN" dirty="0"/>
          </a:p>
          <a:p>
            <a:pPr lvl="1"/>
            <a:r>
              <a:rPr lang="en-US" altLang="zh-CN" dirty="0"/>
              <a:t>This is not done implicitly by the JVM and requires explicit casting; a casting operation to be performed by the programmer. </a:t>
            </a:r>
          </a:p>
          <a:p>
            <a:endParaRPr lang="zh-CN" altLang="en-US" dirty="0"/>
          </a:p>
        </p:txBody>
      </p:sp>
    </p:spTree>
    <p:extLst>
      <p:ext uri="{BB962C8B-B14F-4D97-AF65-F5344CB8AC3E}">
        <p14:creationId xmlns:p14="http://schemas.microsoft.com/office/powerpoint/2010/main" val="2331166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rPr>
              <a:t>Conversion by casting</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effectLst/>
              </a:rPr>
              <a:t>“</a:t>
            </a:r>
            <a:r>
              <a:rPr lang="en-US" altLang="zh-CN" dirty="0">
                <a:effectLst/>
              </a:rPr>
              <a:t>size” </a:t>
            </a:r>
            <a:r>
              <a:rPr lang="en-US" altLang="zh-CN" dirty="0" smtClean="0">
                <a:effectLst/>
              </a:rPr>
              <a:t>of  primitive types</a:t>
            </a:r>
            <a:endParaRPr lang="en-US" altLang="zh-CN" dirty="0">
              <a:effectLst/>
            </a:endParaRPr>
          </a:p>
          <a:p>
            <a:pPr marL="36900" indent="0">
              <a:buNone/>
            </a:pPr>
            <a:r>
              <a:rPr lang="en-US" altLang="zh-CN" dirty="0">
                <a:effectLst/>
              </a:rPr>
              <a:t>	</a:t>
            </a:r>
            <a:r>
              <a:rPr lang="en-US" altLang="zh-CN" dirty="0" smtClean="0">
                <a:effectLst/>
              </a:rPr>
              <a:t>byte </a:t>
            </a:r>
            <a:r>
              <a:rPr lang="en-US" altLang="zh-CN" dirty="0" smtClean="0">
                <a:effectLst/>
                <a:sym typeface="Wingdings" panose="05000000000000000000" pitchFamily="2" charset="2"/>
              </a:rPr>
              <a:t>&lt;</a:t>
            </a:r>
            <a:r>
              <a:rPr lang="en-US" altLang="zh-CN" dirty="0" smtClean="0">
                <a:effectLst/>
              </a:rPr>
              <a:t> </a:t>
            </a:r>
            <a:r>
              <a:rPr lang="en-US" altLang="zh-CN" dirty="0">
                <a:effectLst/>
              </a:rPr>
              <a:t>short </a:t>
            </a:r>
            <a:r>
              <a:rPr lang="en-US" altLang="zh-CN" dirty="0" smtClean="0">
                <a:effectLst/>
                <a:sym typeface="Wingdings" panose="05000000000000000000" pitchFamily="2" charset="2"/>
              </a:rPr>
              <a:t>&lt;</a:t>
            </a:r>
            <a:r>
              <a:rPr lang="en-US" altLang="zh-CN" dirty="0" smtClean="0">
                <a:effectLst/>
              </a:rPr>
              <a:t> </a:t>
            </a:r>
            <a:r>
              <a:rPr lang="en-US" altLang="zh-CN" dirty="0">
                <a:effectLst/>
              </a:rPr>
              <a:t>int </a:t>
            </a:r>
            <a:r>
              <a:rPr lang="en-US" altLang="zh-CN" dirty="0" smtClean="0">
                <a:effectLst/>
                <a:sym typeface="Wingdings" panose="05000000000000000000" pitchFamily="2" charset="2"/>
              </a:rPr>
              <a:t>&lt;</a:t>
            </a:r>
            <a:r>
              <a:rPr lang="en-US" altLang="zh-CN" dirty="0" smtClean="0">
                <a:effectLst/>
              </a:rPr>
              <a:t> </a:t>
            </a:r>
            <a:r>
              <a:rPr lang="en-US" altLang="zh-CN" dirty="0">
                <a:effectLst/>
              </a:rPr>
              <a:t>long </a:t>
            </a:r>
            <a:r>
              <a:rPr lang="en-US" altLang="zh-CN" dirty="0" smtClean="0">
                <a:effectLst/>
                <a:sym typeface="Wingdings" panose="05000000000000000000" pitchFamily="2" charset="2"/>
              </a:rPr>
              <a:t>&lt;</a:t>
            </a:r>
            <a:r>
              <a:rPr lang="en-US" altLang="zh-CN" dirty="0" smtClean="0">
                <a:effectLst/>
              </a:rPr>
              <a:t> </a:t>
            </a:r>
            <a:r>
              <a:rPr lang="en-US" altLang="zh-CN" dirty="0">
                <a:effectLst/>
              </a:rPr>
              <a:t>float </a:t>
            </a:r>
            <a:r>
              <a:rPr lang="en-US" altLang="zh-CN" dirty="0" smtClean="0">
                <a:effectLst/>
                <a:sym typeface="Wingdings" panose="05000000000000000000" pitchFamily="2" charset="2"/>
              </a:rPr>
              <a:t>&lt;</a:t>
            </a:r>
            <a:r>
              <a:rPr lang="en-US" altLang="zh-CN" dirty="0" smtClean="0">
                <a:effectLst/>
              </a:rPr>
              <a:t> double</a:t>
            </a:r>
          </a:p>
          <a:p>
            <a:endParaRPr lang="en-US" altLang="zh-CN" dirty="0" smtClean="0">
              <a:effectLst/>
            </a:endParaRPr>
          </a:p>
          <a:p>
            <a:r>
              <a:rPr lang="en-US" altLang="zh-CN" dirty="0" smtClean="0">
                <a:solidFill>
                  <a:srgbClr val="FFFF00"/>
                </a:solidFill>
                <a:effectLst/>
              </a:rPr>
              <a:t>Note:</a:t>
            </a:r>
          </a:p>
          <a:p>
            <a:pPr lvl="1"/>
            <a:r>
              <a:rPr lang="en-US" altLang="zh-CN" dirty="0" smtClean="0">
                <a:effectLst/>
              </a:rPr>
              <a:t>Casting between char and short</a:t>
            </a:r>
          </a:p>
          <a:p>
            <a:pPr lvl="2"/>
            <a:r>
              <a:rPr lang="en-US" altLang="zh-CN" dirty="0">
                <a:effectLst/>
              </a:rPr>
              <a:t>The char and short, each takes 2 byte of memory. </a:t>
            </a:r>
          </a:p>
          <a:p>
            <a:pPr lvl="2"/>
            <a:r>
              <a:rPr lang="en-US" altLang="zh-CN" dirty="0" smtClean="0">
                <a:effectLst/>
              </a:rPr>
              <a:t>Either </a:t>
            </a:r>
            <a:r>
              <a:rPr lang="en-US" altLang="zh-CN" dirty="0">
                <a:effectLst/>
              </a:rPr>
              <a:t>char to short or short to char requires explicit casting</a:t>
            </a:r>
            <a:r>
              <a:rPr lang="en-US" altLang="zh-CN" dirty="0" smtClean="0">
                <a:effectLst/>
              </a:rPr>
              <a:t>.</a:t>
            </a:r>
          </a:p>
          <a:p>
            <a:pPr lvl="1"/>
            <a:r>
              <a:rPr lang="en-US" altLang="zh-CN" b="0" dirty="0">
                <a:effectLst/>
              </a:rPr>
              <a:t>A boolean value cannot be assigned to any other data type. </a:t>
            </a:r>
            <a:endParaRPr lang="en-US" altLang="zh-CN" dirty="0">
              <a:effectLst/>
            </a:endParaRPr>
          </a:p>
          <a:p>
            <a:endParaRPr lang="zh-CN" altLang="en-US" dirty="0"/>
          </a:p>
        </p:txBody>
      </p:sp>
    </p:spTree>
    <p:extLst>
      <p:ext uri="{BB962C8B-B14F-4D97-AF65-F5344CB8AC3E}">
        <p14:creationId xmlns:p14="http://schemas.microsoft.com/office/powerpoint/2010/main" val="215723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Comments(</a:t>
            </a:r>
            <a:r>
              <a:rPr lang="zh-CN" altLang="en-US" dirty="0" smtClean="0"/>
              <a:t>注释</a:t>
            </a:r>
            <a:r>
              <a:rPr lang="en-US" altLang="zh-CN" dirty="0" smtClean="0"/>
              <a:t>)</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solidFill>
                  <a:srgbClr val="FFFF00"/>
                </a:solidFill>
                <a:effectLst/>
              </a:rPr>
              <a:t>Comments</a:t>
            </a:r>
            <a:r>
              <a:rPr lang="en-US" altLang="zh-CN" dirty="0">
                <a:effectLst/>
              </a:rPr>
              <a:t> in a program are entirely ignored by the computer; they are there </a:t>
            </a:r>
            <a:r>
              <a:rPr lang="en-US" altLang="zh-CN" dirty="0" smtClean="0">
                <a:effectLst/>
              </a:rPr>
              <a:t>for human </a:t>
            </a:r>
            <a:r>
              <a:rPr lang="en-US" altLang="zh-CN" dirty="0">
                <a:effectLst/>
              </a:rPr>
              <a:t>readers only</a:t>
            </a:r>
            <a:r>
              <a:rPr lang="en-US" altLang="zh-CN" dirty="0" smtClean="0">
                <a:effectLst/>
              </a:rPr>
              <a:t>. There are two types of comments.</a:t>
            </a:r>
          </a:p>
          <a:p>
            <a:r>
              <a:rPr lang="en-US" altLang="zh-CN" dirty="0" smtClean="0"/>
              <a:t>Single line comment </a:t>
            </a:r>
          </a:p>
          <a:p>
            <a:pPr lvl="1"/>
            <a:r>
              <a:rPr lang="en-US" altLang="zh-CN" dirty="0" smtClean="0">
                <a:solidFill>
                  <a:schemeClr val="tx1"/>
                </a:solidFill>
                <a:effectLst/>
              </a:rPr>
              <a:t>begins </a:t>
            </a:r>
            <a:r>
              <a:rPr lang="en-US" altLang="zh-CN" dirty="0">
                <a:solidFill>
                  <a:schemeClr val="tx1"/>
                </a:solidFill>
                <a:effectLst/>
              </a:rPr>
              <a:t>with </a:t>
            </a:r>
            <a:r>
              <a:rPr lang="en-US" altLang="zh-CN" dirty="0">
                <a:solidFill>
                  <a:srgbClr val="FFFF00"/>
                </a:solidFill>
                <a:effectLst/>
              </a:rPr>
              <a:t>// </a:t>
            </a:r>
            <a:r>
              <a:rPr lang="en-US" altLang="zh-CN" dirty="0">
                <a:solidFill>
                  <a:schemeClr val="tx1"/>
                </a:solidFill>
                <a:effectLst/>
              </a:rPr>
              <a:t>and extends to the end of a line.</a:t>
            </a:r>
            <a:endParaRPr lang="en-US" altLang="zh-CN" dirty="0" smtClean="0"/>
          </a:p>
          <a:p>
            <a:r>
              <a:rPr lang="en-US" altLang="zh-CN" dirty="0" smtClean="0"/>
              <a:t>Multiple </a:t>
            </a:r>
            <a:r>
              <a:rPr lang="en-US" altLang="zh-CN" dirty="0"/>
              <a:t>lines </a:t>
            </a:r>
            <a:r>
              <a:rPr lang="en-US" altLang="zh-CN" dirty="0" smtClean="0"/>
              <a:t>comment </a:t>
            </a:r>
          </a:p>
          <a:p>
            <a:pPr lvl="1"/>
            <a:r>
              <a:rPr lang="en-US" altLang="zh-CN" dirty="0">
                <a:solidFill>
                  <a:schemeClr val="tx1"/>
                </a:solidFill>
                <a:effectLst/>
              </a:rPr>
              <a:t>starts with </a:t>
            </a:r>
            <a:r>
              <a:rPr lang="en-US" altLang="zh-CN" dirty="0">
                <a:solidFill>
                  <a:srgbClr val="FFFF00"/>
                </a:solidFill>
                <a:effectLst/>
              </a:rPr>
              <a:t>/*</a:t>
            </a:r>
            <a:r>
              <a:rPr lang="en-US" altLang="zh-CN" dirty="0">
                <a:solidFill>
                  <a:schemeClr val="tx1"/>
                </a:solidFill>
                <a:effectLst/>
              </a:rPr>
              <a:t> and ends with </a:t>
            </a:r>
            <a:r>
              <a:rPr lang="en-US" altLang="zh-CN" dirty="0" smtClean="0">
                <a:solidFill>
                  <a:srgbClr val="FFFF00"/>
                </a:solidFill>
                <a:effectLst/>
              </a:rPr>
              <a:t>*/</a:t>
            </a:r>
          </a:p>
          <a:p>
            <a:r>
              <a:rPr lang="en-US" altLang="zh-CN" dirty="0"/>
              <a:t>Javadoc </a:t>
            </a:r>
            <a:r>
              <a:rPr lang="en-US" altLang="zh-CN" dirty="0" smtClean="0"/>
              <a:t>comment</a:t>
            </a:r>
            <a:endParaRPr lang="en-US" altLang="zh-CN" dirty="0"/>
          </a:p>
          <a:p>
            <a:pPr lvl="1"/>
            <a:r>
              <a:rPr lang="en-US" altLang="zh-CN" dirty="0">
                <a:solidFill>
                  <a:schemeClr val="tx1"/>
                </a:solidFill>
                <a:effectLst/>
              </a:rPr>
              <a:t>begins with </a:t>
            </a:r>
            <a:r>
              <a:rPr lang="en-US" altLang="zh-CN" dirty="0">
                <a:solidFill>
                  <a:srgbClr val="FFFF00"/>
                </a:solidFill>
                <a:effectLst/>
              </a:rPr>
              <a:t>/**</a:t>
            </a:r>
            <a:r>
              <a:rPr lang="en-US" altLang="zh-CN" dirty="0">
                <a:solidFill>
                  <a:schemeClr val="tx1"/>
                </a:solidFill>
                <a:effectLst/>
              </a:rPr>
              <a:t>(two stars) and end with </a:t>
            </a:r>
            <a:r>
              <a:rPr lang="en-US" altLang="zh-CN" dirty="0">
                <a:solidFill>
                  <a:srgbClr val="FFFF00"/>
                </a:solidFill>
                <a:effectLst/>
              </a:rPr>
              <a:t>*/</a:t>
            </a:r>
            <a:r>
              <a:rPr lang="en-US" altLang="zh-CN" dirty="0">
                <a:solidFill>
                  <a:schemeClr val="tx1"/>
                </a:solidFill>
                <a:effectLst/>
              </a:rPr>
              <a:t> (one star).</a:t>
            </a:r>
            <a:endParaRPr lang="zh-CN" altLang="en-US" dirty="0">
              <a:solidFill>
                <a:schemeClr val="tx1"/>
              </a:solidFill>
              <a:effectLst/>
            </a:endParaRPr>
          </a:p>
        </p:txBody>
      </p:sp>
    </p:spTree>
    <p:extLst>
      <p:ext uri="{BB962C8B-B14F-4D97-AF65-F5344CB8AC3E}">
        <p14:creationId xmlns:p14="http://schemas.microsoft.com/office/powerpoint/2010/main" val="2293261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Operators and Expressions</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2849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Arithmetic </a:t>
            </a:r>
            <a:r>
              <a:rPr lang="en-US" altLang="zh-CN" dirty="0" smtClean="0"/>
              <a:t>Operators(</a:t>
            </a:r>
            <a:r>
              <a:rPr lang="zh-CN" altLang="en-US" dirty="0" smtClean="0"/>
              <a:t>算术运算符</a:t>
            </a:r>
            <a:r>
              <a:rPr lang="en-US" altLang="zh-CN" dirty="0" smtClean="0"/>
              <a:t>)</a:t>
            </a:r>
            <a:endParaRPr lang="zh-CN" altLang="en-US" b="1" dirty="0"/>
          </a:p>
        </p:txBody>
      </p:sp>
      <p:sp>
        <p:nvSpPr>
          <p:cNvPr id="3" name="Content Placeholder 2"/>
          <p:cNvSpPr>
            <a:spLocks noGrp="1"/>
          </p:cNvSpPr>
          <p:nvPr>
            <p:ph idx="1"/>
          </p:nvPr>
        </p:nvSpPr>
        <p:spPr>
          <a:xfrm>
            <a:off x="685346" y="1732450"/>
            <a:ext cx="7765322" cy="4923844"/>
          </a:xfrm>
        </p:spPr>
        <p:txBody>
          <a:bodyPr>
            <a:normAutofit lnSpcReduction="10000"/>
          </a:bodyPr>
          <a:lstStyle/>
          <a:p>
            <a:r>
              <a:rPr lang="en-US" altLang="zh-CN" sz="2800" b="1" dirty="0"/>
              <a:t>Symbols that perform simple </a:t>
            </a:r>
            <a:r>
              <a:rPr lang="en-US" altLang="zh-CN" sz="2800" b="1" dirty="0" smtClean="0"/>
              <a:t>computations.</a:t>
            </a:r>
          </a:p>
          <a:p>
            <a:endParaRPr lang="en-US" altLang="zh-CN" sz="2800" b="1" dirty="0" smtClean="0"/>
          </a:p>
          <a:p>
            <a:endParaRPr lang="en-US" altLang="zh-CN" dirty="0"/>
          </a:p>
          <a:p>
            <a:endParaRPr lang="en-US" altLang="zh-CN" dirty="0" smtClean="0">
              <a:solidFill>
                <a:srgbClr val="FFFF00"/>
              </a:solidFill>
              <a:effectLst/>
            </a:endParaRPr>
          </a:p>
          <a:p>
            <a:endParaRPr lang="en-US" altLang="zh-CN" dirty="0">
              <a:solidFill>
                <a:srgbClr val="FFFF00"/>
              </a:solidFill>
              <a:effectLst/>
            </a:endParaRPr>
          </a:p>
          <a:p>
            <a:endParaRPr lang="en-US" altLang="zh-CN" dirty="0" smtClean="0">
              <a:solidFill>
                <a:srgbClr val="FFFF00"/>
              </a:solidFill>
              <a:effectLst/>
            </a:endParaRPr>
          </a:p>
          <a:p>
            <a:endParaRPr lang="en-US" altLang="zh-CN" dirty="0">
              <a:solidFill>
                <a:srgbClr val="FFFF00"/>
              </a:solidFill>
              <a:effectLst/>
            </a:endParaRPr>
          </a:p>
          <a:p>
            <a:r>
              <a:rPr lang="en-US" altLang="zh-CN" dirty="0" smtClean="0">
                <a:solidFill>
                  <a:srgbClr val="FFFF00"/>
                </a:solidFill>
                <a:effectLst/>
              </a:rPr>
              <a:t>Note: </a:t>
            </a:r>
            <a:r>
              <a:rPr lang="en-US" altLang="zh-CN" dirty="0" smtClean="0">
                <a:effectLst/>
              </a:rPr>
              <a:t>Division (“</a:t>
            </a:r>
            <a:r>
              <a:rPr lang="en-US" altLang="zh-CN" dirty="0" smtClean="0">
                <a:solidFill>
                  <a:srgbClr val="FFFF00"/>
                </a:solidFill>
                <a:effectLst/>
              </a:rPr>
              <a:t>/</a:t>
            </a:r>
            <a:r>
              <a:rPr lang="en-US" altLang="zh-CN" dirty="0" smtClean="0">
                <a:effectLst/>
              </a:rPr>
              <a:t>”) operates differently on </a:t>
            </a:r>
            <a:br>
              <a:rPr lang="en-US" altLang="zh-CN" dirty="0" smtClean="0">
                <a:effectLst/>
              </a:rPr>
            </a:br>
            <a:r>
              <a:rPr lang="en-US" altLang="zh-CN" dirty="0" smtClean="0">
                <a:effectLst/>
              </a:rPr>
              <a:t>integers and on doubles!</a:t>
            </a:r>
            <a:endParaRPr lang="zh-CN" altLang="en-US" sz="2800" b="1" dirty="0"/>
          </a:p>
        </p:txBody>
      </p:sp>
      <p:pic>
        <p:nvPicPr>
          <p:cNvPr id="4" name="Picture 3"/>
          <p:cNvPicPr>
            <a:picLocks noChangeAspect="1"/>
          </p:cNvPicPr>
          <p:nvPr/>
        </p:nvPicPr>
        <p:blipFill>
          <a:blip r:embed="rId3"/>
          <a:stretch>
            <a:fillRect/>
          </a:stretch>
        </p:blipFill>
        <p:spPr>
          <a:xfrm>
            <a:off x="510798" y="2371355"/>
            <a:ext cx="8145232" cy="3007470"/>
          </a:xfrm>
          <a:prstGeom prst="rect">
            <a:avLst/>
          </a:prstGeom>
        </p:spPr>
      </p:pic>
    </p:spTree>
    <p:extLst>
      <p:ext uri="{BB962C8B-B14F-4D97-AF65-F5344CB8AC3E}">
        <p14:creationId xmlns:p14="http://schemas.microsoft.com/office/powerpoint/2010/main" val="2347331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Overflow </a:t>
            </a:r>
            <a:r>
              <a:rPr lang="en-US" altLang="zh-CN" dirty="0" smtClean="0"/>
              <a:t>and Underflow(</a:t>
            </a:r>
            <a:r>
              <a:rPr lang="zh-CN" altLang="en-US" dirty="0" smtClean="0"/>
              <a:t>上溢下溢</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pPr marL="36900" indent="0">
              <a:buNone/>
            </a:pPr>
            <a:r>
              <a:rPr lang="en-US" altLang="zh-CN" sz="2400" dirty="0" smtClean="0">
                <a:effectLst/>
              </a:rPr>
              <a:t>int </a:t>
            </a:r>
            <a:r>
              <a:rPr lang="en-US" altLang="zh-CN" sz="2400" dirty="0">
                <a:effectLst/>
              </a:rPr>
              <a:t>overflow = 2147483647</a:t>
            </a:r>
            <a:r>
              <a:rPr lang="en-US" altLang="zh-CN" sz="2400" dirty="0" smtClean="0">
                <a:effectLst/>
              </a:rPr>
              <a:t>;</a:t>
            </a:r>
          </a:p>
          <a:p>
            <a:pPr marL="36900" indent="0">
              <a:buNone/>
            </a:pPr>
            <a:r>
              <a:rPr lang="en-US" altLang="zh-CN" sz="2400" dirty="0" smtClean="0">
                <a:effectLst/>
              </a:rPr>
              <a:t>System.out.println</a:t>
            </a:r>
            <a:r>
              <a:rPr lang="en-US" altLang="zh-CN" sz="2400" dirty="0">
                <a:effectLst/>
              </a:rPr>
              <a:t>("Overflow: "+ (overflow + 1)); </a:t>
            </a:r>
          </a:p>
          <a:p>
            <a:pPr marL="36900" indent="0">
              <a:buNone/>
            </a:pPr>
            <a:r>
              <a:rPr lang="en-US" altLang="zh-CN" sz="2400" dirty="0">
                <a:effectLst/>
              </a:rPr>
              <a:t>int underflow = -2147483648; </a:t>
            </a:r>
            <a:endParaRPr lang="en-US" altLang="zh-CN" sz="2400" dirty="0" smtClean="0">
              <a:effectLst/>
            </a:endParaRPr>
          </a:p>
          <a:p>
            <a:pPr marL="36900" indent="0">
              <a:buNone/>
            </a:pPr>
            <a:r>
              <a:rPr lang="en-US" altLang="zh-CN" sz="2400" dirty="0">
                <a:effectLst/>
              </a:rPr>
              <a:t>System.out.println("Underflow: "+ (underflow - 1)); </a:t>
            </a:r>
          </a:p>
          <a:p>
            <a:pPr marL="36900" indent="0">
              <a:buNone/>
            </a:pPr>
            <a:r>
              <a:rPr lang="en-US" altLang="zh-CN" sz="2400" dirty="0">
                <a:effectLst/>
              </a:rPr>
              <a:t>double d = 1e308; </a:t>
            </a:r>
          </a:p>
          <a:p>
            <a:pPr marL="36900" indent="0">
              <a:buNone/>
            </a:pPr>
            <a:r>
              <a:rPr lang="en-US" altLang="zh-CN" sz="2400" dirty="0">
                <a:effectLst/>
              </a:rPr>
              <a:t>System.out.println(d + "*10= " + d*10);</a:t>
            </a:r>
          </a:p>
          <a:p>
            <a:pPr marL="36900" indent="0">
              <a:buNone/>
            </a:pPr>
            <a:r>
              <a:rPr lang="en-US" altLang="zh-CN" sz="2400" dirty="0">
                <a:effectLst/>
              </a:rPr>
              <a:t>d = </a:t>
            </a:r>
            <a:r>
              <a:rPr lang="en-US" altLang="zh-CN" sz="2400" dirty="0" smtClean="0">
                <a:effectLst/>
              </a:rPr>
              <a:t>1e-320 </a:t>
            </a:r>
            <a:r>
              <a:rPr lang="en-US" altLang="zh-CN" sz="2400" dirty="0">
                <a:effectLst/>
              </a:rPr>
              <a:t>* </a:t>
            </a:r>
            <a:r>
              <a:rPr lang="en-US" altLang="zh-CN" sz="2400" dirty="0" err="1">
                <a:effectLst/>
              </a:rPr>
              <a:t>Math.PI</a:t>
            </a:r>
            <a:r>
              <a:rPr lang="en-US" altLang="zh-CN" sz="2400" dirty="0">
                <a:effectLst/>
              </a:rPr>
              <a:t>;</a:t>
            </a:r>
          </a:p>
          <a:p>
            <a:pPr marL="36900" indent="0">
              <a:buNone/>
            </a:pPr>
            <a:r>
              <a:rPr lang="en-US" altLang="zh-CN" sz="2400" dirty="0" smtClean="0">
                <a:effectLst/>
              </a:rPr>
              <a:t>System.out.println(" </a:t>
            </a:r>
            <a:r>
              <a:rPr lang="en-US" altLang="zh-CN" sz="2400" dirty="0">
                <a:effectLst/>
              </a:rPr>
              <a:t>" + (d </a:t>
            </a:r>
            <a:r>
              <a:rPr lang="en-US" altLang="zh-CN" sz="2400" dirty="0" smtClean="0">
                <a:effectLst/>
              </a:rPr>
              <a:t>/ </a:t>
            </a:r>
            <a:r>
              <a:rPr lang="en-US" altLang="zh-CN" sz="2400" dirty="0">
                <a:effectLst/>
              </a:rPr>
              <a:t>100000));</a:t>
            </a:r>
            <a:endParaRPr lang="zh-CN" altLang="en-US" sz="2400" dirty="0">
              <a:effectLst/>
            </a:endParaRPr>
          </a:p>
        </p:txBody>
      </p:sp>
      <p:sp>
        <p:nvSpPr>
          <p:cNvPr id="4" name="矩形 3"/>
          <p:cNvSpPr/>
          <p:nvPr/>
        </p:nvSpPr>
        <p:spPr>
          <a:xfrm>
            <a:off x="685345" y="5791201"/>
            <a:ext cx="8458655" cy="830997"/>
          </a:xfrm>
          <a:prstGeom prst="rect">
            <a:avLst/>
          </a:prstGeom>
        </p:spPr>
        <p:txBody>
          <a:bodyPr wrap="square">
            <a:spAutoFit/>
          </a:bodyPr>
          <a:lstStyle/>
          <a:p>
            <a:r>
              <a:rPr lang="en-US" altLang="zh-CN" sz="2400" b="1" dirty="0" smtClean="0">
                <a:solidFill>
                  <a:srgbClr val="FFFF00"/>
                </a:solidFill>
                <a:latin typeface="Segoe UI" panose="020B0502040204020203" pitchFamily="34" charset="0"/>
              </a:rPr>
              <a:t>Notice: Overflow </a:t>
            </a:r>
            <a:r>
              <a:rPr lang="en-US" altLang="zh-CN" sz="2400" b="1" dirty="0">
                <a:solidFill>
                  <a:srgbClr val="FFFF00"/>
                </a:solidFill>
                <a:latin typeface="Segoe UI" panose="020B0502040204020203" pitchFamily="34" charset="0"/>
              </a:rPr>
              <a:t>or underflow </a:t>
            </a:r>
            <a:r>
              <a:rPr lang="en-US" altLang="zh-CN" sz="2400" b="1" dirty="0" smtClean="0">
                <a:solidFill>
                  <a:srgbClr val="FFFF00"/>
                </a:solidFill>
                <a:latin typeface="Segoe UI" panose="020B0502040204020203" pitchFamily="34" charset="0"/>
              </a:rPr>
              <a:t>never </a:t>
            </a:r>
            <a:r>
              <a:rPr lang="en-US" altLang="zh-CN" sz="2400" b="1" dirty="0">
                <a:solidFill>
                  <a:srgbClr val="FFFF00"/>
                </a:solidFill>
                <a:latin typeface="Segoe UI" panose="020B0502040204020203" pitchFamily="34" charset="0"/>
              </a:rPr>
              <a:t>throw a run time </a:t>
            </a:r>
            <a:r>
              <a:rPr lang="en-US" altLang="zh-CN" sz="2400" b="1" dirty="0" smtClean="0">
                <a:solidFill>
                  <a:srgbClr val="FFFF00"/>
                </a:solidFill>
                <a:latin typeface="Segoe UI" panose="020B0502040204020203" pitchFamily="34" charset="0"/>
              </a:rPr>
              <a:t>exception!</a:t>
            </a:r>
            <a:endParaRPr lang="zh-CN" altLang="en-US" sz="2400" b="1" dirty="0">
              <a:solidFill>
                <a:srgbClr val="FFFF00"/>
              </a:solidFill>
            </a:endParaRPr>
          </a:p>
        </p:txBody>
      </p:sp>
    </p:spTree>
    <p:extLst>
      <p:ext uri="{BB962C8B-B14F-4D97-AF65-F5344CB8AC3E}">
        <p14:creationId xmlns:p14="http://schemas.microsoft.com/office/powerpoint/2010/main" val="918154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Overflow and Underflow(</a:t>
            </a:r>
            <a:r>
              <a:rPr lang="zh-CN" altLang="en-US" dirty="0"/>
              <a:t>上溢下溢</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36900" indent="0">
              <a:buNone/>
            </a:pPr>
            <a:r>
              <a:rPr lang="en-US" altLang="zh-CN" dirty="0" smtClean="0">
                <a:effectLst/>
              </a:rPr>
              <a:t>System.out.println(“1.0/0=”+</a:t>
            </a:r>
            <a:r>
              <a:rPr lang="en-US" altLang="zh-CN" dirty="0">
                <a:effectLst/>
              </a:rPr>
              <a:t> 1.0/0</a:t>
            </a:r>
            <a:r>
              <a:rPr lang="en-US" altLang="zh-CN" dirty="0" smtClean="0">
                <a:effectLst/>
              </a:rPr>
              <a:t>);</a:t>
            </a:r>
            <a:endParaRPr lang="en-US" altLang="zh-CN" dirty="0">
              <a:effectLst/>
            </a:endParaRPr>
          </a:p>
          <a:p>
            <a:pPr marL="36900" indent="0">
              <a:buNone/>
            </a:pPr>
            <a:r>
              <a:rPr lang="en-US" altLang="zh-CN" dirty="0">
                <a:effectLst/>
              </a:rPr>
              <a:t>System.out.println</a:t>
            </a:r>
            <a:r>
              <a:rPr lang="en-US" altLang="zh-CN" dirty="0" smtClean="0">
                <a:effectLst/>
              </a:rPr>
              <a:t>(“0.0/0=”+</a:t>
            </a:r>
            <a:r>
              <a:rPr lang="en-US" altLang="zh-CN" dirty="0">
                <a:effectLst/>
              </a:rPr>
              <a:t> </a:t>
            </a:r>
            <a:r>
              <a:rPr lang="en-US" altLang="zh-CN" dirty="0" smtClean="0">
                <a:effectLst/>
              </a:rPr>
              <a:t>0.0/0);</a:t>
            </a:r>
          </a:p>
          <a:p>
            <a:pPr marL="36900" indent="0">
              <a:buNone/>
            </a:pPr>
            <a:r>
              <a:rPr lang="en-US" altLang="zh-CN" dirty="0">
                <a:effectLst/>
              </a:rPr>
              <a:t>System.out.println</a:t>
            </a:r>
            <a:r>
              <a:rPr lang="en-US" altLang="zh-CN" dirty="0" smtClean="0">
                <a:effectLst/>
              </a:rPr>
              <a:t>(“</a:t>
            </a:r>
            <a:r>
              <a:rPr lang="en-US" altLang="zh-CN" dirty="0">
                <a:effectLst/>
              </a:rPr>
              <a:t>1</a:t>
            </a:r>
            <a:r>
              <a:rPr lang="en-US" altLang="zh-CN" dirty="0" smtClean="0">
                <a:effectLst/>
              </a:rPr>
              <a:t>/0=”+</a:t>
            </a:r>
            <a:r>
              <a:rPr lang="en-US" altLang="zh-CN" dirty="0">
                <a:effectLst/>
              </a:rPr>
              <a:t> </a:t>
            </a:r>
            <a:r>
              <a:rPr lang="en-US" altLang="zh-CN" dirty="0" smtClean="0">
                <a:effectLst/>
              </a:rPr>
              <a:t>1/0);</a:t>
            </a:r>
            <a:endParaRPr lang="en-US" altLang="zh-CN" dirty="0">
              <a:effectLst/>
            </a:endParaRPr>
          </a:p>
          <a:p>
            <a:pPr marL="36900" indent="0">
              <a:buNone/>
            </a:pPr>
            <a:endParaRPr lang="en-US" altLang="zh-CN" dirty="0" smtClean="0">
              <a:effectLst/>
            </a:endParaRPr>
          </a:p>
          <a:p>
            <a:r>
              <a:rPr lang="en-US" altLang="zh-CN" dirty="0" smtClean="0">
                <a:effectLst/>
              </a:rPr>
              <a:t>Notice:</a:t>
            </a:r>
          </a:p>
          <a:p>
            <a:pPr lvl="1"/>
            <a:r>
              <a:rPr lang="en-US" altLang="zh-CN" dirty="0">
                <a:solidFill>
                  <a:srgbClr val="FFFF00"/>
                </a:solidFill>
                <a:effectLst/>
              </a:rPr>
              <a:t>Infinity</a:t>
            </a:r>
            <a:r>
              <a:rPr lang="en-US" altLang="zh-CN" dirty="0">
                <a:effectLst/>
              </a:rPr>
              <a:t> represents The result of dividing a float or double number by zero</a:t>
            </a:r>
          </a:p>
          <a:p>
            <a:pPr lvl="1"/>
            <a:r>
              <a:rPr lang="en-US" altLang="zh-CN" dirty="0" err="1" smtClean="0">
                <a:solidFill>
                  <a:srgbClr val="FFFF00"/>
                </a:solidFill>
                <a:effectLst/>
              </a:rPr>
              <a:t>NaN</a:t>
            </a:r>
            <a:r>
              <a:rPr lang="en-US" altLang="zh-CN" dirty="0" smtClean="0">
                <a:effectLst/>
              </a:rPr>
              <a:t> </a:t>
            </a:r>
            <a:r>
              <a:rPr lang="en-US" altLang="zh-CN" dirty="0">
                <a:effectLst/>
              </a:rPr>
              <a:t>represents Not a Number</a:t>
            </a:r>
          </a:p>
          <a:p>
            <a:pPr lvl="1"/>
            <a:r>
              <a:rPr lang="en-US" altLang="zh-CN" dirty="0" smtClean="0">
                <a:solidFill>
                  <a:srgbClr val="FFFF00"/>
                </a:solidFill>
                <a:effectLst/>
              </a:rPr>
              <a:t>Do not use </a:t>
            </a:r>
            <a:r>
              <a:rPr lang="en-US" altLang="zh-CN" dirty="0" err="1" smtClean="0">
                <a:solidFill>
                  <a:srgbClr val="FFFF00"/>
                </a:solidFill>
                <a:effectLst/>
              </a:rPr>
              <a:t>NaN</a:t>
            </a:r>
            <a:r>
              <a:rPr lang="en-US" altLang="zh-CN" dirty="0" smtClean="0">
                <a:solidFill>
                  <a:srgbClr val="FFFF00"/>
                </a:solidFill>
                <a:effectLst/>
              </a:rPr>
              <a:t> and Infinity in the arithmetic operation!</a:t>
            </a:r>
            <a:endParaRPr lang="en-US" altLang="zh-CN" dirty="0">
              <a:solidFill>
                <a:srgbClr val="FFFF00"/>
              </a:solidFill>
              <a:effectLst/>
            </a:endParaRPr>
          </a:p>
          <a:p>
            <a:pPr marL="36900" indent="0">
              <a:buNone/>
            </a:pPr>
            <a:r>
              <a:rPr lang="en-US" altLang="zh-CN" dirty="0" smtClean="0"/>
              <a:t> </a:t>
            </a:r>
            <a:endParaRPr lang="zh-CN" altLang="en-US" dirty="0"/>
          </a:p>
        </p:txBody>
      </p:sp>
    </p:spTree>
    <p:extLst>
      <p:ext uri="{BB962C8B-B14F-4D97-AF65-F5344CB8AC3E}">
        <p14:creationId xmlns:p14="http://schemas.microsoft.com/office/powerpoint/2010/main" val="454477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effectLst/>
              </a:rPr>
              <a:t>Rounding </a:t>
            </a:r>
            <a:r>
              <a:rPr lang="en-US" altLang="zh-CN" dirty="0" smtClean="0">
                <a:effectLst/>
              </a:rPr>
              <a:t>errors(</a:t>
            </a:r>
            <a:r>
              <a:rPr lang="zh-CN" altLang="en-US" dirty="0" smtClean="0">
                <a:effectLst/>
              </a:rPr>
              <a:t>舍入错误</a:t>
            </a:r>
            <a:r>
              <a:rPr lang="en-US" altLang="zh-CN" dirty="0" smtClean="0">
                <a:effectLst/>
              </a:rPr>
              <a:t>)</a:t>
            </a:r>
            <a:endParaRPr lang="zh-CN" altLang="en-US" dirty="0"/>
          </a:p>
        </p:txBody>
      </p:sp>
      <p:sp>
        <p:nvSpPr>
          <p:cNvPr id="3" name="Content Placeholder 2"/>
          <p:cNvSpPr>
            <a:spLocks noGrp="1"/>
          </p:cNvSpPr>
          <p:nvPr>
            <p:ph idx="1"/>
          </p:nvPr>
        </p:nvSpPr>
        <p:spPr/>
        <p:txBody>
          <a:bodyPr/>
          <a:lstStyle/>
          <a:p>
            <a:r>
              <a:rPr lang="en-US" altLang="zh-CN" dirty="0">
                <a:effectLst/>
              </a:rPr>
              <a:t>The difference between the number we want and the floating-point </a:t>
            </a:r>
            <a:r>
              <a:rPr lang="en-US" altLang="zh-CN" dirty="0" smtClean="0">
                <a:effectLst/>
              </a:rPr>
              <a:t>number we </a:t>
            </a:r>
            <a:r>
              <a:rPr lang="en-US" altLang="zh-CN" dirty="0">
                <a:effectLst/>
              </a:rPr>
              <a:t>get is called </a:t>
            </a:r>
            <a:r>
              <a:rPr lang="en-US" altLang="zh-CN" dirty="0">
                <a:solidFill>
                  <a:srgbClr val="FFFF00"/>
                </a:solidFill>
                <a:effectLst/>
              </a:rPr>
              <a:t>rounding error</a:t>
            </a:r>
            <a:r>
              <a:rPr lang="en-US" altLang="zh-CN" dirty="0">
                <a:effectLst/>
              </a:rPr>
              <a:t>. </a:t>
            </a:r>
            <a:endParaRPr lang="en-US" altLang="zh-CN" dirty="0" smtClean="0">
              <a:effectLst/>
            </a:endParaRPr>
          </a:p>
          <a:p>
            <a:pPr marL="450000" lvl="1" indent="0">
              <a:buNone/>
            </a:pPr>
            <a:r>
              <a:rPr lang="en-US" altLang="zh-CN" dirty="0" err="1" smtClean="0">
                <a:solidFill>
                  <a:schemeClr val="tx1"/>
                </a:solidFill>
                <a:effectLst/>
              </a:rPr>
              <a:t>System.out.println</a:t>
            </a:r>
            <a:r>
              <a:rPr lang="en-US" altLang="zh-CN" dirty="0" smtClean="0">
                <a:solidFill>
                  <a:schemeClr val="tx1"/>
                </a:solidFill>
                <a:effectLst/>
              </a:rPr>
              <a:t>(0.1 </a:t>
            </a:r>
            <a:r>
              <a:rPr lang="en-US" altLang="zh-CN" dirty="0">
                <a:solidFill>
                  <a:schemeClr val="tx1"/>
                </a:solidFill>
                <a:effectLst/>
              </a:rPr>
              <a:t>+ 0.1 + 0.1 + 0.1 + 0.1</a:t>
            </a:r>
            <a:br>
              <a:rPr lang="en-US" altLang="zh-CN" dirty="0">
                <a:solidFill>
                  <a:schemeClr val="tx1"/>
                </a:solidFill>
                <a:effectLst/>
              </a:rPr>
            </a:br>
            <a:r>
              <a:rPr lang="en-US" altLang="zh-CN" dirty="0">
                <a:solidFill>
                  <a:schemeClr val="tx1"/>
                </a:solidFill>
                <a:effectLst/>
              </a:rPr>
              <a:t>+ 0.1 + 0.1 + 0.1 + 0.1 + 0.1</a:t>
            </a:r>
            <a:r>
              <a:rPr lang="en-US" altLang="zh-CN" dirty="0" smtClean="0">
                <a:solidFill>
                  <a:schemeClr val="tx1"/>
                </a:solidFill>
                <a:effectLst/>
              </a:rPr>
              <a:t>);</a:t>
            </a:r>
          </a:p>
          <a:p>
            <a:r>
              <a:rPr lang="en-US" altLang="zh-CN" dirty="0" smtClean="0">
                <a:effectLst/>
              </a:rPr>
              <a:t>On </a:t>
            </a:r>
            <a:r>
              <a:rPr lang="en-US" altLang="zh-CN" dirty="0">
                <a:effectLst/>
              </a:rPr>
              <a:t>many machines, </a:t>
            </a:r>
            <a:r>
              <a:rPr lang="en-US" altLang="zh-CN" dirty="0" smtClean="0">
                <a:effectLst/>
              </a:rPr>
              <a:t>the output is </a:t>
            </a:r>
            <a:r>
              <a:rPr lang="en-US" altLang="zh-CN" dirty="0" smtClean="0">
                <a:solidFill>
                  <a:srgbClr val="FFFF00"/>
                </a:solidFill>
                <a:effectLst/>
              </a:rPr>
              <a:t>0.9999999999999999</a:t>
            </a:r>
            <a:r>
              <a:rPr lang="en-US" altLang="zh-CN" dirty="0">
                <a:effectLst/>
              </a:rPr>
              <a:t/>
            </a:r>
            <a:br>
              <a:rPr lang="en-US" altLang="zh-CN" dirty="0">
                <a:effectLst/>
              </a:rPr>
            </a:br>
            <a:endParaRPr lang="zh-CN" altLang="en-US" dirty="0"/>
          </a:p>
        </p:txBody>
      </p:sp>
    </p:spTree>
    <p:extLst>
      <p:ext uri="{BB962C8B-B14F-4D97-AF65-F5344CB8AC3E}">
        <p14:creationId xmlns:p14="http://schemas.microsoft.com/office/powerpoint/2010/main" val="3506331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effectLst/>
              </a:rPr>
              <a:t>Order of </a:t>
            </a:r>
            <a:r>
              <a:rPr lang="en-US" altLang="zh-CN" dirty="0" smtClean="0">
                <a:effectLst/>
              </a:rPr>
              <a:t>Operations</a:t>
            </a:r>
            <a:endParaRPr lang="zh-CN" altLang="en-US" dirty="0"/>
          </a:p>
        </p:txBody>
      </p:sp>
      <p:sp>
        <p:nvSpPr>
          <p:cNvPr id="3" name="Content Placeholder 2"/>
          <p:cNvSpPr>
            <a:spLocks noGrp="1"/>
          </p:cNvSpPr>
          <p:nvPr>
            <p:ph idx="1"/>
          </p:nvPr>
        </p:nvSpPr>
        <p:spPr/>
        <p:txBody>
          <a:bodyPr>
            <a:normAutofit/>
          </a:bodyPr>
          <a:lstStyle/>
          <a:p>
            <a:r>
              <a:rPr lang="en-US" altLang="zh-CN" dirty="0">
                <a:effectLst/>
              </a:rPr>
              <a:t>Precedence like math, left to right </a:t>
            </a:r>
          </a:p>
          <a:p>
            <a:r>
              <a:rPr lang="en-US" altLang="zh-CN" dirty="0"/>
              <a:t>Multiplication and division precede over Addition and subtraction</a:t>
            </a:r>
          </a:p>
          <a:p>
            <a:r>
              <a:rPr lang="en-US" altLang="zh-CN" dirty="0">
                <a:solidFill>
                  <a:srgbClr val="FFFF00"/>
                </a:solidFill>
                <a:effectLst/>
              </a:rPr>
              <a:t>Parenthesis increase precedence </a:t>
            </a:r>
            <a:endParaRPr lang="en-US" altLang="zh-CN" dirty="0" smtClean="0">
              <a:solidFill>
                <a:srgbClr val="FFFF00"/>
              </a:solidFill>
              <a:effectLst/>
            </a:endParaRPr>
          </a:p>
          <a:p>
            <a:r>
              <a:rPr lang="en-US" altLang="zh-CN" dirty="0" smtClean="0">
                <a:effectLst/>
              </a:rPr>
              <a:t>Example:</a:t>
            </a:r>
            <a:endParaRPr lang="en-US" altLang="zh-CN" dirty="0">
              <a:effectLst/>
            </a:endParaRPr>
          </a:p>
          <a:p>
            <a:pPr lvl="1"/>
            <a:r>
              <a:rPr lang="fr-FR" altLang="zh-CN" dirty="0" smtClean="0">
                <a:effectLst/>
              </a:rPr>
              <a:t>double </a:t>
            </a:r>
            <a:r>
              <a:rPr lang="fr-FR" altLang="zh-CN" dirty="0">
                <a:effectLst/>
              </a:rPr>
              <a:t>x = 3 / 2 + 1; </a:t>
            </a:r>
            <a:r>
              <a:rPr lang="fr-FR" altLang="zh-CN" dirty="0">
                <a:solidFill>
                  <a:srgbClr val="92D050"/>
                </a:solidFill>
                <a:effectLst/>
              </a:rPr>
              <a:t>// x = 2.0</a:t>
            </a:r>
          </a:p>
          <a:p>
            <a:pPr lvl="1"/>
            <a:r>
              <a:rPr lang="fr-FR" altLang="zh-CN" dirty="0">
                <a:effectLst/>
              </a:rPr>
              <a:t>double y = 3 / (2 + 1); </a:t>
            </a:r>
            <a:r>
              <a:rPr lang="fr-FR" altLang="zh-CN" dirty="0">
                <a:solidFill>
                  <a:srgbClr val="92D050"/>
                </a:solidFill>
                <a:effectLst/>
              </a:rPr>
              <a:t>// y = </a:t>
            </a:r>
            <a:r>
              <a:rPr lang="fr-FR" altLang="zh-CN" dirty="0" smtClean="0">
                <a:solidFill>
                  <a:srgbClr val="92D050"/>
                </a:solidFill>
                <a:effectLst/>
              </a:rPr>
              <a:t>1.0</a:t>
            </a:r>
            <a:endParaRPr lang="zh-CN" altLang="en-US" dirty="0"/>
          </a:p>
        </p:txBody>
      </p:sp>
    </p:spTree>
    <p:extLst>
      <p:ext uri="{BB962C8B-B14F-4D97-AF65-F5344CB8AC3E}">
        <p14:creationId xmlns:p14="http://schemas.microsoft.com/office/powerpoint/2010/main" val="1692386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Variables and </a:t>
            </a:r>
            <a:r>
              <a:rPr lang="en-US" altLang="zh-CN" dirty="0" smtClean="0"/>
              <a:t>Types</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8286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String </a:t>
            </a:r>
            <a:r>
              <a:rPr lang="en-US" altLang="zh-CN" dirty="0" smtClean="0"/>
              <a:t>concatenation(</a:t>
            </a:r>
            <a:r>
              <a:rPr lang="zh-CN" altLang="en-US" dirty="0" smtClean="0"/>
              <a:t>连接</a:t>
            </a:r>
            <a:r>
              <a:rPr lang="en-US" altLang="zh-CN" dirty="0" smtClean="0"/>
              <a:t>) operator</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float r = 12.0F;</a:t>
            </a:r>
          </a:p>
          <a:p>
            <a:pPr marL="0" indent="0">
              <a:buNone/>
            </a:pPr>
            <a:r>
              <a:rPr lang="en-US" altLang="zh-CN" dirty="0" smtClean="0"/>
              <a:t>String </a:t>
            </a:r>
            <a:r>
              <a:rPr lang="en-US" altLang="zh-CN" dirty="0" err="1"/>
              <a:t>str</a:t>
            </a:r>
            <a:r>
              <a:rPr lang="en-US" altLang="zh-CN" dirty="0"/>
              <a:t> = “The circular area with radius ”;</a:t>
            </a:r>
          </a:p>
          <a:p>
            <a:pPr marL="0" indent="0">
              <a:buNone/>
            </a:pPr>
            <a:r>
              <a:rPr lang="en-US" altLang="zh-CN" dirty="0" err="1" smtClean="0"/>
              <a:t>str</a:t>
            </a:r>
            <a:r>
              <a:rPr lang="en-US" altLang="zh-CN" dirty="0" smtClean="0"/>
              <a:t> </a:t>
            </a:r>
            <a:r>
              <a:rPr lang="en-US" altLang="zh-CN" dirty="0"/>
              <a:t>= </a:t>
            </a:r>
            <a:r>
              <a:rPr lang="en-US" altLang="zh-CN" dirty="0" err="1"/>
              <a:t>str</a:t>
            </a:r>
            <a:r>
              <a:rPr lang="en-US" altLang="zh-CN" dirty="0"/>
              <a:t> </a:t>
            </a:r>
            <a:r>
              <a:rPr lang="en-US" altLang="zh-CN" dirty="0">
                <a:solidFill>
                  <a:srgbClr val="FFFF00"/>
                </a:solidFill>
              </a:rPr>
              <a:t>+</a:t>
            </a:r>
            <a:r>
              <a:rPr lang="en-US" altLang="zh-CN" dirty="0"/>
              <a:t> r </a:t>
            </a:r>
            <a:r>
              <a:rPr lang="en-US" altLang="zh-CN" dirty="0">
                <a:solidFill>
                  <a:srgbClr val="FFFF00"/>
                </a:solidFill>
              </a:rPr>
              <a:t>+</a:t>
            </a:r>
            <a:r>
              <a:rPr lang="en-US" altLang="zh-CN" dirty="0"/>
              <a:t> “ is: ”;</a:t>
            </a:r>
          </a:p>
          <a:p>
            <a:pPr marL="0" indent="0">
              <a:buNone/>
            </a:pPr>
            <a:r>
              <a:rPr lang="en-US" altLang="zh-CN" dirty="0" err="1" smtClean="0"/>
              <a:t>str</a:t>
            </a:r>
            <a:r>
              <a:rPr lang="en-US" altLang="zh-CN" dirty="0" smtClean="0"/>
              <a:t> </a:t>
            </a:r>
            <a:r>
              <a:rPr lang="en-US" altLang="zh-CN" dirty="0"/>
              <a:t>= </a:t>
            </a:r>
            <a:r>
              <a:rPr lang="en-US" altLang="zh-CN" dirty="0" err="1"/>
              <a:t>str</a:t>
            </a:r>
            <a:r>
              <a:rPr lang="en-US" altLang="zh-CN" dirty="0"/>
              <a:t> </a:t>
            </a:r>
            <a:r>
              <a:rPr lang="en-US" altLang="zh-CN" dirty="0">
                <a:solidFill>
                  <a:srgbClr val="FFFF00"/>
                </a:solidFill>
              </a:rPr>
              <a:t>+</a:t>
            </a:r>
            <a:r>
              <a:rPr lang="en-US" altLang="zh-CN" dirty="0"/>
              <a:t> 3.1415926*r*r</a:t>
            </a:r>
            <a:r>
              <a:rPr lang="en-US" altLang="zh-CN" dirty="0" smtClean="0"/>
              <a:t>;</a:t>
            </a:r>
            <a:r>
              <a:rPr lang="en-US" altLang="zh-CN" dirty="0"/>
              <a:t/>
            </a:r>
            <a:br>
              <a:rPr lang="en-US" altLang="zh-CN" dirty="0"/>
            </a:br>
            <a:r>
              <a:rPr lang="en-US" altLang="zh-CN" sz="2800" dirty="0"/>
              <a:t/>
            </a:r>
            <a:br>
              <a:rPr lang="en-US" altLang="zh-CN" sz="2800" dirty="0"/>
            </a:br>
            <a:r>
              <a:rPr lang="en-US" altLang="zh-CN" sz="2800" dirty="0"/>
              <a:t/>
            </a:r>
            <a:br>
              <a:rPr lang="en-US" altLang="zh-CN" sz="2800" dirty="0"/>
            </a:br>
            <a:endParaRPr lang="zh-CN" altLang="en-US" sz="2800" dirty="0"/>
          </a:p>
        </p:txBody>
      </p:sp>
    </p:spTree>
    <p:extLst>
      <p:ext uri="{BB962C8B-B14F-4D97-AF65-F5344CB8AC3E}">
        <p14:creationId xmlns:p14="http://schemas.microsoft.com/office/powerpoint/2010/main" val="2199652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CalcArea.java</a:t>
            </a:r>
            <a:endParaRPr lang="zh-CN" altLang="en-US" b="1" dirty="0"/>
          </a:p>
        </p:txBody>
      </p:sp>
      <p:sp>
        <p:nvSpPr>
          <p:cNvPr id="3" name="Content Placeholder 2"/>
          <p:cNvSpPr>
            <a:spLocks noGrp="1"/>
          </p:cNvSpPr>
          <p:nvPr>
            <p:ph idx="1"/>
          </p:nvPr>
        </p:nvSpPr>
        <p:spPr>
          <a:xfrm>
            <a:off x="685346" y="1732450"/>
            <a:ext cx="7765322" cy="4601115"/>
          </a:xfrm>
        </p:spPr>
        <p:txBody>
          <a:bodyPr>
            <a:normAutofit fontScale="85000" lnSpcReduction="20000"/>
          </a:bodyPr>
          <a:lstStyle/>
          <a:p>
            <a:pPr marL="0" indent="0">
              <a:buNone/>
            </a:pPr>
            <a:r>
              <a:rPr lang="en-US" altLang="zh-CN" dirty="0" smtClean="0"/>
              <a:t>package </a:t>
            </a:r>
            <a:r>
              <a:rPr lang="en-US" altLang="zh-CN" dirty="0" err="1" smtClean="0"/>
              <a:t>hit.edu.java.intro</a:t>
            </a:r>
            <a:r>
              <a:rPr lang="en-US" altLang="zh-CN" dirty="0" smtClean="0"/>
              <a:t>;</a:t>
            </a:r>
          </a:p>
          <a:p>
            <a:pPr marL="0" indent="0">
              <a:buNone/>
            </a:pPr>
            <a:r>
              <a:rPr lang="en-US" altLang="zh-CN" dirty="0" smtClean="0"/>
              <a:t>public </a:t>
            </a:r>
            <a:r>
              <a:rPr lang="en-US" altLang="zh-CN" dirty="0"/>
              <a:t>class </a:t>
            </a:r>
            <a:r>
              <a:rPr lang="en-US" altLang="zh-CN" dirty="0" err="1"/>
              <a:t>CalcArea</a:t>
            </a:r>
            <a:r>
              <a:rPr lang="en-US" altLang="zh-CN" dirty="0"/>
              <a:t> {</a:t>
            </a:r>
          </a:p>
          <a:p>
            <a:pPr marL="0" indent="0">
              <a:buNone/>
            </a:pPr>
            <a:r>
              <a:rPr lang="en-US" altLang="zh-CN" dirty="0"/>
              <a:t>public static void main(String[] arguments) {</a:t>
            </a:r>
          </a:p>
          <a:p>
            <a:pPr marL="0" indent="0">
              <a:buNone/>
            </a:pPr>
            <a:r>
              <a:rPr lang="en-US" altLang="zh-CN" dirty="0"/>
              <a:t>		float r = 12.0F;</a:t>
            </a:r>
          </a:p>
          <a:p>
            <a:pPr marL="0" indent="0">
              <a:buNone/>
            </a:pPr>
            <a:r>
              <a:rPr lang="en-US" altLang="zh-CN" dirty="0"/>
              <a:t>		String </a:t>
            </a:r>
            <a:r>
              <a:rPr lang="en-US" altLang="zh-CN" dirty="0" err="1"/>
              <a:t>str</a:t>
            </a:r>
            <a:r>
              <a:rPr lang="en-US" altLang="zh-CN" dirty="0"/>
              <a:t> = “The circular area with radius ”;</a:t>
            </a:r>
          </a:p>
          <a:p>
            <a:pPr marL="0" indent="0">
              <a:buNone/>
            </a:pPr>
            <a:r>
              <a:rPr lang="en-US" altLang="zh-CN" dirty="0"/>
              <a:t>		</a:t>
            </a:r>
            <a:r>
              <a:rPr lang="en-US" altLang="zh-CN" dirty="0" err="1"/>
              <a:t>str</a:t>
            </a:r>
            <a:r>
              <a:rPr lang="en-US" altLang="zh-CN" dirty="0"/>
              <a:t> = </a:t>
            </a:r>
            <a:r>
              <a:rPr lang="en-US" altLang="zh-CN" dirty="0" err="1"/>
              <a:t>str</a:t>
            </a:r>
            <a:r>
              <a:rPr lang="en-US" altLang="zh-CN" dirty="0"/>
              <a:t> + r + “ is: ”;</a:t>
            </a:r>
          </a:p>
          <a:p>
            <a:pPr marL="0" indent="0">
              <a:buNone/>
            </a:pPr>
            <a:r>
              <a:rPr lang="en-US" altLang="zh-CN" dirty="0"/>
              <a:t>		</a:t>
            </a:r>
            <a:r>
              <a:rPr lang="en-US" altLang="zh-CN" dirty="0" err="1"/>
              <a:t>str</a:t>
            </a:r>
            <a:r>
              <a:rPr lang="en-US" altLang="zh-CN" dirty="0"/>
              <a:t> = </a:t>
            </a:r>
            <a:r>
              <a:rPr lang="en-US" altLang="zh-CN" dirty="0" err="1"/>
              <a:t>str</a:t>
            </a:r>
            <a:r>
              <a:rPr lang="en-US" altLang="zh-CN" dirty="0"/>
              <a:t> + 3.1415926*r*r;</a:t>
            </a:r>
          </a:p>
          <a:p>
            <a:pPr marL="0" indent="0">
              <a:buNone/>
            </a:pPr>
            <a:r>
              <a:rPr lang="en-US" altLang="zh-CN" dirty="0"/>
              <a:t>		</a:t>
            </a:r>
            <a:r>
              <a:rPr lang="en-US" altLang="zh-CN" dirty="0" err="1"/>
              <a:t>System.out.println</a:t>
            </a:r>
            <a:r>
              <a:rPr lang="en-US" altLang="zh-CN" dirty="0"/>
              <a:t>(</a:t>
            </a:r>
            <a:r>
              <a:rPr lang="en-US" altLang="zh-CN" dirty="0" err="1"/>
              <a:t>str</a:t>
            </a:r>
            <a:r>
              <a:rPr lang="en-US" altLang="zh-CN" dirty="0"/>
              <a:t>);</a:t>
            </a:r>
          </a:p>
          <a:p>
            <a:pPr marL="0" indent="0">
              <a:buNone/>
            </a:pPr>
            <a:r>
              <a:rPr lang="en-US" altLang="zh-CN" dirty="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139222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Relational </a:t>
            </a:r>
            <a:r>
              <a:rPr lang="en-US" altLang="zh-CN" b="1" dirty="0" smtClean="0"/>
              <a:t>operators</a:t>
            </a:r>
            <a:endParaRPr lang="zh-CN" altLang="en-US" b="1" dirty="0"/>
          </a:p>
        </p:txBody>
      </p:sp>
      <p:sp>
        <p:nvSpPr>
          <p:cNvPr id="3" name="Content Placeholder 2"/>
          <p:cNvSpPr>
            <a:spLocks noGrp="1"/>
          </p:cNvSpPr>
          <p:nvPr>
            <p:ph idx="1"/>
          </p:nvPr>
        </p:nvSpPr>
        <p:spPr/>
        <p:txBody>
          <a:bodyPr>
            <a:normAutofit/>
          </a:bodyPr>
          <a:lstStyle/>
          <a:p>
            <a:r>
              <a:rPr lang="en-US" altLang="zh-CN" sz="2800" b="1" dirty="0">
                <a:solidFill>
                  <a:srgbClr val="FFFF00"/>
                </a:solidFill>
              </a:rPr>
              <a:t>Relational operators </a:t>
            </a:r>
            <a:r>
              <a:rPr lang="en-US" altLang="zh-CN" sz="2800" b="1" dirty="0"/>
              <a:t>are used to check conditions like whether two </a:t>
            </a:r>
            <a:r>
              <a:rPr lang="en-US" altLang="zh-CN" sz="2800" b="1" dirty="0" smtClean="0"/>
              <a:t>values are </a:t>
            </a:r>
            <a:r>
              <a:rPr lang="en-US" altLang="zh-CN" sz="2800" b="1" dirty="0"/>
              <a:t>equal, or whether one is greater than the other</a:t>
            </a:r>
            <a:r>
              <a:rPr lang="en-US" altLang="zh-CN" sz="2800" b="1" dirty="0" smtClean="0"/>
              <a:t>.</a:t>
            </a:r>
            <a:endParaRPr lang="en-US" altLang="zh-CN" sz="2800" b="1" dirty="0"/>
          </a:p>
        </p:txBody>
      </p:sp>
      <p:pic>
        <p:nvPicPr>
          <p:cNvPr id="4" name="Picture 3"/>
          <p:cNvPicPr>
            <a:picLocks noChangeAspect="1"/>
          </p:cNvPicPr>
          <p:nvPr/>
        </p:nvPicPr>
        <p:blipFill>
          <a:blip r:embed="rId2"/>
          <a:stretch>
            <a:fillRect/>
          </a:stretch>
        </p:blipFill>
        <p:spPr>
          <a:xfrm>
            <a:off x="685346" y="3425649"/>
            <a:ext cx="8077470" cy="2635925"/>
          </a:xfrm>
          <a:prstGeom prst="rect">
            <a:avLst/>
          </a:prstGeom>
        </p:spPr>
      </p:pic>
    </p:spTree>
    <p:extLst>
      <p:ext uri="{BB962C8B-B14F-4D97-AF65-F5344CB8AC3E}">
        <p14:creationId xmlns:p14="http://schemas.microsoft.com/office/powerpoint/2010/main" val="3501054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Notice </a:t>
            </a:r>
            <a:endParaRPr lang="zh-CN" altLang="en-US" dirty="0"/>
          </a:p>
        </p:txBody>
      </p:sp>
      <p:sp>
        <p:nvSpPr>
          <p:cNvPr id="3" name="Content Placeholder 2"/>
          <p:cNvSpPr>
            <a:spLocks noGrp="1"/>
          </p:cNvSpPr>
          <p:nvPr>
            <p:ph idx="1"/>
          </p:nvPr>
        </p:nvSpPr>
        <p:spPr/>
        <p:txBody>
          <a:bodyPr/>
          <a:lstStyle/>
          <a:p>
            <a:r>
              <a:rPr lang="en-US" altLang="zh-CN" dirty="0" smtClean="0"/>
              <a:t>Do not use rational operators to compare reference type data, e.g. Strings.</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897" y="3377382"/>
            <a:ext cx="2566219" cy="2566219"/>
          </a:xfrm>
          <a:prstGeom prst="rect">
            <a:avLst/>
          </a:prstGeom>
        </p:spPr>
      </p:pic>
    </p:spTree>
    <p:extLst>
      <p:ext uri="{BB962C8B-B14F-4D97-AF65-F5344CB8AC3E}">
        <p14:creationId xmlns:p14="http://schemas.microsoft.com/office/powerpoint/2010/main" val="3430696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Logical operators</a:t>
            </a:r>
            <a:endParaRPr lang="zh-CN" altLang="en-US" dirty="0"/>
          </a:p>
        </p:txBody>
      </p:sp>
      <p:sp>
        <p:nvSpPr>
          <p:cNvPr id="3" name="Content Placeholder 2"/>
          <p:cNvSpPr>
            <a:spLocks noGrp="1"/>
          </p:cNvSpPr>
          <p:nvPr>
            <p:ph idx="1"/>
          </p:nvPr>
        </p:nvSpPr>
        <p:spPr>
          <a:xfrm>
            <a:off x="685346" y="1732450"/>
            <a:ext cx="7765322" cy="4843162"/>
          </a:xfrm>
        </p:spPr>
        <p:txBody>
          <a:bodyPr>
            <a:normAutofit/>
          </a:bodyPr>
          <a:lstStyle/>
          <a:p>
            <a:endParaRPr lang="en-US" altLang="zh-CN" dirty="0" smtClean="0"/>
          </a:p>
          <a:p>
            <a:endParaRPr lang="en-US" altLang="zh-CN" dirty="0"/>
          </a:p>
          <a:p>
            <a:endParaRPr lang="en-US" altLang="zh-CN" dirty="0" smtClean="0"/>
          </a:p>
          <a:p>
            <a:endParaRPr lang="en-US" altLang="zh-CN" dirty="0" smtClean="0"/>
          </a:p>
          <a:p>
            <a:r>
              <a:rPr lang="en-US" altLang="zh-CN" dirty="0">
                <a:solidFill>
                  <a:srgbClr val="FFFF00"/>
                </a:solidFill>
              </a:rPr>
              <a:t>Note:  </a:t>
            </a:r>
            <a:r>
              <a:rPr lang="en-US" altLang="zh-CN" dirty="0"/>
              <a:t>1&lt;= x &lt;=</a:t>
            </a:r>
            <a:r>
              <a:rPr lang="en-US" altLang="zh-CN" dirty="0" smtClean="0"/>
              <a:t>100 </a:t>
            </a:r>
            <a:r>
              <a:rPr lang="en-US" altLang="zh-CN" dirty="0" smtClean="0">
                <a:solidFill>
                  <a:srgbClr val="FFFF00"/>
                </a:solidFill>
              </a:rPr>
              <a:t>//</a:t>
            </a:r>
            <a:r>
              <a:rPr lang="en-US" altLang="zh-CN" dirty="0">
                <a:solidFill>
                  <a:srgbClr val="FFFF00"/>
                </a:solidFill>
              </a:rPr>
              <a:t>this is wrong!</a:t>
            </a:r>
          </a:p>
          <a:p>
            <a:r>
              <a:rPr lang="en-US" altLang="zh-CN" dirty="0" smtClean="0"/>
              <a:t>Example:</a:t>
            </a:r>
          </a:p>
          <a:p>
            <a:pPr marL="450000" lvl="1" indent="0">
              <a:buNone/>
            </a:pPr>
            <a:r>
              <a:rPr lang="en-US" altLang="zh-CN" dirty="0" err="1" smtClean="0"/>
              <a:t>boolean</a:t>
            </a:r>
            <a:r>
              <a:rPr lang="en-US" altLang="zh-CN" dirty="0" smtClean="0"/>
              <a:t> A=true, B=false, C=true;</a:t>
            </a:r>
          </a:p>
          <a:p>
            <a:pPr marL="450000" lvl="1" indent="0">
              <a:buNone/>
            </a:pPr>
            <a:r>
              <a:rPr lang="en-US" altLang="zh-CN" dirty="0" err="1" smtClean="0"/>
              <a:t>System.out.println</a:t>
            </a:r>
            <a:r>
              <a:rPr lang="en-US" altLang="zh-CN" dirty="0" smtClean="0"/>
              <a:t>(A &amp;&amp; (B || C));</a:t>
            </a:r>
            <a:r>
              <a:rPr lang="en-US" altLang="zh-CN" dirty="0"/>
              <a:t>	</a:t>
            </a:r>
            <a:endParaRPr lang="zh-CN" altLang="en-US" dirty="0"/>
          </a:p>
        </p:txBody>
      </p:sp>
      <p:pic>
        <p:nvPicPr>
          <p:cNvPr id="4" name="Picture 3"/>
          <p:cNvPicPr>
            <a:picLocks noChangeAspect="1"/>
          </p:cNvPicPr>
          <p:nvPr/>
        </p:nvPicPr>
        <p:blipFill>
          <a:blip r:embed="rId2"/>
          <a:stretch>
            <a:fillRect/>
          </a:stretch>
        </p:blipFill>
        <p:spPr>
          <a:xfrm>
            <a:off x="685346" y="2321139"/>
            <a:ext cx="8005445" cy="1565059"/>
          </a:xfrm>
          <a:prstGeom prst="rect">
            <a:avLst/>
          </a:prstGeom>
        </p:spPr>
      </p:pic>
    </p:spTree>
    <p:extLst>
      <p:ext uri="{BB962C8B-B14F-4D97-AF65-F5344CB8AC3E}">
        <p14:creationId xmlns:p14="http://schemas.microsoft.com/office/powerpoint/2010/main" val="899733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Static Methods</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789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Adding new </a:t>
            </a:r>
            <a:r>
              <a:rPr lang="en-US" altLang="zh-CN" dirty="0" smtClean="0"/>
              <a:t>Static </a:t>
            </a:r>
            <a:r>
              <a:rPr lang="en-US" altLang="zh-CN" dirty="0" smtClean="0"/>
              <a:t>Method </a:t>
            </a:r>
            <a:endParaRPr lang="zh-CN" altLang="en-US" dirty="0"/>
          </a:p>
        </p:txBody>
      </p:sp>
      <p:sp>
        <p:nvSpPr>
          <p:cNvPr id="3" name="Content Placeholder 2"/>
          <p:cNvSpPr>
            <a:spLocks noGrp="1"/>
          </p:cNvSpPr>
          <p:nvPr>
            <p:ph idx="1"/>
          </p:nvPr>
        </p:nvSpPr>
        <p:spPr/>
        <p:txBody>
          <a:bodyPr/>
          <a:lstStyle/>
          <a:p>
            <a:r>
              <a:rPr lang="en-US" altLang="zh-CN" dirty="0"/>
              <a:t>So far we’ve only written short programs that have a single class and a single method (main). </a:t>
            </a:r>
            <a:endParaRPr lang="en-US" altLang="zh-CN" dirty="0" smtClean="0"/>
          </a:p>
          <a:p>
            <a:endParaRPr lang="en-US" altLang="zh-CN" dirty="0"/>
          </a:p>
          <a:p>
            <a:r>
              <a:rPr lang="en-US" altLang="zh-CN" dirty="0"/>
              <a:t>Can we calculate the radians or degrees </a:t>
            </a:r>
            <a:r>
              <a:rPr lang="en-US" altLang="zh-CN" dirty="0" smtClean="0"/>
              <a:t>by calling the methods that are defined by ourselves?</a:t>
            </a:r>
            <a:endParaRPr lang="zh-CN" altLang="en-US"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93502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Static method definition </a:t>
            </a:r>
            <a:endParaRPr lang="zh-CN" altLang="en-US" dirty="0"/>
          </a:p>
        </p:txBody>
      </p:sp>
      <p:sp>
        <p:nvSpPr>
          <p:cNvPr id="3" name="Content Placeholder 2"/>
          <p:cNvSpPr>
            <a:spLocks noGrp="1"/>
          </p:cNvSpPr>
          <p:nvPr>
            <p:ph idx="1"/>
          </p:nvPr>
        </p:nvSpPr>
        <p:spPr>
          <a:xfrm>
            <a:off x="685346" y="1732450"/>
            <a:ext cx="8261884" cy="4058751"/>
          </a:xfrm>
        </p:spPr>
        <p:txBody>
          <a:bodyPr/>
          <a:lstStyle/>
          <a:p>
            <a:pPr marL="0" indent="0">
              <a:buNone/>
            </a:pPr>
            <a:r>
              <a:rPr lang="en-US" altLang="zh-CN" dirty="0"/>
              <a:t>public </a:t>
            </a:r>
            <a:r>
              <a:rPr lang="en-US" altLang="zh-CN" dirty="0">
                <a:solidFill>
                  <a:srgbClr val="FFFF00"/>
                </a:solidFill>
              </a:rPr>
              <a:t>static</a:t>
            </a:r>
            <a:r>
              <a:rPr lang="en-US" altLang="zh-CN" dirty="0"/>
              <a:t> </a:t>
            </a:r>
            <a:r>
              <a:rPr lang="en-US" altLang="zh-CN" dirty="0">
                <a:solidFill>
                  <a:srgbClr val="FFFF00"/>
                </a:solidFill>
              </a:rPr>
              <a:t>TYPE </a:t>
            </a:r>
            <a:r>
              <a:rPr lang="en-US" altLang="zh-CN" dirty="0" err="1" smtClean="0">
                <a:solidFill>
                  <a:srgbClr val="FFFF00"/>
                </a:solidFill>
              </a:rPr>
              <a:t>MethodName</a:t>
            </a:r>
            <a:r>
              <a:rPr lang="en-US" altLang="zh-CN" dirty="0" smtClean="0">
                <a:solidFill>
                  <a:srgbClr val="FFFF00"/>
                </a:solidFill>
              </a:rPr>
              <a:t> </a:t>
            </a:r>
            <a:r>
              <a:rPr lang="en-US" altLang="zh-CN" dirty="0" smtClean="0"/>
              <a:t>(</a:t>
            </a:r>
            <a:r>
              <a:rPr lang="en-US" altLang="zh-CN" dirty="0">
                <a:solidFill>
                  <a:srgbClr val="FFFF00"/>
                </a:solidFill>
              </a:rPr>
              <a:t>TYPE </a:t>
            </a:r>
            <a:r>
              <a:rPr lang="en-US" altLang="zh-CN" dirty="0" smtClean="0">
                <a:solidFill>
                  <a:srgbClr val="FFFF00"/>
                </a:solidFill>
              </a:rPr>
              <a:t>Parameter</a:t>
            </a:r>
            <a:r>
              <a:rPr lang="en-US" altLang="zh-CN" dirty="0" smtClean="0"/>
              <a:t>) </a:t>
            </a:r>
            <a:r>
              <a:rPr lang="en-US" altLang="zh-CN" dirty="0"/>
              <a:t>{</a:t>
            </a:r>
            <a:br>
              <a:rPr lang="en-US" altLang="zh-CN" dirty="0"/>
            </a:br>
            <a:r>
              <a:rPr lang="en-US" altLang="zh-CN" dirty="0" smtClean="0"/>
              <a:t>   STATEMENTS</a:t>
            </a:r>
            <a:r>
              <a:rPr lang="en-US" altLang="zh-CN" dirty="0">
                <a:solidFill>
                  <a:srgbClr val="FFFF00"/>
                </a:solidFill>
              </a:rPr>
              <a:t/>
            </a:r>
            <a:br>
              <a:rPr lang="en-US" altLang="zh-CN" dirty="0">
                <a:solidFill>
                  <a:srgbClr val="FFFF00"/>
                </a:solidFill>
              </a:rPr>
            </a:br>
            <a:r>
              <a:rPr lang="en-US" altLang="zh-CN" dirty="0" smtClean="0">
                <a:solidFill>
                  <a:srgbClr val="FFFF00"/>
                </a:solidFill>
              </a:rPr>
              <a:t>   </a:t>
            </a:r>
            <a:r>
              <a:rPr lang="en-US" altLang="zh-CN" dirty="0">
                <a:solidFill>
                  <a:srgbClr val="FFFF00"/>
                </a:solidFill>
              </a:rPr>
              <a:t>[return EXPRESSION;]</a:t>
            </a:r>
            <a:br>
              <a:rPr lang="en-US" altLang="zh-CN" dirty="0">
                <a:solidFill>
                  <a:srgbClr val="FFFF00"/>
                </a:solidFill>
              </a:rPr>
            </a:br>
            <a:r>
              <a:rPr lang="en-US" altLang="zh-CN" dirty="0" smtClean="0"/>
              <a: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059013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RadianAndDegree.java</a:t>
            </a:r>
            <a:endParaRPr lang="zh-CN" altLang="en-US" dirty="0"/>
          </a:p>
        </p:txBody>
      </p:sp>
      <p:sp>
        <p:nvSpPr>
          <p:cNvPr id="3" name="Content Placeholder 2"/>
          <p:cNvSpPr>
            <a:spLocks noGrp="1"/>
          </p:cNvSpPr>
          <p:nvPr>
            <p:ph idx="1"/>
          </p:nvPr>
        </p:nvSpPr>
        <p:spPr>
          <a:xfrm>
            <a:off x="685346" y="1732450"/>
            <a:ext cx="7765322" cy="4726223"/>
          </a:xfrm>
        </p:spPr>
        <p:txBody>
          <a:bodyPr>
            <a:normAutofit fontScale="70000" lnSpcReduction="20000"/>
          </a:bodyPr>
          <a:lstStyle/>
          <a:p>
            <a:pPr marL="0" indent="0">
              <a:buNone/>
            </a:pPr>
            <a:r>
              <a:rPr lang="en-US" altLang="zh-CN" dirty="0"/>
              <a:t>package </a:t>
            </a:r>
            <a:r>
              <a:rPr lang="en-US" altLang="zh-CN" dirty="0" err="1"/>
              <a:t>edu.hit.java.intro</a:t>
            </a:r>
            <a:r>
              <a:rPr lang="en-US" altLang="zh-CN" dirty="0"/>
              <a:t>;</a:t>
            </a:r>
          </a:p>
          <a:p>
            <a:pPr marL="0" indent="0">
              <a:buNone/>
            </a:pPr>
            <a:r>
              <a:rPr lang="en-US" altLang="zh-CN" dirty="0" smtClean="0"/>
              <a:t>public </a:t>
            </a:r>
            <a:r>
              <a:rPr lang="en-US" altLang="zh-CN" dirty="0"/>
              <a:t>class </a:t>
            </a:r>
            <a:r>
              <a:rPr lang="en-US" altLang="zh-CN" dirty="0" err="1" smtClean="0"/>
              <a:t>RadianAndDegree</a:t>
            </a:r>
            <a:r>
              <a:rPr lang="en-US" altLang="zh-CN" dirty="0" smtClean="0"/>
              <a:t> {</a:t>
            </a:r>
          </a:p>
          <a:p>
            <a:pPr marL="0" indent="0">
              <a:buNone/>
            </a:pPr>
            <a:r>
              <a:rPr lang="en-US" altLang="zh-CN" dirty="0" smtClean="0"/>
              <a:t>	</a:t>
            </a:r>
            <a:r>
              <a:rPr lang="en-US" altLang="zh-CN" dirty="0"/>
              <a:t>public </a:t>
            </a:r>
            <a:r>
              <a:rPr lang="en-US" altLang="zh-CN" dirty="0">
                <a:solidFill>
                  <a:srgbClr val="FFFF00"/>
                </a:solidFill>
              </a:rPr>
              <a:t>static</a:t>
            </a:r>
            <a:r>
              <a:rPr lang="en-US" altLang="zh-CN" dirty="0"/>
              <a:t> double </a:t>
            </a:r>
            <a:r>
              <a:rPr lang="en-US" altLang="zh-CN" dirty="0" err="1"/>
              <a:t>toRadians</a:t>
            </a:r>
            <a:r>
              <a:rPr lang="en-US" altLang="zh-CN" dirty="0"/>
              <a:t>(double degree) </a:t>
            </a:r>
            <a:r>
              <a:rPr lang="en-US" altLang="zh-CN" dirty="0" smtClean="0"/>
              <a:t>{</a:t>
            </a:r>
          </a:p>
          <a:p>
            <a:pPr marL="0" indent="0">
              <a:buNone/>
            </a:pPr>
            <a:r>
              <a:rPr lang="en-US" altLang="zh-CN" dirty="0"/>
              <a:t>		double radian = </a:t>
            </a:r>
            <a:r>
              <a:rPr lang="en-US" altLang="zh-CN" dirty="0" smtClean="0"/>
              <a:t>degree*3.1415926/180.0;</a:t>
            </a:r>
          </a:p>
          <a:p>
            <a:pPr marL="0" indent="0">
              <a:buNone/>
            </a:pPr>
            <a:r>
              <a:rPr lang="en-US" altLang="zh-CN" dirty="0"/>
              <a:t>		</a:t>
            </a:r>
            <a:r>
              <a:rPr lang="en-US" altLang="zh-CN" dirty="0" smtClean="0"/>
              <a:t>return </a:t>
            </a:r>
            <a:r>
              <a:rPr lang="en-US" altLang="zh-CN" dirty="0"/>
              <a:t>radian;</a:t>
            </a:r>
          </a:p>
          <a:p>
            <a:pPr marL="0" indent="0">
              <a:buNone/>
            </a:pPr>
            <a:r>
              <a:rPr lang="en-US" altLang="zh-CN" dirty="0"/>
              <a:t>	}</a:t>
            </a:r>
          </a:p>
          <a:p>
            <a:pPr marL="0" indent="0">
              <a:buNone/>
            </a:pPr>
            <a:r>
              <a:rPr lang="en-US" altLang="zh-CN" dirty="0"/>
              <a:t>	</a:t>
            </a:r>
            <a:r>
              <a:rPr lang="en-US" altLang="zh-CN" dirty="0" smtClean="0"/>
              <a:t>public </a:t>
            </a:r>
            <a:r>
              <a:rPr lang="en-US" altLang="zh-CN" dirty="0">
                <a:solidFill>
                  <a:srgbClr val="FFFF00"/>
                </a:solidFill>
              </a:rPr>
              <a:t>static</a:t>
            </a:r>
            <a:r>
              <a:rPr lang="en-US" altLang="zh-CN" dirty="0"/>
              <a:t> </a:t>
            </a:r>
            <a:r>
              <a:rPr lang="en-US" altLang="zh-CN" dirty="0" smtClean="0"/>
              <a:t>double </a:t>
            </a:r>
            <a:r>
              <a:rPr lang="en-US" altLang="zh-CN" dirty="0" err="1" smtClean="0"/>
              <a:t>toDegrees</a:t>
            </a:r>
            <a:r>
              <a:rPr lang="en-US" altLang="zh-CN" dirty="0" smtClean="0"/>
              <a:t>(double radian) {</a:t>
            </a:r>
          </a:p>
          <a:p>
            <a:pPr marL="0" indent="0">
              <a:buNone/>
            </a:pPr>
            <a:r>
              <a:rPr lang="en-US" altLang="zh-CN" dirty="0" smtClean="0"/>
              <a:t>		double degree= </a:t>
            </a:r>
            <a:r>
              <a:rPr lang="en-US" altLang="zh-CN" dirty="0"/>
              <a:t>radian*180.0/3.1415926;</a:t>
            </a:r>
            <a:endParaRPr lang="en-US" altLang="zh-CN" dirty="0" smtClean="0"/>
          </a:p>
          <a:p>
            <a:pPr marL="0" indent="0">
              <a:buNone/>
            </a:pPr>
            <a:r>
              <a:rPr lang="en-US" altLang="zh-CN" dirty="0"/>
              <a:t>		</a:t>
            </a:r>
            <a:r>
              <a:rPr lang="en-US" altLang="zh-CN" dirty="0" smtClean="0"/>
              <a:t>return </a:t>
            </a:r>
            <a:r>
              <a:rPr lang="en-US" altLang="zh-CN" dirty="0"/>
              <a:t>degree</a:t>
            </a:r>
            <a:r>
              <a:rPr lang="en-US" altLang="zh-CN" dirty="0" smtClean="0"/>
              <a:t>;</a:t>
            </a:r>
          </a:p>
          <a:p>
            <a:pPr marL="0" indent="0">
              <a:buNone/>
            </a:pPr>
            <a:r>
              <a:rPr lang="en-US" altLang="zh-CN" dirty="0"/>
              <a:t>	</a:t>
            </a:r>
            <a:r>
              <a:rPr lang="en-US" altLang="zh-CN" dirty="0" smtClean="0"/>
              <a:t>}</a:t>
            </a:r>
          </a:p>
          <a:p>
            <a:pPr marL="0" indent="0">
              <a:buNone/>
            </a:pPr>
            <a:r>
              <a:rPr lang="en-US" altLang="zh-CN" dirty="0" smtClean="0"/>
              <a:t>	</a:t>
            </a:r>
            <a:r>
              <a:rPr lang="en-US" altLang="zh-CN" dirty="0"/>
              <a:t>public </a:t>
            </a:r>
            <a:r>
              <a:rPr lang="en-US" altLang="zh-CN" dirty="0">
                <a:solidFill>
                  <a:srgbClr val="FFFF00"/>
                </a:solidFill>
              </a:rPr>
              <a:t>static</a:t>
            </a:r>
            <a:r>
              <a:rPr lang="en-US" altLang="zh-CN" dirty="0"/>
              <a:t> void main(String[] </a:t>
            </a:r>
            <a:r>
              <a:rPr lang="en-US" altLang="zh-CN" dirty="0" err="1"/>
              <a:t>args</a:t>
            </a:r>
            <a:r>
              <a:rPr lang="en-US" altLang="zh-CN" dirty="0"/>
              <a:t>) </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92069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RadianAndDegree.java </a:t>
            </a:r>
            <a:endParaRPr lang="zh-CN" altLang="en-US" dirty="0"/>
          </a:p>
        </p:txBody>
      </p:sp>
      <p:sp>
        <p:nvSpPr>
          <p:cNvPr id="3" name="Content Placeholder 2"/>
          <p:cNvSpPr>
            <a:spLocks noGrp="1"/>
          </p:cNvSpPr>
          <p:nvPr>
            <p:ph idx="1"/>
          </p:nvPr>
        </p:nvSpPr>
        <p:spPr/>
        <p:txBody>
          <a:bodyPr/>
          <a:lstStyle/>
          <a:p>
            <a:pPr marL="0" indent="0">
              <a:buNone/>
            </a:pPr>
            <a:r>
              <a:rPr lang="en-US" altLang="zh-CN" dirty="0"/>
              <a:t>public </a:t>
            </a:r>
            <a:r>
              <a:rPr lang="en-US" altLang="zh-CN" dirty="0">
                <a:solidFill>
                  <a:srgbClr val="FFFF00"/>
                </a:solidFill>
              </a:rPr>
              <a:t>static</a:t>
            </a:r>
            <a:r>
              <a:rPr lang="en-US" altLang="zh-CN" dirty="0"/>
              <a:t> void main(String[] </a:t>
            </a:r>
            <a:r>
              <a:rPr lang="en-US" altLang="zh-CN" dirty="0" err="1"/>
              <a:t>args</a:t>
            </a:r>
            <a:r>
              <a:rPr lang="en-US" altLang="zh-CN" dirty="0"/>
              <a:t>) </a:t>
            </a:r>
            <a:r>
              <a:rPr lang="en-US" altLang="zh-CN" dirty="0" smtClean="0"/>
              <a:t>{</a:t>
            </a:r>
          </a:p>
          <a:p>
            <a:pPr marL="0" indent="0">
              <a:buNone/>
            </a:pPr>
            <a:r>
              <a:rPr lang="en-US" altLang="zh-CN" dirty="0"/>
              <a:t>	</a:t>
            </a:r>
            <a:r>
              <a:rPr lang="en-US" altLang="zh-CN" dirty="0" smtClean="0"/>
              <a:t>double </a:t>
            </a:r>
            <a:r>
              <a:rPr lang="en-US" altLang="zh-CN" dirty="0"/>
              <a:t>d = </a:t>
            </a:r>
            <a:r>
              <a:rPr lang="en-US" altLang="zh-CN" dirty="0" err="1" smtClean="0">
                <a:solidFill>
                  <a:srgbClr val="FFFF00"/>
                </a:solidFill>
              </a:rPr>
              <a:t>toRadians</a:t>
            </a:r>
            <a:r>
              <a:rPr lang="en-US" altLang="zh-CN" dirty="0" smtClean="0">
                <a:solidFill>
                  <a:srgbClr val="FFFF00"/>
                </a:solidFill>
              </a:rPr>
              <a:t>(180.0</a:t>
            </a:r>
            <a:r>
              <a:rPr lang="en-US" altLang="zh-CN" dirty="0">
                <a:solidFill>
                  <a:srgbClr val="FFFF00"/>
                </a:solidFill>
              </a:rPr>
              <a:t>); </a:t>
            </a:r>
            <a:endParaRPr lang="en-US" altLang="zh-CN" dirty="0" smtClean="0">
              <a:solidFill>
                <a:srgbClr val="FFFF00"/>
              </a:solidFill>
            </a:endParaRPr>
          </a:p>
          <a:p>
            <a:pPr marL="0" indent="0">
              <a:buNone/>
            </a:pPr>
            <a:r>
              <a:rPr lang="en-US" altLang="zh-CN" dirty="0" smtClean="0"/>
              <a:t>	System.out.println(d);</a:t>
            </a:r>
          </a:p>
          <a:p>
            <a:pPr marL="0" indent="0">
              <a:buNone/>
            </a:pPr>
            <a:r>
              <a:rPr lang="en-US" altLang="zh-CN" dirty="0"/>
              <a:t>	</a:t>
            </a:r>
            <a:r>
              <a:rPr lang="en-US" altLang="zh-CN" dirty="0" smtClean="0"/>
              <a:t>double </a:t>
            </a:r>
            <a:r>
              <a:rPr lang="en-US" altLang="zh-CN" dirty="0"/>
              <a:t>r = </a:t>
            </a:r>
            <a:r>
              <a:rPr lang="en-US" altLang="zh-CN" dirty="0" err="1" smtClean="0">
                <a:solidFill>
                  <a:srgbClr val="FFFF00"/>
                </a:solidFill>
              </a:rPr>
              <a:t>toDegrees</a:t>
            </a:r>
            <a:r>
              <a:rPr lang="en-US" altLang="zh-CN" dirty="0" smtClean="0">
                <a:solidFill>
                  <a:srgbClr val="FFFF00"/>
                </a:solidFill>
              </a:rPr>
              <a:t>(</a:t>
            </a:r>
            <a:r>
              <a:rPr lang="en-US" altLang="zh-CN" dirty="0">
                <a:solidFill>
                  <a:srgbClr val="FFFF00"/>
                </a:solidFill>
              </a:rPr>
              <a:t>3.1415926</a:t>
            </a:r>
            <a:r>
              <a:rPr lang="en-US" altLang="zh-CN" dirty="0" smtClean="0">
                <a:solidFill>
                  <a:srgbClr val="FFFF00"/>
                </a:solidFill>
              </a:rPr>
              <a:t>); </a:t>
            </a:r>
          </a:p>
          <a:p>
            <a:pPr marL="0" indent="0">
              <a:buNone/>
            </a:pPr>
            <a:r>
              <a:rPr lang="en-US" altLang="zh-CN" dirty="0"/>
              <a:t>	</a:t>
            </a:r>
            <a:r>
              <a:rPr lang="en-US" altLang="zh-CN" dirty="0" err="1" smtClean="0"/>
              <a:t>System.out.println</a:t>
            </a:r>
            <a:r>
              <a:rPr lang="en-US" altLang="zh-CN" dirty="0" smtClean="0"/>
              <a:t>(r</a:t>
            </a:r>
            <a:r>
              <a:rPr lang="en-US" altLang="zh-CN" dirty="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2886301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Variable declaration </a:t>
            </a:r>
            <a:r>
              <a:rPr lang="en-US" altLang="zh-CN" dirty="0"/>
              <a:t>statement</a:t>
            </a:r>
            <a:endParaRPr lang="zh-CN" altLang="en-US" b="1" dirty="0"/>
          </a:p>
        </p:txBody>
      </p:sp>
      <p:sp>
        <p:nvSpPr>
          <p:cNvPr id="3" name="Content Placeholder 2"/>
          <p:cNvSpPr>
            <a:spLocks noGrp="1"/>
          </p:cNvSpPr>
          <p:nvPr>
            <p:ph idx="1"/>
          </p:nvPr>
        </p:nvSpPr>
        <p:spPr/>
        <p:txBody>
          <a:bodyPr>
            <a:noAutofit/>
          </a:bodyPr>
          <a:lstStyle/>
          <a:p>
            <a:r>
              <a:rPr lang="en-US" altLang="zh-CN" dirty="0"/>
              <a:t>We must declare the variables before use </a:t>
            </a:r>
            <a:r>
              <a:rPr lang="en-US" altLang="zh-CN" dirty="0" smtClean="0"/>
              <a:t>them. </a:t>
            </a:r>
          </a:p>
          <a:p>
            <a:r>
              <a:rPr lang="en-US" altLang="zh-CN" dirty="0" smtClean="0">
                <a:solidFill>
                  <a:schemeClr val="tx1"/>
                </a:solidFill>
              </a:rPr>
              <a:t>Syntax </a:t>
            </a:r>
          </a:p>
          <a:p>
            <a:pPr lvl="1"/>
            <a:r>
              <a:rPr lang="en-US" altLang="zh-CN" dirty="0" smtClean="0">
                <a:solidFill>
                  <a:srgbClr val="FFFF00"/>
                </a:solidFill>
              </a:rPr>
              <a:t>type</a:t>
            </a:r>
            <a:r>
              <a:rPr lang="en-US" altLang="zh-CN" dirty="0" smtClean="0"/>
              <a:t> </a:t>
            </a:r>
            <a:r>
              <a:rPr lang="en-US" altLang="zh-CN" dirty="0" err="1">
                <a:solidFill>
                  <a:srgbClr val="FFFF00"/>
                </a:solidFill>
              </a:rPr>
              <a:t>varName</a:t>
            </a:r>
            <a:r>
              <a:rPr lang="en-US" altLang="zh-CN" dirty="0"/>
              <a:t>; </a:t>
            </a:r>
            <a:endParaRPr lang="en-US" altLang="zh-CN" dirty="0" smtClean="0"/>
          </a:p>
          <a:p>
            <a:pPr lvl="1"/>
            <a:r>
              <a:rPr lang="en-US" altLang="zh-CN" dirty="0" smtClean="0">
                <a:solidFill>
                  <a:srgbClr val="FFFF00"/>
                </a:solidFill>
              </a:rPr>
              <a:t>type</a:t>
            </a:r>
            <a:r>
              <a:rPr lang="en-US" altLang="zh-CN" dirty="0" smtClean="0"/>
              <a:t> </a:t>
            </a:r>
            <a:r>
              <a:rPr lang="en-US" altLang="zh-CN" dirty="0">
                <a:solidFill>
                  <a:srgbClr val="FFFF00"/>
                </a:solidFill>
              </a:rPr>
              <a:t>varName1, </a:t>
            </a:r>
            <a:r>
              <a:rPr lang="en-US" altLang="zh-CN" dirty="0" smtClean="0">
                <a:solidFill>
                  <a:srgbClr val="FFFF00"/>
                </a:solidFill>
              </a:rPr>
              <a:t>varName2; </a:t>
            </a:r>
          </a:p>
          <a:p>
            <a:endParaRPr lang="en-US" altLang="zh-CN" dirty="0" smtClean="0"/>
          </a:p>
          <a:p>
            <a:r>
              <a:rPr lang="en-US" altLang="zh-CN" dirty="0" smtClean="0"/>
              <a:t>Note: </a:t>
            </a:r>
            <a:r>
              <a:rPr lang="en-US" altLang="zh-CN" dirty="0"/>
              <a:t>i</a:t>
            </a:r>
            <a:r>
              <a:rPr lang="en-US" altLang="zh-CN" dirty="0" smtClean="0"/>
              <a:t>n </a:t>
            </a:r>
            <a:r>
              <a:rPr lang="en-US" altLang="zh-CN" dirty="0"/>
              <a:t>multiple-variable declaration, the names are separated by commas (,).</a:t>
            </a:r>
            <a:endParaRPr lang="en-US" altLang="zh-CN" b="1" dirty="0" smtClean="0"/>
          </a:p>
        </p:txBody>
      </p:sp>
    </p:spTree>
    <p:extLst>
      <p:ext uri="{BB962C8B-B14F-4D97-AF65-F5344CB8AC3E}">
        <p14:creationId xmlns:p14="http://schemas.microsoft.com/office/powerpoint/2010/main" val="2982240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“black box</a:t>
            </a:r>
            <a:r>
              <a:rPr lang="en-US" altLang="zh-CN" dirty="0"/>
              <a: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t>A </a:t>
            </a:r>
            <a:r>
              <a:rPr lang="en-US" altLang="zh-CN" dirty="0" smtClean="0">
                <a:solidFill>
                  <a:srgbClr val="FFFF00"/>
                </a:solidFill>
              </a:rPr>
              <a:t>method</a:t>
            </a:r>
            <a:r>
              <a:rPr lang="en-US" altLang="zh-CN" dirty="0" smtClean="0"/>
              <a:t> </a:t>
            </a:r>
            <a:r>
              <a:rPr lang="en-US" altLang="zh-CN" dirty="0"/>
              <a:t>is sometimes said to be </a:t>
            </a:r>
            <a:r>
              <a:rPr lang="en-US" altLang="zh-CN" dirty="0">
                <a:solidFill>
                  <a:srgbClr val="FFFF00"/>
                </a:solidFill>
              </a:rPr>
              <a:t>a “black box” </a:t>
            </a:r>
            <a:endParaRPr lang="en-US" altLang="zh-CN" dirty="0"/>
          </a:p>
          <a:p>
            <a:r>
              <a:rPr lang="en-US" altLang="zh-CN" dirty="0" smtClean="0"/>
              <a:t>A </a:t>
            </a:r>
            <a:r>
              <a:rPr lang="en-US" altLang="zh-CN" dirty="0"/>
              <a:t>black box needs some kind of </a:t>
            </a:r>
            <a:r>
              <a:rPr lang="en-US" altLang="zh-CN" dirty="0">
                <a:solidFill>
                  <a:srgbClr val="FFFF00"/>
                </a:solidFill>
              </a:rPr>
              <a:t>interface</a:t>
            </a:r>
            <a:r>
              <a:rPr lang="en-US" altLang="zh-CN" dirty="0"/>
              <a:t> with the rest of the world, which allows some interaction between what’s inside the box and what’s outside</a:t>
            </a:r>
            <a:r>
              <a:rPr lang="en-US" altLang="zh-CN" dirty="0" smtClean="0"/>
              <a:t>.</a:t>
            </a:r>
          </a:p>
          <a:p>
            <a:r>
              <a:rPr lang="en-US" altLang="zh-CN" dirty="0" smtClean="0">
                <a:solidFill>
                  <a:srgbClr val="FFFF00"/>
                </a:solidFill>
              </a:rPr>
              <a:t>To </a:t>
            </a:r>
            <a:r>
              <a:rPr lang="en-US" altLang="zh-CN" dirty="0">
                <a:solidFill>
                  <a:srgbClr val="FFFF00"/>
                </a:solidFill>
              </a:rPr>
              <a:t>use a black box, you shouldn’t need to know anything about its implementation; all you need to know </a:t>
            </a:r>
            <a:r>
              <a:rPr lang="en-US" altLang="zh-CN" dirty="0" smtClean="0">
                <a:solidFill>
                  <a:srgbClr val="FFFF00"/>
                </a:solidFill>
              </a:rPr>
              <a:t>is its </a:t>
            </a:r>
            <a:r>
              <a:rPr lang="en-US" altLang="zh-CN" dirty="0">
                <a:solidFill>
                  <a:srgbClr val="FFFF00"/>
                </a:solidFill>
              </a:rPr>
              <a:t>interface</a:t>
            </a:r>
            <a:r>
              <a:rPr lang="en-US" altLang="zh-CN" dirty="0" smtClean="0"/>
              <a:t>.</a:t>
            </a:r>
          </a:p>
          <a:p>
            <a:r>
              <a:rPr lang="en-US" altLang="zh-CN" dirty="0"/>
              <a:t>The interface of a black box should be fairly straightforward, well-defined, and easy to understand</a:t>
            </a:r>
            <a:r>
              <a:rPr lang="en-US" altLang="zh-CN" dirty="0" smtClean="0"/>
              <a:t>.</a:t>
            </a:r>
            <a:endParaRPr lang="zh-CN" alt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3756"/>
          <a:stretch/>
        </p:blipFill>
        <p:spPr>
          <a:xfrm>
            <a:off x="3341014" y="5302330"/>
            <a:ext cx="2453986" cy="1282542"/>
          </a:xfrm>
          <a:prstGeom prst="rect">
            <a:avLst/>
          </a:prstGeom>
        </p:spPr>
      </p:pic>
    </p:spTree>
    <p:extLst>
      <p:ext uri="{BB962C8B-B14F-4D97-AF65-F5344CB8AC3E}">
        <p14:creationId xmlns:p14="http://schemas.microsoft.com/office/powerpoint/2010/main" val="3106521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“black box”</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smtClean="0"/>
              <a:t>public </a:t>
            </a:r>
            <a:r>
              <a:rPr lang="en-US" altLang="zh-CN" sz="2400" dirty="0"/>
              <a:t>static double </a:t>
            </a:r>
            <a:r>
              <a:rPr lang="en-US" altLang="zh-CN" sz="2400" dirty="0" err="1"/>
              <a:t>calcBMI</a:t>
            </a:r>
            <a:r>
              <a:rPr lang="en-US" altLang="zh-CN" sz="2400" dirty="0"/>
              <a:t>(double m, double kg) {</a:t>
            </a:r>
          </a:p>
          <a:p>
            <a:pPr marL="0" indent="0">
              <a:buNone/>
            </a:pPr>
            <a:r>
              <a:rPr lang="en-US" altLang="zh-CN" sz="2400" dirty="0"/>
              <a:t>	return kg/(m*m);</a:t>
            </a:r>
          </a:p>
          <a:p>
            <a:pPr marL="0" indent="0">
              <a:buNone/>
            </a:pPr>
            <a:r>
              <a:rPr lang="en-US" altLang="zh-CN" sz="2400" dirty="0"/>
              <a:t>}</a:t>
            </a:r>
          </a:p>
          <a:p>
            <a:endParaRPr lang="zh-CN" altLang="en-US" sz="2400" dirty="0"/>
          </a:p>
        </p:txBody>
      </p:sp>
      <p:sp>
        <p:nvSpPr>
          <p:cNvPr id="5" name="Rectangle 3"/>
          <p:cNvSpPr/>
          <p:nvPr/>
        </p:nvSpPr>
        <p:spPr>
          <a:xfrm>
            <a:off x="3081882" y="4838023"/>
            <a:ext cx="4572000" cy="1323439"/>
          </a:xfrm>
          <a:prstGeom prst="rect">
            <a:avLst/>
          </a:prstGeom>
        </p:spPr>
        <p:txBody>
          <a:bodyPr>
            <a:spAutoFit/>
          </a:bodyPr>
          <a:lstStyle/>
          <a:p>
            <a:r>
              <a:rPr lang="en-US" altLang="zh-CN" sz="2000" b="1" dirty="0" smtClean="0">
                <a:solidFill>
                  <a:srgbClr val="FFFF00"/>
                </a:solidFill>
              </a:rPr>
              <a:t>Anecdote: </a:t>
            </a:r>
            <a:r>
              <a:rPr lang="en-US" altLang="zh-CN" sz="2000" b="1" dirty="0"/>
              <a:t>A unit confusion between pounds and newtons led to the loss of NASA's $94 million Mars Climate Orbiter. </a:t>
            </a:r>
            <a:endParaRPr lang="zh-CN" altLang="en-US" sz="2000" b="1" dirty="0"/>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21873" y="4328034"/>
            <a:ext cx="2027749" cy="1845252"/>
          </a:xfrm>
          <a:prstGeom prst="rect">
            <a:avLst/>
          </a:prstGeom>
        </p:spPr>
      </p:pic>
    </p:spTree>
    <p:extLst>
      <p:ext uri="{BB962C8B-B14F-4D97-AF65-F5344CB8AC3E}">
        <p14:creationId xmlns:p14="http://schemas.microsoft.com/office/powerpoint/2010/main" val="327270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“contract”</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interface also includes a </a:t>
            </a:r>
            <a:r>
              <a:rPr lang="en-US" altLang="zh-CN" dirty="0">
                <a:solidFill>
                  <a:srgbClr val="FFFF00"/>
                </a:solidFill>
              </a:rPr>
              <a:t>specification</a:t>
            </a:r>
            <a:r>
              <a:rPr lang="en-US" altLang="zh-CN" dirty="0"/>
              <a:t> of what </a:t>
            </a:r>
            <a:r>
              <a:rPr lang="en-US" altLang="zh-CN" dirty="0" smtClean="0"/>
              <a:t>the box </a:t>
            </a:r>
            <a:r>
              <a:rPr lang="en-US" altLang="zh-CN" dirty="0"/>
              <a:t>does and how it can be controlled by using the elements of the </a:t>
            </a:r>
            <a:r>
              <a:rPr lang="en-US" altLang="zh-CN" dirty="0" smtClean="0"/>
              <a:t>interface.</a:t>
            </a:r>
          </a:p>
          <a:p>
            <a:r>
              <a:rPr lang="en-US" altLang="zh-CN" dirty="0"/>
              <a:t>we can refer to both parts of the </a:t>
            </a:r>
            <a:r>
              <a:rPr lang="en-US" altLang="zh-CN" dirty="0">
                <a:solidFill>
                  <a:srgbClr val="FFFF00"/>
                </a:solidFill>
              </a:rPr>
              <a:t>interface—syntactic and </a:t>
            </a:r>
            <a:r>
              <a:rPr lang="en-US" altLang="zh-CN" dirty="0" smtClean="0">
                <a:solidFill>
                  <a:srgbClr val="FFFF00"/>
                </a:solidFill>
              </a:rPr>
              <a:t>semantic </a:t>
            </a:r>
            <a:r>
              <a:rPr lang="en-US" altLang="zh-CN" dirty="0" smtClean="0"/>
              <a:t>—</a:t>
            </a:r>
            <a:r>
              <a:rPr lang="en-US" altLang="zh-CN" dirty="0"/>
              <a:t>collectively as the </a:t>
            </a:r>
            <a:r>
              <a:rPr lang="en-US" altLang="zh-CN" dirty="0">
                <a:solidFill>
                  <a:srgbClr val="FFFF00"/>
                </a:solidFill>
              </a:rPr>
              <a:t>contract</a:t>
            </a:r>
            <a:r>
              <a:rPr lang="en-US" altLang="zh-CN" dirty="0"/>
              <a:t> of the method.</a:t>
            </a:r>
            <a:endParaRPr lang="en-US" altLang="zh-CN" dirty="0" smtClean="0"/>
          </a:p>
          <a:p>
            <a:r>
              <a:rPr lang="en-US" altLang="zh-CN" dirty="0" smtClean="0"/>
              <a:t>A </a:t>
            </a:r>
            <a:r>
              <a:rPr lang="en-US" altLang="zh-CN" dirty="0"/>
              <a:t>convenient way to express the contract of a subroutine is in terms of </a:t>
            </a:r>
            <a:r>
              <a:rPr lang="en-US" altLang="zh-CN" dirty="0">
                <a:solidFill>
                  <a:srgbClr val="FFFF00"/>
                </a:solidFill>
              </a:rPr>
              <a:t>preconditions and </a:t>
            </a:r>
            <a:r>
              <a:rPr lang="en-US" altLang="zh-CN" dirty="0" err="1">
                <a:solidFill>
                  <a:srgbClr val="FFFF00"/>
                </a:solidFill>
              </a:rPr>
              <a:t>postconditions</a:t>
            </a:r>
            <a:r>
              <a:rPr lang="en-US" altLang="zh-CN" dirty="0" smtClean="0">
                <a:solidFill>
                  <a:srgbClr val="FFFF00"/>
                </a:solidFill>
              </a:rPr>
              <a:t>.</a:t>
            </a:r>
            <a:r>
              <a:rPr lang="en-US" altLang="zh-CN" dirty="0"/>
              <a:t/>
            </a:r>
            <a:br>
              <a:rPr lang="en-US" altLang="zh-CN" dirty="0"/>
            </a:b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146" y="418307"/>
            <a:ext cx="1219200" cy="1219200"/>
          </a:xfrm>
          <a:prstGeom prst="rect">
            <a:avLst/>
          </a:prstGeom>
        </p:spPr>
      </p:pic>
    </p:spTree>
    <p:extLst>
      <p:ext uri="{BB962C8B-B14F-4D97-AF65-F5344CB8AC3E}">
        <p14:creationId xmlns:p14="http://schemas.microsoft.com/office/powerpoint/2010/main" val="1516660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Preconditions &amp; </a:t>
            </a:r>
            <a:r>
              <a:rPr lang="en-US" altLang="zh-CN" dirty="0" err="1" smtClean="0"/>
              <a:t>postconditions</a:t>
            </a:r>
            <a:endParaRPr lang="zh-CN" altLang="en-US" dirty="0"/>
          </a:p>
        </p:txBody>
      </p:sp>
      <p:sp>
        <p:nvSpPr>
          <p:cNvPr id="3" name="Content Placeholder 2"/>
          <p:cNvSpPr>
            <a:spLocks noGrp="1"/>
          </p:cNvSpPr>
          <p:nvPr>
            <p:ph idx="1"/>
          </p:nvPr>
        </p:nvSpPr>
        <p:spPr/>
        <p:txBody>
          <a:bodyPr>
            <a:normAutofit/>
          </a:bodyPr>
          <a:lstStyle/>
          <a:p>
            <a:r>
              <a:rPr lang="en-US" altLang="zh-CN" dirty="0" smtClean="0"/>
              <a:t>A </a:t>
            </a:r>
            <a:r>
              <a:rPr lang="en-US" altLang="zh-CN" dirty="0" smtClean="0">
                <a:solidFill>
                  <a:srgbClr val="FFFF00"/>
                </a:solidFill>
              </a:rPr>
              <a:t>precondition(</a:t>
            </a:r>
            <a:r>
              <a:rPr lang="zh-CN" altLang="en-US" dirty="0" smtClean="0">
                <a:solidFill>
                  <a:srgbClr val="FFFF00"/>
                </a:solidFill>
              </a:rPr>
              <a:t>前置条件</a:t>
            </a:r>
            <a:r>
              <a:rPr lang="en-US" altLang="zh-CN" dirty="0" smtClean="0">
                <a:solidFill>
                  <a:srgbClr val="FFFF00"/>
                </a:solidFill>
              </a:rPr>
              <a:t>)</a:t>
            </a:r>
            <a:r>
              <a:rPr lang="en-US" altLang="zh-CN" dirty="0" smtClean="0"/>
              <a:t> </a:t>
            </a:r>
            <a:r>
              <a:rPr lang="en-US" altLang="zh-CN" dirty="0"/>
              <a:t>of a subroutine is something that must be true when the subroutine is called</a:t>
            </a:r>
            <a:r>
              <a:rPr lang="en-US" altLang="zh-CN" dirty="0" smtClean="0"/>
              <a:t>, if </a:t>
            </a:r>
            <a:r>
              <a:rPr lang="en-US" altLang="zh-CN" dirty="0"/>
              <a:t>the subroutine is to work correctly</a:t>
            </a:r>
            <a:r>
              <a:rPr lang="en-US" altLang="zh-CN" dirty="0" smtClean="0"/>
              <a:t>.</a:t>
            </a:r>
          </a:p>
          <a:p>
            <a:r>
              <a:rPr lang="en-US" altLang="zh-CN" dirty="0"/>
              <a:t>For example, </a:t>
            </a:r>
            <a:endParaRPr lang="en-US" altLang="zh-CN" dirty="0" smtClean="0"/>
          </a:p>
          <a:p>
            <a:pPr lvl="1"/>
            <a:r>
              <a:rPr lang="en-US" altLang="zh-CN" dirty="0" smtClean="0"/>
              <a:t>for </a:t>
            </a:r>
            <a:r>
              <a:rPr lang="en-US" altLang="zh-CN" dirty="0"/>
              <a:t>the built-in function </a:t>
            </a:r>
            <a:r>
              <a:rPr lang="en-US" altLang="zh-CN" dirty="0" err="1"/>
              <a:t>Math.sqrt</a:t>
            </a:r>
            <a:r>
              <a:rPr lang="en-US" altLang="zh-CN" dirty="0"/>
              <a:t>(x), a precondition is that the parameter, x, is greater than or equal to zero, since it is not possible to take the square root of a negative number</a:t>
            </a:r>
            <a:r>
              <a:rPr lang="en-US" altLang="zh-CN" dirty="0" smtClean="0"/>
              <a:t>.</a:t>
            </a:r>
          </a:p>
        </p:txBody>
      </p:sp>
    </p:spTree>
    <p:extLst>
      <p:ext uri="{BB962C8B-B14F-4D97-AF65-F5344CB8AC3E}">
        <p14:creationId xmlns:p14="http://schemas.microsoft.com/office/powerpoint/2010/main" val="91581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Preconditions &amp; </a:t>
            </a:r>
            <a:r>
              <a:rPr lang="en-US" altLang="zh-CN" dirty="0" err="1"/>
              <a:t>postconditions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A </a:t>
            </a:r>
            <a:r>
              <a:rPr lang="en-US" altLang="zh-CN" dirty="0" err="1" smtClean="0">
                <a:solidFill>
                  <a:srgbClr val="FFFF00"/>
                </a:solidFill>
              </a:rPr>
              <a:t>postcondition</a:t>
            </a:r>
            <a:r>
              <a:rPr lang="en-US" altLang="zh-CN" dirty="0" smtClean="0">
                <a:solidFill>
                  <a:srgbClr val="FFFF00"/>
                </a:solidFill>
              </a:rPr>
              <a:t>(</a:t>
            </a:r>
            <a:r>
              <a:rPr lang="zh-CN" altLang="en-US" dirty="0" smtClean="0">
                <a:solidFill>
                  <a:srgbClr val="FFFF00"/>
                </a:solidFill>
              </a:rPr>
              <a:t>后置条件</a:t>
            </a:r>
            <a:r>
              <a:rPr lang="en-US" altLang="zh-CN" dirty="0" smtClean="0">
                <a:solidFill>
                  <a:srgbClr val="FFFF00"/>
                </a:solidFill>
              </a:rPr>
              <a:t>) </a:t>
            </a:r>
            <a:r>
              <a:rPr lang="en-US" altLang="zh-CN" dirty="0" smtClean="0"/>
              <a:t>is </a:t>
            </a:r>
            <a:r>
              <a:rPr lang="en-US" altLang="zh-CN" dirty="0"/>
              <a:t>something that will be true after the subroutine has run  (assuming that its preconditions were met—and that there are no bugs in the subroutine</a:t>
            </a:r>
            <a:r>
              <a:rPr lang="en-US" altLang="zh-CN" dirty="0" smtClean="0"/>
              <a:t>).</a:t>
            </a:r>
          </a:p>
          <a:p>
            <a:r>
              <a:rPr lang="en-US" altLang="zh-CN" dirty="0" smtClean="0"/>
              <a:t>For example, </a:t>
            </a:r>
          </a:p>
          <a:p>
            <a:pPr lvl="1"/>
            <a:r>
              <a:rPr lang="en-US" altLang="zh-CN" dirty="0" smtClean="0"/>
              <a:t>the </a:t>
            </a:r>
            <a:r>
              <a:rPr lang="en-US" altLang="zh-CN" dirty="0" err="1"/>
              <a:t>postcondition</a:t>
            </a:r>
            <a:r>
              <a:rPr lang="en-US" altLang="zh-CN" dirty="0"/>
              <a:t> of the function </a:t>
            </a:r>
            <a:r>
              <a:rPr lang="en-US" altLang="zh-CN" dirty="0" err="1"/>
              <a:t>Math.sqrt</a:t>
            </a:r>
            <a:r>
              <a:rPr lang="en-US" altLang="zh-CN" dirty="0"/>
              <a:t>() is that the square of the value that is returned by this function is equal to the parameter that is provided when the subroutine is called.</a:t>
            </a:r>
            <a:endParaRPr lang="zh-CN" altLang="en-US" dirty="0"/>
          </a:p>
          <a:p>
            <a:endParaRPr lang="zh-CN" altLang="en-US" dirty="0"/>
          </a:p>
        </p:txBody>
      </p:sp>
    </p:spTree>
    <p:extLst>
      <p:ext uri="{BB962C8B-B14F-4D97-AF65-F5344CB8AC3E}">
        <p14:creationId xmlns:p14="http://schemas.microsoft.com/office/powerpoint/2010/main" val="2613755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Preconditions &amp; </a:t>
            </a:r>
            <a:r>
              <a:rPr lang="en-US" altLang="zh-CN" dirty="0" err="1"/>
              <a:t>postconditions</a:t>
            </a:r>
            <a:endParaRPr lang="zh-CN" altLang="en-US" dirty="0"/>
          </a:p>
        </p:txBody>
      </p:sp>
      <p:sp>
        <p:nvSpPr>
          <p:cNvPr id="3" name="Content Placeholder 2"/>
          <p:cNvSpPr>
            <a:spLocks noGrp="1"/>
          </p:cNvSpPr>
          <p:nvPr>
            <p:ph idx="1"/>
          </p:nvPr>
        </p:nvSpPr>
        <p:spPr/>
        <p:txBody>
          <a:bodyPr/>
          <a:lstStyle/>
          <a:p>
            <a:r>
              <a:rPr lang="en-US" altLang="zh-CN" dirty="0" smtClean="0"/>
              <a:t>Methods are </a:t>
            </a:r>
            <a:r>
              <a:rPr lang="en-US" altLang="zh-CN" dirty="0"/>
              <a:t>sometimes described by </a:t>
            </a:r>
            <a:r>
              <a:rPr lang="en-US" altLang="zh-CN" dirty="0">
                <a:solidFill>
                  <a:srgbClr val="FFFF00"/>
                </a:solidFill>
              </a:rPr>
              <a:t>comments</a:t>
            </a:r>
            <a:r>
              <a:rPr lang="en-US" altLang="zh-CN" dirty="0"/>
              <a:t> that </a:t>
            </a:r>
            <a:r>
              <a:rPr lang="en-US" altLang="zh-CN" dirty="0">
                <a:solidFill>
                  <a:srgbClr val="FFFF00"/>
                </a:solidFill>
              </a:rPr>
              <a:t>explicitly specify their preconditions and </a:t>
            </a:r>
            <a:r>
              <a:rPr lang="en-US" altLang="zh-CN" dirty="0" err="1">
                <a:solidFill>
                  <a:srgbClr val="FFFF00"/>
                </a:solidFill>
              </a:rPr>
              <a:t>postconditions</a:t>
            </a:r>
            <a:r>
              <a:rPr lang="en-US" altLang="zh-CN" dirty="0">
                <a:solidFill>
                  <a:srgbClr val="FFFF00"/>
                </a:solidFill>
              </a:rPr>
              <a:t>. </a:t>
            </a:r>
            <a:endParaRPr lang="en-US" altLang="zh-CN" dirty="0" smtClean="0">
              <a:solidFill>
                <a:srgbClr val="FFFF00"/>
              </a:solidFill>
            </a:endParaRPr>
          </a:p>
          <a:p>
            <a:r>
              <a:rPr lang="en-US" altLang="zh-CN" dirty="0"/>
              <a:t>The comments are given in the form of </a:t>
            </a:r>
            <a:r>
              <a:rPr lang="en-US" altLang="zh-CN" dirty="0">
                <a:solidFill>
                  <a:srgbClr val="FFFF00"/>
                </a:solidFill>
              </a:rPr>
              <a:t>Javadoc</a:t>
            </a:r>
            <a:r>
              <a:rPr lang="en-US" altLang="zh-CN" dirty="0"/>
              <a:t> </a:t>
            </a:r>
            <a:r>
              <a:rPr lang="en-US" altLang="zh-CN" dirty="0">
                <a:solidFill>
                  <a:srgbClr val="FFFF00"/>
                </a:solidFill>
              </a:rPr>
              <a:t>comments</a:t>
            </a:r>
            <a:r>
              <a:rPr lang="en-US" altLang="zh-CN" dirty="0"/>
              <a:t>, but </a:t>
            </a:r>
            <a:r>
              <a:rPr lang="en-US" altLang="zh-CN" dirty="0" smtClean="0"/>
              <a:t>we can explicitly </a:t>
            </a:r>
            <a:r>
              <a:rPr lang="en-US" altLang="zh-CN" dirty="0"/>
              <a:t>label the preconditions and </a:t>
            </a:r>
            <a:r>
              <a:rPr lang="en-US" altLang="zh-CN" dirty="0" err="1"/>
              <a:t>postconditions</a:t>
            </a:r>
            <a:r>
              <a:rPr lang="en-US" altLang="zh-CN" dirty="0"/>
              <a:t>. </a:t>
            </a:r>
            <a:endParaRPr lang="zh-CN" altLang="en-US" dirty="0"/>
          </a:p>
        </p:txBody>
      </p:sp>
    </p:spTree>
    <p:extLst>
      <p:ext uri="{BB962C8B-B14F-4D97-AF65-F5344CB8AC3E}">
        <p14:creationId xmlns:p14="http://schemas.microsoft.com/office/powerpoint/2010/main" val="3947568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Javadoc comments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begins </a:t>
            </a:r>
            <a:r>
              <a:rPr lang="en-US" altLang="zh-CN" dirty="0"/>
              <a:t>with /** </a:t>
            </a:r>
            <a:r>
              <a:rPr lang="en-US" altLang="zh-CN" dirty="0" smtClean="0"/>
              <a:t>and ends with */</a:t>
            </a:r>
          </a:p>
          <a:p>
            <a:r>
              <a:rPr lang="en-US" altLang="zh-CN" dirty="0" smtClean="0"/>
              <a:t>Javadoc </a:t>
            </a:r>
            <a:r>
              <a:rPr lang="en-US" altLang="zh-CN" dirty="0"/>
              <a:t>comments </a:t>
            </a:r>
            <a:r>
              <a:rPr lang="en-US" altLang="zh-CN" dirty="0" smtClean="0"/>
              <a:t>can be used to describe methods, member </a:t>
            </a:r>
            <a:r>
              <a:rPr lang="en-US" altLang="zh-CN" dirty="0"/>
              <a:t>variables, and </a:t>
            </a:r>
            <a:r>
              <a:rPr lang="en-US" altLang="zh-CN" dirty="0" smtClean="0"/>
              <a:t>classes</a:t>
            </a:r>
            <a:r>
              <a:rPr lang="en-US" altLang="zh-CN" dirty="0"/>
              <a:t>. </a:t>
            </a:r>
            <a:r>
              <a:rPr lang="en-US" altLang="zh-CN" dirty="0" smtClean="0"/>
              <a:t>And they </a:t>
            </a:r>
            <a:r>
              <a:rPr lang="en-US" altLang="zh-CN" dirty="0"/>
              <a:t>always immediately </a:t>
            </a:r>
            <a:r>
              <a:rPr lang="en-US" altLang="zh-CN" dirty="0" smtClean="0"/>
              <a:t>precede </a:t>
            </a:r>
            <a:r>
              <a:rPr lang="en-US" altLang="zh-CN" dirty="0"/>
              <a:t>the thing it is commenting </a:t>
            </a:r>
            <a:r>
              <a:rPr lang="en-US" altLang="zh-CN" dirty="0" smtClean="0"/>
              <a:t>on.</a:t>
            </a:r>
            <a:endParaRPr lang="en-US" altLang="zh-CN" dirty="0"/>
          </a:p>
          <a:p>
            <a:r>
              <a:rPr lang="en-US" altLang="zh-CN" dirty="0" smtClean="0"/>
              <a:t>There </a:t>
            </a:r>
            <a:r>
              <a:rPr lang="en-US" altLang="zh-CN" dirty="0"/>
              <a:t>is a tool called </a:t>
            </a:r>
            <a:r>
              <a:rPr lang="en-US" altLang="zh-CN" dirty="0" err="1">
                <a:solidFill>
                  <a:srgbClr val="FFFF00"/>
                </a:solidFill>
              </a:rPr>
              <a:t>javadoc</a:t>
            </a:r>
            <a:r>
              <a:rPr lang="en-US" altLang="zh-CN" dirty="0">
                <a:solidFill>
                  <a:srgbClr val="FFFF00"/>
                </a:solidFill>
              </a:rPr>
              <a:t> </a:t>
            </a:r>
            <a:r>
              <a:rPr lang="en-US" altLang="zh-CN" dirty="0"/>
              <a:t>that reads Java source code files, extracts any Javadoc comments that it finds, and creates a set of Web pages </a:t>
            </a:r>
            <a:r>
              <a:rPr lang="en-US" altLang="zh-CN" dirty="0" smtClean="0"/>
              <a:t>which can help us to understand how to use the methods.</a:t>
            </a:r>
            <a:endParaRPr lang="zh-CN" altLang="en-US" dirty="0"/>
          </a:p>
        </p:txBody>
      </p:sp>
    </p:spTree>
    <p:extLst>
      <p:ext uri="{BB962C8B-B14F-4D97-AF65-F5344CB8AC3E}">
        <p14:creationId xmlns:p14="http://schemas.microsoft.com/office/powerpoint/2010/main" val="3769571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Javadoc comments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There are many </a:t>
            </a:r>
            <a:r>
              <a:rPr lang="en-US" altLang="zh-CN" dirty="0" smtClean="0">
                <a:solidFill>
                  <a:srgbClr val="FFFF00"/>
                </a:solidFill>
              </a:rPr>
              <a:t>tags</a:t>
            </a:r>
            <a:r>
              <a:rPr lang="en-US" altLang="zh-CN" dirty="0" smtClean="0"/>
              <a:t> which can help the </a:t>
            </a:r>
            <a:r>
              <a:rPr lang="en-US" altLang="zh-CN" dirty="0" err="1" smtClean="0"/>
              <a:t>javadoc</a:t>
            </a:r>
            <a:r>
              <a:rPr lang="en-US" altLang="zh-CN" dirty="0" smtClean="0"/>
              <a:t> tool to create nicely </a:t>
            </a:r>
            <a:r>
              <a:rPr lang="en-US" altLang="zh-CN" dirty="0"/>
              <a:t>formatted, interlinked </a:t>
            </a:r>
            <a:r>
              <a:rPr lang="en-US" altLang="zh-CN" dirty="0" smtClean="0"/>
              <a:t>web pages from the Javadoc comments.</a:t>
            </a:r>
          </a:p>
          <a:p>
            <a:r>
              <a:rPr lang="en-US" altLang="zh-CN" dirty="0" smtClean="0"/>
              <a:t>Some frequently used tags are as follows:</a:t>
            </a:r>
          </a:p>
          <a:p>
            <a:pPr lvl="1"/>
            <a:r>
              <a:rPr lang="en-US" altLang="zh-CN" dirty="0" smtClean="0">
                <a:solidFill>
                  <a:srgbClr val="FFFF00"/>
                </a:solidFill>
              </a:rPr>
              <a:t>@author</a:t>
            </a:r>
          </a:p>
          <a:p>
            <a:pPr lvl="1"/>
            <a:r>
              <a:rPr lang="en-US" altLang="zh-CN" dirty="0" smtClean="0">
                <a:solidFill>
                  <a:srgbClr val="FFFF00"/>
                </a:solidFill>
              </a:rPr>
              <a:t>@version</a:t>
            </a:r>
          </a:p>
          <a:p>
            <a:pPr lvl="1"/>
            <a:r>
              <a:rPr lang="en-US" altLang="zh-CN" dirty="0" smtClean="0">
                <a:solidFill>
                  <a:srgbClr val="FFFF00"/>
                </a:solidFill>
              </a:rPr>
              <a:t>@</a:t>
            </a:r>
            <a:r>
              <a:rPr lang="en-US" altLang="zh-CN" dirty="0" err="1" smtClean="0">
                <a:solidFill>
                  <a:srgbClr val="FFFF00"/>
                </a:solidFill>
              </a:rPr>
              <a:t>param</a:t>
            </a:r>
            <a:endParaRPr lang="en-US" altLang="zh-CN" dirty="0" smtClean="0">
              <a:solidFill>
                <a:srgbClr val="FFFF00"/>
              </a:solidFill>
            </a:endParaRPr>
          </a:p>
          <a:p>
            <a:pPr lvl="1"/>
            <a:r>
              <a:rPr lang="en-US" altLang="zh-CN" dirty="0" smtClean="0">
                <a:solidFill>
                  <a:srgbClr val="FFFF00"/>
                </a:solidFill>
              </a:rPr>
              <a:t>@return</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22564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Javadoc comments</a:t>
            </a:r>
            <a:endParaRPr lang="zh-CN" alt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zh-CN" dirty="0" smtClean="0">
                <a:solidFill>
                  <a:srgbClr val="FFFF00"/>
                </a:solidFill>
              </a:rPr>
              <a:t>/**</a:t>
            </a:r>
          </a:p>
          <a:p>
            <a:pPr marL="0" indent="0">
              <a:buNone/>
            </a:pPr>
            <a:r>
              <a:rPr lang="en-US" altLang="zh-CN" dirty="0" smtClean="0">
                <a:solidFill>
                  <a:srgbClr val="FFFF00"/>
                </a:solidFill>
              </a:rPr>
              <a:t>* This </a:t>
            </a:r>
            <a:r>
              <a:rPr lang="en-US" altLang="zh-CN" dirty="0">
                <a:solidFill>
                  <a:srgbClr val="FFFF00"/>
                </a:solidFill>
              </a:rPr>
              <a:t>method calculates the Body Mass </a:t>
            </a:r>
            <a:r>
              <a:rPr lang="en-US" altLang="zh-CN" dirty="0" smtClean="0">
                <a:solidFill>
                  <a:srgbClr val="FFFF00"/>
                </a:solidFill>
              </a:rPr>
              <a:t>Index(BMI).</a:t>
            </a:r>
          </a:p>
          <a:p>
            <a:pPr marL="0" indent="0">
              <a:buNone/>
            </a:pPr>
            <a:r>
              <a:rPr lang="en-US" altLang="zh-CN" dirty="0" smtClean="0">
                <a:solidFill>
                  <a:srgbClr val="FFFF00"/>
                </a:solidFill>
              </a:rPr>
              <a:t>* Precondition: the height and weight are positive double values</a:t>
            </a:r>
          </a:p>
          <a:p>
            <a:pPr marL="0" indent="0">
              <a:buNone/>
            </a:pPr>
            <a:r>
              <a:rPr lang="en-US" altLang="zh-CN" dirty="0" smtClean="0">
                <a:solidFill>
                  <a:srgbClr val="FFFF00"/>
                </a:solidFill>
              </a:rPr>
              <a:t>*</a:t>
            </a:r>
            <a:r>
              <a:rPr lang="en-US" altLang="zh-CN" dirty="0">
                <a:solidFill>
                  <a:srgbClr val="FFFF00"/>
                </a:solidFill>
              </a:rPr>
              <a:t> </a:t>
            </a:r>
            <a:r>
              <a:rPr lang="en-US" altLang="zh-CN" dirty="0" err="1" smtClean="0">
                <a:solidFill>
                  <a:srgbClr val="FFFF00"/>
                </a:solidFill>
              </a:rPr>
              <a:t>postcondition</a:t>
            </a:r>
            <a:r>
              <a:rPr lang="en-US" altLang="zh-CN" dirty="0" smtClean="0">
                <a:solidFill>
                  <a:srgbClr val="FFFF00"/>
                </a:solidFill>
              </a:rPr>
              <a:t>: </a:t>
            </a:r>
            <a:r>
              <a:rPr lang="en-US" altLang="zh-CN" dirty="0">
                <a:solidFill>
                  <a:srgbClr val="FFFF00"/>
                </a:solidFill>
              </a:rPr>
              <a:t>if the parameters are valid the result is kg/(m*m),</a:t>
            </a:r>
          </a:p>
          <a:p>
            <a:pPr marL="0" indent="0">
              <a:buNone/>
            </a:pPr>
            <a:r>
              <a:rPr lang="en-US" altLang="zh-CN" dirty="0" smtClean="0">
                <a:solidFill>
                  <a:srgbClr val="FFFF00"/>
                </a:solidFill>
              </a:rPr>
              <a:t>*                            else </a:t>
            </a:r>
            <a:r>
              <a:rPr lang="en-US" altLang="zh-CN" dirty="0">
                <a:solidFill>
                  <a:srgbClr val="FFFF00"/>
                </a:solidFill>
              </a:rPr>
              <a:t>the result will be lower than zero </a:t>
            </a:r>
          </a:p>
          <a:p>
            <a:pPr marL="0" indent="0">
              <a:buNone/>
            </a:pPr>
            <a:r>
              <a:rPr lang="en-US" altLang="zh-CN" dirty="0" smtClean="0">
                <a:solidFill>
                  <a:srgbClr val="FFFF00"/>
                </a:solidFill>
              </a:rPr>
              <a:t>* @</a:t>
            </a:r>
            <a:r>
              <a:rPr lang="en-US" altLang="zh-CN" dirty="0" err="1">
                <a:solidFill>
                  <a:srgbClr val="FFFF00"/>
                </a:solidFill>
              </a:rPr>
              <a:t>param</a:t>
            </a:r>
            <a:r>
              <a:rPr lang="en-US" altLang="zh-CN" dirty="0">
                <a:solidFill>
                  <a:srgbClr val="FFFF00"/>
                </a:solidFill>
              </a:rPr>
              <a:t> </a:t>
            </a:r>
            <a:r>
              <a:rPr lang="en-US" altLang="zh-CN" dirty="0" smtClean="0">
                <a:solidFill>
                  <a:srgbClr val="FFFF00"/>
                </a:solidFill>
              </a:rPr>
              <a:t>m the value of height (&gt;0)</a:t>
            </a:r>
          </a:p>
          <a:p>
            <a:pPr marL="0" indent="0">
              <a:buNone/>
            </a:pPr>
            <a:r>
              <a:rPr lang="en-US" altLang="zh-CN" dirty="0">
                <a:solidFill>
                  <a:srgbClr val="FFFF00"/>
                </a:solidFill>
              </a:rPr>
              <a:t>* </a:t>
            </a:r>
            <a:r>
              <a:rPr lang="en-US" altLang="zh-CN" dirty="0" smtClean="0">
                <a:solidFill>
                  <a:srgbClr val="FFFF00"/>
                </a:solidFill>
              </a:rPr>
              <a:t>@</a:t>
            </a:r>
            <a:r>
              <a:rPr lang="en-US" altLang="zh-CN" dirty="0" err="1">
                <a:solidFill>
                  <a:srgbClr val="FFFF00"/>
                </a:solidFill>
              </a:rPr>
              <a:t>param</a:t>
            </a:r>
            <a:r>
              <a:rPr lang="en-US" altLang="zh-CN" dirty="0">
                <a:solidFill>
                  <a:srgbClr val="FFFF00"/>
                </a:solidFill>
              </a:rPr>
              <a:t> kg the value of weight (&gt;0)</a:t>
            </a:r>
          </a:p>
          <a:p>
            <a:pPr marL="0" indent="0">
              <a:buNone/>
            </a:pPr>
            <a:r>
              <a:rPr lang="en-US" altLang="zh-CN" dirty="0">
                <a:solidFill>
                  <a:srgbClr val="FFFF00"/>
                </a:solidFill>
              </a:rPr>
              <a:t>* @return result </a:t>
            </a:r>
            <a:r>
              <a:rPr lang="en-US" altLang="zh-CN" dirty="0" smtClean="0">
                <a:solidFill>
                  <a:srgbClr val="FFFF00"/>
                </a:solidFill>
              </a:rPr>
              <a:t>of </a:t>
            </a:r>
            <a:r>
              <a:rPr lang="en-US" altLang="zh-CN" dirty="0">
                <a:solidFill>
                  <a:srgbClr val="FFFF00"/>
                </a:solidFill>
              </a:rPr>
              <a:t>kg/(m*m</a:t>
            </a:r>
            <a:r>
              <a:rPr lang="en-US" altLang="zh-CN" dirty="0" smtClean="0">
                <a:solidFill>
                  <a:srgbClr val="FFFF00"/>
                </a:solidFill>
              </a:rPr>
              <a:t>) </a:t>
            </a:r>
            <a:r>
              <a:rPr lang="en-US" altLang="zh-CN" dirty="0">
                <a:solidFill>
                  <a:srgbClr val="FFFF00"/>
                </a:solidFill>
              </a:rPr>
              <a:t>*/</a:t>
            </a:r>
            <a:endParaRPr lang="en-US" altLang="zh-CN" dirty="0" smtClean="0">
              <a:solidFill>
                <a:srgbClr val="FFFF00"/>
              </a:solidFill>
            </a:endParaRPr>
          </a:p>
          <a:p>
            <a:pPr marL="0" indent="0">
              <a:buNone/>
            </a:pPr>
            <a:r>
              <a:rPr lang="en-US" altLang="zh-CN" dirty="0" smtClean="0"/>
              <a:t>public </a:t>
            </a:r>
            <a:r>
              <a:rPr lang="en-US" altLang="zh-CN" dirty="0"/>
              <a:t>static double </a:t>
            </a:r>
            <a:r>
              <a:rPr lang="en-US" altLang="zh-CN" dirty="0" err="1" smtClean="0"/>
              <a:t>calcBMI</a:t>
            </a:r>
            <a:r>
              <a:rPr lang="en-US" altLang="zh-CN" dirty="0" smtClean="0"/>
              <a:t>(double </a:t>
            </a:r>
            <a:r>
              <a:rPr lang="en-US" altLang="zh-CN" dirty="0"/>
              <a:t>m, double kg) </a:t>
            </a:r>
            <a:r>
              <a:rPr lang="en-US" altLang="zh-CN" dirty="0" smtClean="0"/>
              <a:t>{</a:t>
            </a:r>
          </a:p>
          <a:p>
            <a:pPr marL="0" indent="0">
              <a:buNone/>
            </a:pPr>
            <a:r>
              <a:rPr lang="en-US" altLang="zh-CN" dirty="0"/>
              <a:t>	</a:t>
            </a:r>
            <a:r>
              <a:rPr lang="en-US" altLang="zh-CN" dirty="0" smtClean="0"/>
              <a:t>if(m&lt;=0 || kg&lt;=0) return -1;</a:t>
            </a:r>
            <a:endParaRPr lang="en-US" altLang="zh-CN" dirty="0"/>
          </a:p>
          <a:p>
            <a:pPr marL="0" indent="0">
              <a:buNone/>
            </a:pPr>
            <a:r>
              <a:rPr lang="en-US" altLang="zh-CN" dirty="0"/>
              <a:t>	return kg/(m*m);</a:t>
            </a:r>
          </a:p>
          <a:p>
            <a:pPr marL="0" indent="0">
              <a:buNone/>
            </a:pP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2538806" y="2971453"/>
            <a:ext cx="6274718" cy="3396217"/>
          </a:xfrm>
          <a:prstGeom prst="rect">
            <a:avLst/>
          </a:prstGeom>
        </p:spPr>
      </p:pic>
    </p:spTree>
    <p:extLst>
      <p:ext uri="{BB962C8B-B14F-4D97-AF65-F5344CB8AC3E}">
        <p14:creationId xmlns:p14="http://schemas.microsoft.com/office/powerpoint/2010/main" val="25695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Quiz1: </a:t>
            </a:r>
            <a:r>
              <a:rPr lang="en-US" altLang="zh-CN" dirty="0"/>
              <a:t>Fibonacci sequence </a:t>
            </a:r>
            <a:endParaRPr lang="zh-CN" altLang="en-US" dirty="0"/>
          </a:p>
        </p:txBody>
      </p:sp>
      <p:sp>
        <p:nvSpPr>
          <p:cNvPr id="3" name="内容占位符 2"/>
          <p:cNvSpPr>
            <a:spLocks noGrp="1"/>
          </p:cNvSpPr>
          <p:nvPr>
            <p:ph idx="1"/>
          </p:nvPr>
        </p:nvSpPr>
        <p:spPr/>
        <p:txBody>
          <a:bodyPr>
            <a:normAutofit/>
          </a:bodyPr>
          <a:lstStyle/>
          <a:p>
            <a:r>
              <a:rPr lang="en-US" altLang="zh-CN" dirty="0" smtClean="0"/>
              <a:t>Fibonacci sequence</a:t>
            </a:r>
          </a:p>
          <a:p>
            <a:pPr marL="450000" lvl="1" indent="0">
              <a:buNone/>
            </a:pPr>
            <a:r>
              <a:rPr lang="en-US" altLang="zh-CN" dirty="0" smtClean="0"/>
              <a:t>1 </a:t>
            </a:r>
            <a:r>
              <a:rPr lang="en-US" altLang="zh-CN" dirty="0"/>
              <a:t>1 2 3 5 8 13 …</a:t>
            </a:r>
            <a:endParaRPr lang="zh-CN" altLang="en-US" dirty="0"/>
          </a:p>
          <a:p>
            <a:endParaRPr lang="en-US" altLang="zh-CN" dirty="0" smtClean="0"/>
          </a:p>
          <a:p>
            <a:r>
              <a:rPr lang="en-US" altLang="zh-CN" dirty="0" smtClean="0"/>
              <a:t>Write a class with a method named </a:t>
            </a:r>
            <a:r>
              <a:rPr lang="en-US" altLang="zh-CN" dirty="0" err="1" smtClean="0">
                <a:solidFill>
                  <a:srgbClr val="FFFF00"/>
                </a:solidFill>
              </a:rPr>
              <a:t>fibonacci</a:t>
            </a:r>
            <a:r>
              <a:rPr lang="en-US" altLang="zh-CN" dirty="0" smtClean="0"/>
              <a:t> to print the </a:t>
            </a:r>
            <a:r>
              <a:rPr lang="en-US" altLang="zh-CN" dirty="0" err="1"/>
              <a:t>f</a:t>
            </a:r>
            <a:r>
              <a:rPr lang="en-US" altLang="zh-CN" dirty="0" err="1" smtClean="0"/>
              <a:t>ibonacci</a:t>
            </a:r>
            <a:r>
              <a:rPr lang="en-US" altLang="zh-CN" dirty="0" smtClean="0"/>
              <a:t> </a:t>
            </a:r>
            <a:r>
              <a:rPr lang="en-US" altLang="zh-CN" dirty="0"/>
              <a:t>sequence </a:t>
            </a:r>
            <a:r>
              <a:rPr lang="en-US" altLang="zh-CN" dirty="0" smtClean="0"/>
              <a:t> </a:t>
            </a:r>
          </a:p>
          <a:p>
            <a:r>
              <a:rPr lang="en-US" altLang="zh-CN" dirty="0" smtClean="0"/>
              <a:t>In the main method, invoke the </a:t>
            </a:r>
            <a:r>
              <a:rPr lang="en-US" altLang="zh-CN" dirty="0" err="1"/>
              <a:t>fibonacci</a:t>
            </a:r>
            <a:r>
              <a:rPr lang="en-US" altLang="zh-CN" dirty="0"/>
              <a:t> </a:t>
            </a:r>
            <a:r>
              <a:rPr lang="en-US" altLang="zh-CN" dirty="0" smtClean="0"/>
              <a:t>method</a:t>
            </a:r>
          </a:p>
        </p:txBody>
      </p:sp>
    </p:spTree>
    <p:extLst>
      <p:ext uri="{BB962C8B-B14F-4D97-AF65-F5344CB8AC3E}">
        <p14:creationId xmlns:p14="http://schemas.microsoft.com/office/powerpoint/2010/main" val="1734378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effectLst/>
              </a:rPr>
              <a:t>Identifiers(</a:t>
            </a:r>
            <a:r>
              <a:rPr lang="zh-CN" altLang="en-US" dirty="0" smtClean="0">
                <a:effectLst/>
                <a:latin typeface="楷体" panose="02010609060101010101" pitchFamily="49" charset="-122"/>
                <a:ea typeface="楷体" panose="02010609060101010101" pitchFamily="49" charset="-122"/>
              </a:rPr>
              <a:t>标识符</a:t>
            </a:r>
            <a:r>
              <a:rPr lang="en-US" altLang="zh-CN" dirty="0" smtClean="0">
                <a:effectLst/>
              </a:rPr>
              <a:t>)</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solidFill>
                  <a:srgbClr val="FFFF00"/>
                </a:solidFill>
                <a:effectLst/>
              </a:rPr>
              <a:t>Identifiers</a:t>
            </a:r>
            <a:r>
              <a:rPr lang="en-US" altLang="zh-CN" dirty="0" smtClean="0">
                <a:effectLst/>
              </a:rPr>
              <a:t> can </a:t>
            </a:r>
            <a:r>
              <a:rPr lang="en-US" altLang="zh-CN" dirty="0">
                <a:effectLst/>
              </a:rPr>
              <a:t>be used to name classes, variables, and subroutines.</a:t>
            </a:r>
          </a:p>
          <a:p>
            <a:r>
              <a:rPr lang="en-US" altLang="zh-CN" dirty="0" smtClean="0">
                <a:effectLst/>
              </a:rPr>
              <a:t>It </a:t>
            </a:r>
            <a:r>
              <a:rPr lang="en-US" altLang="zh-CN" dirty="0">
                <a:effectLst/>
              </a:rPr>
              <a:t>must </a:t>
            </a:r>
            <a:r>
              <a:rPr lang="en-US" altLang="zh-CN" dirty="0">
                <a:solidFill>
                  <a:srgbClr val="FFFF00"/>
                </a:solidFill>
                <a:effectLst/>
              </a:rPr>
              <a:t>begin with </a:t>
            </a:r>
            <a:r>
              <a:rPr lang="en-US" altLang="zh-CN" dirty="0" smtClean="0">
                <a:effectLst/>
              </a:rPr>
              <a:t>a letter(e.g. a-</a:t>
            </a:r>
            <a:r>
              <a:rPr lang="en-US" altLang="zh-CN" dirty="0" err="1" smtClean="0">
                <a:effectLst/>
              </a:rPr>
              <a:t>zA</a:t>
            </a:r>
            <a:r>
              <a:rPr lang="en-US" altLang="zh-CN" dirty="0" smtClean="0">
                <a:effectLst/>
              </a:rPr>
              <a:t>-Z) or </a:t>
            </a:r>
            <a:r>
              <a:rPr lang="en-US" altLang="zh-CN" dirty="0">
                <a:effectLst/>
              </a:rPr>
              <a:t>underscore </a:t>
            </a:r>
            <a:r>
              <a:rPr lang="en-US" altLang="zh-CN" dirty="0" smtClean="0">
                <a:effectLst/>
              </a:rPr>
              <a:t>character(_) or dollar </a:t>
            </a:r>
            <a:r>
              <a:rPr lang="en-US" altLang="zh-CN" dirty="0">
                <a:effectLst/>
              </a:rPr>
              <a:t>sign</a:t>
            </a:r>
            <a:r>
              <a:rPr lang="en-US" altLang="zh-CN" dirty="0" smtClean="0">
                <a:effectLst/>
              </a:rPr>
              <a:t> character ($)</a:t>
            </a:r>
          </a:p>
          <a:p>
            <a:pPr lvl="1"/>
            <a:r>
              <a:rPr lang="en-US" altLang="zh-CN" dirty="0">
                <a:solidFill>
                  <a:srgbClr val="FFFF00"/>
                </a:solidFill>
                <a:effectLst/>
              </a:rPr>
              <a:t>The convention, however, is to always begin your variable names with a letter, not "</a:t>
            </a:r>
            <a:r>
              <a:rPr lang="en-US" altLang="zh-CN" dirty="0">
                <a:solidFill>
                  <a:srgbClr val="FFFF00"/>
                </a:solidFill>
              </a:rPr>
              <a:t>$</a:t>
            </a:r>
            <a:r>
              <a:rPr lang="en-US" altLang="zh-CN" dirty="0">
                <a:solidFill>
                  <a:srgbClr val="FFFF00"/>
                </a:solidFill>
                <a:effectLst/>
              </a:rPr>
              <a:t>" or "</a:t>
            </a:r>
            <a:r>
              <a:rPr lang="en-US" altLang="zh-CN" dirty="0">
                <a:solidFill>
                  <a:srgbClr val="FFFF00"/>
                </a:solidFill>
              </a:rPr>
              <a:t>_</a:t>
            </a:r>
            <a:r>
              <a:rPr lang="en-US" altLang="zh-CN" dirty="0">
                <a:solidFill>
                  <a:srgbClr val="FFFF00"/>
                </a:solidFill>
                <a:effectLst/>
              </a:rPr>
              <a:t>"</a:t>
            </a:r>
            <a:endParaRPr lang="zh-CN" altLang="en-US" dirty="0">
              <a:solidFill>
                <a:srgbClr val="FFFF00"/>
              </a:solidFill>
            </a:endParaRPr>
          </a:p>
          <a:p>
            <a:r>
              <a:rPr lang="en-US" altLang="zh-CN" dirty="0" smtClean="0">
                <a:effectLst/>
              </a:rPr>
              <a:t>And it must </a:t>
            </a:r>
            <a:r>
              <a:rPr lang="en-US" altLang="zh-CN" dirty="0">
                <a:solidFill>
                  <a:srgbClr val="FFFF00"/>
                </a:solidFill>
                <a:effectLst/>
              </a:rPr>
              <a:t>consist </a:t>
            </a:r>
            <a:r>
              <a:rPr lang="en-US" altLang="zh-CN" dirty="0" smtClean="0">
                <a:solidFill>
                  <a:srgbClr val="FFFF00"/>
                </a:solidFill>
                <a:effectLst/>
              </a:rPr>
              <a:t>entirely of </a:t>
            </a:r>
            <a:r>
              <a:rPr lang="en-US" altLang="zh-CN" dirty="0">
                <a:effectLst/>
              </a:rPr>
              <a:t>letters, digits, </a:t>
            </a:r>
            <a:r>
              <a:rPr lang="en-US" altLang="zh-CN" dirty="0" smtClean="0">
                <a:effectLst/>
              </a:rPr>
              <a:t>underscores</a:t>
            </a:r>
            <a:r>
              <a:rPr lang="en-US" altLang="zh-CN" dirty="0" smtClean="0">
                <a:effectLst/>
                <a:latin typeface="华文楷体" panose="02010600040101010101" pitchFamily="2" charset="-122"/>
                <a:ea typeface="华文楷体" panose="02010600040101010101" pitchFamily="2" charset="-122"/>
              </a:rPr>
              <a:t>, </a:t>
            </a:r>
            <a:r>
              <a:rPr lang="en-US" altLang="zh-CN" dirty="0" smtClean="0">
                <a:effectLst/>
              </a:rPr>
              <a:t>and dollar signs($).</a:t>
            </a:r>
          </a:p>
          <a:p>
            <a:r>
              <a:rPr lang="en-US" altLang="zh-CN" dirty="0">
                <a:solidFill>
                  <a:srgbClr val="FFFF00"/>
                </a:solidFill>
                <a:effectLst/>
              </a:rPr>
              <a:t>Identifiers are case-sensitive!</a:t>
            </a:r>
            <a:endParaRPr lang="en-US" altLang="zh-CN" dirty="0" smtClean="0">
              <a:solidFill>
                <a:srgbClr val="FFFF00"/>
              </a:solidFill>
              <a:effectLst/>
            </a:endParaRPr>
          </a:p>
        </p:txBody>
      </p:sp>
    </p:spTree>
    <p:extLst>
      <p:ext uri="{BB962C8B-B14F-4D97-AF65-F5344CB8AC3E}">
        <p14:creationId xmlns:p14="http://schemas.microsoft.com/office/powerpoint/2010/main" val="2596874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Arrays</a:t>
            </a:r>
            <a:endParaRPr lang="zh-CN" altLang="en-US" dirty="0"/>
          </a:p>
        </p:txBody>
      </p:sp>
      <p:sp>
        <p:nvSpPr>
          <p:cNvPr id="5" name="Text Placeholder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5702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Create an array</a:t>
            </a:r>
            <a:endParaRPr lang="zh-CN" altLang="en-US" dirty="0"/>
          </a:p>
        </p:txBody>
      </p:sp>
      <p:sp>
        <p:nvSpPr>
          <p:cNvPr id="3" name="Content Placeholder 2"/>
          <p:cNvSpPr>
            <a:spLocks noGrp="1"/>
          </p:cNvSpPr>
          <p:nvPr>
            <p:ph idx="1"/>
          </p:nvPr>
        </p:nvSpPr>
        <p:spPr>
          <a:xfrm>
            <a:off x="685346" y="1732449"/>
            <a:ext cx="7765322" cy="4309535"/>
          </a:xfrm>
        </p:spPr>
        <p:txBody>
          <a:bodyPr>
            <a:normAutofit fontScale="85000" lnSpcReduction="20000"/>
          </a:bodyPr>
          <a:lstStyle/>
          <a:p>
            <a:r>
              <a:rPr lang="en-US" altLang="zh-CN" dirty="0" smtClean="0"/>
              <a:t>To </a:t>
            </a:r>
            <a:r>
              <a:rPr lang="en-US" altLang="zh-CN" dirty="0"/>
              <a:t>create an array of a given size, use the operator </a:t>
            </a:r>
            <a:r>
              <a:rPr lang="en-US" altLang="zh-CN" dirty="0" smtClean="0">
                <a:solidFill>
                  <a:srgbClr val="FFFF00"/>
                </a:solidFill>
              </a:rPr>
              <a:t>new. </a:t>
            </a:r>
          </a:p>
          <a:p>
            <a:pPr marL="342900" lvl="1" indent="0">
              <a:buNone/>
            </a:pPr>
            <a:r>
              <a:rPr lang="en-US" altLang="zh-CN" dirty="0">
                <a:solidFill>
                  <a:srgbClr val="FFFF00"/>
                </a:solidFill>
              </a:rPr>
              <a:t>int[] values = new int[5</a:t>
            </a:r>
            <a:r>
              <a:rPr lang="en-US" altLang="zh-CN" dirty="0" smtClean="0">
                <a:solidFill>
                  <a:srgbClr val="FFFF00"/>
                </a:solidFill>
              </a:rPr>
              <a:t>]; </a:t>
            </a:r>
          </a:p>
          <a:p>
            <a:pPr marL="342900" lvl="1" indent="0">
              <a:buNone/>
            </a:pPr>
            <a:r>
              <a:rPr lang="en-US" altLang="zh-CN" dirty="0" smtClean="0"/>
              <a:t>or</a:t>
            </a:r>
          </a:p>
          <a:p>
            <a:pPr marL="342900" lvl="1" indent="0">
              <a:buNone/>
            </a:pPr>
            <a:r>
              <a:rPr lang="en-US" altLang="zh-CN" dirty="0" smtClean="0">
                <a:solidFill>
                  <a:srgbClr val="FFFF00"/>
                </a:solidFill>
              </a:rPr>
              <a:t>int values[] = new int[5];</a:t>
            </a:r>
            <a:endParaRPr lang="en-US" altLang="zh-CN" dirty="0">
              <a:solidFill>
                <a:srgbClr val="FFFF00"/>
              </a:solidFill>
            </a:endParaRPr>
          </a:p>
          <a:p>
            <a:r>
              <a:rPr lang="en-US" altLang="zh-CN" dirty="0"/>
              <a:t>or you may use a variable to specify the size:</a:t>
            </a:r>
          </a:p>
          <a:p>
            <a:pPr marL="342900" lvl="1" indent="0">
              <a:buNone/>
            </a:pPr>
            <a:r>
              <a:rPr lang="en-US" altLang="zh-CN" dirty="0" err="1"/>
              <a:t>int</a:t>
            </a:r>
            <a:r>
              <a:rPr lang="en-US" altLang="zh-CN" dirty="0"/>
              <a:t> size = 12;</a:t>
            </a:r>
          </a:p>
          <a:p>
            <a:pPr marL="342900" lvl="1" indent="0">
              <a:buNone/>
            </a:pPr>
            <a:r>
              <a:rPr lang="en-US" altLang="zh-CN" dirty="0" err="1">
                <a:solidFill>
                  <a:srgbClr val="FFFF00"/>
                </a:solidFill>
              </a:rPr>
              <a:t>int</a:t>
            </a:r>
            <a:r>
              <a:rPr lang="en-US" altLang="zh-CN" dirty="0">
                <a:solidFill>
                  <a:srgbClr val="FFFF00"/>
                </a:solidFill>
              </a:rPr>
              <a:t>[] values = new </a:t>
            </a:r>
            <a:r>
              <a:rPr lang="en-US" altLang="zh-CN" dirty="0" err="1">
                <a:solidFill>
                  <a:srgbClr val="FFFF00"/>
                </a:solidFill>
              </a:rPr>
              <a:t>int</a:t>
            </a:r>
            <a:r>
              <a:rPr lang="en-US" altLang="zh-CN" dirty="0">
                <a:solidFill>
                  <a:srgbClr val="FFFF00"/>
                </a:solidFill>
              </a:rPr>
              <a:t>[size</a:t>
            </a:r>
            <a:r>
              <a:rPr lang="en-US" altLang="zh-CN" dirty="0" smtClean="0">
                <a:solidFill>
                  <a:srgbClr val="FFFF00"/>
                </a:solidFill>
              </a:rPr>
              <a:t>];</a:t>
            </a:r>
          </a:p>
          <a:p>
            <a:pPr lvl="1"/>
            <a:endParaRPr lang="en-US" altLang="zh-CN" dirty="0">
              <a:solidFill>
                <a:srgbClr val="00B0F0"/>
              </a:solidFill>
            </a:endParaRPr>
          </a:p>
          <a:p>
            <a:r>
              <a:rPr lang="en-US" altLang="zh-CN" dirty="0" smtClean="0">
                <a:solidFill>
                  <a:srgbClr val="FFFF00"/>
                </a:solidFill>
              </a:rPr>
              <a:t>Note: </a:t>
            </a:r>
            <a:r>
              <a:rPr lang="en-US" altLang="zh-CN" dirty="0">
                <a:solidFill>
                  <a:srgbClr val="FFFF00"/>
                </a:solidFill>
              </a:rPr>
              <a:t>When you create an array of </a:t>
            </a:r>
            <a:r>
              <a:rPr lang="en-US" altLang="zh-CN" dirty="0" err="1">
                <a:solidFill>
                  <a:srgbClr val="FFFF00"/>
                </a:solidFill>
              </a:rPr>
              <a:t>ints</a:t>
            </a:r>
            <a:r>
              <a:rPr lang="en-US" altLang="zh-CN" dirty="0">
                <a:solidFill>
                  <a:srgbClr val="FFFF00"/>
                </a:solidFill>
              </a:rPr>
              <a:t>, the elements are initialized to zero</a:t>
            </a:r>
            <a:r>
              <a:rPr lang="en-US" altLang="zh-CN" dirty="0" smtClean="0">
                <a:solidFill>
                  <a:srgbClr val="FFFF00"/>
                </a:solidFill>
              </a:rPr>
              <a:t>.</a:t>
            </a:r>
            <a:endParaRPr lang="zh-CN" altLang="en-US" dirty="0">
              <a:solidFill>
                <a:srgbClr val="00B0F0"/>
              </a:solidFill>
            </a:endParaRPr>
          </a:p>
        </p:txBody>
      </p:sp>
    </p:spTree>
    <p:extLst>
      <p:ext uri="{BB962C8B-B14F-4D97-AF65-F5344CB8AC3E}">
        <p14:creationId xmlns:p14="http://schemas.microsoft.com/office/powerpoint/2010/main" val="927163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Array </a:t>
            </a:r>
            <a:r>
              <a:rPr lang="en-US" altLang="zh-CN" dirty="0" smtClean="0"/>
              <a:t>Initialization(</a:t>
            </a:r>
            <a:r>
              <a:rPr lang="zh-CN" altLang="en-US" dirty="0" smtClean="0"/>
              <a:t>数组初始化</a:t>
            </a:r>
            <a:r>
              <a:rPr lang="en-US" altLang="zh-CN" dirty="0" smtClean="0"/>
              <a:t>)</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Curly braces can be used to initialize an </a:t>
            </a:r>
            <a:r>
              <a:rPr lang="en-US" altLang="zh-CN" dirty="0" smtClean="0"/>
              <a:t>array. It </a:t>
            </a:r>
            <a:r>
              <a:rPr lang="en-US" altLang="zh-CN" dirty="0"/>
              <a:t>can ONLY be used when you declare the variable</a:t>
            </a:r>
            <a:r>
              <a:rPr lang="en-US" altLang="zh-CN" dirty="0" smtClean="0"/>
              <a:t>.</a:t>
            </a:r>
          </a:p>
          <a:p>
            <a:pPr marL="342900" lvl="1" indent="0">
              <a:buNone/>
            </a:pPr>
            <a:r>
              <a:rPr lang="en-US" altLang="zh-CN" dirty="0">
                <a:solidFill>
                  <a:srgbClr val="FFFF00"/>
                </a:solidFill>
              </a:rPr>
              <a:t>int[] values = </a:t>
            </a:r>
            <a:r>
              <a:rPr lang="en-US" altLang="zh-CN" dirty="0" smtClean="0">
                <a:solidFill>
                  <a:srgbClr val="FFFF00"/>
                </a:solidFill>
              </a:rPr>
              <a:t>new int[]{ </a:t>
            </a:r>
            <a:r>
              <a:rPr lang="en-US" altLang="zh-CN" dirty="0">
                <a:solidFill>
                  <a:srgbClr val="FFFF00"/>
                </a:solidFill>
              </a:rPr>
              <a:t>12, 24, -23, 47 };</a:t>
            </a:r>
          </a:p>
          <a:p>
            <a:pPr marL="342900" lvl="1" indent="0">
              <a:buNone/>
            </a:pPr>
            <a:r>
              <a:rPr lang="en-US" altLang="zh-CN" dirty="0" smtClean="0"/>
              <a:t>or</a:t>
            </a:r>
          </a:p>
          <a:p>
            <a:pPr marL="342900" lvl="1" indent="0">
              <a:buNone/>
            </a:pPr>
            <a:r>
              <a:rPr lang="en-US" altLang="zh-CN" dirty="0" smtClean="0">
                <a:solidFill>
                  <a:srgbClr val="FFFF00"/>
                </a:solidFill>
              </a:rPr>
              <a:t>int</a:t>
            </a:r>
            <a:r>
              <a:rPr lang="en-US" altLang="zh-CN" dirty="0">
                <a:solidFill>
                  <a:srgbClr val="FFFF00"/>
                </a:solidFill>
              </a:rPr>
              <a:t>[] values = { 12, 24, -23, 47 </a:t>
            </a:r>
            <a:r>
              <a:rPr lang="en-US" altLang="zh-CN" dirty="0" smtClean="0">
                <a:solidFill>
                  <a:srgbClr val="FFFF00"/>
                </a:solidFill>
              </a:rPr>
              <a:t>};</a:t>
            </a:r>
          </a:p>
          <a:p>
            <a:pPr marL="342900" lvl="1" indent="0">
              <a:buNone/>
            </a:pPr>
            <a:endParaRPr lang="en-US" altLang="zh-CN" dirty="0">
              <a:solidFill>
                <a:srgbClr val="7030A0"/>
              </a:solidFill>
            </a:endParaRPr>
          </a:p>
          <a:p>
            <a:r>
              <a:rPr lang="en-US" altLang="zh-CN" dirty="0"/>
              <a:t>Is there an error in this code?</a:t>
            </a:r>
          </a:p>
          <a:p>
            <a:pPr marL="342900" lvl="1" indent="0">
              <a:buNone/>
            </a:pPr>
            <a:r>
              <a:rPr lang="en-US" altLang="zh-CN" dirty="0" err="1">
                <a:solidFill>
                  <a:srgbClr val="FFFF00"/>
                </a:solidFill>
              </a:rPr>
              <a:t>int</a:t>
            </a:r>
            <a:r>
              <a:rPr lang="en-US" altLang="zh-CN" dirty="0">
                <a:solidFill>
                  <a:srgbClr val="FFFF00"/>
                </a:solidFill>
              </a:rPr>
              <a:t>[] values = {1, 2.5, 3, 3.5, 4};</a:t>
            </a:r>
            <a:endParaRPr lang="zh-CN" altLang="en-US" dirty="0">
              <a:solidFill>
                <a:srgbClr val="FFFF00"/>
              </a:solidFill>
            </a:endParaRPr>
          </a:p>
        </p:txBody>
      </p:sp>
    </p:spTree>
    <p:extLst>
      <p:ext uri="{BB962C8B-B14F-4D97-AF65-F5344CB8AC3E}">
        <p14:creationId xmlns:p14="http://schemas.microsoft.com/office/powerpoint/2010/main" val="9166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Accessing </a:t>
            </a:r>
            <a:r>
              <a:rPr lang="en-US" altLang="zh-CN" sz="3600" dirty="0"/>
              <a:t>the </a:t>
            </a:r>
            <a:r>
              <a:rPr lang="en-US" altLang="zh-CN" sz="3600" dirty="0" smtClean="0"/>
              <a:t>elements(</a:t>
            </a:r>
            <a:r>
              <a:rPr lang="zh-CN" altLang="en-US" sz="3600" dirty="0" smtClean="0"/>
              <a:t>访问数组元素</a:t>
            </a:r>
            <a:r>
              <a:rPr lang="en-US" altLang="zh-CN" sz="3600" dirty="0" smtClean="0"/>
              <a:t>)</a:t>
            </a:r>
            <a:endParaRPr lang="zh-CN" altLang="en-US" sz="3600" dirty="0"/>
          </a:p>
        </p:txBody>
      </p:sp>
      <p:sp>
        <p:nvSpPr>
          <p:cNvPr id="3" name="Content Placeholder 2"/>
          <p:cNvSpPr>
            <a:spLocks noGrp="1"/>
          </p:cNvSpPr>
          <p:nvPr>
            <p:ph idx="1"/>
          </p:nvPr>
        </p:nvSpPr>
        <p:spPr>
          <a:xfrm>
            <a:off x="628650" y="1825624"/>
            <a:ext cx="7886700" cy="5032376"/>
          </a:xfrm>
        </p:spPr>
        <p:txBody>
          <a:bodyPr>
            <a:normAutofit fontScale="92500"/>
          </a:bodyPr>
          <a:lstStyle/>
          <a:p>
            <a:r>
              <a:rPr lang="en-US" altLang="zh-CN" dirty="0" smtClean="0"/>
              <a:t>Example</a:t>
            </a:r>
            <a:r>
              <a:rPr lang="en-US" altLang="zh-CN" dirty="0"/>
              <a:t>:</a:t>
            </a:r>
          </a:p>
          <a:p>
            <a:pPr marL="342900" lvl="1" indent="0">
              <a:buNone/>
            </a:pPr>
            <a:r>
              <a:rPr lang="en-US" altLang="zh-CN" dirty="0" err="1"/>
              <a:t>int</a:t>
            </a:r>
            <a:r>
              <a:rPr lang="en-US" altLang="zh-CN" dirty="0"/>
              <a:t>[] values = { 12, 24, -23, 47 };</a:t>
            </a:r>
          </a:p>
          <a:p>
            <a:pPr marL="342900" lvl="1" indent="0">
              <a:buNone/>
            </a:pPr>
            <a:r>
              <a:rPr lang="en-US" altLang="zh-CN" dirty="0">
                <a:solidFill>
                  <a:srgbClr val="FFFF00"/>
                </a:solidFill>
              </a:rPr>
              <a:t>values[3] </a:t>
            </a:r>
            <a:r>
              <a:rPr lang="en-US" altLang="zh-CN" dirty="0"/>
              <a:t>= 18; </a:t>
            </a:r>
            <a:r>
              <a:rPr lang="en-US" altLang="zh-CN" dirty="0" smtClean="0">
                <a:solidFill>
                  <a:srgbClr val="FFFF00"/>
                </a:solidFill>
              </a:rPr>
              <a:t>//</a:t>
            </a:r>
            <a:r>
              <a:rPr lang="en-US" altLang="zh-CN" dirty="0">
                <a:solidFill>
                  <a:srgbClr val="FFFF00"/>
                </a:solidFill>
              </a:rPr>
              <a:t> values =</a:t>
            </a:r>
            <a:r>
              <a:rPr lang="en-US" altLang="zh-CN" dirty="0" smtClean="0">
                <a:solidFill>
                  <a:srgbClr val="FFFF00"/>
                </a:solidFill>
              </a:rPr>
              <a:t> </a:t>
            </a:r>
            <a:r>
              <a:rPr lang="en-US" altLang="zh-CN" dirty="0">
                <a:solidFill>
                  <a:srgbClr val="FFFF00"/>
                </a:solidFill>
              </a:rPr>
              <a:t>{12,24,-23,18}</a:t>
            </a:r>
          </a:p>
          <a:p>
            <a:pPr marL="342900" lvl="1" indent="0">
              <a:buNone/>
            </a:pPr>
            <a:r>
              <a:rPr lang="en-US" altLang="zh-CN" dirty="0" err="1"/>
              <a:t>int</a:t>
            </a:r>
            <a:r>
              <a:rPr lang="en-US" altLang="zh-CN" dirty="0"/>
              <a:t> x = </a:t>
            </a:r>
            <a:r>
              <a:rPr lang="en-US" altLang="zh-CN" dirty="0">
                <a:solidFill>
                  <a:srgbClr val="FFFF00"/>
                </a:solidFill>
              </a:rPr>
              <a:t>values[1] </a:t>
            </a:r>
            <a:r>
              <a:rPr lang="en-US" altLang="zh-CN" dirty="0"/>
              <a:t>+ 3; </a:t>
            </a:r>
            <a:r>
              <a:rPr lang="en-US" altLang="zh-CN" dirty="0">
                <a:solidFill>
                  <a:srgbClr val="FFFF00"/>
                </a:solidFill>
              </a:rPr>
              <a:t>// </a:t>
            </a:r>
            <a:r>
              <a:rPr lang="en-US" altLang="zh-CN" dirty="0" smtClean="0">
                <a:solidFill>
                  <a:srgbClr val="FFFF00"/>
                </a:solidFill>
              </a:rPr>
              <a:t>x=27</a:t>
            </a:r>
          </a:p>
          <a:p>
            <a:pPr marL="342900" lvl="1" indent="0">
              <a:buNone/>
            </a:pPr>
            <a:endParaRPr lang="en-US" altLang="zh-CN" dirty="0"/>
          </a:p>
          <a:p>
            <a:pPr marL="342900" lvl="1" indent="0">
              <a:buNone/>
            </a:pPr>
            <a:r>
              <a:rPr lang="en-US" altLang="zh-CN" dirty="0" smtClean="0">
                <a:solidFill>
                  <a:srgbClr val="FFFF00"/>
                </a:solidFill>
              </a:rPr>
              <a:t>values[4] </a:t>
            </a:r>
            <a:r>
              <a:rPr lang="en-US" altLang="zh-CN" dirty="0" smtClean="0"/>
              <a:t>= 1;</a:t>
            </a:r>
          </a:p>
          <a:p>
            <a:pPr marL="342900" lvl="1" indent="0">
              <a:buNone/>
            </a:pPr>
            <a:endParaRPr lang="en-US" altLang="zh-CN" dirty="0" smtClean="0"/>
          </a:p>
          <a:p>
            <a:r>
              <a:rPr lang="en-US" altLang="zh-CN" dirty="0" smtClean="0">
                <a:solidFill>
                  <a:srgbClr val="FFFF00"/>
                </a:solidFill>
              </a:rPr>
              <a:t>Notice</a:t>
            </a:r>
            <a:r>
              <a:rPr lang="en-US" altLang="zh-CN" dirty="0">
                <a:solidFill>
                  <a:srgbClr val="FFFF00"/>
                </a:solidFill>
              </a:rPr>
              <a:t>: </a:t>
            </a:r>
            <a:r>
              <a:rPr lang="en-US" altLang="zh-CN" dirty="0"/>
              <a:t>If </a:t>
            </a:r>
            <a:r>
              <a:rPr lang="en-US" altLang="zh-CN" dirty="0" smtClean="0"/>
              <a:t>the </a:t>
            </a:r>
            <a:r>
              <a:rPr lang="en-US" altLang="zh-CN" dirty="0"/>
              <a:t>index is either negative or greater than or equal to the size of the array, Java throws a</a:t>
            </a:r>
            <a:r>
              <a:rPr lang="en-US" altLang="zh-CN" dirty="0">
                <a:solidFill>
                  <a:srgbClr val="C00000"/>
                </a:solidFill>
              </a:rPr>
              <a:t> </a:t>
            </a:r>
            <a:r>
              <a:rPr lang="en-US" altLang="zh-CN" dirty="0" err="1" smtClean="0">
                <a:solidFill>
                  <a:srgbClr val="FFFF00"/>
                </a:solidFill>
              </a:rPr>
              <a:t>ArrayIndexOutOfBoundsException</a:t>
            </a:r>
            <a:r>
              <a:rPr lang="en-US" altLang="zh-CN" dirty="0" smtClean="0">
                <a:solidFill>
                  <a:srgbClr val="FFFF00"/>
                </a:solidFill>
              </a:rPr>
              <a:t>.</a:t>
            </a:r>
            <a:endParaRPr lang="en-US" altLang="zh-CN" dirty="0">
              <a:solidFill>
                <a:srgbClr val="FFFF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796" y="3904976"/>
            <a:ext cx="1141760" cy="1141760"/>
          </a:xfrm>
          <a:prstGeom prst="rect">
            <a:avLst/>
          </a:prstGeom>
        </p:spPr>
      </p:pic>
    </p:spTree>
    <p:extLst>
      <p:ext uri="{BB962C8B-B14F-4D97-AF65-F5344CB8AC3E}">
        <p14:creationId xmlns:p14="http://schemas.microsoft.com/office/powerpoint/2010/main" val="398547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Length of an array</a:t>
            </a:r>
            <a:endParaRPr lang="zh-CN" altLang="en-US" dirty="0"/>
          </a:p>
        </p:txBody>
      </p:sp>
      <p:sp>
        <p:nvSpPr>
          <p:cNvPr id="3" name="Content Placeholder 2"/>
          <p:cNvSpPr>
            <a:spLocks noGrp="1"/>
          </p:cNvSpPr>
          <p:nvPr>
            <p:ph idx="1"/>
          </p:nvPr>
        </p:nvSpPr>
        <p:spPr/>
        <p:txBody>
          <a:bodyPr/>
          <a:lstStyle/>
          <a:p>
            <a:r>
              <a:rPr lang="en-US" altLang="zh-CN" dirty="0" smtClean="0"/>
              <a:t>Each </a:t>
            </a:r>
            <a:r>
              <a:rPr lang="en-US" altLang="zh-CN" dirty="0"/>
              <a:t>array has a length variable built-in that contains the length of the array</a:t>
            </a:r>
            <a:r>
              <a:rPr lang="en-US" altLang="zh-CN" dirty="0" smtClean="0"/>
              <a:t>.</a:t>
            </a:r>
          </a:p>
          <a:p>
            <a:endParaRPr lang="en-US" altLang="zh-CN" dirty="0" smtClean="0"/>
          </a:p>
          <a:p>
            <a:pPr marL="342900" lvl="1" indent="0">
              <a:buNone/>
            </a:pPr>
            <a:r>
              <a:rPr lang="en-US" altLang="zh-CN" dirty="0" err="1"/>
              <a:t>int</a:t>
            </a:r>
            <a:r>
              <a:rPr lang="en-US" altLang="zh-CN" dirty="0"/>
              <a:t>[] values = new </a:t>
            </a:r>
            <a:r>
              <a:rPr lang="en-US" altLang="zh-CN" dirty="0" err="1"/>
              <a:t>int</a:t>
            </a:r>
            <a:r>
              <a:rPr lang="en-US" altLang="zh-CN" dirty="0"/>
              <a:t>[12];</a:t>
            </a:r>
          </a:p>
          <a:p>
            <a:pPr marL="342900" lvl="1" indent="0">
              <a:buNone/>
            </a:pPr>
            <a:r>
              <a:rPr lang="en-US" altLang="zh-CN" dirty="0" err="1"/>
              <a:t>int</a:t>
            </a:r>
            <a:r>
              <a:rPr lang="en-US" altLang="zh-CN" dirty="0"/>
              <a:t> size = </a:t>
            </a:r>
            <a:r>
              <a:rPr lang="en-US" altLang="zh-CN" dirty="0" err="1">
                <a:solidFill>
                  <a:srgbClr val="FFFF00"/>
                </a:solidFill>
              </a:rPr>
              <a:t>values.length</a:t>
            </a:r>
            <a:r>
              <a:rPr lang="en-US" altLang="zh-CN" dirty="0">
                <a:solidFill>
                  <a:srgbClr val="FFFF00"/>
                </a:solidFill>
              </a:rPr>
              <a:t>; </a:t>
            </a:r>
            <a:r>
              <a:rPr lang="en-US" altLang="zh-CN" dirty="0">
                <a:solidFill>
                  <a:srgbClr val="00B050"/>
                </a:solidFill>
              </a:rPr>
              <a:t>// 12</a:t>
            </a:r>
          </a:p>
          <a:p>
            <a:pPr marL="342900" lvl="1" indent="0">
              <a:buNone/>
            </a:pPr>
            <a:r>
              <a:rPr lang="en-US" altLang="zh-CN" dirty="0" err="1"/>
              <a:t>int</a:t>
            </a:r>
            <a:r>
              <a:rPr lang="en-US" altLang="zh-CN" dirty="0"/>
              <a:t>[] values2 = {1,2,3,4,5}</a:t>
            </a:r>
          </a:p>
          <a:p>
            <a:pPr marL="342900" lvl="1" indent="0">
              <a:buNone/>
            </a:pPr>
            <a:r>
              <a:rPr lang="en-US" altLang="zh-CN" dirty="0" err="1"/>
              <a:t>int</a:t>
            </a:r>
            <a:r>
              <a:rPr lang="en-US" altLang="zh-CN" dirty="0"/>
              <a:t> size2 = </a:t>
            </a:r>
            <a:r>
              <a:rPr lang="en-US" altLang="zh-CN" dirty="0">
                <a:solidFill>
                  <a:srgbClr val="FFFF00"/>
                </a:solidFill>
              </a:rPr>
              <a:t>values2.length;</a:t>
            </a:r>
            <a:r>
              <a:rPr lang="en-US" altLang="zh-CN" dirty="0">
                <a:solidFill>
                  <a:srgbClr val="0070C0"/>
                </a:solidFill>
              </a:rPr>
              <a:t> </a:t>
            </a:r>
            <a:r>
              <a:rPr lang="en-US" altLang="zh-CN" dirty="0">
                <a:solidFill>
                  <a:srgbClr val="00B050"/>
                </a:solidFill>
              </a:rPr>
              <a:t>// 5</a:t>
            </a:r>
            <a:endParaRPr lang="zh-CN" altLang="en-US" dirty="0">
              <a:solidFill>
                <a:srgbClr val="00B050"/>
              </a:solidFill>
            </a:endParaRPr>
          </a:p>
        </p:txBody>
      </p:sp>
    </p:spTree>
    <p:extLst>
      <p:ext uri="{BB962C8B-B14F-4D97-AF65-F5344CB8AC3E}">
        <p14:creationId xmlns:p14="http://schemas.microsoft.com/office/powerpoint/2010/main" val="6285468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 to array</a:t>
            </a:r>
            <a:endParaRPr lang="zh-CN" altLang="en-US" dirty="0"/>
          </a:p>
        </p:txBody>
      </p:sp>
      <p:sp>
        <p:nvSpPr>
          <p:cNvPr id="3" name="Content Placeholder 2"/>
          <p:cNvSpPr>
            <a:spLocks noGrp="1"/>
          </p:cNvSpPr>
          <p:nvPr>
            <p:ph sz="half" idx="1"/>
          </p:nvPr>
        </p:nvSpPr>
        <p:spPr/>
        <p:txBody>
          <a:bodyPr>
            <a:normAutofit fontScale="85000" lnSpcReduction="10000"/>
          </a:bodyPr>
          <a:lstStyle/>
          <a:p>
            <a:r>
              <a:rPr lang="en-US" altLang="zh-CN" dirty="0" smtClean="0">
                <a:solidFill>
                  <a:srgbClr val="FFFF00"/>
                </a:solidFill>
              </a:rPr>
              <a:t>Primitive types </a:t>
            </a:r>
          </a:p>
          <a:p>
            <a:pPr lvl="1"/>
            <a:r>
              <a:rPr lang="en-US" altLang="zh-CN" dirty="0" smtClean="0"/>
              <a:t>int, long, double, </a:t>
            </a:r>
            <a:r>
              <a:rPr lang="en-US" altLang="zh-CN" dirty="0" err="1" smtClean="0"/>
              <a:t>boolean</a:t>
            </a:r>
            <a:r>
              <a:rPr lang="en-US" altLang="zh-CN" dirty="0" smtClean="0"/>
              <a:t>, char, short, byte, float</a:t>
            </a:r>
          </a:p>
          <a:p>
            <a:pPr lvl="1"/>
            <a:r>
              <a:rPr lang="en-US" altLang="zh-CN" dirty="0" smtClean="0"/>
              <a:t>The </a:t>
            </a:r>
            <a:r>
              <a:rPr lang="en-US" altLang="zh-CN" dirty="0"/>
              <a:t>actual values are stored in the </a:t>
            </a:r>
            <a:r>
              <a:rPr lang="en-US" altLang="zh-CN" dirty="0" smtClean="0"/>
              <a:t>variable</a:t>
            </a:r>
          </a:p>
          <a:p>
            <a:r>
              <a:rPr lang="en-US" altLang="zh-CN" dirty="0">
                <a:solidFill>
                  <a:srgbClr val="FFFF00"/>
                </a:solidFill>
              </a:rPr>
              <a:t>Reference </a:t>
            </a:r>
            <a:r>
              <a:rPr lang="en-US" altLang="zh-CN" dirty="0" smtClean="0">
                <a:solidFill>
                  <a:srgbClr val="FFFF00"/>
                </a:solidFill>
              </a:rPr>
              <a:t>types</a:t>
            </a:r>
          </a:p>
          <a:p>
            <a:pPr lvl="1"/>
            <a:r>
              <a:rPr lang="en-US" altLang="zh-CN" dirty="0" smtClean="0"/>
              <a:t>String</a:t>
            </a:r>
            <a:r>
              <a:rPr lang="en-US" altLang="zh-CN" dirty="0"/>
              <a:t>, </a:t>
            </a:r>
            <a:r>
              <a:rPr lang="en-US" altLang="zh-CN" dirty="0" err="1"/>
              <a:t>int</a:t>
            </a:r>
            <a:r>
              <a:rPr lang="en-US" altLang="zh-CN" dirty="0" smtClean="0"/>
              <a:t>[],…</a:t>
            </a:r>
          </a:p>
          <a:p>
            <a:pPr lvl="1"/>
            <a:r>
              <a:rPr lang="en-US" altLang="zh-CN" dirty="0" smtClean="0"/>
              <a:t>The </a:t>
            </a:r>
            <a:r>
              <a:rPr lang="en-US" altLang="zh-CN" dirty="0"/>
              <a:t>value of </a:t>
            </a:r>
            <a:r>
              <a:rPr lang="en-US" altLang="zh-CN" dirty="0" smtClean="0"/>
              <a:t>a reference type variable is an memory address to </a:t>
            </a:r>
            <a:r>
              <a:rPr lang="en-US" altLang="zh-CN" dirty="0"/>
              <a:t>the </a:t>
            </a:r>
            <a:r>
              <a:rPr lang="en-US" altLang="zh-CN" dirty="0" smtClean="0"/>
              <a:t>variable.</a:t>
            </a:r>
          </a:p>
        </p:txBody>
      </p:sp>
      <p:sp>
        <p:nvSpPr>
          <p:cNvPr id="5" name="Content Placeholder 4"/>
          <p:cNvSpPr>
            <a:spLocks noGrp="1"/>
          </p:cNvSpPr>
          <p:nvPr>
            <p:ph sz="half" idx="2"/>
          </p:nvPr>
        </p:nvSpPr>
        <p:spPr/>
        <p:txBody>
          <a:bodyPr>
            <a:normAutofit fontScale="85000" lnSpcReduction="10000"/>
          </a:bodyPr>
          <a:lstStyle/>
          <a:p>
            <a:endParaRPr lang="zh-CN"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50" y="1825625"/>
            <a:ext cx="4032314" cy="3650317"/>
          </a:xfrm>
          <a:prstGeom prst="rect">
            <a:avLst/>
          </a:prstGeom>
        </p:spPr>
      </p:pic>
      <p:sp>
        <p:nvSpPr>
          <p:cNvPr id="7" name="矩形 6"/>
          <p:cNvSpPr/>
          <p:nvPr/>
        </p:nvSpPr>
        <p:spPr>
          <a:xfrm>
            <a:off x="5578764" y="3896053"/>
            <a:ext cx="2936586" cy="15798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80365" y="3650783"/>
            <a:ext cx="593881" cy="369332"/>
          </a:xfrm>
          <a:prstGeom prst="rect">
            <a:avLst/>
          </a:prstGeom>
          <a:noFill/>
        </p:spPr>
        <p:txBody>
          <a:bodyPr wrap="none" rtlCol="0">
            <a:spAutoFit/>
          </a:bodyPr>
          <a:lstStyle/>
          <a:p>
            <a:r>
              <a:rPr lang="en-US" altLang="zh-CN" b="1" dirty="0" smtClean="0">
                <a:solidFill>
                  <a:srgbClr val="C00000"/>
                </a:solidFill>
              </a:rPr>
              <a:t>new</a:t>
            </a:r>
            <a:endParaRPr lang="zh-CN" altLang="en-US" b="1" dirty="0">
              <a:solidFill>
                <a:srgbClr val="C00000"/>
              </a:solidFill>
            </a:endParaRPr>
          </a:p>
        </p:txBody>
      </p:sp>
    </p:spTree>
    <p:extLst>
      <p:ext uri="{BB962C8B-B14F-4D97-AF65-F5344CB8AC3E}">
        <p14:creationId xmlns:p14="http://schemas.microsoft.com/office/powerpoint/2010/main" val="35410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 presetClass="exit" presetSubtype="4" fill="hold" grpId="0" nodeType="withEffect">
                                  <p:stCondLst>
                                    <p:cond delay="0"/>
                                  </p:stCondLst>
                                  <p:childTnLst>
                                    <p:anim calcmode="lin" valueType="num">
                                      <p:cBhvr additive="base">
                                        <p:cTn id="8" dur="500"/>
                                        <p:tgtEl>
                                          <p:spTgt spid="7"/>
                                        </p:tgtEl>
                                        <p:attrNameLst>
                                          <p:attrName>ppt_x</p:attrName>
                                        </p:attrNameLst>
                                      </p:cBhvr>
                                      <p:tavLst>
                                        <p:tav tm="0">
                                          <p:val>
                                            <p:strVal val="ppt_x"/>
                                          </p:val>
                                        </p:tav>
                                        <p:tav tm="100000">
                                          <p:val>
                                            <p:strVal val="ppt_x"/>
                                          </p:val>
                                        </p:tav>
                                      </p:tavLst>
                                    </p:anim>
                                    <p:anim calcmode="lin" valueType="num">
                                      <p:cBhvr additive="base">
                                        <p:cTn id="9" dur="500"/>
                                        <p:tgtEl>
                                          <p:spTgt spid="7"/>
                                        </p:tgtEl>
                                        <p:attrNameLst>
                                          <p:attrName>ppt_y</p:attrName>
                                        </p:attrNameLst>
                                      </p:cBhvr>
                                      <p:tavLst>
                                        <p:tav tm="0">
                                          <p:val>
                                            <p:strVal val="ppt_y"/>
                                          </p:val>
                                        </p:tav>
                                        <p:tav tm="100000">
                                          <p:val>
                                            <p:strVal val="1+ppt_h/2"/>
                                          </p:val>
                                        </p:tav>
                                      </p:tavLst>
                                    </p:anim>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 to array</a:t>
            </a:r>
            <a:endParaRPr lang="zh-CN" altLang="en-US" dirty="0"/>
          </a:p>
        </p:txBody>
      </p:sp>
      <p:sp>
        <p:nvSpPr>
          <p:cNvPr id="3" name="Content Placeholder 2"/>
          <p:cNvSpPr>
            <a:spLocks noGrp="1"/>
          </p:cNvSpPr>
          <p:nvPr>
            <p:ph idx="1"/>
          </p:nvPr>
        </p:nvSpPr>
        <p:spPr/>
        <p:txBody>
          <a:bodyPr/>
          <a:lstStyle/>
          <a:p>
            <a:r>
              <a:rPr lang="en-US" altLang="zh-CN" dirty="0" smtClean="0"/>
              <a:t>We </a:t>
            </a:r>
            <a:r>
              <a:rPr lang="en-US" altLang="zh-CN" dirty="0"/>
              <a:t>can assign a different variable to refer to the same array, and we can change the value of counts to refer to a different array.</a:t>
            </a:r>
          </a:p>
          <a:p>
            <a:pPr marL="0" indent="0">
              <a:buNone/>
            </a:pPr>
            <a:endParaRPr lang="en-US" altLang="zh-CN" dirty="0" smtClean="0"/>
          </a:p>
          <a:p>
            <a:pPr marL="0" indent="0">
              <a:buNone/>
            </a:pPr>
            <a:r>
              <a:rPr lang="en-US" altLang="zh-CN" dirty="0" smtClean="0">
                <a:solidFill>
                  <a:srgbClr val="0070C0"/>
                </a:solidFill>
              </a:rPr>
              <a:t>  </a:t>
            </a:r>
            <a:r>
              <a:rPr lang="en-US" altLang="zh-CN" dirty="0" smtClean="0">
                <a:solidFill>
                  <a:srgbClr val="FFFF00"/>
                </a:solidFill>
              </a:rPr>
              <a:t>double</a:t>
            </a:r>
            <a:r>
              <a:rPr lang="en-US" altLang="zh-CN" dirty="0">
                <a:solidFill>
                  <a:srgbClr val="FFFF00"/>
                </a:solidFill>
              </a:rPr>
              <a:t>[] a = new double[3];</a:t>
            </a:r>
            <a:br>
              <a:rPr lang="en-US" altLang="zh-CN" dirty="0">
                <a:solidFill>
                  <a:srgbClr val="FFFF00"/>
                </a:solidFill>
              </a:rPr>
            </a:br>
            <a:r>
              <a:rPr lang="en-US" altLang="zh-CN" dirty="0" smtClean="0">
                <a:solidFill>
                  <a:srgbClr val="FFFF00"/>
                </a:solidFill>
              </a:rPr>
              <a:t>  double</a:t>
            </a:r>
            <a:r>
              <a:rPr lang="en-US" altLang="zh-CN" dirty="0">
                <a:solidFill>
                  <a:srgbClr val="FFFF00"/>
                </a:solidFill>
              </a:rPr>
              <a:t>[] b = a;</a:t>
            </a:r>
            <a:r>
              <a:rPr lang="en-US" altLang="zh-CN" dirty="0"/>
              <a:t/>
            </a:r>
            <a:br>
              <a:rPr lang="en-US" altLang="zh-CN" dirty="0"/>
            </a:br>
            <a:endParaRPr lang="en-US" altLang="zh-CN" dirty="0"/>
          </a:p>
          <a:p>
            <a:endParaRPr lang="en-US" altLang="zh-CN" dirty="0" smtClean="0"/>
          </a:p>
          <a:p>
            <a:endParaRPr lang="en-US" altLang="zh-CN" dirty="0" smtClean="0"/>
          </a:p>
          <a:p>
            <a:endParaRPr lang="zh-CN" altLang="en-US" dirty="0"/>
          </a:p>
          <a:p>
            <a:endParaRPr lang="zh-CN" altLang="en-US" dirty="0"/>
          </a:p>
        </p:txBody>
      </p:sp>
      <p:pic>
        <p:nvPicPr>
          <p:cNvPr id="5" name="Picture 4"/>
          <p:cNvPicPr>
            <a:picLocks noChangeAspect="1"/>
          </p:cNvPicPr>
          <p:nvPr/>
        </p:nvPicPr>
        <p:blipFill>
          <a:blip r:embed="rId2"/>
          <a:stretch>
            <a:fillRect/>
          </a:stretch>
        </p:blipFill>
        <p:spPr>
          <a:xfrm>
            <a:off x="2713757" y="4995551"/>
            <a:ext cx="3708500" cy="1273252"/>
          </a:xfrm>
          <a:prstGeom prst="rect">
            <a:avLst/>
          </a:prstGeom>
        </p:spPr>
      </p:pic>
    </p:spTree>
    <p:extLst>
      <p:ext uri="{BB962C8B-B14F-4D97-AF65-F5344CB8AC3E}">
        <p14:creationId xmlns:p14="http://schemas.microsoft.com/office/powerpoint/2010/main" val="16243960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Copying arrays</a:t>
            </a:r>
            <a:endParaRPr lang="zh-CN" altLang="en-US" dirty="0"/>
          </a:p>
        </p:txBody>
      </p:sp>
      <p:sp>
        <p:nvSpPr>
          <p:cNvPr id="3" name="Content Placeholder 2"/>
          <p:cNvSpPr>
            <a:spLocks noGrp="1"/>
          </p:cNvSpPr>
          <p:nvPr>
            <p:ph idx="1"/>
          </p:nvPr>
        </p:nvSpPr>
        <p:spPr>
          <a:xfrm>
            <a:off x="628650" y="1825624"/>
            <a:ext cx="7886700" cy="4676775"/>
          </a:xfrm>
        </p:spPr>
        <p:txBody>
          <a:bodyPr>
            <a:normAutofit/>
          </a:bodyPr>
          <a:lstStyle/>
          <a:p>
            <a:r>
              <a:rPr lang="en-US" altLang="zh-CN" dirty="0"/>
              <a:t>If you actually want to copy the array, not just a reference, you have to </a:t>
            </a:r>
            <a:r>
              <a:rPr lang="en-US" altLang="zh-CN" dirty="0" smtClean="0"/>
              <a:t>create a </a:t>
            </a:r>
            <a:r>
              <a:rPr lang="en-US" altLang="zh-CN" dirty="0"/>
              <a:t>new array and copy the elements from the old to the </a:t>
            </a:r>
            <a:r>
              <a:rPr lang="en-US" altLang="zh-CN" dirty="0" smtClean="0"/>
              <a:t>new:</a:t>
            </a:r>
          </a:p>
          <a:p>
            <a:pPr marL="342900" lvl="1" indent="0">
              <a:buNone/>
            </a:pPr>
            <a:endParaRPr lang="en-US" altLang="zh-CN" dirty="0" smtClean="0"/>
          </a:p>
          <a:p>
            <a:pPr marL="342900" lvl="1" indent="0">
              <a:buNone/>
            </a:pPr>
            <a:r>
              <a:rPr lang="en-US" altLang="zh-CN" dirty="0" smtClean="0">
                <a:solidFill>
                  <a:srgbClr val="FFFF00"/>
                </a:solidFill>
              </a:rPr>
              <a:t>double[] a = new double[]{1.5,1.6,1.7};</a:t>
            </a:r>
          </a:p>
          <a:p>
            <a:pPr marL="342900" lvl="1" indent="0">
              <a:buNone/>
            </a:pPr>
            <a:r>
              <a:rPr lang="en-US" altLang="zh-CN" dirty="0" smtClean="0">
                <a:solidFill>
                  <a:srgbClr val="FFFF00"/>
                </a:solidFill>
              </a:rPr>
              <a:t>double[] b = new double[3];</a:t>
            </a:r>
            <a:endParaRPr lang="en-US" altLang="zh-CN" dirty="0">
              <a:solidFill>
                <a:srgbClr val="FFFF00"/>
              </a:solidFill>
            </a:endParaRPr>
          </a:p>
          <a:p>
            <a:pPr marL="342900" lvl="1" indent="0">
              <a:buNone/>
            </a:pPr>
            <a:r>
              <a:rPr lang="en-US" altLang="zh-CN" dirty="0" smtClean="0">
                <a:solidFill>
                  <a:srgbClr val="FFFF00"/>
                </a:solidFill>
              </a:rPr>
              <a:t>for (int </a:t>
            </a:r>
            <a:r>
              <a:rPr lang="en-US" altLang="zh-CN" dirty="0" err="1" smtClean="0">
                <a:solidFill>
                  <a:srgbClr val="FFFF00"/>
                </a:solidFill>
              </a:rPr>
              <a:t>i</a:t>
            </a:r>
            <a:r>
              <a:rPr lang="en-US" altLang="zh-CN" dirty="0" smtClean="0">
                <a:solidFill>
                  <a:srgbClr val="FFFF00"/>
                </a:solidFill>
              </a:rPr>
              <a:t> = 0; </a:t>
            </a:r>
            <a:r>
              <a:rPr lang="en-US" altLang="zh-CN" dirty="0" err="1" smtClean="0">
                <a:solidFill>
                  <a:srgbClr val="FFFF00"/>
                </a:solidFill>
              </a:rPr>
              <a:t>i</a:t>
            </a:r>
            <a:r>
              <a:rPr lang="en-US" altLang="zh-CN" dirty="0" smtClean="0">
                <a:solidFill>
                  <a:srgbClr val="FFFF00"/>
                </a:solidFill>
              </a:rPr>
              <a:t> &lt; 3; </a:t>
            </a:r>
            <a:r>
              <a:rPr lang="en-US" altLang="zh-CN" dirty="0" err="1" smtClean="0">
                <a:solidFill>
                  <a:srgbClr val="FFFF00"/>
                </a:solidFill>
              </a:rPr>
              <a:t>i</a:t>
            </a:r>
            <a:r>
              <a:rPr lang="en-US" altLang="zh-CN" dirty="0" smtClean="0">
                <a:solidFill>
                  <a:srgbClr val="FFFF00"/>
                </a:solidFill>
              </a:rPr>
              <a:t>++)  b[</a:t>
            </a:r>
            <a:r>
              <a:rPr lang="en-US" altLang="zh-CN" dirty="0" err="1" smtClean="0">
                <a:solidFill>
                  <a:srgbClr val="FFFF00"/>
                </a:solidFill>
              </a:rPr>
              <a:t>i</a:t>
            </a:r>
            <a:r>
              <a:rPr lang="en-US" altLang="zh-CN" dirty="0" smtClean="0">
                <a:solidFill>
                  <a:srgbClr val="FFFF00"/>
                </a:solidFill>
              </a:rPr>
              <a:t>] = a[</a:t>
            </a:r>
            <a:r>
              <a:rPr lang="en-US" altLang="zh-CN" dirty="0" err="1" smtClean="0">
                <a:solidFill>
                  <a:srgbClr val="FFFF00"/>
                </a:solidFill>
              </a:rPr>
              <a:t>i</a:t>
            </a:r>
            <a:r>
              <a:rPr lang="en-US" altLang="zh-CN" dirty="0" smtClean="0">
                <a:solidFill>
                  <a:srgbClr val="FFFF00"/>
                </a:solidFill>
              </a:rPr>
              <a:t>];</a:t>
            </a: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val="935828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Passing </a:t>
            </a:r>
            <a:r>
              <a:rPr lang="en-US" altLang="zh-CN" dirty="0" smtClean="0"/>
              <a:t>arguments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Invoking </a:t>
            </a:r>
            <a:r>
              <a:rPr lang="en-US" altLang="zh-CN" dirty="0"/>
              <a:t>methods involves passing </a:t>
            </a:r>
            <a:r>
              <a:rPr lang="en-US" altLang="zh-CN" dirty="0" smtClean="0"/>
              <a:t>arguments</a:t>
            </a:r>
            <a:endParaRPr lang="en-US" altLang="zh-CN" dirty="0"/>
          </a:p>
          <a:p>
            <a:r>
              <a:rPr lang="en-US" altLang="zh-CN" dirty="0" smtClean="0"/>
              <a:t>There are two ways to pass arguments </a:t>
            </a:r>
          </a:p>
          <a:p>
            <a:pPr lvl="1"/>
            <a:r>
              <a:rPr lang="en-US" altLang="zh-CN" dirty="0" smtClean="0">
                <a:solidFill>
                  <a:srgbClr val="FFFF00"/>
                </a:solidFill>
              </a:rPr>
              <a:t>Pass-by-value</a:t>
            </a:r>
          </a:p>
          <a:p>
            <a:pPr lvl="2"/>
            <a:r>
              <a:rPr lang="en-US" altLang="zh-CN" b="0" dirty="0" smtClean="0"/>
              <a:t>The value of the argument will be assigned to the parameter of the invoked function.</a:t>
            </a:r>
          </a:p>
          <a:p>
            <a:pPr lvl="2"/>
            <a:r>
              <a:rPr lang="en-US" altLang="zh-CN" b="0" dirty="0"/>
              <a:t>As a consequence</a:t>
            </a:r>
            <a:r>
              <a:rPr lang="en-US" altLang="zh-CN" b="0" dirty="0" smtClean="0"/>
              <a:t>, </a:t>
            </a:r>
            <a:r>
              <a:rPr lang="en-US" altLang="zh-CN" dirty="0" smtClean="0">
                <a:solidFill>
                  <a:srgbClr val="FFFF00"/>
                </a:solidFill>
              </a:rPr>
              <a:t>the invoked function </a:t>
            </a:r>
            <a:r>
              <a:rPr lang="en-US" altLang="zh-CN" dirty="0">
                <a:solidFill>
                  <a:srgbClr val="FFFF00"/>
                </a:solidFill>
              </a:rPr>
              <a:t>can modify the </a:t>
            </a:r>
            <a:r>
              <a:rPr lang="en-US" altLang="zh-CN" dirty="0" smtClean="0">
                <a:solidFill>
                  <a:srgbClr val="FFFF00"/>
                </a:solidFill>
              </a:rPr>
              <a:t>parameter, but can not </a:t>
            </a:r>
            <a:r>
              <a:rPr lang="en-US" altLang="zh-CN" dirty="0">
                <a:solidFill>
                  <a:srgbClr val="FFFF00"/>
                </a:solidFill>
              </a:rPr>
              <a:t>modify the argument</a:t>
            </a:r>
            <a:endParaRPr lang="en-US" altLang="zh-CN" dirty="0" smtClean="0">
              <a:solidFill>
                <a:srgbClr val="FFFF00"/>
              </a:solidFill>
            </a:endParaRPr>
          </a:p>
          <a:p>
            <a:pPr lvl="1"/>
            <a:r>
              <a:rPr lang="en-US" altLang="zh-CN" dirty="0">
                <a:solidFill>
                  <a:srgbClr val="FFFF00"/>
                </a:solidFill>
              </a:rPr>
              <a:t>Pass-by-reference</a:t>
            </a:r>
          </a:p>
          <a:p>
            <a:pPr lvl="2"/>
            <a:r>
              <a:rPr lang="en-US" altLang="zh-CN" b="0" dirty="0" smtClean="0"/>
              <a:t>The invoked </a:t>
            </a:r>
            <a:r>
              <a:rPr lang="en-US" altLang="zh-CN" b="0" dirty="0"/>
              <a:t>function gets an implicit reference to the argument, rather than a copy of its value. </a:t>
            </a:r>
            <a:endParaRPr lang="en-US" altLang="zh-CN" b="0" dirty="0" smtClean="0"/>
          </a:p>
          <a:p>
            <a:pPr lvl="2"/>
            <a:r>
              <a:rPr lang="en-US" altLang="zh-CN" b="0" dirty="0" smtClean="0"/>
              <a:t>As </a:t>
            </a:r>
            <a:r>
              <a:rPr lang="en-US" altLang="zh-CN" b="0" dirty="0"/>
              <a:t>a consequence, </a:t>
            </a:r>
            <a:r>
              <a:rPr lang="en-US" altLang="zh-CN" dirty="0">
                <a:solidFill>
                  <a:srgbClr val="FFFF00"/>
                </a:solidFill>
              </a:rPr>
              <a:t>the function can modify the argument</a:t>
            </a:r>
            <a:endParaRPr lang="zh-CN" altLang="en-US" dirty="0">
              <a:solidFill>
                <a:srgbClr val="FFFF00"/>
              </a:solidFill>
            </a:endParaRPr>
          </a:p>
        </p:txBody>
      </p:sp>
    </p:spTree>
    <p:extLst>
      <p:ext uri="{BB962C8B-B14F-4D97-AF65-F5344CB8AC3E}">
        <p14:creationId xmlns:p14="http://schemas.microsoft.com/office/powerpoint/2010/main" val="1299294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BMI statistics problem</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a:t>Input ID, name, height and weight of each student</a:t>
            </a:r>
          </a:p>
          <a:p>
            <a:r>
              <a:rPr lang="en-US" altLang="zh-CN" dirty="0" smtClean="0"/>
              <a:t>Calculate </a:t>
            </a:r>
            <a:r>
              <a:rPr lang="en-US" altLang="zh-CN" dirty="0"/>
              <a:t>the BMI of each student</a:t>
            </a:r>
          </a:p>
          <a:p>
            <a:r>
              <a:rPr lang="en-US" altLang="zh-CN" dirty="0">
                <a:solidFill>
                  <a:srgbClr val="FFFF00"/>
                </a:solidFill>
              </a:rPr>
              <a:t>Sort the student by each attribute in ASCENDING or DESCENDING order</a:t>
            </a:r>
          </a:p>
          <a:p>
            <a:r>
              <a:rPr lang="en-US" altLang="zh-CN" dirty="0" smtClean="0"/>
              <a:t>Find </a:t>
            </a:r>
            <a:r>
              <a:rPr lang="en-US" altLang="zh-CN" dirty="0"/>
              <a:t>the </a:t>
            </a:r>
            <a:r>
              <a:rPr lang="en-US" altLang="zh-CN" dirty="0" smtClean="0"/>
              <a:t>median, </a:t>
            </a:r>
            <a:r>
              <a:rPr lang="en-US" altLang="zh-CN" dirty="0"/>
              <a:t>mode </a:t>
            </a:r>
            <a:r>
              <a:rPr lang="en-US" altLang="zh-CN" dirty="0" smtClean="0"/>
              <a:t>of the </a:t>
            </a:r>
            <a:r>
              <a:rPr lang="en-US" altLang="zh-CN" dirty="0"/>
              <a:t>BMIs</a:t>
            </a:r>
          </a:p>
          <a:p>
            <a:r>
              <a:rPr lang="en-US" altLang="zh-CN" dirty="0"/>
              <a:t>Store the above information into a text file</a:t>
            </a:r>
          </a:p>
          <a:p>
            <a:r>
              <a:rPr lang="en-US" altLang="zh-CN" dirty="0" smtClean="0"/>
              <a:t>According </a:t>
            </a:r>
            <a:r>
              <a:rPr lang="en-US" altLang="zh-CN" dirty="0"/>
              <a:t>to the values, divide BMIs into ten same size range, and count the students in each range, lastly print the number of students in each range on the screen</a:t>
            </a:r>
          </a:p>
          <a:p>
            <a:r>
              <a:rPr lang="en-US" altLang="zh-CN" dirty="0"/>
              <a:t>Draw a histogram to show the distribution of the </a:t>
            </a:r>
            <a:r>
              <a:rPr lang="en-US" altLang="zh-CN" dirty="0" smtClean="0"/>
              <a:t>BMIs</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571" y="294175"/>
            <a:ext cx="1905000" cy="1285875"/>
          </a:xfrm>
          <a:prstGeom prst="rect">
            <a:avLst/>
          </a:prstGeom>
        </p:spPr>
      </p:pic>
    </p:spTree>
    <p:extLst>
      <p:ext uri="{BB962C8B-B14F-4D97-AF65-F5344CB8AC3E}">
        <p14:creationId xmlns:p14="http://schemas.microsoft.com/office/powerpoint/2010/main" val="2894102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 Convention(</a:t>
            </a:r>
            <a:r>
              <a:rPr lang="zh-CN" altLang="en-US" dirty="0" smtClean="0"/>
              <a:t>命名惯例</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a:effectLst/>
              </a:rPr>
              <a:t>When choosing a name for your variables, use </a:t>
            </a:r>
            <a:r>
              <a:rPr lang="en-US" altLang="zh-CN" dirty="0" smtClean="0">
                <a:effectLst/>
              </a:rPr>
              <a:t>full </a:t>
            </a:r>
            <a:r>
              <a:rPr lang="en-US" altLang="zh-CN" dirty="0">
                <a:effectLst/>
              </a:rPr>
              <a:t>words instead of </a:t>
            </a:r>
            <a:r>
              <a:rPr lang="en-US" altLang="zh-CN" dirty="0" smtClean="0">
                <a:effectLst/>
              </a:rPr>
              <a:t>abbreviations.</a:t>
            </a:r>
          </a:p>
          <a:p>
            <a:r>
              <a:rPr lang="en-US" altLang="zh-CN" dirty="0" smtClean="0">
                <a:effectLst/>
              </a:rPr>
              <a:t>If </a:t>
            </a:r>
            <a:r>
              <a:rPr lang="en-US" altLang="zh-CN" dirty="0">
                <a:effectLst/>
              </a:rPr>
              <a:t>the name you choose consists of only one word, spell that word in all lowercase letters</a:t>
            </a:r>
            <a:r>
              <a:rPr lang="en-US" altLang="zh-CN" dirty="0" smtClean="0">
                <a:effectLst/>
              </a:rPr>
              <a:t>. </a:t>
            </a:r>
          </a:p>
          <a:p>
            <a:r>
              <a:rPr lang="en-US" altLang="zh-CN" dirty="0" smtClean="0">
                <a:effectLst/>
              </a:rPr>
              <a:t>If </a:t>
            </a:r>
            <a:r>
              <a:rPr lang="en-US" altLang="zh-CN" dirty="0">
                <a:effectLst/>
              </a:rPr>
              <a:t>it consists of more than one word, capitalize the first letter of each subsequent </a:t>
            </a:r>
            <a:r>
              <a:rPr lang="en-US" altLang="zh-CN" dirty="0" smtClean="0">
                <a:effectLst/>
              </a:rPr>
              <a:t>word</a:t>
            </a:r>
            <a:r>
              <a:rPr lang="en-US" altLang="zh-CN" dirty="0"/>
              <a:t> (</a:t>
            </a:r>
            <a:r>
              <a:rPr lang="en-US" altLang="zh-CN"/>
              <a:t>camel-case</a:t>
            </a:r>
            <a:r>
              <a:rPr lang="en-US" altLang="zh-CN" smtClean="0"/>
              <a:t>)</a:t>
            </a:r>
            <a:r>
              <a:rPr lang="en-US" altLang="zh-CN" smtClean="0">
                <a:effectLst/>
              </a:rPr>
              <a:t>. </a:t>
            </a:r>
            <a:endParaRPr lang="zh-CN" altLang="en-US" dirty="0"/>
          </a:p>
        </p:txBody>
      </p:sp>
    </p:spTree>
    <p:extLst>
      <p:ext uri="{BB962C8B-B14F-4D97-AF65-F5344CB8AC3E}">
        <p14:creationId xmlns:p14="http://schemas.microsoft.com/office/powerpoint/2010/main" val="2208333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285055"/>
          </a:xfrm>
        </p:spPr>
        <p:txBody>
          <a:bodyPr>
            <a:normAutofit fontScale="92500" lnSpcReduction="10000"/>
          </a:bodyPr>
          <a:lstStyle/>
          <a:p>
            <a:pPr marL="0" indent="0">
              <a:buNone/>
            </a:pPr>
            <a:r>
              <a:rPr lang="en-US" altLang="zh-CN" dirty="0"/>
              <a:t>public static </a:t>
            </a:r>
            <a:r>
              <a:rPr lang="en-US" altLang="zh-CN" dirty="0" smtClean="0"/>
              <a:t>void sort(double[] </a:t>
            </a:r>
            <a:r>
              <a:rPr lang="en-US" altLang="zh-CN" dirty="0"/>
              <a:t>items){</a:t>
            </a:r>
          </a:p>
          <a:p>
            <a:pPr marL="0" indent="0">
              <a:buNone/>
            </a:pPr>
            <a:r>
              <a:rPr lang="en-US" altLang="zh-CN" dirty="0" err="1"/>
              <a:t>int</a:t>
            </a:r>
            <a:r>
              <a:rPr lang="en-US" altLang="zh-CN" dirty="0"/>
              <a:t> quantity = </a:t>
            </a:r>
            <a:r>
              <a:rPr lang="en-US" altLang="zh-CN" dirty="0" err="1"/>
              <a:t>items.length</a:t>
            </a:r>
            <a:r>
              <a:rPr lang="en-US" altLang="zh-CN" dirty="0" smtClean="0"/>
              <a:t>;</a:t>
            </a:r>
          </a:p>
          <a:p>
            <a:pPr marL="0" indent="0">
              <a:buNone/>
            </a:pPr>
            <a:r>
              <a:rPr lang="en-US" altLang="zh-CN" dirty="0" smtClean="0"/>
              <a:t>double </a:t>
            </a:r>
            <a:r>
              <a:rPr lang="en-US" altLang="zh-CN" dirty="0" err="1"/>
              <a:t>tmp</a:t>
            </a:r>
            <a:r>
              <a:rPr lang="en-US" altLang="zh-CN" dirty="0"/>
              <a:t>=0;</a:t>
            </a:r>
          </a:p>
          <a:p>
            <a:pPr marL="0" indent="0">
              <a:buNone/>
            </a:pPr>
            <a:endParaRPr lang="en-US" altLang="zh-CN" dirty="0" smtClean="0"/>
          </a:p>
          <a:p>
            <a:pPr marL="0" indent="0">
              <a:buNone/>
            </a:pPr>
            <a:r>
              <a:rPr lang="en-US" altLang="zh-CN" dirty="0" smtClean="0"/>
              <a:t>for(int </a:t>
            </a:r>
            <a:r>
              <a:rPr lang="en-US" altLang="zh-CN" dirty="0" err="1"/>
              <a:t>i</a:t>
            </a:r>
            <a:r>
              <a:rPr lang="en-US" altLang="zh-CN" dirty="0"/>
              <a:t>=0;i&lt;</a:t>
            </a:r>
            <a:r>
              <a:rPr lang="en-US" altLang="zh-CN" dirty="0" err="1"/>
              <a:t>quantity;i</a:t>
            </a:r>
            <a:r>
              <a:rPr lang="en-US" altLang="zh-CN" dirty="0"/>
              <a:t>++)</a:t>
            </a:r>
          </a:p>
          <a:p>
            <a:pPr marL="0" indent="0">
              <a:buNone/>
            </a:pPr>
            <a:r>
              <a:rPr lang="en-US" altLang="zh-CN" dirty="0"/>
              <a:t>     for(</a:t>
            </a:r>
            <a:r>
              <a:rPr lang="en-US" altLang="zh-CN" dirty="0" err="1"/>
              <a:t>int</a:t>
            </a:r>
            <a:r>
              <a:rPr lang="en-US" altLang="zh-CN" dirty="0"/>
              <a:t> j=i+1;j&lt;</a:t>
            </a:r>
            <a:r>
              <a:rPr lang="en-US" altLang="zh-CN" dirty="0" err="1"/>
              <a:t>quantity;j</a:t>
            </a:r>
            <a:r>
              <a:rPr lang="en-US" altLang="zh-CN" dirty="0"/>
              <a:t>++)</a:t>
            </a:r>
          </a:p>
          <a:p>
            <a:pPr marL="0" indent="0">
              <a:buNone/>
            </a:pPr>
            <a:r>
              <a:rPr lang="en-US" altLang="zh-CN" dirty="0"/>
              <a:t>          </a:t>
            </a:r>
            <a:r>
              <a:rPr lang="en-US" altLang="zh-CN" dirty="0" smtClean="0"/>
              <a:t>if(items[</a:t>
            </a:r>
            <a:r>
              <a:rPr lang="en-US" altLang="zh-CN" dirty="0" err="1" smtClean="0"/>
              <a:t>i</a:t>
            </a:r>
            <a:r>
              <a:rPr lang="en-US" altLang="zh-CN" dirty="0" smtClean="0"/>
              <a:t>]&gt;items[j]){</a:t>
            </a:r>
            <a:endParaRPr lang="en-US" altLang="zh-CN" dirty="0"/>
          </a:p>
          <a:p>
            <a:pPr marL="0" indent="0">
              <a:buNone/>
            </a:pPr>
            <a:r>
              <a:rPr lang="en-US" altLang="zh-CN" dirty="0"/>
              <a:t>               </a:t>
            </a:r>
            <a:r>
              <a:rPr lang="en-US" altLang="zh-CN" dirty="0" err="1" smtClean="0"/>
              <a:t>tmp</a:t>
            </a:r>
            <a:r>
              <a:rPr lang="en-US" altLang="zh-CN" dirty="0" smtClean="0"/>
              <a:t>=items[j];</a:t>
            </a:r>
            <a:endParaRPr lang="en-US" altLang="zh-CN" dirty="0"/>
          </a:p>
          <a:p>
            <a:pPr marL="0" indent="0">
              <a:buNone/>
            </a:pPr>
            <a:r>
              <a:rPr lang="en-US" altLang="zh-CN" dirty="0"/>
              <a:t>               items </a:t>
            </a:r>
            <a:r>
              <a:rPr lang="en-US" altLang="zh-CN" dirty="0" smtClean="0"/>
              <a:t>[j]=items[</a:t>
            </a:r>
            <a:r>
              <a:rPr lang="en-US" altLang="zh-CN" dirty="0" err="1" smtClean="0"/>
              <a:t>i</a:t>
            </a:r>
            <a:r>
              <a:rPr lang="en-US" altLang="zh-CN" dirty="0"/>
              <a:t>];</a:t>
            </a:r>
          </a:p>
          <a:p>
            <a:pPr marL="0" indent="0">
              <a:buNone/>
            </a:pPr>
            <a:r>
              <a:rPr lang="en-US" altLang="zh-CN" dirty="0"/>
              <a:t>               items </a:t>
            </a:r>
            <a:r>
              <a:rPr lang="en-US" altLang="zh-CN" dirty="0" smtClean="0"/>
              <a:t>[</a:t>
            </a:r>
            <a:r>
              <a:rPr lang="en-US" altLang="zh-CN" dirty="0" err="1" smtClean="0"/>
              <a:t>i</a:t>
            </a:r>
            <a:r>
              <a:rPr lang="en-US" altLang="zh-CN" dirty="0"/>
              <a:t>]=</a:t>
            </a:r>
            <a:r>
              <a:rPr lang="en-US" altLang="zh-CN" dirty="0" err="1"/>
              <a:t>tmp</a:t>
            </a:r>
            <a:r>
              <a:rPr lang="en-US" altLang="zh-CN" dirty="0"/>
              <a:t>;</a:t>
            </a:r>
          </a:p>
          <a:p>
            <a:pPr marL="0" indent="0">
              <a:buNone/>
            </a:pPr>
            <a:r>
              <a:rPr lang="en-US" altLang="zh-CN" dirty="0"/>
              <a:t>           </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29403294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Sort students by </a:t>
            </a:r>
            <a:r>
              <a:rPr lang="en-US" altLang="zh-CN" dirty="0" smtClean="0"/>
              <a:t>height</a:t>
            </a:r>
            <a:endParaRPr lang="zh-CN" altLang="en-US" dirty="0"/>
          </a:p>
        </p:txBody>
      </p:sp>
      <p:sp>
        <p:nvSpPr>
          <p:cNvPr id="3" name="内容占位符 2"/>
          <p:cNvSpPr>
            <a:spLocks noGrp="1"/>
          </p:cNvSpPr>
          <p:nvPr>
            <p:ph idx="1"/>
          </p:nvPr>
        </p:nvSpPr>
        <p:spPr>
          <a:xfrm>
            <a:off x="685345" y="1732450"/>
            <a:ext cx="8080967" cy="4058751"/>
          </a:xfrm>
        </p:spPr>
        <p:txBody>
          <a:bodyPr>
            <a:normAutofit fontScale="70000" lnSpcReduction="20000"/>
          </a:bodyPr>
          <a:lstStyle/>
          <a:p>
            <a:pPr marL="0" indent="0">
              <a:buNone/>
            </a:pPr>
            <a:r>
              <a:rPr lang="en-US" altLang="zh-CN" dirty="0"/>
              <a:t>public class BMI{</a:t>
            </a:r>
          </a:p>
          <a:p>
            <a:pPr marL="0" indent="0">
              <a:buNone/>
            </a:pPr>
            <a:r>
              <a:rPr lang="en-US" altLang="zh-CN" dirty="0"/>
              <a:t>public static void main(String[] </a:t>
            </a:r>
            <a:r>
              <a:rPr lang="en-US" altLang="zh-CN" dirty="0" err="1"/>
              <a:t>args</a:t>
            </a:r>
            <a:r>
              <a:rPr lang="en-US" altLang="zh-CN" dirty="0"/>
              <a:t>){</a:t>
            </a:r>
          </a:p>
          <a:p>
            <a:pPr marL="0" indent="0">
              <a:buNone/>
            </a:pPr>
            <a:r>
              <a:rPr lang="en-US" altLang="zh-CN" dirty="0"/>
              <a:t>      String[] names={“</a:t>
            </a:r>
            <a:r>
              <a:rPr lang="en-US" altLang="zh-CN" dirty="0" err="1"/>
              <a:t>Clinton”,”Obama”,”Trump”,”Bush</a:t>
            </a:r>
            <a:r>
              <a:rPr lang="en-US" altLang="zh-CN" dirty="0"/>
              <a:t>”};</a:t>
            </a:r>
          </a:p>
          <a:p>
            <a:pPr marL="0" indent="0">
              <a:buNone/>
            </a:pPr>
            <a:r>
              <a:rPr lang="en-US" altLang="zh-CN" dirty="0"/>
              <a:t>      double[] height={1.88,1.9,1.78,1.76};</a:t>
            </a:r>
          </a:p>
          <a:p>
            <a:pPr marL="0" indent="0">
              <a:buNone/>
            </a:pPr>
            <a:r>
              <a:rPr lang="en-US" altLang="zh-CN" dirty="0">
                <a:solidFill>
                  <a:srgbClr val="0070C0"/>
                </a:solidFill>
              </a:rPr>
              <a:t>       </a:t>
            </a:r>
            <a:r>
              <a:rPr lang="en-US" altLang="zh-CN" dirty="0" smtClean="0">
                <a:solidFill>
                  <a:srgbClr val="FFFF00"/>
                </a:solidFill>
              </a:rPr>
              <a:t>sort(height</a:t>
            </a:r>
            <a:r>
              <a:rPr lang="en-US" altLang="zh-CN" dirty="0">
                <a:solidFill>
                  <a:srgbClr val="FFFF00"/>
                </a:solidFill>
              </a:rPr>
              <a:t>); </a:t>
            </a:r>
            <a:endParaRPr lang="en-US" altLang="zh-CN" dirty="0" smtClean="0">
              <a:solidFill>
                <a:srgbClr val="00B050"/>
              </a:solidFill>
            </a:endParaRPr>
          </a:p>
          <a:p>
            <a:pPr marL="0" indent="0">
              <a:buNone/>
            </a:pPr>
            <a:r>
              <a:rPr lang="en-US" altLang="zh-CN" dirty="0" smtClean="0"/>
              <a:t>       for(int </a:t>
            </a:r>
            <a:r>
              <a:rPr lang="en-US" altLang="zh-CN" dirty="0" err="1" smtClean="0"/>
              <a:t>i</a:t>
            </a:r>
            <a:r>
              <a:rPr lang="en-US" altLang="zh-CN" dirty="0" smtClean="0"/>
              <a:t>=0;i&lt;</a:t>
            </a:r>
            <a:r>
              <a:rPr lang="en-US" altLang="zh-CN" dirty="0" err="1" smtClean="0"/>
              <a:t>sorted.length;i</a:t>
            </a:r>
            <a:r>
              <a:rPr lang="en-US" altLang="zh-CN" dirty="0" smtClean="0"/>
              <a:t>++)</a:t>
            </a:r>
          </a:p>
          <a:p>
            <a:pPr marL="0" indent="0">
              <a:buNone/>
            </a:pPr>
            <a:r>
              <a:rPr lang="en-US" altLang="zh-CN" dirty="0" smtClean="0">
                <a:solidFill>
                  <a:srgbClr val="C00000"/>
                </a:solidFill>
              </a:rPr>
              <a:t>            </a:t>
            </a:r>
            <a:r>
              <a:rPr lang="en-US" altLang="zh-CN" dirty="0"/>
              <a:t>System.out.println( </a:t>
            </a:r>
            <a:r>
              <a:rPr lang="en-US" altLang="zh-CN" dirty="0" smtClean="0">
                <a:solidFill>
                  <a:srgbClr val="FFFF00"/>
                </a:solidFill>
              </a:rPr>
              <a:t>names[</a:t>
            </a:r>
            <a:r>
              <a:rPr lang="en-US" altLang="zh-CN" dirty="0" err="1" smtClean="0">
                <a:solidFill>
                  <a:srgbClr val="FFFF00"/>
                </a:solidFill>
              </a:rPr>
              <a:t>i</a:t>
            </a:r>
            <a:r>
              <a:rPr lang="en-US" altLang="zh-CN" dirty="0" smtClean="0">
                <a:solidFill>
                  <a:srgbClr val="FFFF00"/>
                </a:solidFill>
              </a:rPr>
              <a:t>] </a:t>
            </a:r>
            <a:r>
              <a:rPr lang="en-US" altLang="zh-CN" dirty="0"/>
              <a:t>+”\t”+ </a:t>
            </a:r>
            <a:r>
              <a:rPr lang="en-US" altLang="zh-CN" dirty="0" smtClean="0">
                <a:solidFill>
                  <a:srgbClr val="FFFF00"/>
                </a:solidFill>
              </a:rPr>
              <a:t>height[</a:t>
            </a:r>
            <a:r>
              <a:rPr lang="en-US" altLang="zh-CN" dirty="0" err="1" smtClean="0">
                <a:solidFill>
                  <a:srgbClr val="FFFF00"/>
                </a:solidFill>
              </a:rPr>
              <a:t>i</a:t>
            </a:r>
            <a:r>
              <a:rPr lang="en-US" altLang="zh-CN" dirty="0" smtClean="0">
                <a:solidFill>
                  <a:srgbClr val="FFFF00"/>
                </a:solidFill>
              </a:rPr>
              <a:t>]);</a:t>
            </a:r>
            <a:endParaRPr lang="en-US" altLang="zh-CN" dirty="0">
              <a:solidFill>
                <a:srgbClr val="FFFF00"/>
              </a:solidFill>
            </a:endParaRPr>
          </a:p>
          <a:p>
            <a:pPr marL="0" indent="0">
              <a:buNone/>
            </a:pPr>
            <a:r>
              <a:rPr lang="en-US" altLang="zh-CN" dirty="0"/>
              <a:t>}</a:t>
            </a:r>
          </a:p>
          <a:p>
            <a:pPr marL="0" indent="0">
              <a:buNone/>
            </a:pPr>
            <a:r>
              <a:rPr lang="en-US" altLang="zh-CN" dirty="0">
                <a:solidFill>
                  <a:srgbClr val="FFFF00"/>
                </a:solidFill>
              </a:rPr>
              <a:t>public static </a:t>
            </a:r>
            <a:r>
              <a:rPr lang="en-US" altLang="zh-CN" dirty="0" smtClean="0">
                <a:solidFill>
                  <a:srgbClr val="FFFF00"/>
                </a:solidFill>
              </a:rPr>
              <a:t>void sort(double</a:t>
            </a:r>
            <a:r>
              <a:rPr lang="en-US" altLang="zh-CN" dirty="0">
                <a:solidFill>
                  <a:srgbClr val="FFFF00"/>
                </a:solidFill>
              </a:rPr>
              <a:t>[] items){…}</a:t>
            </a:r>
          </a:p>
          <a:p>
            <a:pPr marL="0" indent="0">
              <a:buNone/>
            </a:pPr>
            <a:r>
              <a:rPr lang="en-US" altLang="zh-CN" dirty="0" smtClean="0"/>
              <a:t>}</a:t>
            </a:r>
            <a:endParaRPr lang="zh-CN" altLang="en-US" dirty="0"/>
          </a:p>
        </p:txBody>
      </p:sp>
      <p:sp>
        <p:nvSpPr>
          <p:cNvPr id="5" name="文本框 4"/>
          <p:cNvSpPr txBox="1"/>
          <p:nvPr/>
        </p:nvSpPr>
        <p:spPr>
          <a:xfrm rot="19629581">
            <a:off x="5836492" y="5181841"/>
            <a:ext cx="2687018" cy="523220"/>
          </a:xfrm>
          <a:prstGeom prst="rect">
            <a:avLst/>
          </a:prstGeom>
          <a:noFill/>
        </p:spPr>
        <p:txBody>
          <a:bodyPr wrap="none" rtlCol="0">
            <a:spAutoFit/>
          </a:bodyPr>
          <a:lstStyle/>
          <a:p>
            <a:r>
              <a:rPr lang="en-US" altLang="zh-CN" sz="2800" b="1" dirty="0" smtClean="0">
                <a:solidFill>
                  <a:srgbClr val="FF0000"/>
                </a:solidFill>
              </a:rPr>
              <a:t>Wrong Version!</a:t>
            </a:r>
            <a:endParaRPr lang="zh-CN" altLang="en-US" sz="2800" b="1" dirty="0">
              <a:solidFill>
                <a:srgbClr val="FF0000"/>
              </a:solidFill>
            </a:endParaRPr>
          </a:p>
        </p:txBody>
      </p:sp>
    </p:spTree>
    <p:extLst>
      <p:ext uri="{BB962C8B-B14F-4D97-AF65-F5344CB8AC3E}">
        <p14:creationId xmlns:p14="http://schemas.microsoft.com/office/powerpoint/2010/main" val="2835112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Sort students by height</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public class BMI{</a:t>
            </a:r>
          </a:p>
          <a:p>
            <a:pPr marL="0" indent="0">
              <a:buNone/>
            </a:pPr>
            <a:r>
              <a:rPr lang="en-US" altLang="zh-CN" dirty="0"/>
              <a:t>public static void main(String[] </a:t>
            </a:r>
            <a:r>
              <a:rPr lang="en-US" altLang="zh-CN" dirty="0" err="1"/>
              <a:t>args</a:t>
            </a:r>
            <a:r>
              <a:rPr lang="en-US" altLang="zh-CN" dirty="0"/>
              <a:t>){</a:t>
            </a:r>
          </a:p>
          <a:p>
            <a:pPr marL="0" indent="0">
              <a:buNone/>
            </a:pPr>
            <a:r>
              <a:rPr lang="en-US" altLang="zh-CN" dirty="0"/>
              <a:t>      String[] names={“</a:t>
            </a:r>
            <a:r>
              <a:rPr lang="en-US" altLang="zh-CN" dirty="0" err="1"/>
              <a:t>Clinton”,”Obama”,”Trump”,”Bush</a:t>
            </a:r>
            <a:r>
              <a:rPr lang="en-US" altLang="zh-CN" dirty="0"/>
              <a:t>”};</a:t>
            </a:r>
          </a:p>
          <a:p>
            <a:pPr marL="0" indent="0">
              <a:buNone/>
            </a:pPr>
            <a:r>
              <a:rPr lang="en-US" altLang="zh-CN" dirty="0"/>
              <a:t>      double[] height={1.88,1.9,1.78,1.76};</a:t>
            </a:r>
          </a:p>
          <a:p>
            <a:pPr marL="0" indent="0">
              <a:buNone/>
            </a:pPr>
            <a:r>
              <a:rPr lang="en-US" altLang="zh-CN" dirty="0">
                <a:solidFill>
                  <a:srgbClr val="0070C0"/>
                </a:solidFill>
              </a:rPr>
              <a:t>       </a:t>
            </a:r>
            <a:r>
              <a:rPr lang="en-US" altLang="zh-CN" dirty="0">
                <a:solidFill>
                  <a:srgbClr val="FFFF00"/>
                </a:solidFill>
              </a:rPr>
              <a:t>int[] sorted=sort(height); </a:t>
            </a:r>
            <a:r>
              <a:rPr lang="en-US" altLang="zh-CN" dirty="0">
                <a:solidFill>
                  <a:srgbClr val="00B050"/>
                </a:solidFill>
              </a:rPr>
              <a:t>//using indexes to store the sorted result</a:t>
            </a:r>
          </a:p>
          <a:p>
            <a:pPr marL="0" indent="0">
              <a:buNone/>
            </a:pPr>
            <a:r>
              <a:rPr lang="en-US" altLang="zh-CN" dirty="0"/>
              <a:t>       for(int </a:t>
            </a:r>
            <a:r>
              <a:rPr lang="en-US" altLang="zh-CN" dirty="0" err="1"/>
              <a:t>i</a:t>
            </a:r>
            <a:r>
              <a:rPr lang="en-US" altLang="zh-CN" dirty="0"/>
              <a:t>=0;i&lt;</a:t>
            </a:r>
            <a:r>
              <a:rPr lang="en-US" altLang="zh-CN" dirty="0" err="1"/>
              <a:t>sorted.length;i</a:t>
            </a:r>
            <a:r>
              <a:rPr lang="en-US" altLang="zh-CN" dirty="0"/>
              <a:t>++)</a:t>
            </a:r>
          </a:p>
          <a:p>
            <a:pPr marL="0" indent="0">
              <a:buNone/>
            </a:pPr>
            <a:r>
              <a:rPr lang="en-US" altLang="zh-CN" dirty="0">
                <a:solidFill>
                  <a:srgbClr val="C00000"/>
                </a:solidFill>
              </a:rPr>
              <a:t>            </a:t>
            </a:r>
            <a:r>
              <a:rPr lang="en-US" altLang="zh-CN" dirty="0"/>
              <a:t>System.out.println( </a:t>
            </a:r>
            <a:r>
              <a:rPr lang="en-US" altLang="zh-CN" dirty="0">
                <a:solidFill>
                  <a:srgbClr val="FFFF00"/>
                </a:solidFill>
              </a:rPr>
              <a:t>names[sorted[</a:t>
            </a:r>
            <a:r>
              <a:rPr lang="en-US" altLang="zh-CN" dirty="0" err="1">
                <a:solidFill>
                  <a:srgbClr val="FFFF00"/>
                </a:solidFill>
              </a:rPr>
              <a:t>i</a:t>
            </a:r>
            <a:r>
              <a:rPr lang="en-US" altLang="zh-CN" dirty="0">
                <a:solidFill>
                  <a:srgbClr val="FFFF00"/>
                </a:solidFill>
              </a:rPr>
              <a:t>]] </a:t>
            </a:r>
            <a:r>
              <a:rPr lang="en-US" altLang="zh-CN" dirty="0"/>
              <a:t>+”\t”+ </a:t>
            </a:r>
            <a:r>
              <a:rPr lang="en-US" altLang="zh-CN" dirty="0">
                <a:solidFill>
                  <a:srgbClr val="FFFF00"/>
                </a:solidFill>
              </a:rPr>
              <a:t>height[sorted[</a:t>
            </a:r>
            <a:r>
              <a:rPr lang="en-US" altLang="zh-CN" dirty="0" err="1">
                <a:solidFill>
                  <a:srgbClr val="FFFF00"/>
                </a:solidFill>
              </a:rPr>
              <a:t>i</a:t>
            </a:r>
            <a:r>
              <a:rPr lang="en-US" altLang="zh-CN" dirty="0">
                <a:solidFill>
                  <a:srgbClr val="FFFF00"/>
                </a:solidFill>
              </a:rPr>
              <a:t>]]);</a:t>
            </a:r>
          </a:p>
          <a:p>
            <a:pPr marL="0" indent="0">
              <a:buNone/>
            </a:pPr>
            <a:r>
              <a:rPr lang="en-US" altLang="zh-CN" dirty="0"/>
              <a:t>}</a:t>
            </a:r>
          </a:p>
          <a:p>
            <a:pPr marL="0" indent="0">
              <a:buNone/>
            </a:pPr>
            <a:r>
              <a:rPr lang="en-US" altLang="zh-CN" dirty="0">
                <a:solidFill>
                  <a:srgbClr val="FFFF00"/>
                </a:solidFill>
              </a:rPr>
              <a:t>public static int[] sort(double[] items){…}</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5200985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285055"/>
          </a:xfrm>
        </p:spPr>
        <p:txBody>
          <a:bodyPr>
            <a:normAutofit fontScale="77500" lnSpcReduction="20000"/>
          </a:bodyPr>
          <a:lstStyle/>
          <a:p>
            <a:pPr marL="0" indent="0">
              <a:buNone/>
            </a:pPr>
            <a:r>
              <a:rPr lang="en-US" altLang="zh-CN" dirty="0"/>
              <a:t>public static </a:t>
            </a:r>
            <a:r>
              <a:rPr lang="en-US" altLang="zh-CN" dirty="0" smtClean="0">
                <a:solidFill>
                  <a:srgbClr val="FFFF00"/>
                </a:solidFill>
              </a:rPr>
              <a:t>int[] </a:t>
            </a:r>
            <a:r>
              <a:rPr lang="en-US" altLang="zh-CN" dirty="0" smtClean="0"/>
              <a:t>sort(double[] </a:t>
            </a:r>
            <a:r>
              <a:rPr lang="en-US" altLang="zh-CN" dirty="0"/>
              <a:t>items){</a:t>
            </a:r>
          </a:p>
          <a:p>
            <a:pPr marL="0" indent="0">
              <a:buNone/>
            </a:pPr>
            <a:r>
              <a:rPr lang="en-US" altLang="zh-CN" dirty="0" err="1"/>
              <a:t>int</a:t>
            </a:r>
            <a:r>
              <a:rPr lang="en-US" altLang="zh-CN" dirty="0"/>
              <a:t> quantity = </a:t>
            </a:r>
            <a:r>
              <a:rPr lang="en-US" altLang="zh-CN" dirty="0" err="1"/>
              <a:t>items.length</a:t>
            </a:r>
            <a:r>
              <a:rPr lang="en-US" altLang="zh-CN" dirty="0" smtClean="0"/>
              <a:t>;</a:t>
            </a:r>
          </a:p>
          <a:p>
            <a:pPr marL="0" indent="0">
              <a:buNone/>
            </a:pPr>
            <a:r>
              <a:rPr lang="en-US" altLang="zh-CN" dirty="0" err="1" smtClean="0">
                <a:solidFill>
                  <a:srgbClr val="FFFF00"/>
                </a:solidFill>
              </a:rPr>
              <a:t>int</a:t>
            </a:r>
            <a:r>
              <a:rPr lang="en-US" altLang="zh-CN" dirty="0" smtClean="0">
                <a:solidFill>
                  <a:srgbClr val="FFFF00"/>
                </a:solidFill>
              </a:rPr>
              <a:t> sorted[] = new </a:t>
            </a:r>
            <a:r>
              <a:rPr lang="en-US" altLang="zh-CN" dirty="0" err="1" smtClean="0">
                <a:solidFill>
                  <a:srgbClr val="FFFF00"/>
                </a:solidFill>
              </a:rPr>
              <a:t>int</a:t>
            </a:r>
            <a:r>
              <a:rPr lang="en-US" altLang="zh-CN" dirty="0" smtClean="0">
                <a:solidFill>
                  <a:srgbClr val="FFFF00"/>
                </a:solidFill>
              </a:rPr>
              <a:t>[quantity];</a:t>
            </a:r>
          </a:p>
          <a:p>
            <a:pPr marL="0" indent="0">
              <a:buNone/>
            </a:pPr>
            <a:r>
              <a:rPr lang="en-US" altLang="zh-CN" dirty="0" err="1"/>
              <a:t>int</a:t>
            </a:r>
            <a:r>
              <a:rPr lang="en-US" altLang="zh-CN" dirty="0"/>
              <a:t> </a:t>
            </a:r>
            <a:r>
              <a:rPr lang="en-US" altLang="zh-CN" dirty="0" err="1"/>
              <a:t>tmp</a:t>
            </a:r>
            <a:r>
              <a:rPr lang="en-US" altLang="zh-CN" dirty="0"/>
              <a:t>=0;</a:t>
            </a:r>
          </a:p>
          <a:p>
            <a:pPr marL="0" indent="0">
              <a:buNone/>
            </a:pPr>
            <a:endParaRPr lang="en-US" altLang="zh-CN" dirty="0" smtClean="0"/>
          </a:p>
          <a:p>
            <a:pPr marL="0" indent="0">
              <a:buNone/>
            </a:pPr>
            <a:r>
              <a:rPr lang="en-US" altLang="zh-CN" dirty="0" smtClean="0">
                <a:solidFill>
                  <a:srgbClr val="FFFF00"/>
                </a:solidFill>
              </a:rPr>
              <a:t>for(int </a:t>
            </a:r>
            <a:r>
              <a:rPr lang="en-US" altLang="zh-CN" dirty="0" err="1">
                <a:solidFill>
                  <a:srgbClr val="FFFF00"/>
                </a:solidFill>
              </a:rPr>
              <a:t>i</a:t>
            </a:r>
            <a:r>
              <a:rPr lang="en-US" altLang="zh-CN" dirty="0">
                <a:solidFill>
                  <a:srgbClr val="FFFF00"/>
                </a:solidFill>
              </a:rPr>
              <a:t>=0;i&lt;</a:t>
            </a:r>
            <a:r>
              <a:rPr lang="en-US" altLang="zh-CN" dirty="0" err="1">
                <a:solidFill>
                  <a:srgbClr val="FFFF00"/>
                </a:solidFill>
              </a:rPr>
              <a:t>quantity;i</a:t>
            </a:r>
            <a:r>
              <a:rPr lang="en-US" altLang="zh-CN" dirty="0" smtClean="0">
                <a:solidFill>
                  <a:srgbClr val="FFFF00"/>
                </a:solidFill>
              </a:rPr>
              <a:t>++)</a:t>
            </a:r>
            <a:r>
              <a:rPr lang="en-US" altLang="zh-CN" dirty="0">
                <a:solidFill>
                  <a:srgbClr val="FFFF00"/>
                </a:solidFill>
              </a:rPr>
              <a:t> </a:t>
            </a:r>
            <a:r>
              <a:rPr lang="en-US" altLang="zh-CN" dirty="0" smtClean="0">
                <a:solidFill>
                  <a:srgbClr val="FFFF00"/>
                </a:solidFill>
              </a:rPr>
              <a:t>sorted[</a:t>
            </a:r>
            <a:r>
              <a:rPr lang="en-US" altLang="zh-CN" dirty="0" err="1" smtClean="0">
                <a:solidFill>
                  <a:srgbClr val="FFFF00"/>
                </a:solidFill>
              </a:rPr>
              <a:t>i</a:t>
            </a:r>
            <a:r>
              <a:rPr lang="en-US" altLang="zh-CN" dirty="0" smtClean="0">
                <a:solidFill>
                  <a:srgbClr val="FFFF00"/>
                </a:solidFill>
              </a:rPr>
              <a:t>]=</a:t>
            </a:r>
            <a:r>
              <a:rPr lang="en-US" altLang="zh-CN" dirty="0" err="1" smtClean="0">
                <a:solidFill>
                  <a:srgbClr val="FFFF00"/>
                </a:solidFill>
              </a:rPr>
              <a:t>i</a:t>
            </a:r>
            <a:r>
              <a:rPr lang="en-US" altLang="zh-CN" dirty="0" smtClean="0">
                <a:solidFill>
                  <a:srgbClr val="FFFF00"/>
                </a:solidFill>
              </a:rPr>
              <a:t>; </a:t>
            </a:r>
            <a:r>
              <a:rPr lang="en-US" altLang="zh-CN" dirty="0" smtClean="0">
                <a:solidFill>
                  <a:srgbClr val="92D050"/>
                </a:solidFill>
              </a:rPr>
              <a:t>//</a:t>
            </a:r>
            <a:r>
              <a:rPr lang="zh-CN" altLang="en-US" dirty="0" smtClean="0">
                <a:solidFill>
                  <a:srgbClr val="92D050"/>
                </a:solidFill>
              </a:rPr>
              <a:t>原始数据的下标</a:t>
            </a:r>
            <a:endParaRPr lang="en-US" altLang="zh-CN" dirty="0">
              <a:solidFill>
                <a:srgbClr val="92D050"/>
              </a:solidFill>
            </a:endParaRPr>
          </a:p>
          <a:p>
            <a:pPr marL="0" indent="0">
              <a:buNone/>
            </a:pPr>
            <a:r>
              <a:rPr lang="en-US" altLang="zh-CN" dirty="0" smtClean="0"/>
              <a:t>for(</a:t>
            </a:r>
            <a:r>
              <a:rPr lang="en-US" altLang="zh-CN" dirty="0" err="1" smtClean="0"/>
              <a:t>int</a:t>
            </a:r>
            <a:r>
              <a:rPr lang="en-US" altLang="zh-CN" dirty="0" smtClean="0"/>
              <a:t> </a:t>
            </a:r>
            <a:r>
              <a:rPr lang="en-US" altLang="zh-CN" dirty="0" err="1"/>
              <a:t>i</a:t>
            </a:r>
            <a:r>
              <a:rPr lang="en-US" altLang="zh-CN" dirty="0"/>
              <a:t>=0;i&lt;</a:t>
            </a:r>
            <a:r>
              <a:rPr lang="en-US" altLang="zh-CN" dirty="0" err="1"/>
              <a:t>quantity;i</a:t>
            </a:r>
            <a:r>
              <a:rPr lang="en-US" altLang="zh-CN" dirty="0"/>
              <a:t>++)</a:t>
            </a:r>
          </a:p>
          <a:p>
            <a:pPr marL="0" indent="0">
              <a:buNone/>
            </a:pPr>
            <a:r>
              <a:rPr lang="en-US" altLang="zh-CN" dirty="0"/>
              <a:t>     for(</a:t>
            </a:r>
            <a:r>
              <a:rPr lang="en-US" altLang="zh-CN" dirty="0" err="1"/>
              <a:t>int</a:t>
            </a:r>
            <a:r>
              <a:rPr lang="en-US" altLang="zh-CN" dirty="0"/>
              <a:t> j=i+1;j&lt;</a:t>
            </a:r>
            <a:r>
              <a:rPr lang="en-US" altLang="zh-CN" dirty="0" err="1"/>
              <a:t>quantity;j</a:t>
            </a:r>
            <a:r>
              <a:rPr lang="en-US" altLang="zh-CN" dirty="0"/>
              <a:t>++)</a:t>
            </a:r>
          </a:p>
          <a:p>
            <a:pPr marL="0" indent="0">
              <a:buNone/>
            </a:pPr>
            <a:r>
              <a:rPr lang="en-US" altLang="zh-CN" dirty="0"/>
              <a:t>          </a:t>
            </a:r>
            <a:r>
              <a:rPr lang="en-US" altLang="zh-CN" dirty="0" smtClean="0"/>
              <a:t>if(items[sorted[</a:t>
            </a:r>
            <a:r>
              <a:rPr lang="en-US" altLang="zh-CN" dirty="0" err="1"/>
              <a:t>i</a:t>
            </a:r>
            <a:r>
              <a:rPr lang="en-US" altLang="zh-CN" dirty="0" smtClean="0"/>
              <a:t>]]&gt;items[sorted[j]]){</a:t>
            </a:r>
            <a:endParaRPr lang="en-US" altLang="zh-CN" dirty="0"/>
          </a:p>
          <a:p>
            <a:pPr marL="0" indent="0">
              <a:buNone/>
            </a:pPr>
            <a:r>
              <a:rPr lang="en-US" altLang="zh-CN" dirty="0"/>
              <a:t>               </a:t>
            </a:r>
            <a:r>
              <a:rPr lang="en-US" altLang="zh-CN" dirty="0" err="1" smtClean="0">
                <a:solidFill>
                  <a:srgbClr val="FFFF00"/>
                </a:solidFill>
              </a:rPr>
              <a:t>tmp</a:t>
            </a:r>
            <a:r>
              <a:rPr lang="en-US" altLang="zh-CN" dirty="0" smtClean="0">
                <a:solidFill>
                  <a:srgbClr val="FFFF00"/>
                </a:solidFill>
              </a:rPr>
              <a:t>=sorted[j];</a:t>
            </a:r>
            <a:endParaRPr lang="en-US" altLang="zh-CN" dirty="0">
              <a:solidFill>
                <a:srgbClr val="FFFF00"/>
              </a:solidFill>
            </a:endParaRPr>
          </a:p>
          <a:p>
            <a:pPr marL="0" indent="0">
              <a:buNone/>
            </a:pPr>
            <a:r>
              <a:rPr lang="en-US" altLang="zh-CN" dirty="0">
                <a:solidFill>
                  <a:srgbClr val="FFFF00"/>
                </a:solidFill>
              </a:rPr>
              <a:t>               </a:t>
            </a:r>
            <a:r>
              <a:rPr lang="en-US" altLang="zh-CN" dirty="0" smtClean="0">
                <a:solidFill>
                  <a:srgbClr val="FFFF00"/>
                </a:solidFill>
              </a:rPr>
              <a:t>sorted[j]=sorted[</a:t>
            </a:r>
            <a:r>
              <a:rPr lang="en-US" altLang="zh-CN" dirty="0" err="1" smtClean="0">
                <a:solidFill>
                  <a:srgbClr val="FFFF00"/>
                </a:solidFill>
              </a:rPr>
              <a:t>i</a:t>
            </a:r>
            <a:r>
              <a:rPr lang="en-US" altLang="zh-CN" dirty="0">
                <a:solidFill>
                  <a:srgbClr val="FFFF00"/>
                </a:solidFill>
              </a:rPr>
              <a:t>];</a:t>
            </a:r>
          </a:p>
          <a:p>
            <a:pPr marL="0" indent="0">
              <a:buNone/>
            </a:pPr>
            <a:r>
              <a:rPr lang="en-US" altLang="zh-CN" dirty="0">
                <a:solidFill>
                  <a:srgbClr val="FFFF00"/>
                </a:solidFill>
              </a:rPr>
              <a:t>               </a:t>
            </a:r>
            <a:r>
              <a:rPr lang="en-US" altLang="zh-CN" dirty="0" smtClean="0">
                <a:solidFill>
                  <a:srgbClr val="FFFF00"/>
                </a:solidFill>
              </a:rPr>
              <a:t>sorted[</a:t>
            </a:r>
            <a:r>
              <a:rPr lang="en-US" altLang="zh-CN" dirty="0" err="1" smtClean="0">
                <a:solidFill>
                  <a:srgbClr val="FFFF00"/>
                </a:solidFill>
              </a:rPr>
              <a:t>i</a:t>
            </a:r>
            <a:r>
              <a:rPr lang="en-US" altLang="zh-CN" dirty="0">
                <a:solidFill>
                  <a:srgbClr val="FFFF00"/>
                </a:solidFill>
              </a:rPr>
              <a:t>]=</a:t>
            </a:r>
            <a:r>
              <a:rPr lang="en-US" altLang="zh-CN" dirty="0" err="1">
                <a:solidFill>
                  <a:srgbClr val="FFFF00"/>
                </a:solidFill>
              </a:rPr>
              <a:t>tmp</a:t>
            </a:r>
            <a:r>
              <a:rPr lang="en-US" altLang="zh-CN" dirty="0">
                <a:solidFill>
                  <a:srgbClr val="FFFF00"/>
                </a:solidFill>
              </a:rPr>
              <a:t>;</a:t>
            </a:r>
          </a:p>
          <a:p>
            <a:pPr marL="0" indent="0">
              <a:buNone/>
            </a:pPr>
            <a:r>
              <a:rPr lang="en-US" altLang="zh-CN" dirty="0"/>
              <a:t>           </a:t>
            </a:r>
            <a:r>
              <a:rPr lang="en-US" altLang="zh-CN" dirty="0" smtClean="0"/>
              <a:t>}</a:t>
            </a:r>
          </a:p>
          <a:p>
            <a:pPr marL="0" indent="0">
              <a:buNone/>
            </a:pPr>
            <a:r>
              <a:rPr lang="en-US" altLang="zh-CN" dirty="0" smtClean="0">
                <a:solidFill>
                  <a:srgbClr val="FFFF00"/>
                </a:solidFill>
              </a:rPr>
              <a:t>return sorted;</a:t>
            </a:r>
            <a:endParaRPr lang="en-US" altLang="zh-CN" dirty="0">
              <a:solidFill>
                <a:srgbClr val="FFFF00"/>
              </a:solidFill>
            </a:endParaRPr>
          </a:p>
          <a:p>
            <a:pPr marL="0" indent="0">
              <a:buNone/>
            </a:pPr>
            <a:r>
              <a:rPr lang="en-US" altLang="zh-CN" dirty="0" smtClean="0"/>
              <a:t>}</a:t>
            </a:r>
            <a:endParaRPr lang="zh-CN" altLang="en-US" dirty="0"/>
          </a:p>
        </p:txBody>
      </p:sp>
    </p:spTree>
    <p:extLst>
      <p:ext uri="{BB962C8B-B14F-4D97-AF65-F5344CB8AC3E}">
        <p14:creationId xmlns:p14="http://schemas.microsoft.com/office/powerpoint/2010/main" val="40264391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BMI statistics problem</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a:t>Input ID, name, height and weight of each student</a:t>
            </a:r>
          </a:p>
          <a:p>
            <a:r>
              <a:rPr lang="en-US" altLang="zh-CN" dirty="0" smtClean="0"/>
              <a:t>Calculate </a:t>
            </a:r>
            <a:r>
              <a:rPr lang="en-US" altLang="zh-CN" dirty="0"/>
              <a:t>the BMI of each student</a:t>
            </a:r>
          </a:p>
          <a:p>
            <a:r>
              <a:rPr lang="en-US" altLang="zh-CN" dirty="0"/>
              <a:t>Sort the student by each attribute in ASCENDING or DESCENDING order</a:t>
            </a:r>
          </a:p>
          <a:p>
            <a:r>
              <a:rPr lang="en-US" altLang="zh-CN" dirty="0" smtClean="0">
                <a:solidFill>
                  <a:srgbClr val="FFFF00"/>
                </a:solidFill>
              </a:rPr>
              <a:t>Find the median, </a:t>
            </a:r>
            <a:r>
              <a:rPr lang="en-US" altLang="zh-CN" dirty="0">
                <a:solidFill>
                  <a:srgbClr val="FFFF00"/>
                </a:solidFill>
              </a:rPr>
              <a:t>mode </a:t>
            </a:r>
            <a:r>
              <a:rPr lang="en-US" altLang="zh-CN" dirty="0" smtClean="0">
                <a:solidFill>
                  <a:srgbClr val="FFFF00"/>
                </a:solidFill>
              </a:rPr>
              <a:t>of the BMIs</a:t>
            </a:r>
            <a:endParaRPr lang="en-US" altLang="zh-CN" dirty="0">
              <a:solidFill>
                <a:srgbClr val="FFFF00"/>
              </a:solidFill>
            </a:endParaRPr>
          </a:p>
          <a:p>
            <a:r>
              <a:rPr lang="en-US" altLang="zh-CN" dirty="0"/>
              <a:t>Store the above information into a text file</a:t>
            </a:r>
          </a:p>
          <a:p>
            <a:r>
              <a:rPr lang="en-US" altLang="zh-CN" dirty="0" smtClean="0"/>
              <a:t>According </a:t>
            </a:r>
            <a:r>
              <a:rPr lang="en-US" altLang="zh-CN" dirty="0"/>
              <a:t>to the values, divide BMIs into ten same size range, and count the students in each range, lastly print the number of students in each range on the screen</a:t>
            </a:r>
          </a:p>
          <a:p>
            <a:r>
              <a:rPr lang="en-US" altLang="zh-CN" dirty="0"/>
              <a:t>Draw a histogram to show the distribution of the </a:t>
            </a:r>
            <a:r>
              <a:rPr lang="en-US" altLang="zh-CN" dirty="0" smtClean="0"/>
              <a:t>BMIs</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571" y="294175"/>
            <a:ext cx="1905000" cy="1285875"/>
          </a:xfrm>
          <a:prstGeom prst="rect">
            <a:avLst/>
          </a:prstGeom>
        </p:spPr>
      </p:pic>
    </p:spTree>
    <p:extLst>
      <p:ext uri="{BB962C8B-B14F-4D97-AF65-F5344CB8AC3E}">
        <p14:creationId xmlns:p14="http://schemas.microsoft.com/office/powerpoint/2010/main" val="856920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Find the </a:t>
            </a:r>
            <a:r>
              <a:rPr lang="en-US" altLang="zh-CN" dirty="0" smtClean="0"/>
              <a:t>median(</a:t>
            </a:r>
            <a:r>
              <a:rPr lang="zh-CN" altLang="en-US" dirty="0" smtClean="0"/>
              <a:t>中数</a:t>
            </a:r>
            <a:r>
              <a:rPr lang="en-US" altLang="zh-CN" dirty="0" smtClean="0"/>
              <a: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solidFill>
                  <a:srgbClr val="FFFF00"/>
                </a:solidFill>
              </a:rPr>
              <a:t>Case 1: </a:t>
            </a:r>
            <a:endParaRPr lang="en-US" altLang="zh-CN" dirty="0">
              <a:solidFill>
                <a:srgbClr val="FFFF00"/>
              </a:solidFill>
            </a:endParaRPr>
          </a:p>
          <a:p>
            <a:pPr lvl="1"/>
            <a:r>
              <a:rPr lang="en-US" altLang="zh-CN" dirty="0"/>
              <a:t>3, 13, 7, 5, 21, 23, 39, 23, 40, 23, 14, 12, 56, 23, 29</a:t>
            </a:r>
          </a:p>
          <a:p>
            <a:r>
              <a:rPr lang="en-US" altLang="zh-CN" dirty="0"/>
              <a:t>When we put </a:t>
            </a:r>
            <a:r>
              <a:rPr lang="en-US" altLang="zh-CN" dirty="0" smtClean="0"/>
              <a:t>these </a:t>
            </a:r>
            <a:r>
              <a:rPr lang="en-US" altLang="zh-CN" dirty="0"/>
              <a:t>numbers in order we have:</a:t>
            </a:r>
          </a:p>
          <a:p>
            <a:pPr lvl="1"/>
            <a:r>
              <a:rPr lang="en-US" altLang="zh-CN" dirty="0"/>
              <a:t>3, 5, 7, 12, 13, 14, 21, </a:t>
            </a:r>
            <a:r>
              <a:rPr lang="en-US" altLang="zh-CN" dirty="0">
                <a:solidFill>
                  <a:srgbClr val="FFFF00"/>
                </a:solidFill>
              </a:rPr>
              <a:t>23</a:t>
            </a:r>
            <a:r>
              <a:rPr lang="en-US" altLang="zh-CN" dirty="0"/>
              <a:t>, 23, 23, 23, 29, 39, 40, 56</a:t>
            </a:r>
          </a:p>
          <a:p>
            <a:r>
              <a:rPr lang="en-US" altLang="zh-CN" dirty="0"/>
              <a:t>The median is </a:t>
            </a:r>
            <a:r>
              <a:rPr lang="en-US" altLang="zh-CN" dirty="0" smtClean="0"/>
              <a:t>23</a:t>
            </a:r>
          </a:p>
          <a:p>
            <a:endParaRPr lang="en-US" altLang="zh-CN" dirty="0"/>
          </a:p>
          <a:p>
            <a:r>
              <a:rPr lang="en-US" altLang="zh-CN" dirty="0" smtClean="0">
                <a:solidFill>
                  <a:srgbClr val="FFFF00"/>
                </a:solidFill>
              </a:rPr>
              <a:t>Case 2:</a:t>
            </a:r>
            <a:endParaRPr lang="en-US" altLang="zh-CN" dirty="0">
              <a:solidFill>
                <a:srgbClr val="FFFF00"/>
              </a:solidFill>
            </a:endParaRPr>
          </a:p>
          <a:p>
            <a:pPr lvl="1"/>
            <a:r>
              <a:rPr lang="en-US" altLang="zh-CN" dirty="0"/>
              <a:t>3, 5, 7, 12, 13, 14, </a:t>
            </a:r>
            <a:r>
              <a:rPr lang="en-US" altLang="zh-CN" dirty="0">
                <a:solidFill>
                  <a:srgbClr val="92D050"/>
                </a:solidFill>
              </a:rPr>
              <a:t>21, 23</a:t>
            </a:r>
            <a:r>
              <a:rPr lang="en-US" altLang="zh-CN" dirty="0"/>
              <a:t>, 23, 23, 23, 29, 40, 56</a:t>
            </a:r>
          </a:p>
          <a:p>
            <a:r>
              <a:rPr lang="en-US" altLang="zh-CN" dirty="0"/>
              <a:t>The median is (21+23)/</a:t>
            </a:r>
            <a:r>
              <a:rPr lang="en-US" altLang="zh-CN" dirty="0" smtClean="0"/>
              <a:t>2= </a:t>
            </a:r>
            <a:r>
              <a:rPr lang="en-US" altLang="zh-CN" dirty="0" smtClean="0">
                <a:solidFill>
                  <a:srgbClr val="FFFF00"/>
                </a:solidFill>
              </a:rPr>
              <a:t>22</a:t>
            </a:r>
            <a:endParaRPr lang="zh-CN" altLang="en-US" dirty="0">
              <a:solidFill>
                <a:srgbClr val="FFFF00"/>
              </a:solidFill>
            </a:endParaRPr>
          </a:p>
        </p:txBody>
      </p:sp>
    </p:spTree>
    <p:extLst>
      <p:ext uri="{BB962C8B-B14F-4D97-AF65-F5344CB8AC3E}">
        <p14:creationId xmlns:p14="http://schemas.microsoft.com/office/powerpoint/2010/main" val="25700320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a:t>
            </a:r>
            <a:r>
              <a:rPr lang="zh-CN" altLang="en-US" dirty="0" smtClean="0"/>
              <a:t>众数</a:t>
            </a:r>
            <a:r>
              <a:rPr lang="en-US" altLang="zh-CN" dirty="0" smtClean="0"/>
              <a:t>)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a:t>
            </a:r>
            <a:r>
              <a:rPr lang="en-US" altLang="zh-CN" dirty="0">
                <a:solidFill>
                  <a:srgbClr val="FFFF00"/>
                </a:solidFill>
              </a:rPr>
              <a:t>mode</a:t>
            </a:r>
            <a:r>
              <a:rPr lang="en-US" altLang="zh-CN" dirty="0"/>
              <a:t> of a sample is the element that occurs most often in the collection. </a:t>
            </a:r>
            <a:endParaRPr lang="en-US" altLang="zh-CN" dirty="0" smtClean="0"/>
          </a:p>
          <a:p>
            <a:pPr lvl="1"/>
            <a:r>
              <a:rPr lang="en-US" altLang="zh-CN" dirty="0" smtClean="0"/>
              <a:t>For example, the </a:t>
            </a:r>
            <a:r>
              <a:rPr lang="en-US" altLang="zh-CN" dirty="0"/>
              <a:t>mode of </a:t>
            </a:r>
            <a:r>
              <a:rPr lang="en-US" altLang="zh-CN" dirty="0" smtClean="0"/>
              <a:t>[</a:t>
            </a:r>
            <a:r>
              <a:rPr lang="en-US" altLang="zh-CN" dirty="0"/>
              <a:t>1, 3, 6, 6, 6, 6, 7, 7</a:t>
            </a:r>
            <a:r>
              <a:rPr lang="en-US" altLang="zh-CN" dirty="0" smtClean="0"/>
              <a:t>, </a:t>
            </a:r>
            <a:r>
              <a:rPr lang="en-US" altLang="zh-CN" dirty="0"/>
              <a:t>17] is 6. </a:t>
            </a:r>
            <a:endParaRPr lang="en-US" altLang="zh-CN" dirty="0" smtClean="0"/>
          </a:p>
          <a:p>
            <a:r>
              <a:rPr lang="en-US" altLang="zh-CN" dirty="0" smtClean="0"/>
              <a:t>Given </a:t>
            </a:r>
            <a:r>
              <a:rPr lang="en-US" altLang="zh-CN" dirty="0"/>
              <a:t>the list of data [1, 1, 2, 4, 4] the mode is not unique - the dataset may be said to be </a:t>
            </a:r>
            <a:r>
              <a:rPr lang="en-US" altLang="zh-CN" dirty="0" smtClean="0">
                <a:solidFill>
                  <a:srgbClr val="FFFF00"/>
                </a:solidFill>
              </a:rPr>
              <a:t>bimodal</a:t>
            </a:r>
            <a:r>
              <a:rPr lang="en-US" altLang="zh-CN" dirty="0" smtClean="0"/>
              <a:t>.</a:t>
            </a:r>
          </a:p>
          <a:p>
            <a:r>
              <a:rPr lang="en-US" altLang="zh-CN" dirty="0" smtClean="0"/>
              <a:t>while </a:t>
            </a:r>
            <a:r>
              <a:rPr lang="en-US" altLang="zh-CN" dirty="0"/>
              <a:t>a set with more than two modes may be described as </a:t>
            </a:r>
            <a:r>
              <a:rPr lang="en-US" altLang="zh-CN" dirty="0">
                <a:solidFill>
                  <a:srgbClr val="FFFF00"/>
                </a:solidFill>
              </a:rPr>
              <a:t>multimodal</a:t>
            </a:r>
            <a:r>
              <a:rPr lang="en-US" altLang="zh-CN" dirty="0" smtClean="0"/>
              <a:t>.</a:t>
            </a:r>
          </a:p>
          <a:p>
            <a:r>
              <a:rPr lang="en-US" altLang="zh-CN" dirty="0" smtClean="0"/>
              <a:t>If </a:t>
            </a:r>
            <a:r>
              <a:rPr lang="en-US" altLang="zh-CN" dirty="0"/>
              <a:t>no number is repeated, then there is </a:t>
            </a:r>
            <a:r>
              <a:rPr lang="en-US" altLang="zh-CN" dirty="0">
                <a:solidFill>
                  <a:srgbClr val="FFFF00"/>
                </a:solidFill>
              </a:rPr>
              <a:t>no mode </a:t>
            </a:r>
            <a:r>
              <a:rPr lang="en-US" altLang="zh-CN" dirty="0"/>
              <a:t>for the list.</a:t>
            </a:r>
            <a:endParaRPr lang="zh-CN" altLang="en-US" dirty="0"/>
          </a:p>
        </p:txBody>
      </p:sp>
    </p:spTree>
    <p:extLst>
      <p:ext uri="{BB962C8B-B14F-4D97-AF65-F5344CB8AC3E}">
        <p14:creationId xmlns:p14="http://schemas.microsoft.com/office/powerpoint/2010/main" val="3841035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Find the mode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Algorithm for finding mode:</a:t>
            </a:r>
          </a:p>
          <a:p>
            <a:pPr lvl="1"/>
            <a:r>
              <a:rPr lang="en-US" altLang="zh-CN" dirty="0" smtClean="0"/>
              <a:t>Step1: Count each unique </a:t>
            </a:r>
            <a:r>
              <a:rPr lang="en-US" altLang="zh-CN" dirty="0"/>
              <a:t>element </a:t>
            </a:r>
            <a:endParaRPr lang="en-US" altLang="zh-CN" dirty="0" smtClean="0"/>
          </a:p>
          <a:p>
            <a:pPr lvl="2"/>
            <a:r>
              <a:rPr lang="en-US" altLang="zh-CN" dirty="0" smtClean="0"/>
              <a:t>Step1.1: find the unique elements</a:t>
            </a:r>
            <a:endParaRPr lang="en-US" altLang="zh-CN" dirty="0"/>
          </a:p>
          <a:p>
            <a:pPr lvl="2"/>
            <a:r>
              <a:rPr lang="en-US" altLang="zh-CN" dirty="0" smtClean="0"/>
              <a:t>Step1.2: Count the elements</a:t>
            </a:r>
          </a:p>
          <a:p>
            <a:pPr lvl="1"/>
            <a:r>
              <a:rPr lang="en-US" altLang="zh-CN" dirty="0" smtClean="0"/>
              <a:t>Step2: find the</a:t>
            </a:r>
            <a:r>
              <a:rPr lang="en-US" altLang="zh-CN" dirty="0"/>
              <a:t> </a:t>
            </a:r>
            <a:r>
              <a:rPr lang="en-US" altLang="zh-CN" dirty="0" smtClean="0"/>
              <a:t>element </a:t>
            </a:r>
            <a:r>
              <a:rPr lang="en-US" altLang="zh-CN" dirty="0"/>
              <a:t>that occurs most often </a:t>
            </a:r>
            <a:endParaRPr lang="en-US" altLang="zh-CN" dirty="0" smtClean="0"/>
          </a:p>
          <a:p>
            <a:pPr lvl="2"/>
            <a:r>
              <a:rPr lang="en-US" altLang="zh-CN" dirty="0" smtClean="0"/>
              <a:t>Step2.1: </a:t>
            </a:r>
            <a:r>
              <a:rPr lang="en-US" altLang="zh-CN" dirty="0"/>
              <a:t>Find the </a:t>
            </a:r>
            <a:r>
              <a:rPr lang="en-US" altLang="zh-CN" dirty="0" smtClean="0"/>
              <a:t>maximum number of occurrences</a:t>
            </a:r>
          </a:p>
          <a:p>
            <a:pPr lvl="2"/>
            <a:r>
              <a:rPr lang="en-US" altLang="zh-CN" dirty="0" smtClean="0"/>
              <a:t>Step2.2: Output the mode</a:t>
            </a:r>
          </a:p>
          <a:p>
            <a:pPr lvl="3"/>
            <a:r>
              <a:rPr lang="en-US" altLang="zh-CN" dirty="0" smtClean="0"/>
              <a:t>Case1: no mode (each element only occur one time)</a:t>
            </a:r>
          </a:p>
          <a:p>
            <a:pPr lvl="3"/>
            <a:r>
              <a:rPr lang="en-US" altLang="zh-CN" dirty="0" smtClean="0"/>
              <a:t>Case2: output the mode (elements whose occur number equals the max count number)</a:t>
            </a:r>
          </a:p>
        </p:txBody>
      </p:sp>
    </p:spTree>
    <p:extLst>
      <p:ext uri="{BB962C8B-B14F-4D97-AF65-F5344CB8AC3E}">
        <p14:creationId xmlns:p14="http://schemas.microsoft.com/office/powerpoint/2010/main" val="25056077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Two-dimensional Array(</a:t>
            </a:r>
            <a:r>
              <a:rPr lang="zh-CN" altLang="en-US" dirty="0" smtClean="0"/>
              <a:t>二维数组</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solidFill>
                  <a:srgbClr val="FFFF00"/>
                </a:solidFill>
              </a:rPr>
              <a:t>Two-dimensional arrays </a:t>
            </a:r>
            <a:r>
              <a:rPr lang="en-US" altLang="zh-CN" dirty="0" smtClean="0"/>
              <a:t>are also sometimes called </a:t>
            </a:r>
            <a:r>
              <a:rPr lang="en-US" altLang="zh-CN" dirty="0" smtClean="0">
                <a:solidFill>
                  <a:srgbClr val="FFFF00"/>
                </a:solidFill>
              </a:rPr>
              <a:t>matrices</a:t>
            </a:r>
            <a:r>
              <a:rPr lang="en-US" altLang="zh-CN" dirty="0" smtClean="0">
                <a:solidFill>
                  <a:schemeClr val="accent5"/>
                </a:solidFill>
              </a:rPr>
              <a:t>. </a:t>
            </a:r>
            <a:r>
              <a:rPr lang="en-US" altLang="zh-CN" dirty="0" smtClean="0"/>
              <a:t>They work in much the same way as a one-dimensional array but allow you to specify a column index and a row index.</a:t>
            </a:r>
          </a:p>
          <a:p>
            <a:r>
              <a:rPr lang="en-US" altLang="zh-CN" dirty="0" smtClean="0"/>
              <a:t>For example, if A is a 2D array of </a:t>
            </a:r>
            <a:r>
              <a:rPr lang="en-US" altLang="zh-CN" dirty="0" err="1" smtClean="0"/>
              <a:t>int</a:t>
            </a:r>
            <a:r>
              <a:rPr lang="en-US" altLang="zh-CN" dirty="0" smtClean="0"/>
              <a:t>, then A[2][3] would be the element in row 2, column 3.</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803" y="4561068"/>
            <a:ext cx="2220407" cy="2184400"/>
          </a:xfrm>
          <a:prstGeom prst="rect">
            <a:avLst/>
          </a:prstGeom>
          <a:solidFill>
            <a:schemeClr val="tx1"/>
          </a:solidFill>
        </p:spPr>
      </p:pic>
    </p:spTree>
    <p:extLst>
      <p:ext uri="{BB962C8B-B14F-4D97-AF65-F5344CB8AC3E}">
        <p14:creationId xmlns:p14="http://schemas.microsoft.com/office/powerpoint/2010/main" val="33495946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Create and initialize 2D Array</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Create a 2D array</a:t>
            </a:r>
          </a:p>
          <a:p>
            <a:pPr marL="0" indent="0">
              <a:buNone/>
            </a:pPr>
            <a:r>
              <a:rPr lang="en-US" altLang="zh-CN" dirty="0" smtClean="0">
                <a:solidFill>
                  <a:srgbClr val="FFFF00"/>
                </a:solidFill>
              </a:rPr>
              <a:t>    int[][] A = new int[3][</a:t>
            </a:r>
            <a:r>
              <a:rPr lang="en-US" altLang="zh-CN" dirty="0">
                <a:solidFill>
                  <a:srgbClr val="FFFF00"/>
                </a:solidFill>
              </a:rPr>
              <a:t>4</a:t>
            </a:r>
            <a:r>
              <a:rPr lang="en-US" altLang="zh-CN" dirty="0" smtClean="0">
                <a:solidFill>
                  <a:srgbClr val="FFFF00"/>
                </a:solidFill>
              </a:rPr>
              <a:t>];</a:t>
            </a:r>
          </a:p>
          <a:p>
            <a:endParaRPr lang="en-US" altLang="zh-CN" dirty="0" smtClean="0"/>
          </a:p>
          <a:p>
            <a:r>
              <a:rPr lang="en-US" altLang="zh-CN" dirty="0" smtClean="0"/>
              <a:t>Create and initialize a 2D array</a:t>
            </a:r>
          </a:p>
          <a:p>
            <a:pPr marL="0" indent="0">
              <a:buNone/>
            </a:pPr>
            <a:r>
              <a:rPr lang="en-US" altLang="zh-CN" dirty="0" smtClean="0"/>
              <a:t>    </a:t>
            </a:r>
            <a:r>
              <a:rPr lang="en-US" altLang="zh-CN" dirty="0" smtClean="0">
                <a:solidFill>
                  <a:srgbClr val="FFFF00"/>
                </a:solidFill>
              </a:rPr>
              <a:t>int[][]  A  =  new int[][] { </a:t>
            </a:r>
          </a:p>
          <a:p>
            <a:pPr marL="0" indent="0">
              <a:buNone/>
            </a:pPr>
            <a:r>
              <a:rPr lang="en-US" altLang="zh-CN" dirty="0" smtClean="0">
                <a:solidFill>
                  <a:srgbClr val="FFFF00"/>
                </a:solidFill>
              </a:rPr>
              <a:t>                  {  1,  0, 12, -1 },</a:t>
            </a:r>
            <a:endParaRPr lang="en-US" altLang="zh-CN" dirty="0">
              <a:solidFill>
                <a:srgbClr val="FFFF00"/>
              </a:solidFill>
            </a:endParaRPr>
          </a:p>
          <a:p>
            <a:pPr marL="0" indent="0">
              <a:buNone/>
            </a:pPr>
            <a:r>
              <a:rPr lang="en-US" altLang="zh-CN" dirty="0" smtClean="0">
                <a:solidFill>
                  <a:srgbClr val="FFFF00"/>
                </a:solidFill>
              </a:rPr>
              <a:t>                  {  7, -3,  2,  5 },</a:t>
            </a:r>
            <a:endParaRPr lang="en-US" altLang="zh-CN" dirty="0">
              <a:solidFill>
                <a:srgbClr val="FFFF00"/>
              </a:solidFill>
            </a:endParaRPr>
          </a:p>
          <a:p>
            <a:pPr marL="0" indent="0">
              <a:buNone/>
            </a:pPr>
            <a:r>
              <a:rPr lang="en-US" altLang="zh-CN" dirty="0" smtClean="0">
                <a:solidFill>
                  <a:srgbClr val="FFFF00"/>
                </a:solidFill>
              </a:rPr>
              <a:t>                  { -</a:t>
            </a:r>
            <a:r>
              <a:rPr lang="en-US" altLang="zh-CN" dirty="0">
                <a:solidFill>
                  <a:srgbClr val="FFFF00"/>
                </a:solidFill>
              </a:rPr>
              <a:t>5</a:t>
            </a:r>
            <a:r>
              <a:rPr lang="en-US" altLang="zh-CN" dirty="0" smtClean="0">
                <a:solidFill>
                  <a:srgbClr val="FFFF00"/>
                </a:solidFill>
              </a:rPr>
              <a:t>, -2,  2, -9 }};</a:t>
            </a:r>
          </a:p>
          <a:p>
            <a:pPr marL="0" indent="0">
              <a:buNone/>
            </a:pPr>
            <a:r>
              <a:rPr lang="en-US" altLang="zh-CN" dirty="0" smtClean="0">
                <a:solidFill>
                  <a:srgbClr val="FFFF00"/>
                </a:solidFill>
              </a:rPr>
              <a:t>    int </a:t>
            </a:r>
            <a:r>
              <a:rPr lang="en-US" altLang="zh-CN" dirty="0">
                <a:solidFill>
                  <a:srgbClr val="FFFF00"/>
                </a:solidFill>
              </a:rPr>
              <a:t>a[][] = { { 1 }, { 3, 4 }, { 5, 6, 7 }, { 9, 10, 11, 12 } </a:t>
            </a:r>
            <a:r>
              <a:rPr lang="en-US" altLang="zh-CN" dirty="0" smtClean="0">
                <a:solidFill>
                  <a:srgbClr val="FFFF00"/>
                </a:solidFill>
              </a:rPr>
              <a:t>};</a:t>
            </a:r>
          </a:p>
        </p:txBody>
      </p:sp>
    </p:spTree>
    <p:extLst>
      <p:ext uri="{BB962C8B-B14F-4D97-AF65-F5344CB8AC3E}">
        <p14:creationId xmlns:p14="http://schemas.microsoft.com/office/powerpoint/2010/main" val="1404440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Identifiers(</a:t>
            </a:r>
            <a:r>
              <a:rPr lang="zh-CN" altLang="en-US" dirty="0">
                <a:effectLst/>
                <a:latin typeface="楷体" panose="02010609060101010101" pitchFamily="49" charset="-122"/>
                <a:ea typeface="楷体" panose="02010609060101010101" pitchFamily="49" charset="-122"/>
              </a:rPr>
              <a:t>标识符</a:t>
            </a:r>
            <a:r>
              <a:rPr lang="en-US" altLang="zh-CN" dirty="0">
                <a:effectLst/>
              </a:rPr>
              <a:t>)</a:t>
            </a:r>
            <a:endParaRPr lang="zh-CN" altLang="en-US" dirty="0"/>
          </a:p>
        </p:txBody>
      </p:sp>
      <p:sp>
        <p:nvSpPr>
          <p:cNvPr id="3" name="内容占位符 2"/>
          <p:cNvSpPr>
            <a:spLocks noGrp="1"/>
          </p:cNvSpPr>
          <p:nvPr>
            <p:ph idx="1"/>
          </p:nvPr>
        </p:nvSpPr>
        <p:spPr/>
        <p:txBody>
          <a:bodyPr>
            <a:normAutofit/>
          </a:bodyPr>
          <a:lstStyle/>
          <a:p>
            <a:r>
              <a:rPr lang="en-US" altLang="zh-CN" dirty="0">
                <a:effectLst/>
              </a:rPr>
              <a:t>	</a:t>
            </a:r>
            <a:r>
              <a:rPr lang="en-US" altLang="zh-CN" dirty="0">
                <a:solidFill>
                  <a:srgbClr val="FFFF00"/>
                </a:solidFill>
                <a:effectLst/>
              </a:rPr>
              <a:t>Some legal identifiers:</a:t>
            </a:r>
          </a:p>
          <a:p>
            <a:pPr marL="450000" lvl="1" indent="0">
              <a:buNone/>
            </a:pPr>
            <a:r>
              <a:rPr lang="en-US" altLang="zh-CN" dirty="0">
                <a:effectLst/>
              </a:rPr>
              <a:t>N	</a:t>
            </a:r>
            <a:r>
              <a:rPr lang="en-US" altLang="zh-CN" dirty="0" err="1">
                <a:effectLst/>
              </a:rPr>
              <a:t>i</a:t>
            </a:r>
            <a:r>
              <a:rPr lang="en-US" altLang="zh-CN" dirty="0">
                <a:effectLst/>
              </a:rPr>
              <a:t>	j	</a:t>
            </a:r>
            <a:endParaRPr lang="en-US" altLang="zh-CN" dirty="0" smtClean="0">
              <a:effectLst/>
            </a:endParaRPr>
          </a:p>
          <a:p>
            <a:pPr marL="450000" lvl="1" indent="0">
              <a:buNone/>
            </a:pPr>
            <a:r>
              <a:rPr lang="en-US" altLang="zh-CN" dirty="0" err="1" smtClean="0">
                <a:effectLst/>
              </a:rPr>
              <a:t>student_name</a:t>
            </a:r>
            <a:r>
              <a:rPr lang="en-US" altLang="zh-CN" dirty="0">
                <a:effectLst/>
              </a:rPr>
              <a:t>	</a:t>
            </a:r>
            <a:r>
              <a:rPr lang="en-US" altLang="zh-CN" dirty="0" err="1" smtClean="0">
                <a:effectLst/>
              </a:rPr>
              <a:t>studentName</a:t>
            </a:r>
            <a:r>
              <a:rPr lang="en-US" altLang="zh-CN" dirty="0">
                <a:effectLst/>
              </a:rPr>
              <a:t>	</a:t>
            </a:r>
            <a:r>
              <a:rPr lang="en-US" altLang="zh-CN" dirty="0" smtClean="0">
                <a:effectLst/>
              </a:rPr>
              <a:t>	</a:t>
            </a:r>
            <a:r>
              <a:rPr lang="en-US" altLang="zh-CN" dirty="0" err="1" smtClean="0">
                <a:effectLst/>
              </a:rPr>
              <a:t>StudentName</a:t>
            </a:r>
            <a:endParaRPr lang="en-US" altLang="zh-CN" dirty="0" smtClean="0">
              <a:effectLst/>
            </a:endParaRPr>
          </a:p>
          <a:p>
            <a:pPr marL="450000" lvl="1" indent="0">
              <a:buNone/>
            </a:pPr>
            <a:r>
              <a:rPr lang="en-US" altLang="zh-CN" dirty="0">
                <a:effectLst/>
              </a:rPr>
              <a:t>	$</a:t>
            </a:r>
            <a:r>
              <a:rPr lang="en-US" altLang="zh-CN" dirty="0" smtClean="0">
                <a:effectLst/>
              </a:rPr>
              <a:t>money	_</a:t>
            </a:r>
            <a:r>
              <a:rPr lang="en-US" altLang="zh-CN" dirty="0" err="1" smtClean="0">
                <a:effectLst/>
              </a:rPr>
              <a:t>student_id</a:t>
            </a:r>
            <a:endParaRPr lang="en-US" altLang="zh-CN" dirty="0">
              <a:effectLst/>
            </a:endParaRPr>
          </a:p>
          <a:p>
            <a:r>
              <a:rPr lang="en-US" altLang="zh-CN" dirty="0">
                <a:solidFill>
                  <a:srgbClr val="FFFF00"/>
                </a:solidFill>
                <a:effectLst/>
              </a:rPr>
              <a:t>Some </a:t>
            </a:r>
            <a:r>
              <a:rPr lang="en-US" altLang="zh-CN" dirty="0" smtClean="0">
                <a:solidFill>
                  <a:srgbClr val="FFFF00"/>
                </a:solidFill>
                <a:effectLst/>
              </a:rPr>
              <a:t>illegal </a:t>
            </a:r>
            <a:r>
              <a:rPr lang="en-US" altLang="zh-CN" dirty="0">
                <a:solidFill>
                  <a:srgbClr val="FFFF00"/>
                </a:solidFill>
                <a:effectLst/>
              </a:rPr>
              <a:t>identifiers:</a:t>
            </a:r>
          </a:p>
          <a:p>
            <a:pPr marL="450000" lvl="1" indent="0">
              <a:buNone/>
            </a:pPr>
            <a:r>
              <a:rPr lang="en-US" altLang="zh-CN" dirty="0" smtClean="0">
                <a:effectLst/>
              </a:rPr>
              <a:t>8N</a:t>
            </a:r>
            <a:r>
              <a:rPr lang="en-US" altLang="zh-CN" dirty="0">
                <a:effectLst/>
              </a:rPr>
              <a:t>	</a:t>
            </a:r>
            <a:r>
              <a:rPr lang="en-US" altLang="zh-CN" dirty="0" smtClean="0">
                <a:effectLst/>
              </a:rPr>
              <a:t>	#</a:t>
            </a:r>
            <a:r>
              <a:rPr lang="en-US" altLang="zh-CN" dirty="0" err="1" smtClean="0">
                <a:effectLst/>
              </a:rPr>
              <a:t>i</a:t>
            </a:r>
            <a:r>
              <a:rPr lang="en-US" altLang="zh-CN" dirty="0" smtClean="0">
                <a:effectLst/>
              </a:rPr>
              <a:t>		@point	&amp;address</a:t>
            </a:r>
          </a:p>
          <a:p>
            <a:pPr marL="450000" lvl="1" indent="0">
              <a:buNone/>
            </a:pPr>
            <a:r>
              <a:rPr lang="en-US" altLang="zh-CN" dirty="0" smtClean="0">
                <a:effectLst/>
              </a:rPr>
              <a:t>package	void	class	public</a:t>
            </a:r>
          </a:p>
          <a:p>
            <a:pPr marL="450000" lvl="1" indent="0">
              <a:buNone/>
            </a:pPr>
            <a:endParaRPr lang="en-US" altLang="zh-CN" dirty="0">
              <a:effectLst/>
            </a:endParaRPr>
          </a:p>
          <a:p>
            <a:endParaRPr lang="zh-CN" altLang="en-US" dirty="0"/>
          </a:p>
        </p:txBody>
      </p:sp>
    </p:spTree>
    <p:extLst>
      <p:ext uri="{BB962C8B-B14F-4D97-AF65-F5344CB8AC3E}">
        <p14:creationId xmlns:p14="http://schemas.microsoft.com/office/powerpoint/2010/main" val="12878400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Print 2D array</a:t>
            </a:r>
            <a:endParaRPr lang="zh-CN" altLang="en-US" dirty="0"/>
          </a:p>
        </p:txBody>
      </p:sp>
      <p:sp>
        <p:nvSpPr>
          <p:cNvPr id="3" name="Content Placeholder 2"/>
          <p:cNvSpPr>
            <a:spLocks noGrp="1"/>
          </p:cNvSpPr>
          <p:nvPr>
            <p:ph idx="1"/>
          </p:nvPr>
        </p:nvSpPr>
        <p:spPr>
          <a:xfrm>
            <a:off x="685345" y="1732450"/>
            <a:ext cx="8065115" cy="4058751"/>
          </a:xfrm>
        </p:spPr>
        <p:txBody>
          <a:bodyPr>
            <a:normAutofit fontScale="92500"/>
          </a:bodyPr>
          <a:lstStyle/>
          <a:p>
            <a:pPr marL="0" indent="0">
              <a:buNone/>
            </a:pPr>
            <a:r>
              <a:rPr lang="en-US" altLang="zh-CN" dirty="0" smtClean="0">
                <a:solidFill>
                  <a:srgbClr val="FFFF00"/>
                </a:solidFill>
              </a:rPr>
              <a:t>int a[][] = { { 1 }, { 3, 4 }, { 5, 6, 7 }, { 9, 10, 11, 12 } };</a:t>
            </a:r>
            <a:endParaRPr lang="en-US" altLang="zh-CN" dirty="0">
              <a:solidFill>
                <a:srgbClr val="FFFF00"/>
              </a:solidFill>
            </a:endParaRPr>
          </a:p>
          <a:p>
            <a:pPr marL="0" indent="0">
              <a:buNone/>
            </a:pPr>
            <a:r>
              <a:rPr lang="nn-NO" altLang="zh-CN" dirty="0" smtClean="0"/>
              <a:t>for (int i = 0; i &lt; a.length; i++) {</a:t>
            </a:r>
            <a:endParaRPr lang="nn-NO" altLang="zh-CN" dirty="0"/>
          </a:p>
          <a:p>
            <a:pPr marL="0" indent="0">
              <a:buNone/>
            </a:pPr>
            <a:r>
              <a:rPr lang="en-US" altLang="zh-CN" dirty="0" smtClean="0"/>
              <a:t>     for (int j = 0; j &lt; a[</a:t>
            </a:r>
            <a:r>
              <a:rPr lang="en-US" altLang="zh-CN" dirty="0" err="1" smtClean="0"/>
              <a:t>i</a:t>
            </a:r>
            <a:r>
              <a:rPr lang="en-US" altLang="zh-CN" dirty="0"/>
              <a:t>].</a:t>
            </a:r>
            <a:r>
              <a:rPr lang="en-US" altLang="zh-CN" dirty="0" smtClean="0"/>
              <a:t>length; </a:t>
            </a:r>
            <a:r>
              <a:rPr lang="en-US" altLang="zh-CN" dirty="0" err="1" smtClean="0"/>
              <a:t>j++</a:t>
            </a:r>
            <a:r>
              <a:rPr lang="en-US" altLang="zh-CN" dirty="0" smtClean="0"/>
              <a:t>) {</a:t>
            </a:r>
            <a:endParaRPr lang="en-US" altLang="zh-CN" dirty="0"/>
          </a:p>
          <a:p>
            <a:pPr marL="0" indent="0">
              <a:buNone/>
            </a:pPr>
            <a:r>
              <a:rPr lang="en-US" altLang="zh-CN" dirty="0" smtClean="0"/>
              <a:t>          </a:t>
            </a:r>
            <a:r>
              <a:rPr lang="en-US" altLang="zh-CN" dirty="0" err="1" smtClean="0"/>
              <a:t>System.out.printf</a:t>
            </a:r>
            <a:r>
              <a:rPr lang="en-US" altLang="zh-CN" dirty="0"/>
              <a:t>("%5d</a:t>
            </a:r>
            <a:r>
              <a:rPr lang="en-US" altLang="zh-CN" dirty="0" smtClean="0"/>
              <a:t>", a[</a:t>
            </a:r>
            <a:r>
              <a:rPr lang="en-US" altLang="zh-CN" dirty="0" err="1" smtClean="0"/>
              <a:t>i</a:t>
            </a:r>
            <a:r>
              <a:rPr lang="en-US" altLang="zh-CN" dirty="0"/>
              <a:t>][j]);</a:t>
            </a:r>
          </a:p>
          <a:p>
            <a:pPr marL="0" indent="0">
              <a:buNone/>
            </a:pPr>
            <a:r>
              <a:rPr lang="en-US" altLang="zh-CN" dirty="0" smtClean="0"/>
              <a:t>     }</a:t>
            </a:r>
            <a:endParaRPr lang="en-US" altLang="zh-CN" dirty="0"/>
          </a:p>
          <a:p>
            <a:pPr marL="0" indent="0">
              <a:buNone/>
            </a:pPr>
            <a:r>
              <a:rPr lang="en-US" altLang="zh-CN" dirty="0" smtClean="0"/>
              <a:t>     System.</a:t>
            </a:r>
            <a:r>
              <a:rPr lang="en-US" altLang="zh-CN" i="1" dirty="0" smtClean="0"/>
              <a:t>out.println</a:t>
            </a:r>
            <a:r>
              <a:rPr lang="en-US" altLang="zh-CN" i="1" dirty="0"/>
              <a:t>();</a:t>
            </a:r>
          </a:p>
          <a:p>
            <a:pPr marL="0" indent="0">
              <a:buNone/>
            </a:pPr>
            <a:r>
              <a:rPr lang="en-US" altLang="zh-CN" dirty="0"/>
              <a:t>}</a:t>
            </a:r>
            <a:endParaRPr lang="zh-CN" altLang="en-US" dirty="0"/>
          </a:p>
        </p:txBody>
      </p:sp>
      <p:pic>
        <p:nvPicPr>
          <p:cNvPr id="4" name="Picture 3"/>
          <p:cNvPicPr>
            <a:picLocks noChangeAspect="1"/>
          </p:cNvPicPr>
          <p:nvPr/>
        </p:nvPicPr>
        <p:blipFill>
          <a:blip r:embed="rId2"/>
          <a:stretch>
            <a:fillRect/>
          </a:stretch>
        </p:blipFill>
        <p:spPr>
          <a:xfrm>
            <a:off x="5209472" y="4141999"/>
            <a:ext cx="3305878" cy="25441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2560849"/>
            <a:ext cx="1428750" cy="1428750"/>
          </a:xfrm>
          <a:prstGeom prst="rect">
            <a:avLst/>
          </a:prstGeom>
        </p:spPr>
      </p:pic>
    </p:spTree>
    <p:extLst>
      <p:ext uri="{BB962C8B-B14F-4D97-AF65-F5344CB8AC3E}">
        <p14:creationId xmlns:p14="http://schemas.microsoft.com/office/powerpoint/2010/main" val="230408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Triangular array(</a:t>
            </a:r>
            <a:r>
              <a:rPr lang="zh-CN" altLang="en-US" dirty="0" smtClean="0"/>
              <a:t>三角形数组</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smtClean="0"/>
              <a:t>A symmetric matrix, M, is a two-dimensional array satisfying M[i</a:t>
            </a:r>
            <a:r>
              <a:rPr lang="en-US" altLang="zh-CN"/>
              <a:t>][</a:t>
            </a:r>
            <a:r>
              <a:rPr lang="en-US" altLang="zh-CN" smtClean="0"/>
              <a:t>j] equals M[j</a:t>
            </a:r>
            <a:r>
              <a:rPr lang="en-US" altLang="zh-CN"/>
              <a:t>][</a:t>
            </a:r>
            <a:r>
              <a:rPr lang="en-US" altLang="zh-CN" smtClean="0"/>
              <a:t>i] for all i and j. Because of this equality, we only really need to store M[i][j] for i &gt;= j</a:t>
            </a:r>
            <a:r>
              <a:rPr lang="en-US" altLang="zh-CN" dirty="0" smtClean="0"/>
              <a:t>.</a:t>
            </a:r>
            <a:endParaRPr lang="zh-CN" alt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34" y="3711666"/>
            <a:ext cx="8129331" cy="2206533"/>
          </a:xfrm>
          <a:prstGeom prst="rect">
            <a:avLst/>
          </a:prstGeom>
          <a:solidFill>
            <a:schemeClr val="tx1"/>
          </a:solidFill>
        </p:spPr>
      </p:pic>
    </p:spTree>
    <p:extLst>
      <p:ext uri="{BB962C8B-B14F-4D97-AF65-F5344CB8AC3E}">
        <p14:creationId xmlns:p14="http://schemas.microsoft.com/office/powerpoint/2010/main" val="4138331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Behind the 2D array</a:t>
            </a:r>
            <a:endParaRPr lang="zh-CN" altLang="en-US" dirty="0"/>
          </a:p>
        </p:txBody>
      </p:sp>
      <p:sp>
        <p:nvSpPr>
          <p:cNvPr id="5" name="Content Placeholder 2"/>
          <p:cNvSpPr>
            <a:spLocks noGrp="1"/>
          </p:cNvSpPr>
          <p:nvPr>
            <p:ph idx="1"/>
          </p:nvPr>
        </p:nvSpPr>
        <p:spPr>
          <a:xfrm>
            <a:off x="628650" y="1825625"/>
            <a:ext cx="7886700" cy="4351338"/>
          </a:xfrm>
        </p:spPr>
        <p:txBody>
          <a:bodyPr/>
          <a:lstStyle/>
          <a:p>
            <a:r>
              <a:rPr lang="en-US" altLang="zh-CN" dirty="0" smtClean="0"/>
              <a:t>Remember that a variable of type </a:t>
            </a:r>
            <a:r>
              <a:rPr lang="en-US" altLang="zh-CN" dirty="0" err="1" smtClean="0"/>
              <a:t>int</a:t>
            </a:r>
            <a:r>
              <a:rPr lang="en-US" altLang="zh-CN" dirty="0" smtClean="0"/>
              <a:t>[] can only hold a pointer to an array of int. </a:t>
            </a:r>
          </a:p>
          <a:p>
            <a:r>
              <a:rPr lang="en-US" altLang="zh-CN" dirty="0" smtClean="0"/>
              <a:t>So, a 2D array is really an array of pointers, where each pointer can refer to a one-dimensional array</a:t>
            </a:r>
            <a:r>
              <a:rPr lang="en-US" altLang="zh-CN" dirty="0"/>
              <a:t>.</a:t>
            </a:r>
            <a:endParaRPr lang="zh-CN" altLang="en-US" dirty="0"/>
          </a:p>
          <a:p>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183" y="3722178"/>
            <a:ext cx="3806540" cy="3135822"/>
          </a:xfrm>
          <a:prstGeom prst="rect">
            <a:avLst/>
          </a:prstGeom>
          <a:solidFill>
            <a:schemeClr val="tx1"/>
          </a:solidFill>
          <a:ln>
            <a:solidFill>
              <a:schemeClr val="tx1"/>
            </a:solidFill>
          </a:ln>
        </p:spPr>
      </p:pic>
    </p:spTree>
    <p:extLst>
      <p:ext uri="{BB962C8B-B14F-4D97-AF65-F5344CB8AC3E}">
        <p14:creationId xmlns:p14="http://schemas.microsoft.com/office/powerpoint/2010/main" val="1551072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05200" y="2255838"/>
            <a:ext cx="2095500" cy="2095500"/>
          </a:xfrm>
        </p:spPr>
      </p:pic>
    </p:spTree>
    <p:extLst>
      <p:ext uri="{BB962C8B-B14F-4D97-AF65-F5344CB8AC3E}">
        <p14:creationId xmlns:p14="http://schemas.microsoft.com/office/powerpoint/2010/main" val="244473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effectLst/>
              </a:rPr>
              <a:t>Keywords(</a:t>
            </a:r>
            <a:r>
              <a:rPr lang="zh-CN" altLang="en-US" dirty="0" smtClean="0">
                <a:effectLst/>
              </a:rPr>
              <a:t>关键词</a:t>
            </a:r>
            <a:r>
              <a:rPr lang="en-US" altLang="zh-CN" dirty="0" smtClean="0">
                <a:effectLst/>
              </a:rPr>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FFFF00"/>
                </a:solidFill>
              </a:rPr>
              <a:t>Keywords</a:t>
            </a:r>
            <a:r>
              <a:rPr lang="en-US" altLang="zh-CN" dirty="0"/>
              <a:t> are the words preserved by Java, which </a:t>
            </a:r>
            <a:r>
              <a:rPr lang="en-US" altLang="zh-CN" dirty="0" smtClean="0"/>
              <a:t>are </a:t>
            </a:r>
            <a:r>
              <a:rPr lang="en-US" altLang="zh-CN" dirty="0"/>
              <a:t>used by the compiler to analyze the structure of the </a:t>
            </a:r>
            <a:r>
              <a:rPr lang="en-US" altLang="zh-CN" dirty="0" smtClean="0"/>
              <a:t>program. </a:t>
            </a:r>
          </a:p>
          <a:p>
            <a:r>
              <a:rPr lang="en-US" altLang="zh-CN" dirty="0">
                <a:solidFill>
                  <a:srgbClr val="FFFF00"/>
                </a:solidFill>
              </a:rPr>
              <a:t>Keywords</a:t>
            </a:r>
            <a:r>
              <a:rPr lang="en-US" altLang="zh-CN" dirty="0" smtClean="0">
                <a:solidFill>
                  <a:srgbClr val="FFFF00"/>
                </a:solidFill>
              </a:rPr>
              <a:t> are </a:t>
            </a:r>
            <a:r>
              <a:rPr lang="en-US" altLang="zh-CN" dirty="0">
                <a:solidFill>
                  <a:srgbClr val="FFFF00"/>
                </a:solidFill>
              </a:rPr>
              <a:t>not allowed to use as </a:t>
            </a:r>
            <a:r>
              <a:rPr lang="en-US" altLang="zh-CN" dirty="0">
                <a:solidFill>
                  <a:srgbClr val="FFFF00"/>
                </a:solidFill>
                <a:effectLst/>
              </a:rPr>
              <a:t>identifiers</a:t>
            </a:r>
            <a:r>
              <a:rPr lang="en-US" altLang="zh-CN" dirty="0" smtClean="0">
                <a:solidFill>
                  <a:srgbClr val="FFFF00"/>
                </a:solidFill>
              </a:rPr>
              <a:t>. </a:t>
            </a:r>
          </a:p>
          <a:p>
            <a:r>
              <a:rPr lang="en-US" altLang="zh-CN" dirty="0" smtClean="0"/>
              <a:t>In the Hello.java, the keywords </a:t>
            </a:r>
            <a:r>
              <a:rPr lang="en-US" altLang="zh-CN" dirty="0"/>
              <a:t>include </a:t>
            </a:r>
            <a:r>
              <a:rPr lang="en-US" altLang="zh-CN" dirty="0" smtClean="0">
                <a:solidFill>
                  <a:srgbClr val="FFFF00"/>
                </a:solidFill>
              </a:rPr>
              <a:t>package</a:t>
            </a:r>
            <a:r>
              <a:rPr lang="en-US" altLang="zh-CN" dirty="0" smtClean="0"/>
              <a:t>, </a:t>
            </a:r>
            <a:r>
              <a:rPr lang="en-US" altLang="zh-CN" dirty="0" smtClean="0">
                <a:solidFill>
                  <a:srgbClr val="FFFF00"/>
                </a:solidFill>
              </a:rPr>
              <a:t>public</a:t>
            </a:r>
            <a:r>
              <a:rPr lang="en-US" altLang="zh-CN" dirty="0">
                <a:solidFill>
                  <a:srgbClr val="FFFF00"/>
                </a:solidFill>
              </a:rPr>
              <a:t>, class, static, void</a:t>
            </a:r>
            <a:r>
              <a:rPr lang="en-US" altLang="zh-CN" dirty="0"/>
              <a:t>, and </a:t>
            </a:r>
            <a:r>
              <a:rPr lang="en-US" altLang="zh-CN" dirty="0" smtClean="0">
                <a:solidFill>
                  <a:srgbClr val="FFFF00"/>
                </a:solidFill>
              </a:rPr>
              <a:t>int</a:t>
            </a:r>
            <a:r>
              <a:rPr lang="en-US" altLang="zh-CN" dirty="0" smtClean="0"/>
              <a:t>.</a:t>
            </a:r>
          </a:p>
        </p:txBody>
      </p:sp>
    </p:spTree>
    <p:extLst>
      <p:ext uri="{BB962C8B-B14F-4D97-AF65-F5344CB8AC3E}">
        <p14:creationId xmlns:p14="http://schemas.microsoft.com/office/powerpoint/2010/main" val="672468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rPr>
              <a:t>Keywords</a:t>
            </a:r>
            <a:endParaRPr lang="zh-CN" altLang="en-US" dirty="0"/>
          </a:p>
        </p:txBody>
      </p:sp>
      <p:sp>
        <p:nvSpPr>
          <p:cNvPr id="3" name="Content Placeholder 2"/>
          <p:cNvSpPr>
            <a:spLocks noGrp="1"/>
          </p:cNvSpPr>
          <p:nvPr>
            <p:ph idx="1"/>
          </p:nvPr>
        </p:nvSpPr>
        <p:spPr/>
        <p:txBody>
          <a:bodyPr/>
          <a:lstStyle/>
          <a:p>
            <a:r>
              <a:rPr lang="en-US" altLang="zh-CN" dirty="0"/>
              <a:t>You can find the complete list of keywords at</a:t>
            </a:r>
            <a:r>
              <a:rPr lang="zh-CN" altLang="en-US" dirty="0"/>
              <a:t> </a:t>
            </a:r>
            <a:r>
              <a:rPr lang="en-US" altLang="zh-CN" u="sng" dirty="0"/>
              <a:t>http://docs.oracle.com/javase/tutorial/java/nutsandbolts/_keywords.html</a:t>
            </a:r>
            <a:endParaRPr lang="zh-CN" altLang="en-US" u="sng" dirty="0"/>
          </a:p>
          <a:p>
            <a:endParaRPr lang="zh-CN" altLang="en-US" dirty="0"/>
          </a:p>
        </p:txBody>
      </p:sp>
      <p:pic>
        <p:nvPicPr>
          <p:cNvPr id="4" name="Picture 3"/>
          <p:cNvPicPr>
            <a:picLocks noChangeAspect="1"/>
          </p:cNvPicPr>
          <p:nvPr/>
        </p:nvPicPr>
        <p:blipFill>
          <a:blip r:embed="rId2"/>
          <a:stretch>
            <a:fillRect/>
          </a:stretch>
        </p:blipFill>
        <p:spPr>
          <a:xfrm>
            <a:off x="420152" y="2219325"/>
            <a:ext cx="8619559" cy="4381500"/>
          </a:xfrm>
          <a:prstGeom prst="rect">
            <a:avLst/>
          </a:prstGeom>
        </p:spPr>
      </p:pic>
    </p:spTree>
    <p:extLst>
      <p:ext uri="{BB962C8B-B14F-4D97-AF65-F5344CB8AC3E}">
        <p14:creationId xmlns:p14="http://schemas.microsoft.com/office/powerpoint/2010/main" val="3583863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8461</TotalTime>
  <Words>3883</Words>
  <Application>Microsoft Office PowerPoint</Application>
  <PresentationFormat>全屏显示(4:3)</PresentationFormat>
  <Paragraphs>508</Paragraphs>
  <Slides>73</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73</vt:i4>
      </vt:variant>
    </vt:vector>
  </HeadingPairs>
  <TitlesOfParts>
    <vt:vector size="85" baseType="lpstr">
      <vt:lpstr>方正舒体</vt:lpstr>
      <vt:lpstr>仿宋</vt:lpstr>
      <vt:lpstr>华文楷体</vt:lpstr>
      <vt:lpstr>楷体</vt:lpstr>
      <vt:lpstr>宋体</vt:lpstr>
      <vt:lpstr>Calibri</vt:lpstr>
      <vt:lpstr>Calisto MT</vt:lpstr>
      <vt:lpstr>Segoe UI</vt:lpstr>
      <vt:lpstr>Trebuchet MS</vt:lpstr>
      <vt:lpstr>Wingdings</vt:lpstr>
      <vt:lpstr>Wingdings 2</vt:lpstr>
      <vt:lpstr>Slate</vt:lpstr>
      <vt:lpstr>Java Programming</vt:lpstr>
      <vt:lpstr>Outline </vt:lpstr>
      <vt:lpstr>Variables and Types</vt:lpstr>
      <vt:lpstr>Variable declaration statement</vt:lpstr>
      <vt:lpstr>Identifiers(标识符)</vt:lpstr>
      <vt:lpstr>Name Convention(命名惯例)</vt:lpstr>
      <vt:lpstr>Identifiers(标识符)</vt:lpstr>
      <vt:lpstr>Keywords(关键词)</vt:lpstr>
      <vt:lpstr>Keywords</vt:lpstr>
      <vt:lpstr>Types</vt:lpstr>
      <vt:lpstr>Primitive Types(基本数据类型)</vt:lpstr>
      <vt:lpstr>Primitive Types</vt:lpstr>
      <vt:lpstr>Primitive Types</vt:lpstr>
      <vt:lpstr>A reference type: String</vt:lpstr>
      <vt:lpstr>Assignment(赋值)</vt:lpstr>
      <vt:lpstr>Literals(字面常量)</vt:lpstr>
      <vt:lpstr>Literals</vt:lpstr>
      <vt:lpstr>Notice</vt:lpstr>
      <vt:lpstr>Conversion by casting(转换)</vt:lpstr>
      <vt:lpstr>Conversion by casting</vt:lpstr>
      <vt:lpstr>Conversion by casting</vt:lpstr>
      <vt:lpstr>Conversion by casting</vt:lpstr>
      <vt:lpstr>Comments(注释)</vt:lpstr>
      <vt:lpstr>Operators and Expressions</vt:lpstr>
      <vt:lpstr>Arithmetic Operators(算术运算符)</vt:lpstr>
      <vt:lpstr>Overflow and Underflow(上溢下溢)</vt:lpstr>
      <vt:lpstr>Overflow and Underflow(上溢下溢)</vt:lpstr>
      <vt:lpstr>Rounding errors(舍入错误)</vt:lpstr>
      <vt:lpstr>Order of Operations</vt:lpstr>
      <vt:lpstr>String concatenation(连接) operator</vt:lpstr>
      <vt:lpstr>CalcArea.java</vt:lpstr>
      <vt:lpstr>Relational operators</vt:lpstr>
      <vt:lpstr>Notice </vt:lpstr>
      <vt:lpstr>Logical operators</vt:lpstr>
      <vt:lpstr>Static Methods</vt:lpstr>
      <vt:lpstr>Adding new Static Method </vt:lpstr>
      <vt:lpstr>Static method definition </vt:lpstr>
      <vt:lpstr>RadianAndDegree.java</vt:lpstr>
      <vt:lpstr>RadianAndDegree.java </vt:lpstr>
      <vt:lpstr>“black box”</vt:lpstr>
      <vt:lpstr>“black box”</vt:lpstr>
      <vt:lpstr>“contract”</vt:lpstr>
      <vt:lpstr>Preconditions &amp; postconditions</vt:lpstr>
      <vt:lpstr>Preconditions &amp; postconditions</vt:lpstr>
      <vt:lpstr>Preconditions &amp; postconditions</vt:lpstr>
      <vt:lpstr>Javadoc comments</vt:lpstr>
      <vt:lpstr>Javadoc comments</vt:lpstr>
      <vt:lpstr>Javadoc comments</vt:lpstr>
      <vt:lpstr>Quiz1: Fibonacci sequence </vt:lpstr>
      <vt:lpstr>Arrays</vt:lpstr>
      <vt:lpstr>Create an array</vt:lpstr>
      <vt:lpstr>Array Initialization(数组初始化)</vt:lpstr>
      <vt:lpstr>Accessing the elements(访问数组元素)</vt:lpstr>
      <vt:lpstr>Length of an array</vt:lpstr>
      <vt:lpstr>Reference to array</vt:lpstr>
      <vt:lpstr>Reference to array</vt:lpstr>
      <vt:lpstr>Copying arrays</vt:lpstr>
      <vt:lpstr>Passing arguments</vt:lpstr>
      <vt:lpstr>BMI statistics problem</vt:lpstr>
      <vt:lpstr>PowerPoint 演示文稿</vt:lpstr>
      <vt:lpstr>Sort students by height</vt:lpstr>
      <vt:lpstr>Sort students by height</vt:lpstr>
      <vt:lpstr>PowerPoint 演示文稿</vt:lpstr>
      <vt:lpstr>BMI statistics problem</vt:lpstr>
      <vt:lpstr>Find the median(中数)</vt:lpstr>
      <vt:lpstr>Mode(众数) </vt:lpstr>
      <vt:lpstr>Find the mode </vt:lpstr>
      <vt:lpstr>Two-dimensional Array(二维数组)</vt:lpstr>
      <vt:lpstr>Create and initialize 2D Array</vt:lpstr>
      <vt:lpstr>Print 2D array</vt:lpstr>
      <vt:lpstr>Triangular array(三角形数组)</vt:lpstr>
      <vt:lpstr>Behind the 2D array</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Xudong</dc:creator>
  <cp:lastModifiedBy>Xudong Liu</cp:lastModifiedBy>
  <cp:revision>580</cp:revision>
  <dcterms:created xsi:type="dcterms:W3CDTF">2016-09-02T14:09:24Z</dcterms:created>
  <dcterms:modified xsi:type="dcterms:W3CDTF">2018-07-03T05:31:29Z</dcterms:modified>
</cp:coreProperties>
</file>