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85"/>
  </p:handoutMasterIdLst>
  <p:sldIdLst>
    <p:sldId id="256" r:id="rId3"/>
    <p:sldId id="387" r:id="rId4"/>
    <p:sldId id="385" r:id="rId5"/>
    <p:sldId id="285" r:id="rId6"/>
    <p:sldId id="291" r:id="rId7"/>
    <p:sldId id="292" r:id="rId9"/>
    <p:sldId id="451" r:id="rId10"/>
    <p:sldId id="450" r:id="rId11"/>
    <p:sldId id="290" r:id="rId12"/>
    <p:sldId id="488" r:id="rId13"/>
    <p:sldId id="309" r:id="rId14"/>
    <p:sldId id="474" r:id="rId15"/>
    <p:sldId id="408" r:id="rId16"/>
    <p:sldId id="302" r:id="rId17"/>
    <p:sldId id="304" r:id="rId18"/>
    <p:sldId id="310" r:id="rId19"/>
    <p:sldId id="473" r:id="rId20"/>
    <p:sldId id="407" r:id="rId21"/>
    <p:sldId id="322" r:id="rId22"/>
    <p:sldId id="471" r:id="rId23"/>
    <p:sldId id="472" r:id="rId24"/>
    <p:sldId id="303" r:id="rId25"/>
    <p:sldId id="379" r:id="rId26"/>
    <p:sldId id="283" r:id="rId27"/>
    <p:sldId id="364" r:id="rId28"/>
    <p:sldId id="363" r:id="rId29"/>
    <p:sldId id="307" r:id="rId30"/>
    <p:sldId id="298" r:id="rId31"/>
    <p:sldId id="306" r:id="rId32"/>
    <p:sldId id="305" r:id="rId33"/>
    <p:sldId id="297" r:id="rId34"/>
    <p:sldId id="356" r:id="rId35"/>
    <p:sldId id="311" r:id="rId36"/>
    <p:sldId id="357" r:id="rId37"/>
    <p:sldId id="454" r:id="rId38"/>
    <p:sldId id="489" r:id="rId39"/>
    <p:sldId id="294" r:id="rId40"/>
    <p:sldId id="463" r:id="rId41"/>
    <p:sldId id="466" r:id="rId42"/>
    <p:sldId id="453" r:id="rId43"/>
    <p:sldId id="449" r:id="rId44"/>
    <p:sldId id="467" r:id="rId45"/>
    <p:sldId id="468" r:id="rId46"/>
    <p:sldId id="469" r:id="rId47"/>
    <p:sldId id="392" r:id="rId48"/>
    <p:sldId id="393" r:id="rId49"/>
    <p:sldId id="389" r:id="rId50"/>
    <p:sldId id="390" r:id="rId51"/>
    <p:sldId id="490" r:id="rId52"/>
    <p:sldId id="491" r:id="rId53"/>
    <p:sldId id="492" r:id="rId54"/>
    <p:sldId id="493" r:id="rId55"/>
    <p:sldId id="494" r:id="rId56"/>
    <p:sldId id="495" r:id="rId57"/>
    <p:sldId id="496" r:id="rId58"/>
    <p:sldId id="497" r:id="rId59"/>
    <p:sldId id="498" r:id="rId60"/>
    <p:sldId id="499" r:id="rId61"/>
    <p:sldId id="500" r:id="rId62"/>
    <p:sldId id="501" r:id="rId63"/>
    <p:sldId id="409" r:id="rId64"/>
    <p:sldId id="411" r:id="rId65"/>
    <p:sldId id="412" r:id="rId66"/>
    <p:sldId id="413" r:id="rId67"/>
    <p:sldId id="332" r:id="rId68"/>
    <p:sldId id="476" r:id="rId69"/>
    <p:sldId id="334" r:id="rId70"/>
    <p:sldId id="351" r:id="rId71"/>
    <p:sldId id="336" r:id="rId72"/>
    <p:sldId id="477" r:id="rId73"/>
    <p:sldId id="335" r:id="rId74"/>
    <p:sldId id="478" r:id="rId75"/>
    <p:sldId id="485" r:id="rId76"/>
    <p:sldId id="479" r:id="rId77"/>
    <p:sldId id="480" r:id="rId78"/>
    <p:sldId id="481" r:id="rId79"/>
    <p:sldId id="482" r:id="rId80"/>
    <p:sldId id="483" r:id="rId81"/>
    <p:sldId id="484" r:id="rId82"/>
    <p:sldId id="486" r:id="rId83"/>
    <p:sldId id="281" r:id="rId84"/>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6" autoAdjust="0"/>
    <p:restoredTop sz="88320" autoAdjust="0"/>
  </p:normalViewPr>
  <p:slideViewPr>
    <p:cSldViewPr snapToGrid="0">
      <p:cViewPr varScale="1">
        <p:scale>
          <a:sx n="60" d="100"/>
          <a:sy n="60" d="100"/>
        </p:scale>
        <p:origin x="14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handoutMaster" Target="handoutMasters/handoutMaster1.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624976A7-5640-4EDF-9C72-ABADE812E591}" type="datetimeFigureOut">
              <a:rPr lang="zh-CN" altLang="en-US" smtClean="0"/>
            </a:fld>
            <a:endParaRPr lang="zh-CN" alt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7992A086-2753-42BF-A7FE-7B3EDD95002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1B9D8BEA-872F-4562-8596-6D937B6835A7}"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3435350" y="849313"/>
            <a:ext cx="3057525"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19E33BAA-D203-4A65-901A-20A394C310C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非常重要，如果不理解面向对象原理，需记住该语法要求</a:t>
            </a:r>
            <a:endParaRPr lang="zh-CN" altLang="en-US" dirty="0"/>
          </a:p>
        </p:txBody>
      </p:sp>
      <p:sp>
        <p:nvSpPr>
          <p:cNvPr id="4" name="灯片编号占位符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olidFill>
                  <a:srgbClr val="0070C0"/>
                </a:solidFill>
              </a:rPr>
              <a:t>Notice: </a:t>
            </a:r>
            <a:r>
              <a:rPr lang="en-US" altLang="zh-CN" dirty="0" smtClean="0"/>
              <a:t>Variables must be initialized (assigned for the first time) before they can be used!</a:t>
            </a:r>
            <a:endParaRPr lang="zh-CN" altLang="en-US" dirty="0" smtClean="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方法调用返回下一个伪高斯</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smtClean="0">
                <a:solidFill>
                  <a:schemeClr val="tx1"/>
                </a:solidFill>
                <a:effectLst/>
                <a:latin typeface="+mn-lt"/>
                <a:ea typeface="+mn-ea"/>
                <a:cs typeface="+mn-cs"/>
              </a:rPr>
              <a:t>正态地”</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分布的均值为</a:t>
            </a:r>
            <a:r>
              <a:rPr lang="en-US" altLang="zh-CN" sz="1200" b="0" i="0" u="none" strike="noStrike" kern="1200" dirty="0" smtClean="0">
                <a:solidFill>
                  <a:schemeClr val="tx1"/>
                </a:solidFill>
                <a:effectLst/>
                <a:latin typeface="+mn-lt"/>
                <a:ea typeface="+mn-ea"/>
                <a:cs typeface="+mn-cs"/>
              </a:rPr>
              <a:t>0.0</a:t>
            </a:r>
            <a:r>
              <a:rPr lang="zh-CN" altLang="en-US" sz="1200" b="0" i="0" u="none" strike="noStrike" kern="1200" dirty="0" smtClean="0">
                <a:solidFill>
                  <a:schemeClr val="tx1"/>
                </a:solidFill>
                <a:effectLst/>
                <a:latin typeface="+mn-lt"/>
                <a:ea typeface="+mn-ea"/>
                <a:cs typeface="+mn-cs"/>
              </a:rPr>
              <a:t>，标准差为</a:t>
            </a:r>
            <a:r>
              <a:rPr lang="en-US" altLang="zh-CN" sz="1200" b="0" i="0" u="none" strike="noStrike" kern="1200" dirty="0" smtClean="0">
                <a:solidFill>
                  <a:schemeClr val="tx1"/>
                </a:solidFill>
                <a:effectLst/>
                <a:latin typeface="+mn-lt"/>
                <a:ea typeface="+mn-ea"/>
                <a:cs typeface="+mn-cs"/>
              </a:rPr>
              <a:t>1.0</a:t>
            </a:r>
            <a:r>
              <a:rPr lang="zh-CN" altLang="en-US" sz="1200" b="0" i="0" u="none" strike="noStrike" kern="1200" dirty="0" smtClean="0">
                <a:solidFill>
                  <a:schemeClr val="tx1"/>
                </a:solidFill>
                <a:effectLst/>
                <a:latin typeface="+mn-lt"/>
                <a:ea typeface="+mn-ea"/>
                <a:cs typeface="+mn-cs"/>
              </a:rPr>
              <a:t>从此随机数生成器的序列的</a:t>
            </a:r>
            <a:r>
              <a:rPr lang="en-US" altLang="zh-CN" sz="1200" b="0" i="0" u="none" strike="noStrike" kern="1200" dirty="0" smtClean="0">
                <a:solidFill>
                  <a:schemeClr val="tx1"/>
                </a:solidFill>
                <a:effectLst/>
                <a:latin typeface="+mn-lt"/>
                <a:ea typeface="+mn-ea"/>
                <a:cs typeface="+mn-cs"/>
              </a:rPr>
              <a:t>double</a:t>
            </a:r>
            <a:r>
              <a:rPr lang="zh-CN" altLang="en-US" sz="1200" b="0" i="0" u="none" strike="noStrike" kern="1200" dirty="0" smtClean="0">
                <a:solidFill>
                  <a:schemeClr val="tx1"/>
                </a:solidFill>
                <a:effectLst/>
                <a:latin typeface="+mn-lt"/>
                <a:ea typeface="+mn-ea"/>
                <a:cs typeface="+mn-cs"/>
              </a:rPr>
              <a:t>值。</a:t>
            </a:r>
            <a:endParaRPr lang="zh-CN" altLang="en-US" dirty="0"/>
          </a:p>
        </p:txBody>
      </p:sp>
      <p:sp>
        <p:nvSpPr>
          <p:cNvPr id="4" name="灯片编号占位符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main components of the JVM include the </a:t>
            </a:r>
            <a:r>
              <a:rPr lang="en-US" altLang="zh-CN" sz="1200" b="0" i="0" kern="1200" dirty="0" err="1" smtClean="0">
                <a:solidFill>
                  <a:schemeClr val="tx1"/>
                </a:solidFill>
                <a:effectLst/>
                <a:latin typeface="+mn-lt"/>
                <a:ea typeface="+mn-ea"/>
                <a:cs typeface="+mn-cs"/>
              </a:rPr>
              <a:t>classloader</a:t>
            </a:r>
            <a:r>
              <a:rPr lang="en-US" altLang="zh-CN" sz="1200" b="0" i="0" kern="1200" dirty="0" smtClean="0">
                <a:solidFill>
                  <a:schemeClr val="tx1"/>
                </a:solidFill>
                <a:effectLst/>
                <a:latin typeface="+mn-lt"/>
                <a:ea typeface="+mn-ea"/>
                <a:cs typeface="+mn-cs"/>
              </a:rPr>
              <a:t>, the runtime data areas, and the execution engine.</a:t>
            </a:r>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http://java-performance.info/string-intern-in-java-6-7-8/</a:t>
            </a:r>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https://www.rollingstone.com/culture/news/steve-jobs-in-1994-the-rolling-stone-interview-20110117</a:t>
            </a:r>
            <a:endParaRPr lang="zh-CN" altLang="en-US" dirty="0"/>
          </a:p>
        </p:txBody>
      </p:sp>
      <p:sp>
        <p:nvSpPr>
          <p:cNvPr id="4" name="灯片编号占位符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altLang="zh-CN" sz="1200" b="0" i="0" kern="1200" dirty="0" smtClean="0">
                <a:solidFill>
                  <a:schemeClr val="tx1"/>
                </a:solidFill>
                <a:effectLst/>
                <a:latin typeface="+mn-lt"/>
                <a:ea typeface="+mn-ea"/>
                <a:cs typeface="+mn-cs"/>
              </a:rPr>
              <a:t>The execution</a:t>
            </a:r>
            <a:r>
              <a:rPr lang="en-US" altLang="zh-CN" sz="1200" b="0" i="0" kern="1200" baseline="0" dirty="0" smtClean="0">
                <a:solidFill>
                  <a:schemeClr val="tx1"/>
                </a:solidFill>
                <a:effectLst/>
                <a:latin typeface="+mn-lt"/>
                <a:ea typeface="+mn-ea"/>
                <a:cs typeface="+mn-cs"/>
              </a:rPr>
              <a:t> flow looks like as below:</a:t>
            </a:r>
            <a:endParaRPr lang="en-US" altLang="zh-CN" sz="1200" b="0" i="0" kern="1200" baseline="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public Dog() {</a:t>
            </a:r>
            <a:endParaRPr lang="en-US" altLang="zh-CN"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    call super();</a:t>
            </a:r>
            <a:endParaRPr lang="en-US" altLang="zh-CN"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    executed</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the </a:t>
            </a:r>
            <a:r>
              <a:rPr lang="en-US" altLang="zh-CN" dirty="0" smtClean="0"/>
              <a:t>instance initialization block;</a:t>
            </a:r>
            <a:endParaRPr lang="en-US" altLang="zh-CN"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System.out.println</a:t>
            </a:r>
            <a:r>
              <a:rPr lang="en-US" altLang="zh-CN" sz="1200" b="0" i="0" kern="1200" dirty="0" smtClean="0">
                <a:solidFill>
                  <a:schemeClr val="tx1"/>
                </a:solidFill>
                <a:effectLst/>
                <a:latin typeface="+mn-lt"/>
                <a:ea typeface="+mn-ea"/>
                <a:cs typeface="+mn-cs"/>
              </a:rPr>
              <a:t>("Dog's constructor");</a:t>
            </a:r>
            <a:endParaRPr lang="en-US" altLang="zh-CN"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fontAlgn="base"/>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There can be multiple instance initialization blocks in a class, and they are executed in the order they appear.</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rgbClr val="FF0000"/>
                </a:solidFill>
              </a:rPr>
              <a:t>本程序中</a:t>
            </a:r>
            <a:r>
              <a:rPr lang="en-US" altLang="zh-CN" dirty="0" err="1" smtClean="0">
                <a:solidFill>
                  <a:srgbClr val="FF0000"/>
                </a:solidFill>
              </a:rPr>
              <a:t>HeightComparator</a:t>
            </a:r>
            <a:r>
              <a:rPr lang="en-US" altLang="zh-CN" dirty="0" smtClean="0">
                <a:solidFill>
                  <a:srgbClr val="FF0000"/>
                </a:solidFill>
              </a:rPr>
              <a:t> </a:t>
            </a:r>
            <a:r>
              <a:rPr lang="en-US" altLang="zh-CN" dirty="0" err="1" smtClean="0">
                <a:solidFill>
                  <a:srgbClr val="FF0000"/>
                </a:solidFill>
              </a:rPr>
              <a:t>myHc</a:t>
            </a:r>
            <a:r>
              <a:rPr lang="en-US" altLang="zh-CN" dirty="0" smtClean="0">
                <a:solidFill>
                  <a:srgbClr val="FF0000"/>
                </a:solidFill>
              </a:rPr>
              <a:t>=</a:t>
            </a:r>
            <a:r>
              <a:rPr lang="en-US" altLang="zh-CN" dirty="0" smtClean="0">
                <a:solidFill>
                  <a:schemeClr val="tx2"/>
                </a:solidFill>
              </a:rPr>
              <a:t> </a:t>
            </a:r>
            <a:r>
              <a:rPr lang="en-US" altLang="zh-CN" dirty="0" err="1" smtClean="0">
                <a:solidFill>
                  <a:srgbClr val="FF0000"/>
                </a:solidFill>
              </a:rPr>
              <a:t>bmi.new</a:t>
            </a:r>
            <a:r>
              <a:rPr lang="en-US" altLang="zh-CN" dirty="0" smtClean="0">
                <a:solidFill>
                  <a:srgbClr val="FF0000"/>
                </a:solidFill>
              </a:rPr>
              <a:t> </a:t>
            </a:r>
            <a:r>
              <a:rPr lang="en-US" altLang="zh-CN" dirty="0" err="1" smtClean="0">
                <a:solidFill>
                  <a:srgbClr val="FF0000"/>
                </a:solidFill>
              </a:rPr>
              <a:t>HeightComparator</a:t>
            </a:r>
            <a:r>
              <a:rPr lang="en-US" altLang="zh-CN" dirty="0" smtClean="0">
                <a:solidFill>
                  <a:srgbClr val="FF0000"/>
                </a:solidFill>
              </a:rPr>
              <a:t>()</a:t>
            </a:r>
            <a:r>
              <a:rPr lang="zh-CN" altLang="en-US" dirty="0" smtClean="0">
                <a:solidFill>
                  <a:srgbClr val="FF0000"/>
                </a:solidFill>
              </a:rPr>
              <a:t>也正确，也因在一个类中；</a:t>
            </a:r>
            <a:endParaRPr lang="en-US" altLang="zh-CN"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rgbClr val="FF0000"/>
                </a:solidFill>
              </a:rPr>
              <a:t>如果另一个类中要声明</a:t>
            </a:r>
            <a:r>
              <a:rPr lang="en-US" altLang="zh-CN" dirty="0" err="1" smtClean="0">
                <a:solidFill>
                  <a:srgbClr val="FF0000"/>
                </a:solidFill>
              </a:rPr>
              <a:t>HeightComparator</a:t>
            </a:r>
            <a:r>
              <a:rPr lang="zh-CN" altLang="en-US" dirty="0" smtClean="0">
                <a:solidFill>
                  <a:srgbClr val="FF0000"/>
                </a:solidFill>
              </a:rPr>
              <a:t>类型的变量，必须加</a:t>
            </a:r>
            <a:r>
              <a:rPr lang="en-US" altLang="zh-CN" dirty="0" smtClean="0">
                <a:solidFill>
                  <a:srgbClr val="FF0000"/>
                </a:solidFill>
              </a:rPr>
              <a:t>BMI.</a:t>
            </a:r>
            <a:endParaRPr lang="en-US" altLang="zh-CN" dirty="0" smtClean="0">
              <a:solidFill>
                <a:schemeClr val="tx2"/>
              </a:solidFill>
            </a:endParaRPr>
          </a:p>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mtClean="0"/>
              <a:t>http://www.uml.org/what-is-uml.htm#12DiagramTypes</a:t>
            </a:r>
            <a:endParaRPr lang="zh-CN" altLang="en-US"/>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例如</a:t>
            </a:r>
            <a:r>
              <a:rPr lang="en-US" altLang="zh-CN" dirty="0" smtClean="0"/>
              <a:t>System.out.println</a:t>
            </a:r>
            <a:r>
              <a:rPr lang="zh-CN" altLang="en-US" dirty="0" smtClean="0"/>
              <a:t>中</a:t>
            </a:r>
            <a:r>
              <a:rPr lang="en-US" altLang="zh-CN" dirty="0" smtClean="0"/>
              <a:t>out</a:t>
            </a:r>
            <a:r>
              <a:rPr lang="zh-CN" altLang="en-US" dirty="0" smtClean="0"/>
              <a:t>为</a:t>
            </a:r>
            <a:r>
              <a:rPr lang="en-US" altLang="zh-CN" dirty="0" smtClean="0"/>
              <a:t>static</a:t>
            </a:r>
            <a:endParaRPr lang="zh-CN" altLang="en-US" dirty="0"/>
          </a:p>
        </p:txBody>
      </p:sp>
      <p:sp>
        <p:nvSpPr>
          <p:cNvPr id="4" name="灯片编号占位符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非常重要，如果不理解面向对象原理，需记住该语法要求</a:t>
            </a:r>
            <a:endParaRPr lang="zh-CN" altLang="en-US" dirty="0"/>
          </a:p>
        </p:txBody>
      </p:sp>
      <p:sp>
        <p:nvSpPr>
          <p:cNvPr id="4" name="灯片编号占位符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19E33BAA-D203-4A65-901A-20A394C310C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6000" b="1">
                <a:latin typeface="+mn-lt"/>
              </a:defRPr>
            </a:lvl1p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32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Click to edit Master subtitle style</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smtClean="0"/>
              <a:t>Click to edit Master text styles</a:t>
            </a:r>
            <a:endParaRPr lang="en-US" altLang="zh-CN" dirty="0" smtClean="0"/>
          </a:p>
          <a:p>
            <a:pPr lvl="1"/>
            <a:r>
              <a:rPr lang="en-US" altLang="zh-CN" dirty="0" smtClean="0"/>
              <a:t>Second level</a:t>
            </a:r>
            <a:endParaRPr lang="en-US" altLang="zh-CN" dirty="0" smtClean="0"/>
          </a:p>
          <a:p>
            <a:pPr lvl="2"/>
            <a:r>
              <a:rPr lang="en-US" altLang="zh-CN" dirty="0" smtClean="0"/>
              <a:t>Third level</a:t>
            </a:r>
            <a:endParaRPr lang="en-US" altLang="zh-CN" dirty="0" smtClean="0"/>
          </a:p>
          <a:p>
            <a:pPr lvl="3"/>
            <a:r>
              <a:rPr lang="en-US" altLang="zh-CN" dirty="0" smtClean="0"/>
              <a:t>Fourth level</a:t>
            </a:r>
            <a:endParaRPr lang="en-US" altLang="zh-CN" dirty="0" smtClean="0"/>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5400">
                <a:latin typeface="+mn-lt"/>
              </a:defRPr>
            </a:lvl1p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2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smtClean="0"/>
              <a:t>Click to edit Master text styles</a:t>
            </a:r>
            <a:endParaRPr lang="en-US" altLang="zh-CN" dirty="0" smtClean="0"/>
          </a:p>
        </p:txBody>
      </p:sp>
      <p:sp>
        <p:nvSpPr>
          <p:cNvPr id="4" name="Date Placeholder 3"/>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dirty="0" smtClean="0"/>
              <a:t>Click to edit Master text styles</a:t>
            </a:r>
            <a:endParaRPr lang="en-US" altLang="zh-CN" dirty="0" smtClean="0"/>
          </a:p>
          <a:p>
            <a:pPr lvl="1"/>
            <a:r>
              <a:rPr lang="en-US" altLang="zh-CN" dirty="0" smtClean="0"/>
              <a:t>Second level</a:t>
            </a:r>
            <a:endParaRPr lang="en-US" altLang="zh-CN" dirty="0" smtClean="0"/>
          </a:p>
          <a:p>
            <a:pPr lvl="2"/>
            <a:r>
              <a:rPr lang="en-US" altLang="zh-CN" dirty="0" smtClean="0"/>
              <a:t>Third level</a:t>
            </a:r>
            <a:endParaRPr lang="en-US" altLang="zh-CN" dirty="0" smtClean="0"/>
          </a:p>
          <a:p>
            <a:pPr lvl="3"/>
            <a:r>
              <a:rPr lang="en-US" altLang="zh-CN" dirty="0" smtClean="0"/>
              <a:t>Fourth level</a:t>
            </a:r>
            <a:endParaRPr lang="en-US" altLang="zh-CN" dirty="0" smtClean="0"/>
          </a:p>
          <a:p>
            <a:pPr lvl="4"/>
            <a:r>
              <a:rPr lang="en-US" altLang="zh-CN" dirty="0" smtClean="0"/>
              <a:t>Fifth level</a:t>
            </a:r>
            <a:endParaRPr lang="zh-CN" alt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endParaRPr lang="en-US" altLang="zh-CN" smtClean="0"/>
          </a:p>
        </p:txBody>
      </p:sp>
      <p:sp>
        <p:nvSpPr>
          <p:cNvPr id="5" name="Date Placeholder 4"/>
          <p:cNvSpPr>
            <a:spLocks noGrp="1"/>
          </p:cNvSpPr>
          <p:nvPr>
            <p:ph type="dt" sz="half" idx="10"/>
          </p:nvPr>
        </p:nvSpPr>
        <p:spPr/>
        <p:txBody>
          <a:bodyPr/>
          <a:lstStyle/>
          <a:p>
            <a:fld id="{FD4D0F35-082B-44F0-BB91-68C18FBCC34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dirty="0" smtClean="0"/>
              <a:t>Click to edit Master text styles</a:t>
            </a:r>
            <a:endParaRPr lang="en-US" altLang="zh-CN" dirty="0" smtClean="0"/>
          </a:p>
          <a:p>
            <a:pPr lvl="1"/>
            <a:r>
              <a:rPr lang="en-US" altLang="zh-CN" dirty="0" smtClean="0"/>
              <a:t>Second level</a:t>
            </a:r>
            <a:endParaRPr lang="en-US" altLang="zh-CN" dirty="0" smtClean="0"/>
          </a:p>
          <a:p>
            <a:pPr lvl="2"/>
            <a:r>
              <a:rPr lang="en-US" altLang="zh-CN" dirty="0" smtClean="0"/>
              <a:t>Third level</a:t>
            </a:r>
            <a:endParaRPr lang="en-US" altLang="zh-CN" dirty="0" smtClean="0"/>
          </a:p>
          <a:p>
            <a:pPr lvl="3"/>
            <a:r>
              <a:rPr lang="en-US" altLang="zh-CN" dirty="0" smtClean="0"/>
              <a:t>Fourth level</a:t>
            </a:r>
            <a:endParaRPr lang="en-US" altLang="zh-CN" dirty="0" smtClean="0"/>
          </a:p>
          <a:p>
            <a:pPr lvl="4"/>
            <a:r>
              <a:rPr lang="en-US" altLang="zh-CN" dirty="0" smtClean="0"/>
              <a:t>Fifth level</a:t>
            </a:r>
            <a:endParaRPr lang="zh-CN" alt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4D0F35-082B-44F0-BB91-68C18FBCC343}"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A5F9BF-70D2-4F4A-82B1-87953B00D58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baseline="0">
          <a:solidFill>
            <a:schemeClr val="tx1"/>
          </a:solidFill>
          <a:latin typeface="+mn-lt"/>
          <a:ea typeface="楷体" panose="02010609060101010101" pitchFamily="49"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b="1" kern="1200" baseline="0">
          <a:solidFill>
            <a:schemeClr val="tx1"/>
          </a:solidFill>
          <a:latin typeface="+mn-lt"/>
          <a:ea typeface="楷体" panose="02010609060101010101" pitchFamily="49"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baseline="0">
          <a:solidFill>
            <a:schemeClr val="tx1"/>
          </a:solidFill>
          <a:latin typeface="+mn-lt"/>
          <a:ea typeface="楷体" panose="020106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baseline="0">
          <a:solidFill>
            <a:schemeClr val="tx1"/>
          </a:solidFill>
          <a:latin typeface="+mn-lt"/>
          <a:ea typeface="楷体" panose="02010609060101010101" pitchFamily="49"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baseline="0">
          <a:solidFill>
            <a:schemeClr val="tx1"/>
          </a:solidFill>
          <a:latin typeface="+mn-lt"/>
          <a:ea typeface="楷体" panose="02010609060101010101" pitchFamily="49"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baseline="0">
          <a:solidFill>
            <a:schemeClr val="tx1"/>
          </a:solidFill>
          <a:latin typeface="+mn-lt"/>
          <a:ea typeface="楷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GI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docs.oracle.com/javase/tutorial/java/javaOO/anonymousclasses.html" TargetMode="External"/><Relationship Id="rId2" Type="http://schemas.openxmlformats.org/officeDocument/2006/relationships/hyperlink" Target="http://docs.oracle.com/javase/tutorial/java/javaOO/localclasses.html" TargetMode="External"/><Relationship Id="rId1" Type="http://schemas.openxmlformats.org/officeDocument/2006/relationships/hyperlink" Target="http://docs.oracle.com/javase/tutorial/java/javaOO/nested.html"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smtClean="0"/>
              <a:t>Java Programming</a:t>
            </a:r>
            <a:endParaRPr lang="zh-CN" altLang="en-US" b="1" dirty="0"/>
          </a:p>
        </p:txBody>
      </p:sp>
      <p:sp>
        <p:nvSpPr>
          <p:cNvPr id="3" name="Subtitle 2"/>
          <p:cNvSpPr>
            <a:spLocks noGrp="1"/>
          </p:cNvSpPr>
          <p:nvPr>
            <p:ph type="subTitle" idx="1"/>
          </p:nvPr>
        </p:nvSpPr>
        <p:spPr/>
        <p:txBody>
          <a:bodyPr>
            <a:normAutofit/>
          </a:bodyPr>
          <a:lstStyle/>
          <a:p>
            <a:r>
              <a:rPr lang="en-US" altLang="zh-CN" sz="2800" b="1" dirty="0" smtClean="0"/>
              <a:t>Classes &amp; Objects</a:t>
            </a:r>
            <a:endParaRPr lang="en-US" altLang="zh-CN" sz="2800" b="1" dirty="0" smtClean="0"/>
          </a:p>
          <a:p>
            <a:r>
              <a:rPr lang="zh-CN" altLang="en-US" sz="2800" dirty="0" smtClean="0"/>
              <a:t>对象和类</a:t>
            </a:r>
            <a:endParaRPr lang="zh-CN" altLang="en-US" sz="2800" b="1"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69107" y="812365"/>
            <a:ext cx="1805785" cy="168751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Creating Student objects</a:t>
            </a:r>
            <a:endParaRPr lang="zh-CN" altLang="en-US" dirty="0"/>
          </a:p>
        </p:txBody>
      </p:sp>
      <p:sp>
        <p:nvSpPr>
          <p:cNvPr id="3" name="Content Placeholder 2"/>
          <p:cNvSpPr>
            <a:spLocks noGrp="1"/>
          </p:cNvSpPr>
          <p:nvPr>
            <p:ph idx="1"/>
          </p:nvPr>
        </p:nvSpPr>
        <p:spPr/>
        <p:txBody>
          <a:bodyPr>
            <a:normAutofit/>
          </a:bodyPr>
          <a:lstStyle/>
          <a:p>
            <a:r>
              <a:rPr lang="en-US" altLang="zh-CN" dirty="0"/>
              <a:t>To instantiate an object in Java, use the keyword </a:t>
            </a:r>
            <a:r>
              <a:rPr lang="en-US" altLang="zh-CN" dirty="0">
                <a:solidFill>
                  <a:schemeClr val="accent5"/>
                </a:solidFill>
              </a:rPr>
              <a:t>new</a:t>
            </a:r>
            <a:r>
              <a:rPr lang="en-US" altLang="zh-CN" dirty="0"/>
              <a:t> followed by a call to the class's constructor</a:t>
            </a:r>
            <a:r>
              <a:rPr lang="en-US" altLang="zh-CN" dirty="0" smtClean="0"/>
              <a:t>.</a:t>
            </a:r>
            <a:endParaRPr lang="en-US" altLang="zh-CN" dirty="0" smtClean="0"/>
          </a:p>
          <a:p>
            <a:endParaRPr lang="en-US" altLang="zh-CN" dirty="0" smtClean="0"/>
          </a:p>
          <a:p>
            <a:pPr marL="342900" lvl="1" indent="0">
              <a:buNone/>
            </a:pPr>
            <a:endParaRPr lang="en-US" altLang="zh-CN" sz="2000" dirty="0"/>
          </a:p>
          <a:p>
            <a:pPr marL="342900" lvl="1" indent="0">
              <a:buNone/>
            </a:pPr>
            <a:r>
              <a:rPr lang="en-US" altLang="zh-CN" sz="2000" dirty="0" smtClean="0"/>
              <a:t>Student s1 = </a:t>
            </a:r>
            <a:r>
              <a:rPr lang="en-US" altLang="zh-CN" sz="2000" dirty="0" smtClean="0">
                <a:solidFill>
                  <a:schemeClr val="accent5"/>
                </a:solidFill>
              </a:rPr>
              <a:t>new</a:t>
            </a:r>
            <a:r>
              <a:rPr lang="en-US" altLang="zh-CN" sz="2000" dirty="0" smtClean="0">
                <a:solidFill>
                  <a:srgbClr val="00B0F0"/>
                </a:solidFill>
              </a:rPr>
              <a:t> </a:t>
            </a:r>
            <a:r>
              <a:rPr lang="en-US" altLang="zh-CN" sz="2000" dirty="0" smtClean="0"/>
              <a:t>Student(“1170611003”);</a:t>
            </a:r>
            <a:endParaRPr lang="en-US" altLang="zh-CN" sz="2000" dirty="0" smtClean="0"/>
          </a:p>
          <a:p>
            <a:pPr marL="342900" lvl="1" indent="0">
              <a:buNone/>
            </a:pPr>
            <a:r>
              <a:rPr lang="en-US" altLang="zh-CN" sz="2000" dirty="0" smtClean="0"/>
              <a:t>Student s2 = </a:t>
            </a:r>
            <a:r>
              <a:rPr lang="en-US" altLang="zh-CN" sz="2000" dirty="0" smtClean="0">
                <a:solidFill>
                  <a:schemeClr val="accent5"/>
                </a:solidFill>
              </a:rPr>
              <a:t>new</a:t>
            </a:r>
            <a:r>
              <a:rPr lang="en-US" altLang="zh-CN" sz="2000" dirty="0" smtClean="0">
                <a:solidFill>
                  <a:srgbClr val="00B0F0"/>
                </a:solidFill>
              </a:rPr>
              <a:t> </a:t>
            </a:r>
            <a:r>
              <a:rPr lang="en-US" altLang="zh-CN" sz="2000" dirty="0" smtClean="0"/>
              <a:t>Student(“1170611004”);</a:t>
            </a:r>
            <a:endParaRPr lang="en-US" altLang="zh-CN" sz="2000" dirty="0" smtClean="0"/>
          </a:p>
          <a:p>
            <a:pPr marL="342900" lvl="1" indent="0">
              <a:buNone/>
            </a:pPr>
            <a:endParaRPr lang="en-US" altLang="zh-CN" b="0" dirty="0" smtClean="0"/>
          </a:p>
          <a:p>
            <a:pPr marL="342900" lvl="1" indent="0">
              <a:buNone/>
            </a:pPr>
            <a:endParaRPr lang="en-US" altLang="zh-CN" b="0"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Class declarations(</a:t>
            </a:r>
            <a:r>
              <a:rPr lang="zh-CN" altLang="en-US" dirty="0" smtClean="0"/>
              <a:t>类的</a:t>
            </a:r>
            <a:r>
              <a:rPr lang="zh-CN" altLang="en-US" dirty="0"/>
              <a:t>定义</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a:t>In general, class declarations can include these components, in order</a:t>
            </a:r>
            <a:r>
              <a:rPr lang="en-US" altLang="zh-CN" dirty="0" smtClean="0"/>
              <a:t>:</a:t>
            </a:r>
            <a:endParaRPr lang="en-US" altLang="zh-CN" dirty="0" smtClean="0"/>
          </a:p>
          <a:p>
            <a:pPr lvl="1"/>
            <a:r>
              <a:rPr lang="en-US" altLang="zh-CN" dirty="0" smtClean="0">
                <a:solidFill>
                  <a:srgbClr val="00B0F0"/>
                </a:solidFill>
              </a:rPr>
              <a:t>Modifiers</a:t>
            </a:r>
            <a:r>
              <a:rPr lang="en-US" altLang="zh-CN" dirty="0"/>
              <a:t>, </a:t>
            </a:r>
            <a:r>
              <a:rPr lang="en-US" altLang="zh-CN" dirty="0" smtClean="0"/>
              <a:t>public</a:t>
            </a:r>
            <a:r>
              <a:rPr lang="en-US" altLang="zh-CN" dirty="0"/>
              <a:t>, or package-private (no explicit modifier</a:t>
            </a:r>
            <a:r>
              <a:rPr lang="en-US" altLang="zh-CN" dirty="0" smtClean="0"/>
              <a:t>).</a:t>
            </a:r>
            <a:endParaRPr lang="en-US" altLang="zh-CN" dirty="0"/>
          </a:p>
          <a:p>
            <a:pPr lvl="1"/>
            <a:r>
              <a:rPr lang="en-US" altLang="zh-CN" dirty="0">
                <a:solidFill>
                  <a:srgbClr val="00B0F0"/>
                </a:solidFill>
              </a:rPr>
              <a:t>The class name</a:t>
            </a:r>
            <a:r>
              <a:rPr lang="en-US" altLang="zh-CN" dirty="0"/>
              <a:t>, with the initial letter capitalized by convention.</a:t>
            </a:r>
            <a:endParaRPr lang="en-US" altLang="zh-CN" dirty="0"/>
          </a:p>
          <a:p>
            <a:pPr lvl="1"/>
            <a:r>
              <a:rPr lang="en-US" altLang="zh-CN" dirty="0" smtClean="0">
                <a:solidFill>
                  <a:srgbClr val="00B0F0"/>
                </a:solidFill>
              </a:rPr>
              <a:t>The </a:t>
            </a:r>
            <a:r>
              <a:rPr lang="en-US" altLang="zh-CN" dirty="0">
                <a:solidFill>
                  <a:srgbClr val="00B0F0"/>
                </a:solidFill>
              </a:rPr>
              <a:t>class body</a:t>
            </a:r>
            <a:r>
              <a:rPr lang="en-US" altLang="zh-CN" dirty="0"/>
              <a:t>, </a:t>
            </a:r>
            <a:r>
              <a:rPr lang="en-US" altLang="zh-CN" dirty="0" smtClean="0"/>
              <a:t>surrounded </a:t>
            </a:r>
            <a:r>
              <a:rPr lang="en-US" altLang="zh-CN" dirty="0"/>
              <a:t>by braces, </a:t>
            </a:r>
            <a:r>
              <a:rPr lang="en-US"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Class declarations</a:t>
            </a:r>
            <a:endParaRPr lang="zh-CN" altLang="en-US" dirty="0"/>
          </a:p>
        </p:txBody>
      </p:sp>
      <p:sp>
        <p:nvSpPr>
          <p:cNvPr id="3" name="Content Placeholder 2"/>
          <p:cNvSpPr>
            <a:spLocks noGrp="1"/>
          </p:cNvSpPr>
          <p:nvPr>
            <p:ph idx="1"/>
          </p:nvPr>
        </p:nvSpPr>
        <p:spPr/>
        <p:txBody>
          <a:bodyPr/>
          <a:lstStyle/>
          <a:p>
            <a:r>
              <a:rPr lang="en-US" altLang="zh-CN" dirty="0" smtClean="0"/>
              <a:t>A Java source file can contain multiple classes.</a:t>
            </a:r>
            <a:endParaRPr lang="en-US" altLang="zh-CN" dirty="0" smtClean="0"/>
          </a:p>
          <a:p>
            <a:r>
              <a:rPr lang="en-US" altLang="zh-CN" dirty="0" smtClean="0">
                <a:solidFill>
                  <a:srgbClr val="0070C0"/>
                </a:solidFill>
              </a:rPr>
              <a:t>When the source </a:t>
            </a:r>
            <a:r>
              <a:rPr lang="en-US" altLang="zh-CN" dirty="0">
                <a:solidFill>
                  <a:srgbClr val="0070C0"/>
                </a:solidFill>
              </a:rPr>
              <a:t>file </a:t>
            </a:r>
            <a:r>
              <a:rPr lang="en-US" altLang="zh-CN" dirty="0" smtClean="0">
                <a:solidFill>
                  <a:srgbClr val="0070C0"/>
                </a:solidFill>
              </a:rPr>
              <a:t>contains </a:t>
            </a:r>
            <a:r>
              <a:rPr lang="en-US" altLang="zh-CN" dirty="0">
                <a:solidFill>
                  <a:srgbClr val="0070C0"/>
                </a:solidFill>
              </a:rPr>
              <a:t>multiple classes, </a:t>
            </a:r>
            <a:r>
              <a:rPr lang="en-US" altLang="zh-CN" dirty="0" smtClean="0">
                <a:solidFill>
                  <a:srgbClr val="0070C0"/>
                </a:solidFill>
              </a:rPr>
              <a:t>you can make </a:t>
            </a:r>
            <a:r>
              <a:rPr lang="en-US" altLang="zh-CN" dirty="0">
                <a:solidFill>
                  <a:srgbClr val="0070C0"/>
                </a:solidFill>
              </a:rPr>
              <a:t>one class "public" and name the source file with that public class name</a:t>
            </a:r>
            <a:r>
              <a:rPr lang="en-US" altLang="zh-CN" dirty="0" smtClean="0">
                <a:solidFill>
                  <a:srgbClr val="0070C0"/>
                </a:solidFill>
              </a:rPr>
              <a:t>.</a:t>
            </a:r>
            <a:endParaRPr lang="en-US" altLang="zh-CN" dirty="0" smtClean="0">
              <a:solidFill>
                <a:srgbClr val="0070C0"/>
              </a:solidFill>
            </a:endParaRPr>
          </a:p>
          <a:p>
            <a:r>
              <a:rPr lang="en-US" altLang="zh-CN" dirty="0" smtClean="0"/>
              <a:t>The compiler will generate a class file for each class defined in the source file.</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Define multiple Classes in a file</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solidFill>
                  <a:srgbClr val="00B050"/>
                </a:solidFill>
              </a:rPr>
              <a:t>//OOBMI.java</a:t>
            </a:r>
            <a:endParaRPr lang="en-US" altLang="zh-CN" dirty="0" smtClean="0">
              <a:solidFill>
                <a:srgbClr val="00B050"/>
              </a:solidFill>
            </a:endParaRPr>
          </a:p>
          <a:p>
            <a:pPr marL="0" indent="0">
              <a:buNone/>
            </a:pPr>
            <a:r>
              <a:rPr lang="en-US" altLang="zh-CN" dirty="0" smtClean="0">
                <a:solidFill>
                  <a:srgbClr val="FF0000"/>
                </a:solidFill>
              </a:rPr>
              <a:t>public</a:t>
            </a:r>
            <a:r>
              <a:rPr lang="en-US" altLang="zh-CN" dirty="0" smtClean="0"/>
              <a:t> </a:t>
            </a:r>
            <a:r>
              <a:rPr lang="en-US" altLang="zh-CN" dirty="0"/>
              <a:t>class </a:t>
            </a:r>
            <a:r>
              <a:rPr lang="en-US" altLang="zh-CN" b="0" dirty="0" smtClean="0"/>
              <a:t>OOBMI</a:t>
            </a:r>
            <a:r>
              <a:rPr lang="en-US" altLang="zh-CN" dirty="0" smtClean="0"/>
              <a:t>{ </a:t>
            </a:r>
            <a:endParaRPr lang="en-US" altLang="zh-CN" dirty="0"/>
          </a:p>
          <a:p>
            <a:pPr marL="0" indent="0">
              <a:buNone/>
            </a:pPr>
            <a:r>
              <a:rPr lang="en-US" altLang="zh-CN" dirty="0" smtClean="0"/>
              <a:t>}</a:t>
            </a:r>
            <a:endParaRPr lang="en-US" altLang="zh-CN" dirty="0" smtClean="0"/>
          </a:p>
          <a:p>
            <a:pPr marL="0" indent="0">
              <a:buNone/>
            </a:pPr>
            <a:r>
              <a:rPr lang="en-US" altLang="zh-CN" dirty="0" smtClean="0"/>
              <a:t>class </a:t>
            </a:r>
            <a:r>
              <a:rPr lang="en-US" altLang="zh-CN" b="0" dirty="0"/>
              <a:t>Student</a:t>
            </a:r>
            <a:r>
              <a:rPr lang="en-US" altLang="zh-CN" dirty="0"/>
              <a:t>{ </a:t>
            </a:r>
            <a:endParaRPr lang="en-US" altLang="zh-CN" dirty="0"/>
          </a:p>
          <a:p>
            <a:pPr marL="0" indent="0">
              <a:buNone/>
            </a:pPr>
            <a:r>
              <a:rPr lang="en-US" altLang="zh-CN" dirty="0" smtClean="0"/>
              <a:t>}</a:t>
            </a:r>
            <a:endParaRPr lang="en-US" altLang="zh-CN" dirty="0" smtClean="0"/>
          </a:p>
          <a:p>
            <a:pPr marL="0" indent="0">
              <a:buNone/>
            </a:pPr>
            <a:endParaRPr lang="en-US" altLang="zh-CN" dirty="0" smtClean="0"/>
          </a:p>
          <a:p>
            <a:pPr marL="0" indent="0">
              <a:buNone/>
            </a:pPr>
            <a:r>
              <a:rPr lang="en-US" altLang="zh-CN" dirty="0" smtClean="0">
                <a:solidFill>
                  <a:srgbClr val="FF0000"/>
                </a:solidFill>
              </a:rPr>
              <a:t>Notice:</a:t>
            </a:r>
            <a:r>
              <a:rPr lang="en-US" altLang="zh-CN" dirty="0">
                <a:solidFill>
                  <a:srgbClr val="FF0000"/>
                </a:solidFill>
              </a:rPr>
              <a:t> </a:t>
            </a:r>
            <a:endParaRPr lang="en-US" altLang="zh-CN" dirty="0" smtClean="0">
              <a:solidFill>
                <a:srgbClr val="FF0000"/>
              </a:solidFill>
            </a:endParaRPr>
          </a:p>
          <a:p>
            <a:pPr lvl="1"/>
            <a:r>
              <a:rPr lang="en-US" altLang="zh-CN" dirty="0" smtClean="0"/>
              <a:t>Class Student is also in the file OOBMI.java, and the keyword public is optional for class OOBMI.</a:t>
            </a:r>
            <a:endParaRPr lang="en-US" altLang="zh-CN" dirty="0"/>
          </a:p>
          <a:p>
            <a:pPr marL="0" indent="0">
              <a:buNone/>
            </a:pP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Member variables(</a:t>
            </a:r>
            <a:r>
              <a:rPr lang="zh-CN" altLang="en-US" dirty="0" smtClean="0"/>
              <a:t>成员变量</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a:solidFill>
                  <a:srgbClr val="0070C0"/>
                </a:solidFill>
              </a:rPr>
              <a:t>Member variables </a:t>
            </a:r>
            <a:r>
              <a:rPr lang="en-US" altLang="zh-CN" dirty="0"/>
              <a:t>are also called </a:t>
            </a:r>
            <a:r>
              <a:rPr lang="en-US" altLang="zh-CN" dirty="0" smtClean="0">
                <a:solidFill>
                  <a:srgbClr val="0070C0"/>
                </a:solidFill>
              </a:rPr>
              <a:t>fields(</a:t>
            </a:r>
            <a:r>
              <a:rPr lang="zh-CN" altLang="en-US" dirty="0">
                <a:solidFill>
                  <a:srgbClr val="0070C0"/>
                </a:solidFill>
              </a:rPr>
              <a:t>域</a:t>
            </a:r>
            <a:r>
              <a:rPr lang="en-US" altLang="zh-CN" dirty="0" smtClean="0">
                <a:solidFill>
                  <a:srgbClr val="0070C0"/>
                </a:solidFill>
              </a:rPr>
              <a:t>).</a:t>
            </a:r>
            <a:endParaRPr lang="en-US" altLang="zh-CN" dirty="0" smtClean="0">
              <a:solidFill>
                <a:srgbClr val="0070C0"/>
              </a:solidFill>
            </a:endParaRPr>
          </a:p>
          <a:p>
            <a:r>
              <a:rPr lang="en-US" altLang="zh-CN" dirty="0" smtClean="0"/>
              <a:t>They are declared </a:t>
            </a:r>
            <a:r>
              <a:rPr lang="en-US" altLang="zh-CN" dirty="0"/>
              <a:t>in a class definition, usually before the method definitions</a:t>
            </a:r>
            <a:r>
              <a:rPr lang="en-US" altLang="zh-CN" dirty="0" smtClean="0"/>
              <a:t>. </a:t>
            </a:r>
            <a:endParaRPr lang="en-US" altLang="zh-CN" dirty="0" smtClean="0"/>
          </a:p>
          <a:p>
            <a:r>
              <a:rPr lang="en-US" altLang="zh-CN" dirty="0">
                <a:solidFill>
                  <a:srgbClr val="0070C0"/>
                </a:solidFill>
              </a:rPr>
              <a:t>Field declarations </a:t>
            </a:r>
            <a:r>
              <a:rPr lang="en-US" altLang="zh-CN" dirty="0"/>
              <a:t>are composed of three components, in order:</a:t>
            </a:r>
            <a:endParaRPr lang="en-US" altLang="zh-CN" dirty="0"/>
          </a:p>
          <a:p>
            <a:pPr lvl="1"/>
            <a:r>
              <a:rPr lang="en-US" altLang="zh-CN" dirty="0"/>
              <a:t>Zero or more </a:t>
            </a:r>
            <a:r>
              <a:rPr lang="en-US" altLang="zh-CN" dirty="0" smtClean="0">
                <a:solidFill>
                  <a:srgbClr val="0070C0"/>
                </a:solidFill>
              </a:rPr>
              <a:t>modifiers</a:t>
            </a:r>
            <a:r>
              <a:rPr lang="en-US" altLang="zh-CN" dirty="0" smtClean="0"/>
              <a:t>.</a:t>
            </a:r>
            <a:endParaRPr lang="en-US" altLang="zh-CN" dirty="0" smtClean="0"/>
          </a:p>
          <a:p>
            <a:pPr lvl="2"/>
            <a:r>
              <a:rPr lang="en-US" altLang="zh-CN" dirty="0" smtClean="0"/>
              <a:t>access modifiers(</a:t>
            </a:r>
            <a:r>
              <a:rPr lang="zh-CN" altLang="en-US" dirty="0" smtClean="0"/>
              <a:t>访问修饰符</a:t>
            </a:r>
            <a:r>
              <a:rPr lang="en-US" altLang="zh-CN" dirty="0" smtClean="0"/>
              <a:t>)</a:t>
            </a:r>
            <a:endParaRPr lang="en-US" altLang="zh-CN" dirty="0" smtClean="0"/>
          </a:p>
          <a:p>
            <a:pPr lvl="2"/>
            <a:r>
              <a:rPr lang="en-US" altLang="zh-CN" dirty="0" smtClean="0"/>
              <a:t>static</a:t>
            </a:r>
            <a:endParaRPr lang="en-US" altLang="zh-CN" dirty="0" smtClean="0"/>
          </a:p>
          <a:p>
            <a:pPr lvl="2"/>
            <a:r>
              <a:rPr lang="en-US" altLang="zh-CN" dirty="0" smtClean="0"/>
              <a:t>final</a:t>
            </a:r>
            <a:endParaRPr lang="en-US" altLang="zh-CN" dirty="0"/>
          </a:p>
          <a:p>
            <a:pPr lvl="1"/>
            <a:r>
              <a:rPr lang="en-US" altLang="zh-CN" dirty="0"/>
              <a:t>The field's type.</a:t>
            </a:r>
            <a:endParaRPr lang="en-US" altLang="zh-CN" dirty="0"/>
          </a:p>
          <a:p>
            <a:pPr lvl="1"/>
            <a:r>
              <a:rPr lang="en-US" altLang="zh-CN" dirty="0"/>
              <a:t>The field's name.</a:t>
            </a:r>
            <a:endParaRPr lang="en-US" altLang="zh-CN" dirty="0"/>
          </a:p>
          <a:p>
            <a:endParaRPr lang="en-US" altLang="zh-CN" dirty="0" smtClean="0"/>
          </a:p>
          <a:p>
            <a:endParaRPr lang="en-US" altLang="zh-CN" dirty="0"/>
          </a:p>
          <a:p>
            <a:endParaRPr lang="zh-CN" altLang="en-US" dirty="0">
              <a:solidFill>
                <a:srgbClr val="00B0F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a:t>
            </a:r>
            <a:r>
              <a:rPr lang="en-US" altLang="zh-CN" dirty="0" smtClean="0"/>
              <a:t>Modifiers(</a:t>
            </a:r>
            <a:r>
              <a:rPr lang="zh-CN" altLang="en-US" dirty="0" smtClean="0"/>
              <a:t>访问修饰符</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a:solidFill>
                  <a:srgbClr val="0070C0"/>
                </a:solidFill>
              </a:rPr>
              <a:t>Access Modifiers </a:t>
            </a:r>
            <a:r>
              <a:rPr lang="en-US" altLang="zh-CN" dirty="0"/>
              <a:t>lets you control what other classes have access to a member </a:t>
            </a:r>
            <a:r>
              <a:rPr lang="en-US" altLang="zh-CN" dirty="0" smtClean="0"/>
              <a:t>field or method. There </a:t>
            </a:r>
            <a:r>
              <a:rPr lang="en-US" altLang="zh-CN" dirty="0"/>
              <a:t>are </a:t>
            </a:r>
            <a:r>
              <a:rPr lang="en-US" altLang="zh-CN" dirty="0" smtClean="0"/>
              <a:t>4 kinds of access </a:t>
            </a:r>
            <a:r>
              <a:rPr lang="en-US" altLang="zh-CN" dirty="0"/>
              <a:t>modifiers</a:t>
            </a:r>
            <a:r>
              <a:rPr lang="en-US" altLang="zh-CN" dirty="0" smtClean="0"/>
              <a:t>:</a:t>
            </a:r>
            <a:endParaRPr lang="en-US" altLang="zh-CN" dirty="0"/>
          </a:p>
          <a:p>
            <a:pPr lvl="1"/>
            <a:r>
              <a:rPr lang="en-US" altLang="zh-CN" dirty="0" smtClean="0">
                <a:solidFill>
                  <a:srgbClr val="0070C0"/>
                </a:solidFill>
              </a:rPr>
              <a:t>public</a:t>
            </a:r>
            <a:endParaRPr lang="en-US" altLang="zh-CN" dirty="0">
              <a:solidFill>
                <a:srgbClr val="0070C0"/>
              </a:solidFill>
            </a:endParaRPr>
          </a:p>
          <a:p>
            <a:pPr lvl="2"/>
            <a:r>
              <a:rPr lang="en-US" altLang="zh-CN" dirty="0"/>
              <a:t>the </a:t>
            </a:r>
            <a:r>
              <a:rPr lang="en-US" altLang="zh-CN" dirty="0" smtClean="0"/>
              <a:t>field or method  </a:t>
            </a:r>
            <a:r>
              <a:rPr lang="en-US" altLang="zh-CN" dirty="0"/>
              <a:t>is accessible from all classes.</a:t>
            </a:r>
            <a:endParaRPr lang="en-US" altLang="zh-CN" dirty="0"/>
          </a:p>
          <a:p>
            <a:pPr lvl="1"/>
            <a:r>
              <a:rPr lang="en-US" altLang="zh-CN" dirty="0" smtClean="0">
                <a:solidFill>
                  <a:srgbClr val="0070C0"/>
                </a:solidFill>
              </a:rPr>
              <a:t>private</a:t>
            </a:r>
            <a:endParaRPr lang="en-US" altLang="zh-CN" dirty="0">
              <a:solidFill>
                <a:srgbClr val="0070C0"/>
              </a:solidFill>
            </a:endParaRPr>
          </a:p>
          <a:p>
            <a:pPr lvl="2"/>
            <a:r>
              <a:rPr lang="en-US" altLang="zh-CN" dirty="0"/>
              <a:t>the </a:t>
            </a:r>
            <a:r>
              <a:rPr lang="en-US" altLang="zh-CN" dirty="0" smtClean="0"/>
              <a:t>field</a:t>
            </a:r>
            <a:r>
              <a:rPr lang="en-US" altLang="zh-CN" dirty="0"/>
              <a:t> or method</a:t>
            </a:r>
            <a:r>
              <a:rPr lang="en-US" altLang="zh-CN" dirty="0" smtClean="0"/>
              <a:t> </a:t>
            </a:r>
            <a:r>
              <a:rPr lang="en-US" altLang="zh-CN" dirty="0"/>
              <a:t>is accessible only within its own class</a:t>
            </a:r>
            <a:r>
              <a:rPr lang="en-US" altLang="zh-CN" dirty="0" smtClean="0"/>
              <a:t>.</a:t>
            </a:r>
            <a:endParaRPr lang="en-US" altLang="zh-CN" dirty="0" smtClean="0"/>
          </a:p>
          <a:p>
            <a:pPr lvl="1"/>
            <a:r>
              <a:rPr lang="en-US" altLang="zh-CN" dirty="0">
                <a:solidFill>
                  <a:srgbClr val="0070C0"/>
                </a:solidFill>
              </a:rPr>
              <a:t>package-private (no explicit modifier)</a:t>
            </a:r>
            <a:endParaRPr lang="en-US" altLang="zh-CN" dirty="0">
              <a:solidFill>
                <a:srgbClr val="0070C0"/>
              </a:solidFill>
            </a:endParaRPr>
          </a:p>
          <a:p>
            <a:pPr lvl="2"/>
            <a:r>
              <a:rPr lang="en-US" altLang="zh-CN" dirty="0"/>
              <a:t>the field or method  is accessible from the package,</a:t>
            </a:r>
            <a:r>
              <a:rPr lang="en-US" altLang="zh-CN" b="0" dirty="0"/>
              <a:t> </a:t>
            </a:r>
            <a:r>
              <a:rPr lang="en-US" altLang="zh-CN" dirty="0"/>
              <a:t>the </a:t>
            </a:r>
            <a:r>
              <a:rPr lang="en-US" altLang="zh-CN" dirty="0">
                <a:solidFill>
                  <a:srgbClr val="0070C0"/>
                </a:solidFill>
              </a:rPr>
              <a:t>default</a:t>
            </a:r>
            <a:r>
              <a:rPr lang="en-US" altLang="zh-CN" dirty="0"/>
              <a:t> access modifier.</a:t>
            </a:r>
            <a:endParaRPr lang="en-US" altLang="zh-CN" dirty="0"/>
          </a:p>
          <a:p>
            <a:pPr lvl="1"/>
            <a:r>
              <a:rPr lang="en-US" altLang="zh-CN" dirty="0" smtClean="0">
                <a:solidFill>
                  <a:srgbClr val="0070C0"/>
                </a:solidFill>
              </a:rPr>
              <a:t>protected</a:t>
            </a:r>
            <a:endParaRPr lang="en-US" altLang="zh-CN" dirty="0">
              <a:solidFill>
                <a:srgbClr val="0070C0"/>
              </a:solidFill>
            </a:endParaRPr>
          </a:p>
          <a:p>
            <a:pPr lvl="2"/>
            <a:r>
              <a:rPr lang="en-US" altLang="zh-CN" dirty="0"/>
              <a:t>the field or method is accessible only within its own </a:t>
            </a:r>
            <a:r>
              <a:rPr lang="en-US" altLang="zh-CN" dirty="0" smtClean="0"/>
              <a:t>package.</a:t>
            </a:r>
            <a:endParaRPr lang="en-US" altLang="zh-CN" dirty="0"/>
          </a:p>
          <a:p>
            <a:pPr lvl="2"/>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Access Modifiers</a:t>
            </a:r>
            <a:endParaRPr lang="zh-CN" altLang="en-US" dirty="0"/>
          </a:p>
        </p:txBody>
      </p:sp>
      <p:sp>
        <p:nvSpPr>
          <p:cNvPr id="3" name="Content Placeholder 2"/>
          <p:cNvSpPr>
            <a:spLocks noGrp="1"/>
          </p:cNvSpPr>
          <p:nvPr>
            <p:ph idx="1"/>
          </p:nvPr>
        </p:nvSpPr>
        <p:spPr/>
        <p:txBody>
          <a:bodyPr/>
          <a:lstStyle/>
          <a:p>
            <a:r>
              <a:rPr lang="en-US" altLang="zh-CN" dirty="0" smtClean="0"/>
              <a:t>There </a:t>
            </a:r>
            <a:r>
              <a:rPr lang="en-US" altLang="zh-CN" dirty="0"/>
              <a:t>are two levels of access control</a:t>
            </a:r>
            <a:r>
              <a:rPr lang="en-US" altLang="zh-CN" dirty="0" smtClean="0"/>
              <a:t>:</a:t>
            </a:r>
            <a:endParaRPr lang="en-US" altLang="zh-CN" dirty="0" smtClean="0"/>
          </a:p>
          <a:p>
            <a:pPr lvl="1"/>
            <a:r>
              <a:rPr lang="en-US" altLang="zh-CN" dirty="0"/>
              <a:t>At the </a:t>
            </a:r>
            <a:r>
              <a:rPr lang="en-US" altLang="zh-CN" dirty="0" smtClean="0"/>
              <a:t>top (class) </a:t>
            </a:r>
            <a:r>
              <a:rPr lang="en-US" altLang="zh-CN" dirty="0"/>
              <a:t>level—public, or package-private (no explicit modifier</a:t>
            </a:r>
            <a:r>
              <a:rPr lang="en-US" altLang="zh-CN" dirty="0" smtClean="0"/>
              <a:t>).</a:t>
            </a:r>
            <a:endParaRPr lang="en-US" altLang="zh-CN" dirty="0"/>
          </a:p>
          <a:p>
            <a:pPr lvl="1"/>
            <a:r>
              <a:rPr lang="en-US" altLang="zh-CN" dirty="0"/>
              <a:t>At the member level—public, private, protected, or package-private (no explicit modifier). </a:t>
            </a:r>
            <a:endParaRPr lang="en-US" altLang="zh-CN" dirty="0" smtClean="0"/>
          </a:p>
        </p:txBody>
      </p:sp>
      <p:pic>
        <p:nvPicPr>
          <p:cNvPr id="6" name="Picture 5"/>
          <p:cNvPicPr>
            <a:picLocks noChangeAspect="1"/>
          </p:cNvPicPr>
          <p:nvPr/>
        </p:nvPicPr>
        <p:blipFill>
          <a:blip r:embed="rId1"/>
          <a:stretch>
            <a:fillRect/>
          </a:stretch>
        </p:blipFill>
        <p:spPr>
          <a:xfrm>
            <a:off x="1788774" y="3880685"/>
            <a:ext cx="5566451" cy="261950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Access </a:t>
            </a:r>
            <a:r>
              <a:rPr lang="en-US" altLang="zh-CN" dirty="0" smtClean="0"/>
              <a:t>Modifiers – class level</a:t>
            </a:r>
            <a:endParaRPr lang="zh-CN" altLang="en-US" dirty="0"/>
          </a:p>
        </p:txBody>
      </p:sp>
      <p:sp>
        <p:nvSpPr>
          <p:cNvPr id="3" name="内容占位符 2"/>
          <p:cNvSpPr>
            <a:spLocks noGrp="1"/>
          </p:cNvSpPr>
          <p:nvPr>
            <p:ph sz="half" idx="1"/>
          </p:nvPr>
        </p:nvSpPr>
        <p:spPr/>
        <p:txBody>
          <a:bodyPr>
            <a:noAutofit/>
          </a:bodyPr>
          <a:lstStyle/>
          <a:p>
            <a:pPr marL="0" indent="0">
              <a:buNone/>
            </a:pPr>
            <a:r>
              <a:rPr lang="en-US" altLang="zh-CN" sz="2000" dirty="0" smtClean="0">
                <a:solidFill>
                  <a:srgbClr val="00B050"/>
                </a:solidFill>
              </a:rPr>
              <a:t>//A.java</a:t>
            </a:r>
            <a:endParaRPr lang="en-US" altLang="zh-CN" sz="2000" dirty="0" smtClean="0">
              <a:solidFill>
                <a:srgbClr val="00B050"/>
              </a:solidFill>
            </a:endParaRPr>
          </a:p>
          <a:p>
            <a:pPr marL="0" indent="0">
              <a:buNone/>
            </a:pPr>
            <a:r>
              <a:rPr lang="en-US" altLang="zh-CN" sz="2000" dirty="0" smtClean="0"/>
              <a:t>package p1</a:t>
            </a:r>
            <a:r>
              <a:rPr lang="en-US" altLang="zh-CN" sz="2000" dirty="0"/>
              <a:t>;</a:t>
            </a:r>
            <a:endParaRPr lang="en-US" altLang="zh-CN" sz="2000" dirty="0"/>
          </a:p>
          <a:p>
            <a:pPr marL="0" indent="0">
              <a:buNone/>
            </a:pPr>
            <a:r>
              <a:rPr lang="en-US" altLang="zh-CN" sz="2000" dirty="0" smtClean="0"/>
              <a:t>public class </a:t>
            </a:r>
            <a:r>
              <a:rPr lang="en-US" altLang="zh-CN" sz="2000" dirty="0"/>
              <a:t>A {    </a:t>
            </a:r>
            <a:endParaRPr lang="en-US" altLang="zh-CN" sz="2000" dirty="0"/>
          </a:p>
          <a:p>
            <a:pPr marL="0" indent="0">
              <a:buNone/>
            </a:pPr>
            <a:r>
              <a:rPr lang="en-US" altLang="zh-CN" sz="2000" dirty="0" smtClean="0"/>
              <a:t>}</a:t>
            </a:r>
            <a:endParaRPr lang="en-US" altLang="zh-CN" sz="2000" dirty="0" smtClean="0"/>
          </a:p>
          <a:p>
            <a:pPr marL="0" indent="0">
              <a:buNone/>
            </a:pPr>
            <a:r>
              <a:rPr lang="en-US" altLang="zh-CN" sz="2000" dirty="0" smtClean="0"/>
              <a:t>class B </a:t>
            </a:r>
            <a:r>
              <a:rPr lang="en-US" altLang="zh-CN" sz="2000" dirty="0"/>
              <a:t>{    </a:t>
            </a:r>
            <a:endParaRPr lang="en-US" altLang="zh-CN" sz="2000" dirty="0"/>
          </a:p>
          <a:p>
            <a:pPr marL="0" indent="0">
              <a:buNone/>
            </a:pPr>
            <a:r>
              <a:rPr lang="en-US" altLang="zh-CN" sz="2000" dirty="0" smtClean="0"/>
              <a:t>}</a:t>
            </a:r>
            <a:endParaRPr lang="en-US" altLang="zh-CN" sz="2000" dirty="0" smtClean="0"/>
          </a:p>
          <a:p>
            <a:pPr marL="0" indent="0">
              <a:buNone/>
            </a:pPr>
            <a:endParaRPr lang="en-US" altLang="zh-CN" sz="2000" dirty="0" smtClean="0">
              <a:solidFill>
                <a:srgbClr val="00B050"/>
              </a:solidFill>
            </a:endParaRPr>
          </a:p>
          <a:p>
            <a:pPr marL="0" indent="0">
              <a:buNone/>
            </a:pPr>
            <a:r>
              <a:rPr lang="en-US" altLang="zh-CN" sz="2000" dirty="0" smtClean="0">
                <a:solidFill>
                  <a:srgbClr val="00B050"/>
                </a:solidFill>
              </a:rPr>
              <a:t>//C.java</a:t>
            </a:r>
            <a:endParaRPr lang="en-US" altLang="zh-CN" sz="2000" dirty="0">
              <a:solidFill>
                <a:srgbClr val="00B050"/>
              </a:solidFill>
            </a:endParaRPr>
          </a:p>
          <a:p>
            <a:pPr marL="0" indent="0">
              <a:buNone/>
            </a:pPr>
            <a:r>
              <a:rPr lang="en-US" altLang="zh-CN" sz="2000" dirty="0"/>
              <a:t>package </a:t>
            </a:r>
            <a:r>
              <a:rPr lang="en-US" altLang="zh-CN" sz="2000" dirty="0" smtClean="0"/>
              <a:t>p1</a:t>
            </a:r>
            <a:r>
              <a:rPr lang="en-US" altLang="zh-CN" sz="2000" dirty="0"/>
              <a:t>;</a:t>
            </a:r>
            <a:endParaRPr lang="en-US" altLang="zh-CN" sz="2000" dirty="0"/>
          </a:p>
          <a:p>
            <a:pPr marL="0" indent="0">
              <a:buNone/>
            </a:pPr>
            <a:r>
              <a:rPr lang="en-US" altLang="zh-CN" sz="2000" dirty="0" smtClean="0"/>
              <a:t>class C </a:t>
            </a:r>
            <a:r>
              <a:rPr lang="en-US" altLang="zh-CN" sz="2000" dirty="0"/>
              <a:t>{    </a:t>
            </a:r>
            <a:endParaRPr lang="en-US" altLang="zh-CN" sz="2000" dirty="0"/>
          </a:p>
          <a:p>
            <a:pPr marL="0" indent="0">
              <a:buNone/>
            </a:pPr>
            <a:r>
              <a:rPr lang="en-US" altLang="zh-CN" sz="2000" dirty="0" smtClean="0"/>
              <a:t>}</a:t>
            </a:r>
            <a:endParaRPr lang="en-US" altLang="zh-CN" sz="2000" dirty="0"/>
          </a:p>
          <a:p>
            <a:pPr marL="0" indent="0">
              <a:buNone/>
            </a:pPr>
            <a:endParaRPr lang="en-US" altLang="zh-CN" sz="2000" dirty="0" smtClean="0"/>
          </a:p>
          <a:p>
            <a:pPr marL="0" indent="0">
              <a:buNone/>
            </a:pPr>
            <a:endParaRPr lang="en-US" altLang="zh-CN" sz="2000" dirty="0" smtClean="0"/>
          </a:p>
        </p:txBody>
      </p:sp>
      <p:sp>
        <p:nvSpPr>
          <p:cNvPr id="4" name="内容占位符 3"/>
          <p:cNvSpPr>
            <a:spLocks noGrp="1"/>
          </p:cNvSpPr>
          <p:nvPr>
            <p:ph sz="half" idx="2"/>
          </p:nvPr>
        </p:nvSpPr>
        <p:spPr/>
        <p:txBody>
          <a:bodyPr>
            <a:normAutofit/>
          </a:bodyPr>
          <a:lstStyle/>
          <a:p>
            <a:pPr marL="0" indent="0">
              <a:buNone/>
            </a:pPr>
            <a:r>
              <a:rPr lang="en-US" altLang="zh-CN" sz="2000" dirty="0" smtClean="0">
                <a:solidFill>
                  <a:srgbClr val="00B050"/>
                </a:solidFill>
              </a:rPr>
              <a:t>//D.java</a:t>
            </a:r>
            <a:endParaRPr lang="en-US" altLang="zh-CN" sz="2000" dirty="0">
              <a:solidFill>
                <a:srgbClr val="00B050"/>
              </a:solidFill>
            </a:endParaRPr>
          </a:p>
          <a:p>
            <a:pPr marL="0" indent="0">
              <a:buNone/>
            </a:pPr>
            <a:r>
              <a:rPr lang="en-US" altLang="zh-CN" sz="2000" dirty="0"/>
              <a:t>package </a:t>
            </a:r>
            <a:r>
              <a:rPr lang="en-US" altLang="zh-CN" sz="2000" dirty="0" smtClean="0"/>
              <a:t>p2</a:t>
            </a:r>
            <a:r>
              <a:rPr lang="en-US" altLang="zh-CN" sz="2000" dirty="0"/>
              <a:t>;</a:t>
            </a:r>
            <a:endParaRPr lang="en-US" altLang="zh-CN" sz="2000" dirty="0"/>
          </a:p>
          <a:p>
            <a:pPr marL="0" indent="0">
              <a:buNone/>
            </a:pPr>
            <a:r>
              <a:rPr lang="en-US" altLang="zh-CN" sz="2000" dirty="0"/>
              <a:t>import </a:t>
            </a:r>
            <a:r>
              <a:rPr lang="en-US" altLang="zh-CN" sz="2000" dirty="0" smtClean="0"/>
              <a:t>p1.A;</a:t>
            </a:r>
            <a:endParaRPr lang="en-US" altLang="zh-CN" sz="2000" dirty="0" smtClean="0"/>
          </a:p>
          <a:p>
            <a:pPr marL="0" indent="0">
              <a:buNone/>
            </a:pPr>
            <a:r>
              <a:rPr lang="en-US" altLang="zh-CN" sz="2000" dirty="0" smtClean="0"/>
              <a:t>Import p1.B; </a:t>
            </a:r>
            <a:endParaRPr lang="en-US" altLang="zh-CN" sz="2000" dirty="0" smtClean="0"/>
          </a:p>
          <a:p>
            <a:pPr marL="0" indent="0">
              <a:buNone/>
            </a:pPr>
            <a:r>
              <a:rPr lang="en-US" altLang="zh-CN" sz="2000" dirty="0"/>
              <a:t>import </a:t>
            </a:r>
            <a:r>
              <a:rPr lang="en-US" altLang="zh-CN" sz="2000" dirty="0" smtClean="0"/>
              <a:t>p1.C; </a:t>
            </a:r>
            <a:endParaRPr lang="en-US" altLang="zh-CN" sz="2000" dirty="0"/>
          </a:p>
          <a:p>
            <a:pPr marL="0" indent="0">
              <a:buNone/>
            </a:pPr>
            <a:r>
              <a:rPr lang="en-US" altLang="zh-CN" sz="2000" dirty="0" smtClean="0"/>
              <a:t>public </a:t>
            </a:r>
            <a:r>
              <a:rPr lang="en-US" altLang="zh-CN" sz="2000" dirty="0"/>
              <a:t>class B {</a:t>
            </a:r>
            <a:endParaRPr lang="en-US" altLang="zh-CN" sz="2000" dirty="0"/>
          </a:p>
          <a:p>
            <a:pPr marL="0" indent="0">
              <a:buNone/>
            </a:pPr>
            <a:r>
              <a:rPr lang="en-US" altLang="zh-CN" sz="2000" dirty="0"/>
              <a:t>}</a:t>
            </a:r>
            <a:endParaRPr lang="zh-CN" altLang="en-US" sz="2000" dirty="0"/>
          </a:p>
          <a:p>
            <a:endParaRPr lang="zh-CN" altLang="en-US" sz="2000" dirty="0"/>
          </a:p>
        </p:txBody>
      </p:sp>
      <p:sp>
        <p:nvSpPr>
          <p:cNvPr id="9" name="矩形 8"/>
          <p:cNvSpPr/>
          <p:nvPr/>
        </p:nvSpPr>
        <p:spPr>
          <a:xfrm>
            <a:off x="4572000" y="2934586"/>
            <a:ext cx="1701209" cy="744279"/>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72250" y="2690036"/>
            <a:ext cx="1409937" cy="14099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Access Modifiers – member level</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28650" y="2157099"/>
            <a:ext cx="7886700" cy="2943361"/>
          </a:xfrm>
        </p:spPr>
      </p:pic>
      <p:sp>
        <p:nvSpPr>
          <p:cNvPr id="3" name="文本框 2"/>
          <p:cNvSpPr txBox="1"/>
          <p:nvPr/>
        </p:nvSpPr>
        <p:spPr>
          <a:xfrm>
            <a:off x="628650" y="5811419"/>
            <a:ext cx="4398833" cy="369332"/>
          </a:xfrm>
          <a:prstGeom prst="rect">
            <a:avLst/>
          </a:prstGeom>
          <a:noFill/>
        </p:spPr>
        <p:txBody>
          <a:bodyPr wrap="none" rtlCol="0">
            <a:spAutoFit/>
          </a:bodyPr>
          <a:lstStyle/>
          <a:p>
            <a:r>
              <a:rPr lang="en-US" altLang="zh-CN" b="1" dirty="0" smtClean="0">
                <a:solidFill>
                  <a:srgbClr val="FF0000"/>
                </a:solidFill>
              </a:rPr>
              <a:t>Notice: </a:t>
            </a:r>
            <a:r>
              <a:rPr lang="en-US" altLang="zh-CN" b="1" dirty="0" smtClean="0">
                <a:solidFill>
                  <a:srgbClr val="0070C0"/>
                </a:solidFill>
              </a:rPr>
              <a:t>Class A, B, C, D and E are public class</a:t>
            </a:r>
            <a:endParaRPr lang="zh-CN" altLang="en-US" b="1" dirty="0">
              <a:solidFill>
                <a:srgbClr val="0070C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Tips on member access modifiers</a:t>
            </a:r>
            <a:endParaRPr lang="zh-CN" altLang="en-US" dirty="0"/>
          </a:p>
        </p:txBody>
      </p:sp>
      <p:sp>
        <p:nvSpPr>
          <p:cNvPr id="3" name="Content Placeholder 2"/>
          <p:cNvSpPr>
            <a:spLocks noGrp="1"/>
          </p:cNvSpPr>
          <p:nvPr>
            <p:ph idx="1"/>
          </p:nvPr>
        </p:nvSpPr>
        <p:spPr/>
        <p:txBody>
          <a:bodyPr>
            <a:normAutofit/>
          </a:bodyPr>
          <a:lstStyle/>
          <a:p>
            <a:r>
              <a:rPr lang="en-US" altLang="zh-CN" dirty="0">
                <a:solidFill>
                  <a:schemeClr val="accent5"/>
                </a:solidFill>
              </a:rPr>
              <a:t>Use private unless you have a good reason not to. Avoid public fields except for constants. </a:t>
            </a:r>
            <a:endParaRPr lang="en-US" altLang="zh-CN" dirty="0" smtClean="0">
              <a:solidFill>
                <a:schemeClr val="accent5"/>
              </a:solidFill>
            </a:endParaRPr>
          </a:p>
          <a:p>
            <a:pPr lvl="1"/>
            <a:r>
              <a:rPr lang="en-US" altLang="zh-CN" dirty="0"/>
              <a:t>Access </a:t>
            </a:r>
            <a:r>
              <a:rPr lang="en-US" altLang="zh-CN" dirty="0" smtClean="0"/>
              <a:t>modifiers help </a:t>
            </a:r>
            <a:r>
              <a:rPr lang="en-US" altLang="zh-CN" dirty="0"/>
              <a:t>keep classes isolated from each other so that changes in one class won’t require changes in other </a:t>
            </a:r>
            <a:r>
              <a:rPr lang="en-US" altLang="zh-CN" dirty="0" smtClean="0"/>
              <a:t>classes.</a:t>
            </a:r>
            <a:endParaRPr lang="en-US" altLang="zh-CN" dirty="0" smtClean="0"/>
          </a:p>
          <a:p>
            <a:pPr lvl="1"/>
            <a:r>
              <a:rPr lang="en-US" altLang="zh-CN" dirty="0" smtClean="0">
                <a:solidFill>
                  <a:schemeClr val="accent5"/>
                </a:solidFill>
              </a:rPr>
              <a:t>This will help us to develop robust program.</a:t>
            </a:r>
            <a:endParaRPr lang="en-US" altLang="zh-CN" dirty="0">
              <a:solidFill>
                <a:schemeClr val="accent5"/>
              </a:solidFill>
            </a:endParaRPr>
          </a:p>
          <a:p>
            <a:r>
              <a:rPr lang="en-US" altLang="zh-CN" dirty="0" smtClean="0">
                <a:solidFill>
                  <a:srgbClr val="FF0000"/>
                </a:solidFill>
              </a:rPr>
              <a:t>Notice</a:t>
            </a:r>
            <a:r>
              <a:rPr lang="en-US" altLang="zh-CN" dirty="0" smtClean="0"/>
              <a:t>: </a:t>
            </a:r>
            <a:endParaRPr lang="en-US" altLang="zh-CN" dirty="0" smtClean="0"/>
          </a:p>
          <a:p>
            <a:pPr lvl="1"/>
            <a:r>
              <a:rPr lang="en-US" altLang="zh-CN" dirty="0" smtClean="0"/>
              <a:t>Many </a:t>
            </a:r>
            <a:r>
              <a:rPr lang="en-US" altLang="zh-CN" dirty="0"/>
              <a:t>of the examples in the </a:t>
            </a:r>
            <a:r>
              <a:rPr lang="en-US" altLang="zh-CN" dirty="0" smtClean="0"/>
              <a:t>lectures use </a:t>
            </a:r>
            <a:r>
              <a:rPr lang="en-US" altLang="zh-CN" dirty="0"/>
              <a:t>public fields. This may help to illustrate some points concisely, but is not recommended for production code</a:t>
            </a:r>
            <a:r>
              <a:rPr lang="en-US" altLang="zh-CN" dirty="0" smtClean="0"/>
              <a:t>. </a:t>
            </a: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describe</a:t>
            </a:r>
            <a:r>
              <a:rPr lang="en-US" altLang="zh-CN" dirty="0" smtClean="0"/>
              <a:t> </a:t>
            </a:r>
            <a:r>
              <a:rPr lang="en-US" altLang="zh-CN" dirty="0"/>
              <a:t>the student(s</a:t>
            </a:r>
            <a:r>
              <a:rPr lang="en-US" altLang="zh-CN" dirty="0" smtClean="0"/>
              <a:t>)?</a:t>
            </a:r>
            <a:endParaRPr lang="zh-CN" altLang="en-US" dirty="0"/>
          </a:p>
        </p:txBody>
      </p:sp>
      <p:sp>
        <p:nvSpPr>
          <p:cNvPr id="4" name="Content Placeholder 3"/>
          <p:cNvSpPr>
            <a:spLocks noGrp="1"/>
          </p:cNvSpPr>
          <p:nvPr>
            <p:ph sz="half" idx="1"/>
          </p:nvPr>
        </p:nvSpPr>
        <p:spPr>
          <a:xfrm>
            <a:off x="628650" y="1825625"/>
            <a:ext cx="7886700" cy="2219902"/>
          </a:xfrm>
        </p:spPr>
        <p:txBody>
          <a:bodyPr>
            <a:normAutofit/>
          </a:bodyPr>
          <a:lstStyle/>
          <a:p>
            <a:pPr marL="0" indent="0">
              <a:buNone/>
            </a:pPr>
            <a:r>
              <a:rPr lang="en-US" altLang="zh-CN" sz="2400" dirty="0" smtClean="0"/>
              <a:t>String </a:t>
            </a:r>
            <a:r>
              <a:rPr lang="en-US" altLang="zh-CN" sz="2400" dirty="0" err="1" smtClean="0">
                <a:solidFill>
                  <a:srgbClr val="0070C0"/>
                </a:solidFill>
              </a:rPr>
              <a:t>studentId</a:t>
            </a:r>
            <a:r>
              <a:rPr lang="en-US" altLang="zh-CN" sz="2400" dirty="0" smtClean="0"/>
              <a:t>=“001”;</a:t>
            </a:r>
            <a:endParaRPr lang="en-US" altLang="zh-CN" sz="2400" dirty="0"/>
          </a:p>
          <a:p>
            <a:pPr marL="0" indent="0">
              <a:buNone/>
            </a:pPr>
            <a:r>
              <a:rPr lang="en-US" altLang="zh-CN" sz="2400" dirty="0" smtClean="0"/>
              <a:t>String </a:t>
            </a:r>
            <a:r>
              <a:rPr lang="en-US" altLang="zh-CN" sz="2400" dirty="0">
                <a:solidFill>
                  <a:srgbClr val="0070C0"/>
                </a:solidFill>
              </a:rPr>
              <a:t>names</a:t>
            </a:r>
            <a:r>
              <a:rPr lang="en-US" altLang="zh-CN" sz="2400" dirty="0" smtClean="0"/>
              <a:t>=“</a:t>
            </a:r>
            <a:r>
              <a:rPr lang="en-US" altLang="zh-CN" sz="2400" dirty="0"/>
              <a:t>Clinton</a:t>
            </a:r>
            <a:r>
              <a:rPr lang="en-US" altLang="zh-CN" sz="2400" dirty="0" smtClean="0"/>
              <a:t>”;</a:t>
            </a:r>
            <a:endParaRPr lang="en-US" altLang="zh-CN" sz="2400" dirty="0" smtClean="0"/>
          </a:p>
          <a:p>
            <a:pPr marL="0" indent="0">
              <a:buNone/>
            </a:pPr>
            <a:r>
              <a:rPr lang="en-US" altLang="zh-CN" sz="2400" dirty="0" smtClean="0"/>
              <a:t>double </a:t>
            </a:r>
            <a:r>
              <a:rPr lang="en-US" altLang="zh-CN" sz="2400" dirty="0" smtClean="0">
                <a:solidFill>
                  <a:srgbClr val="0070C0"/>
                </a:solidFill>
              </a:rPr>
              <a:t>height</a:t>
            </a:r>
            <a:r>
              <a:rPr lang="en-US" altLang="zh-CN" sz="2400" dirty="0" smtClean="0"/>
              <a:t>=1.88;</a:t>
            </a:r>
            <a:endParaRPr lang="en-US" altLang="zh-CN" sz="2400" dirty="0" smtClean="0"/>
          </a:p>
          <a:p>
            <a:pPr marL="0" indent="0">
              <a:buNone/>
            </a:pPr>
            <a:r>
              <a:rPr lang="en-US" altLang="zh-CN" sz="2400" dirty="0" smtClean="0"/>
              <a:t>double </a:t>
            </a:r>
            <a:r>
              <a:rPr lang="en-US" altLang="zh-CN" sz="2400" dirty="0" smtClean="0">
                <a:solidFill>
                  <a:srgbClr val="0070C0"/>
                </a:solidFill>
              </a:rPr>
              <a:t>weight</a:t>
            </a:r>
            <a:r>
              <a:rPr lang="en-US" altLang="zh-CN" sz="2400" dirty="0" smtClean="0"/>
              <a:t>=75;</a:t>
            </a:r>
            <a:endParaRPr lang="en-US" altLang="zh-CN" sz="2400" dirty="0" smtClean="0"/>
          </a:p>
          <a:p>
            <a:pPr marL="0" indent="0">
              <a:buNone/>
            </a:pPr>
            <a:endParaRPr lang="en-US" altLang="zh-CN" sz="2400" dirty="0" smtClean="0"/>
          </a:p>
        </p:txBody>
      </p:sp>
      <p:sp>
        <p:nvSpPr>
          <p:cNvPr id="5" name="Content Placeholder 4"/>
          <p:cNvSpPr>
            <a:spLocks noGrp="1"/>
          </p:cNvSpPr>
          <p:nvPr>
            <p:ph sz="half" idx="2"/>
          </p:nvPr>
        </p:nvSpPr>
        <p:spPr>
          <a:xfrm>
            <a:off x="628650" y="4211781"/>
            <a:ext cx="7886700" cy="1965181"/>
          </a:xfrm>
        </p:spPr>
        <p:txBody>
          <a:bodyPr>
            <a:normAutofit/>
          </a:bodyPr>
          <a:lstStyle/>
          <a:p>
            <a:pPr marL="0" indent="0">
              <a:buNone/>
            </a:pPr>
            <a:r>
              <a:rPr lang="en-US" altLang="zh-CN" sz="2400" dirty="0"/>
              <a:t>String[] </a:t>
            </a:r>
            <a:r>
              <a:rPr lang="en-US" altLang="zh-CN" sz="2400" dirty="0" err="1" smtClean="0">
                <a:solidFill>
                  <a:srgbClr val="0070C0"/>
                </a:solidFill>
              </a:rPr>
              <a:t>studentId</a:t>
            </a:r>
            <a:r>
              <a:rPr lang="en-US" altLang="zh-CN" sz="2400" dirty="0"/>
              <a:t>={“001”,”002”,”003”,”004”};</a:t>
            </a:r>
            <a:endParaRPr lang="en-US" altLang="zh-CN" sz="2400" dirty="0"/>
          </a:p>
          <a:p>
            <a:pPr marL="0" indent="0">
              <a:buNone/>
            </a:pPr>
            <a:r>
              <a:rPr lang="en-US" altLang="zh-CN" sz="2400" dirty="0"/>
              <a:t>String[] </a:t>
            </a:r>
            <a:r>
              <a:rPr lang="en-US" altLang="zh-CN" sz="2400" dirty="0">
                <a:solidFill>
                  <a:srgbClr val="0070C0"/>
                </a:solidFill>
              </a:rPr>
              <a:t>names</a:t>
            </a:r>
            <a:r>
              <a:rPr lang="en-US" altLang="zh-CN" sz="2400" dirty="0"/>
              <a:t>={“</a:t>
            </a:r>
            <a:r>
              <a:rPr lang="en-US" altLang="zh-CN" sz="2400" dirty="0" err="1"/>
              <a:t>Clinton”,”Obama”,”Trump”,”Bush</a:t>
            </a:r>
            <a:r>
              <a:rPr lang="en-US" altLang="zh-CN" sz="2400" dirty="0"/>
              <a:t>”};</a:t>
            </a:r>
            <a:endParaRPr lang="en-US" altLang="zh-CN" sz="2400" dirty="0"/>
          </a:p>
          <a:p>
            <a:pPr marL="0" indent="0">
              <a:buNone/>
            </a:pPr>
            <a:r>
              <a:rPr lang="en-US" altLang="zh-CN" sz="2400" dirty="0"/>
              <a:t>double[] </a:t>
            </a:r>
            <a:r>
              <a:rPr lang="en-US" altLang="zh-CN" sz="2400" dirty="0">
                <a:solidFill>
                  <a:srgbClr val="0070C0"/>
                </a:solidFill>
              </a:rPr>
              <a:t>height</a:t>
            </a:r>
            <a:r>
              <a:rPr lang="en-US" altLang="zh-CN" sz="2400" dirty="0"/>
              <a:t>={1.88,1.9,1.78,1.76};</a:t>
            </a:r>
            <a:endParaRPr lang="en-US" altLang="zh-CN" sz="2400" dirty="0"/>
          </a:p>
          <a:p>
            <a:pPr marL="0" indent="0">
              <a:buNone/>
            </a:pPr>
            <a:r>
              <a:rPr lang="en-US" altLang="zh-CN" sz="2400" dirty="0"/>
              <a:t>double[] </a:t>
            </a:r>
            <a:r>
              <a:rPr lang="en-US" altLang="zh-CN" sz="2400" dirty="0">
                <a:solidFill>
                  <a:srgbClr val="0070C0"/>
                </a:solidFill>
              </a:rPr>
              <a:t>weight</a:t>
            </a:r>
            <a:r>
              <a:rPr lang="en-US" altLang="zh-CN" sz="2400" dirty="0"/>
              <a:t>={75,74,83,77</a:t>
            </a:r>
            <a:r>
              <a:rPr lang="en-US" altLang="zh-CN" sz="2400" dirty="0" smtClean="0"/>
              <a:t>};</a:t>
            </a:r>
            <a:endParaRPr lang="en-US" altLang="zh-CN"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a:t>
            </a:r>
            <a:r>
              <a:rPr lang="en-US" altLang="zh-CN" dirty="0">
                <a:solidFill>
                  <a:srgbClr val="00B0F0"/>
                </a:solidFill>
              </a:rPr>
              <a:t> static</a:t>
            </a:r>
            <a:r>
              <a:rPr lang="en-US" altLang="zh-CN" dirty="0"/>
              <a:t> modifier</a:t>
            </a:r>
            <a:endParaRPr lang="zh-CN" altLang="en-US" dirty="0"/>
          </a:p>
        </p:txBody>
      </p:sp>
      <p:sp>
        <p:nvSpPr>
          <p:cNvPr id="3" name="内容占位符 2"/>
          <p:cNvSpPr>
            <a:spLocks noGrp="1"/>
          </p:cNvSpPr>
          <p:nvPr>
            <p:ph idx="1"/>
          </p:nvPr>
        </p:nvSpPr>
        <p:spPr/>
        <p:txBody>
          <a:bodyPr>
            <a:normAutofit/>
          </a:bodyPr>
          <a:lstStyle/>
          <a:p>
            <a:r>
              <a:rPr lang="en-US" altLang="zh-CN" dirty="0"/>
              <a:t>In addition to access modifiers, </a:t>
            </a:r>
            <a:r>
              <a:rPr lang="en-US" altLang="zh-CN" dirty="0" smtClean="0"/>
              <a:t>you </a:t>
            </a:r>
            <a:r>
              <a:rPr lang="en-US" altLang="zh-CN" dirty="0"/>
              <a:t>can </a:t>
            </a:r>
            <a:r>
              <a:rPr lang="en-US" altLang="zh-CN" dirty="0" smtClean="0"/>
              <a:t>declare a field or a method to be static.</a:t>
            </a:r>
            <a:endParaRPr lang="en-US" altLang="zh-CN" dirty="0"/>
          </a:p>
          <a:p>
            <a:r>
              <a:rPr lang="en-US" altLang="zh-CN" dirty="0" smtClean="0"/>
              <a:t>The </a:t>
            </a:r>
            <a:r>
              <a:rPr lang="en-US" altLang="zh-CN" dirty="0"/>
              <a:t>members </a:t>
            </a:r>
            <a:r>
              <a:rPr lang="en-US" altLang="zh-CN" dirty="0" smtClean="0"/>
              <a:t>can </a:t>
            </a:r>
            <a:r>
              <a:rPr lang="en-US" altLang="zh-CN" dirty="0"/>
              <a:t>be divided into two </a:t>
            </a:r>
            <a:r>
              <a:rPr lang="en-US" altLang="zh-CN" dirty="0" smtClean="0"/>
              <a:t>kinds:</a:t>
            </a:r>
            <a:endParaRPr lang="en-US" altLang="zh-CN" dirty="0"/>
          </a:p>
          <a:p>
            <a:pPr lvl="1"/>
            <a:r>
              <a:rPr lang="en-US" altLang="zh-CN" dirty="0" smtClean="0"/>
              <a:t>Instance </a:t>
            </a:r>
            <a:r>
              <a:rPr lang="en-US" altLang="zh-CN" dirty="0"/>
              <a:t>members (without static modifier </a:t>
            </a:r>
            <a:r>
              <a:rPr lang="en-US" altLang="zh-CN" dirty="0" smtClean="0"/>
              <a:t>)</a:t>
            </a:r>
            <a:endParaRPr lang="en-US" altLang="zh-CN" dirty="0" smtClean="0"/>
          </a:p>
          <a:p>
            <a:pPr lvl="1"/>
            <a:r>
              <a:rPr lang="en-US" altLang="zh-CN" dirty="0"/>
              <a:t>Static members (with static modifier)</a:t>
            </a:r>
            <a:endParaRPr lang="en-US" altLang="zh-CN" dirty="0" smtClean="0"/>
          </a:p>
          <a:p>
            <a:r>
              <a:rPr lang="en-US" altLang="zh-CN" dirty="0"/>
              <a:t>The static members </a:t>
            </a:r>
            <a:r>
              <a:rPr lang="en-US" altLang="zh-CN" dirty="0" smtClean="0"/>
              <a:t>belong to the class rather than object of the class</a:t>
            </a:r>
            <a:endParaRPr lang="en-US" altLang="zh-CN" dirty="0" smtClean="0"/>
          </a:p>
          <a:p>
            <a:r>
              <a:rPr lang="en-US" altLang="zh-CN" dirty="0" smtClean="0"/>
              <a:t>The static members can be accessed without the need of creating an instance of the class.</a:t>
            </a:r>
            <a:endParaRPr lang="en-US" altLang="zh-CN" dirty="0" smtClean="0"/>
          </a:p>
          <a:p>
            <a:r>
              <a:rPr lang="en-US" altLang="zh-CN" dirty="0" smtClean="0"/>
              <a:t>Can you give me an example of static member?</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a:t>
            </a:r>
            <a:r>
              <a:rPr lang="en-US" altLang="zh-CN" dirty="0">
                <a:solidFill>
                  <a:srgbClr val="00B0F0"/>
                </a:solidFill>
              </a:rPr>
              <a:t> static</a:t>
            </a:r>
            <a:r>
              <a:rPr lang="en-US" altLang="zh-CN" dirty="0"/>
              <a:t> modifier</a:t>
            </a:r>
            <a:endParaRPr lang="zh-CN" altLang="en-US" dirty="0"/>
          </a:p>
        </p:txBody>
      </p:sp>
      <p:sp>
        <p:nvSpPr>
          <p:cNvPr id="3" name="内容占位符 2"/>
          <p:cNvSpPr>
            <a:spLocks noGrp="1"/>
          </p:cNvSpPr>
          <p:nvPr>
            <p:ph idx="1"/>
          </p:nvPr>
        </p:nvSpPr>
        <p:spPr/>
        <p:txBody>
          <a:bodyPr/>
          <a:lstStyle/>
          <a:p>
            <a:r>
              <a:rPr lang="en-US" altLang="zh-CN" dirty="0"/>
              <a:t>for the member variables, they can be divided into:</a:t>
            </a:r>
            <a:endParaRPr lang="en-US" altLang="zh-CN" dirty="0"/>
          </a:p>
          <a:p>
            <a:pPr lvl="1"/>
            <a:r>
              <a:rPr lang="en-US" altLang="zh-CN" dirty="0">
                <a:solidFill>
                  <a:srgbClr val="00B0F0"/>
                </a:solidFill>
              </a:rPr>
              <a:t>Instance variables </a:t>
            </a:r>
            <a:r>
              <a:rPr lang="en-US" altLang="zh-CN" dirty="0"/>
              <a:t>(without static modifier )</a:t>
            </a:r>
            <a:endParaRPr lang="en-US" altLang="zh-CN" dirty="0">
              <a:solidFill>
                <a:srgbClr val="00B0F0"/>
              </a:solidFill>
            </a:endParaRPr>
          </a:p>
          <a:p>
            <a:pPr lvl="1"/>
            <a:r>
              <a:rPr lang="en-US" altLang="zh-CN" dirty="0">
                <a:solidFill>
                  <a:srgbClr val="00B0F0"/>
                </a:solidFill>
              </a:rPr>
              <a:t>Class variables </a:t>
            </a:r>
            <a:r>
              <a:rPr lang="en-US" altLang="zh-CN" dirty="0"/>
              <a:t>(with static modifier )</a:t>
            </a:r>
            <a:endParaRPr lang="en-US" altLang="zh-CN" dirty="0">
              <a:solidFill>
                <a:srgbClr val="00B0F0"/>
              </a:solidFill>
            </a:endParaRPr>
          </a:p>
          <a:p>
            <a:endParaRPr lang="en-US" altLang="zh-CN" dirty="0" smtClean="0">
              <a:solidFill>
                <a:srgbClr val="FF0000"/>
              </a:solidFill>
            </a:endParaRPr>
          </a:p>
          <a:p>
            <a:r>
              <a:rPr lang="en-US" altLang="zh-CN" dirty="0" smtClean="0">
                <a:solidFill>
                  <a:srgbClr val="FF0000"/>
                </a:solidFill>
              </a:rPr>
              <a:t>Notice</a:t>
            </a:r>
            <a:r>
              <a:rPr lang="en-US" altLang="zh-CN" dirty="0">
                <a:solidFill>
                  <a:srgbClr val="FF0000"/>
                </a:solidFill>
              </a:rPr>
              <a:t>:  </a:t>
            </a:r>
            <a:r>
              <a:rPr lang="en-US" altLang="zh-CN" dirty="0"/>
              <a:t>the local variables can not be declared to be static.</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Instance </a:t>
            </a:r>
            <a:r>
              <a:rPr lang="en-US" altLang="zh-CN" dirty="0" smtClean="0"/>
              <a:t>variables(</a:t>
            </a:r>
            <a:r>
              <a:rPr lang="zh-CN" altLang="en-US" dirty="0" smtClean="0"/>
              <a:t>实例变量</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a:solidFill>
                  <a:srgbClr val="0070C0"/>
                </a:solidFill>
              </a:rPr>
              <a:t>Instance variables </a:t>
            </a:r>
            <a:r>
              <a:rPr lang="en-US" altLang="zh-CN" dirty="0" smtClean="0"/>
              <a:t>are fields without static modifier.</a:t>
            </a:r>
            <a:endParaRPr lang="en-US" altLang="zh-CN" dirty="0" smtClean="0"/>
          </a:p>
          <a:p>
            <a:r>
              <a:rPr lang="en-US" altLang="zh-CN" dirty="0" smtClean="0"/>
              <a:t>When </a:t>
            </a:r>
            <a:r>
              <a:rPr lang="en-US" altLang="zh-CN" dirty="0"/>
              <a:t>a number of objects are created from the same class blueprint, they </a:t>
            </a:r>
            <a:r>
              <a:rPr lang="en-US" altLang="zh-CN" dirty="0">
                <a:solidFill>
                  <a:srgbClr val="0070C0"/>
                </a:solidFill>
              </a:rPr>
              <a:t>each have their own distinct copies of </a:t>
            </a:r>
            <a:r>
              <a:rPr lang="en-US" altLang="zh-CN" i="1" dirty="0">
                <a:solidFill>
                  <a:srgbClr val="0070C0"/>
                </a:solidFill>
              </a:rPr>
              <a:t>instance variables</a:t>
            </a:r>
            <a:r>
              <a:rPr lang="en-US" altLang="zh-CN" dirty="0">
                <a:solidFill>
                  <a:srgbClr val="0070C0"/>
                </a:solidFill>
              </a:rPr>
              <a:t>.</a:t>
            </a:r>
            <a:endParaRPr lang="en-US" altLang="zh-CN" dirty="0">
              <a:solidFill>
                <a:srgbClr val="0070C0"/>
              </a:solidFill>
            </a:endParaRPr>
          </a:p>
          <a:p>
            <a:r>
              <a:rPr lang="en-US" altLang="zh-CN" dirty="0"/>
              <a:t>They are created when you construct an object and reclaimed when the object is garbage-collected</a:t>
            </a:r>
            <a:r>
              <a:rPr lang="en-US" altLang="zh-CN" dirty="0" smtClean="0"/>
              <a:t>.</a:t>
            </a:r>
            <a:endParaRPr lang="en-US" altLang="zh-CN" dirty="0" smtClean="0"/>
          </a:p>
          <a:p>
            <a:r>
              <a:rPr lang="en-US" altLang="zh-CN" dirty="0"/>
              <a:t>When you declare a Instance variable without assigning it an explicit value, the Java compiler will assign a </a:t>
            </a:r>
            <a:r>
              <a:rPr lang="en-US" altLang="zh-CN" dirty="0">
                <a:solidFill>
                  <a:srgbClr val="0070C0"/>
                </a:solidFill>
              </a:rPr>
              <a:t>default value</a:t>
            </a:r>
            <a:r>
              <a:rPr lang="en-US" altLang="zh-CN" dirty="0"/>
              <a:t>. </a:t>
            </a:r>
            <a:endParaRPr lang="en-US" altLang="zh-CN" dirty="0" smtClean="0"/>
          </a:p>
          <a:p>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Default values of Instance </a:t>
            </a:r>
            <a:r>
              <a:rPr lang="en-US" altLang="zh-CN" dirty="0"/>
              <a:t>variables</a:t>
            </a:r>
            <a:endParaRPr lang="zh-CN" altLang="en-US" dirty="0"/>
          </a:p>
        </p:txBody>
      </p:sp>
      <p:sp>
        <p:nvSpPr>
          <p:cNvPr id="3" name="Content Placeholder 2"/>
          <p:cNvSpPr>
            <a:spLocks noGrp="1"/>
          </p:cNvSpPr>
          <p:nvPr>
            <p:ph idx="1"/>
          </p:nvPr>
        </p:nvSpPr>
        <p:spPr/>
        <p:txBody>
          <a:bodyPr>
            <a:normAutofit fontScale="92500" lnSpcReduction="10000"/>
          </a:bodyPr>
          <a:lstStyle/>
          <a:p>
            <a:pPr lvl="1"/>
            <a:r>
              <a:rPr lang="en-US" altLang="zh-CN" dirty="0" smtClean="0"/>
              <a:t>Integer </a:t>
            </a:r>
            <a:r>
              <a:rPr lang="en-US" altLang="zh-CN" dirty="0"/>
              <a:t>numbers have default value: </a:t>
            </a:r>
            <a:r>
              <a:rPr lang="en-US" altLang="zh-CN" dirty="0">
                <a:solidFill>
                  <a:srgbClr val="0070C0"/>
                </a:solidFill>
              </a:rPr>
              <a:t>0</a:t>
            </a:r>
            <a:endParaRPr lang="en-US" altLang="zh-CN" dirty="0">
              <a:solidFill>
                <a:srgbClr val="0070C0"/>
              </a:solidFill>
            </a:endParaRPr>
          </a:p>
          <a:p>
            <a:pPr lvl="2"/>
            <a:r>
              <a:rPr lang="en-US" altLang="zh-CN" dirty="0"/>
              <a:t>for </a:t>
            </a:r>
            <a:r>
              <a:rPr lang="en-US" altLang="zh-CN" dirty="0" err="1"/>
              <a:t>int</a:t>
            </a:r>
            <a:r>
              <a:rPr lang="en-US" altLang="zh-CN" dirty="0"/>
              <a:t> type: 0</a:t>
            </a:r>
            <a:endParaRPr lang="en-US" altLang="zh-CN" dirty="0"/>
          </a:p>
          <a:p>
            <a:pPr lvl="2"/>
            <a:r>
              <a:rPr lang="en-US" altLang="zh-CN" dirty="0"/>
              <a:t>for byte type: (byte) 0</a:t>
            </a:r>
            <a:endParaRPr lang="en-US" altLang="zh-CN" dirty="0"/>
          </a:p>
          <a:p>
            <a:pPr lvl="2"/>
            <a:r>
              <a:rPr lang="en-US" altLang="zh-CN" dirty="0"/>
              <a:t>for short type: (short) 0</a:t>
            </a:r>
            <a:endParaRPr lang="en-US" altLang="zh-CN" dirty="0"/>
          </a:p>
          <a:p>
            <a:pPr lvl="2"/>
            <a:r>
              <a:rPr lang="en-US" altLang="zh-CN" dirty="0"/>
              <a:t>for long type: 0L</a:t>
            </a:r>
            <a:endParaRPr lang="en-US" altLang="zh-CN" dirty="0"/>
          </a:p>
          <a:p>
            <a:pPr lvl="1"/>
            <a:r>
              <a:rPr lang="en-US" altLang="zh-CN" dirty="0"/>
              <a:t>Floating point numbers have default value: </a:t>
            </a:r>
            <a:r>
              <a:rPr lang="en-US" altLang="zh-CN" dirty="0">
                <a:solidFill>
                  <a:srgbClr val="0070C0"/>
                </a:solidFill>
              </a:rPr>
              <a:t>0.0</a:t>
            </a:r>
            <a:endParaRPr lang="en-US" altLang="zh-CN" dirty="0">
              <a:solidFill>
                <a:srgbClr val="0070C0"/>
              </a:solidFill>
            </a:endParaRPr>
          </a:p>
          <a:p>
            <a:pPr lvl="2"/>
            <a:r>
              <a:rPr lang="en-US" altLang="zh-CN" dirty="0"/>
              <a:t>for float type: 0.0f</a:t>
            </a:r>
            <a:endParaRPr lang="en-US" altLang="zh-CN" dirty="0"/>
          </a:p>
          <a:p>
            <a:pPr lvl="2"/>
            <a:r>
              <a:rPr lang="en-US" altLang="zh-CN" dirty="0"/>
              <a:t>for double type: 0.0d</a:t>
            </a:r>
            <a:endParaRPr lang="en-US" altLang="zh-CN" dirty="0"/>
          </a:p>
          <a:p>
            <a:pPr lvl="1"/>
            <a:r>
              <a:rPr lang="en-US" altLang="zh-CN" dirty="0"/>
              <a:t>Boolean variables have default value: </a:t>
            </a:r>
            <a:r>
              <a:rPr lang="en-US" altLang="zh-CN" dirty="0">
                <a:solidFill>
                  <a:srgbClr val="0070C0"/>
                </a:solidFill>
              </a:rPr>
              <a:t>false</a:t>
            </a:r>
            <a:endParaRPr lang="en-US" altLang="zh-CN" dirty="0">
              <a:solidFill>
                <a:srgbClr val="0070C0"/>
              </a:solidFill>
            </a:endParaRPr>
          </a:p>
          <a:p>
            <a:pPr lvl="1"/>
            <a:r>
              <a:rPr lang="en-US" altLang="zh-CN" dirty="0"/>
              <a:t>Character variables have default value: </a:t>
            </a:r>
            <a:r>
              <a:rPr lang="en-US" altLang="zh-CN" dirty="0">
                <a:solidFill>
                  <a:srgbClr val="0070C0"/>
                </a:solidFill>
              </a:rPr>
              <a:t>‘\u0000</a:t>
            </a:r>
            <a:r>
              <a:rPr lang="en-US" altLang="zh-CN" dirty="0" smtClean="0">
                <a:solidFill>
                  <a:srgbClr val="0070C0"/>
                </a:solidFill>
              </a:rPr>
              <a:t>’ </a:t>
            </a:r>
            <a:r>
              <a:rPr lang="en-US" altLang="zh-CN" dirty="0" smtClean="0"/>
              <a:t>(space)</a:t>
            </a:r>
            <a:endParaRPr lang="en-US" altLang="zh-CN" dirty="0"/>
          </a:p>
          <a:p>
            <a:pPr lvl="1"/>
            <a:r>
              <a:rPr lang="en-US" altLang="zh-CN" dirty="0"/>
              <a:t>Object references have default value: </a:t>
            </a:r>
            <a:r>
              <a:rPr lang="en-US" altLang="zh-CN" dirty="0">
                <a:solidFill>
                  <a:srgbClr val="0070C0"/>
                </a:solidFill>
              </a:rPr>
              <a:t>null</a:t>
            </a:r>
            <a:endParaRPr lang="en-US" altLang="zh-CN" dirty="0" smtClean="0">
              <a:solidFill>
                <a:srgbClr val="0070C0"/>
              </a:solidFill>
            </a:endParaRPr>
          </a:p>
          <a:p>
            <a:r>
              <a:rPr lang="en-US" altLang="zh-CN" dirty="0" smtClean="0">
                <a:solidFill>
                  <a:srgbClr val="FF0000"/>
                </a:solidFill>
              </a:rPr>
              <a:t>Notice</a:t>
            </a:r>
            <a:r>
              <a:rPr lang="en-US" altLang="zh-CN" dirty="0">
                <a:solidFill>
                  <a:srgbClr val="FF0000"/>
                </a:solidFill>
              </a:rPr>
              <a:t>: </a:t>
            </a:r>
            <a:r>
              <a:rPr lang="en-US" altLang="zh-CN" dirty="0" smtClean="0"/>
              <a:t>This </a:t>
            </a:r>
            <a:r>
              <a:rPr lang="en-US" altLang="zh-CN" dirty="0"/>
              <a:t>default initialization applies for instance variables, not for method variables. For variables in method, we have to initialize them explicitly.</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Class variables(</a:t>
            </a:r>
            <a:r>
              <a:rPr lang="zh-CN" altLang="en-US" dirty="0" smtClean="0"/>
              <a:t>类变量</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a:solidFill>
                  <a:srgbClr val="0070C0"/>
                </a:solidFill>
              </a:rPr>
              <a:t>Class </a:t>
            </a:r>
            <a:r>
              <a:rPr lang="en-US" altLang="zh-CN" dirty="0" smtClean="0">
                <a:solidFill>
                  <a:srgbClr val="0070C0"/>
                </a:solidFill>
              </a:rPr>
              <a:t>variables </a:t>
            </a:r>
            <a:r>
              <a:rPr lang="en-US" altLang="zh-CN" dirty="0" smtClean="0"/>
              <a:t>are </a:t>
            </a:r>
            <a:r>
              <a:rPr lang="en-US" altLang="zh-CN" dirty="0"/>
              <a:t>identified by the keyword </a:t>
            </a:r>
            <a:r>
              <a:rPr lang="en-US" altLang="zh-CN" dirty="0">
                <a:solidFill>
                  <a:srgbClr val="0070C0"/>
                </a:solidFill>
              </a:rPr>
              <a:t>static</a:t>
            </a:r>
            <a:r>
              <a:rPr lang="en-US" altLang="zh-CN" dirty="0"/>
              <a:t>. </a:t>
            </a:r>
            <a:endParaRPr lang="en-US" altLang="zh-CN" dirty="0" smtClean="0"/>
          </a:p>
          <a:p>
            <a:r>
              <a:rPr lang="en-US" altLang="zh-CN" dirty="0"/>
              <a:t>Class variables are also called </a:t>
            </a:r>
            <a:r>
              <a:rPr lang="en-US" altLang="zh-CN" dirty="0">
                <a:solidFill>
                  <a:srgbClr val="0070C0"/>
                </a:solidFill>
              </a:rPr>
              <a:t>static fields.</a:t>
            </a:r>
            <a:endParaRPr lang="en-US" altLang="zh-CN" dirty="0">
              <a:solidFill>
                <a:srgbClr val="0070C0"/>
              </a:solidFill>
            </a:endParaRPr>
          </a:p>
          <a:p>
            <a:r>
              <a:rPr lang="en-US" altLang="zh-CN" dirty="0" smtClean="0">
                <a:solidFill>
                  <a:srgbClr val="0070C0"/>
                </a:solidFill>
              </a:rPr>
              <a:t>Class </a:t>
            </a:r>
            <a:r>
              <a:rPr lang="en-US" altLang="zh-CN" dirty="0">
                <a:solidFill>
                  <a:srgbClr val="0070C0"/>
                </a:solidFill>
              </a:rPr>
              <a:t>variables are shared across all instances of the class. </a:t>
            </a:r>
            <a:endParaRPr lang="en-US" altLang="zh-CN" dirty="0" smtClean="0">
              <a:solidFill>
                <a:srgbClr val="0070C0"/>
              </a:solidFill>
            </a:endParaRPr>
          </a:p>
          <a:p>
            <a:r>
              <a:rPr lang="en-US" altLang="zh-CN" dirty="0" smtClean="0"/>
              <a:t>They </a:t>
            </a:r>
            <a:r>
              <a:rPr lang="en-US" altLang="zh-CN" dirty="0"/>
              <a:t>are created when the program begins (or when the class is used for the first time) and survive until the program ends. </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the output?</a:t>
            </a:r>
            <a:endParaRPr lang="zh-CN" altLang="en-US" dirty="0"/>
          </a:p>
        </p:txBody>
      </p:sp>
      <p:sp>
        <p:nvSpPr>
          <p:cNvPr id="3" name="Content Placeholder 2"/>
          <p:cNvSpPr>
            <a:spLocks noGrp="1"/>
          </p:cNvSpPr>
          <p:nvPr>
            <p:ph idx="1"/>
          </p:nvPr>
        </p:nvSpPr>
        <p:spPr/>
        <p:txBody>
          <a:bodyPr>
            <a:noAutofit/>
          </a:bodyPr>
          <a:lstStyle/>
          <a:p>
            <a:pPr marL="0" indent="0">
              <a:buNone/>
            </a:pPr>
            <a:r>
              <a:rPr lang="en-US" altLang="zh-CN" sz="1800" dirty="0"/>
              <a:t>class Counter{  </a:t>
            </a:r>
            <a:endParaRPr lang="en-US" altLang="zh-CN" sz="1800" dirty="0"/>
          </a:p>
          <a:p>
            <a:pPr marL="0" indent="0">
              <a:buNone/>
            </a:pPr>
            <a:r>
              <a:rPr lang="en-US" altLang="zh-CN" sz="1800" dirty="0" smtClean="0"/>
              <a:t>     </a:t>
            </a:r>
            <a:r>
              <a:rPr lang="en-US" altLang="zh-CN" sz="1800" dirty="0" err="1" smtClean="0"/>
              <a:t>int</a:t>
            </a:r>
            <a:r>
              <a:rPr lang="en-US" altLang="zh-CN" sz="1800" dirty="0" smtClean="0"/>
              <a:t> </a:t>
            </a:r>
            <a:r>
              <a:rPr lang="en-US" altLang="zh-CN" sz="1800" dirty="0"/>
              <a:t>count=0</a:t>
            </a:r>
            <a:r>
              <a:rPr lang="en-US" altLang="zh-CN" sz="1800" dirty="0" smtClean="0"/>
              <a:t>; //</a:t>
            </a:r>
            <a:r>
              <a:rPr lang="en-US" altLang="zh-CN" sz="1800" dirty="0"/>
              <a:t>will get memory when instance is created  </a:t>
            </a:r>
            <a:endParaRPr lang="en-US" altLang="zh-CN" sz="1800" dirty="0"/>
          </a:p>
          <a:p>
            <a:pPr marL="0" indent="0">
              <a:buNone/>
            </a:pPr>
            <a:r>
              <a:rPr lang="en-US" altLang="zh-CN" sz="1800" dirty="0"/>
              <a:t>  </a:t>
            </a:r>
            <a:r>
              <a:rPr lang="en-US" altLang="zh-CN" sz="1800" dirty="0" smtClean="0"/>
              <a:t>   Counter</a:t>
            </a:r>
            <a:r>
              <a:rPr lang="en-US" altLang="zh-CN" sz="1800" dirty="0"/>
              <a:t>(){  </a:t>
            </a:r>
            <a:endParaRPr lang="en-US" altLang="zh-CN" sz="1800" dirty="0"/>
          </a:p>
          <a:p>
            <a:pPr marL="0" indent="0">
              <a:buNone/>
            </a:pPr>
            <a:r>
              <a:rPr lang="en-US" altLang="zh-CN" sz="1800" dirty="0" smtClean="0"/>
              <a:t>          count</a:t>
            </a:r>
            <a:r>
              <a:rPr lang="en-US" altLang="zh-CN" sz="1800" dirty="0"/>
              <a:t>++;  </a:t>
            </a:r>
            <a:endParaRPr lang="en-US" altLang="zh-CN" sz="1800" dirty="0"/>
          </a:p>
          <a:p>
            <a:pPr marL="0" indent="0">
              <a:buNone/>
            </a:pPr>
            <a:r>
              <a:rPr lang="en-US" altLang="zh-CN" sz="1800" dirty="0" smtClean="0"/>
              <a:t>          </a:t>
            </a:r>
            <a:r>
              <a:rPr lang="en-US" altLang="zh-CN" sz="1800" dirty="0" err="1" smtClean="0"/>
              <a:t>System.out.println</a:t>
            </a:r>
            <a:r>
              <a:rPr lang="en-US" altLang="zh-CN" sz="1800" dirty="0" smtClean="0"/>
              <a:t>(count</a:t>
            </a:r>
            <a:r>
              <a:rPr lang="en-US" altLang="zh-CN" sz="1800" dirty="0"/>
              <a:t>);  </a:t>
            </a:r>
            <a:endParaRPr lang="en-US" altLang="zh-CN" sz="1800" dirty="0"/>
          </a:p>
          <a:p>
            <a:pPr marL="0" indent="0">
              <a:buNone/>
            </a:pPr>
            <a:r>
              <a:rPr lang="en-US" altLang="zh-CN" sz="1800" dirty="0" smtClean="0"/>
              <a:t>     }       </a:t>
            </a:r>
            <a:endParaRPr lang="en-US" altLang="zh-CN" sz="1800" dirty="0"/>
          </a:p>
          <a:p>
            <a:pPr marL="0" indent="0">
              <a:buNone/>
            </a:pPr>
            <a:r>
              <a:rPr lang="en-US" altLang="zh-CN" sz="1800" dirty="0" smtClean="0"/>
              <a:t>     public </a:t>
            </a:r>
            <a:r>
              <a:rPr lang="en-US" altLang="zh-CN" sz="1800" dirty="0"/>
              <a:t>static void main(String </a:t>
            </a:r>
            <a:r>
              <a:rPr lang="en-US" altLang="zh-CN" sz="1800" dirty="0" err="1"/>
              <a:t>args</a:t>
            </a:r>
            <a:r>
              <a:rPr lang="en-US" altLang="zh-CN" sz="1800" dirty="0"/>
              <a:t>[]){  </a:t>
            </a:r>
            <a:endParaRPr lang="en-US" altLang="zh-CN" sz="1800" dirty="0"/>
          </a:p>
          <a:p>
            <a:pPr marL="0" indent="0">
              <a:buNone/>
            </a:pPr>
            <a:r>
              <a:rPr lang="en-US" altLang="zh-CN" sz="1800" dirty="0" smtClean="0"/>
              <a:t>           Counter </a:t>
            </a:r>
            <a:r>
              <a:rPr lang="en-US" altLang="zh-CN" sz="1800" dirty="0"/>
              <a:t>c1=new Counter();  </a:t>
            </a:r>
            <a:endParaRPr lang="en-US" altLang="zh-CN" sz="1800" dirty="0"/>
          </a:p>
          <a:p>
            <a:pPr marL="0" indent="0">
              <a:buNone/>
            </a:pPr>
            <a:r>
              <a:rPr lang="en-US" altLang="zh-CN" sz="1800" dirty="0" smtClean="0"/>
              <a:t>           Counter </a:t>
            </a:r>
            <a:r>
              <a:rPr lang="en-US" altLang="zh-CN" sz="1800" dirty="0"/>
              <a:t>c2=new Counter();  </a:t>
            </a:r>
            <a:endParaRPr lang="en-US" altLang="zh-CN" sz="1800" dirty="0"/>
          </a:p>
          <a:p>
            <a:pPr marL="0" indent="0">
              <a:buNone/>
            </a:pPr>
            <a:r>
              <a:rPr lang="en-US" altLang="zh-CN" sz="1800" dirty="0" smtClean="0"/>
              <a:t>           Counter </a:t>
            </a:r>
            <a:r>
              <a:rPr lang="en-US" altLang="zh-CN" sz="1800" dirty="0"/>
              <a:t>c3=new Counter();  </a:t>
            </a:r>
            <a:endParaRPr lang="en-US" altLang="zh-CN" sz="1800" dirty="0"/>
          </a:p>
          <a:p>
            <a:pPr marL="0" indent="0">
              <a:buNone/>
            </a:pPr>
            <a:r>
              <a:rPr lang="en-US" altLang="zh-CN" sz="1800" dirty="0"/>
              <a:t>  </a:t>
            </a:r>
            <a:r>
              <a:rPr lang="en-US" altLang="zh-CN" sz="1800" dirty="0" smtClean="0"/>
              <a:t>     </a:t>
            </a:r>
            <a:r>
              <a:rPr lang="en-US" altLang="zh-CN" sz="1800" dirty="0"/>
              <a:t>} </a:t>
            </a:r>
            <a:r>
              <a:rPr lang="en-US" altLang="zh-CN" sz="1800" dirty="0" smtClean="0"/>
              <a:t>  </a:t>
            </a:r>
            <a:endParaRPr lang="en-US" altLang="zh-CN" sz="1800" dirty="0"/>
          </a:p>
          <a:p>
            <a:pPr marL="0" indent="0">
              <a:buNone/>
            </a:pPr>
            <a:r>
              <a:rPr lang="en-US" altLang="zh-CN" sz="1800" dirty="0"/>
              <a:t>}</a:t>
            </a:r>
            <a:endParaRPr lang="zh-CN" altLang="en-US"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is the output?</a:t>
            </a:r>
            <a:endParaRPr lang="zh-CN" altLang="en-US" dirty="0"/>
          </a:p>
        </p:txBody>
      </p:sp>
      <p:sp>
        <p:nvSpPr>
          <p:cNvPr id="3" name="Content Placeholder 2"/>
          <p:cNvSpPr>
            <a:spLocks noGrp="1"/>
          </p:cNvSpPr>
          <p:nvPr>
            <p:ph idx="1"/>
          </p:nvPr>
        </p:nvSpPr>
        <p:spPr/>
        <p:txBody>
          <a:bodyPr>
            <a:noAutofit/>
          </a:bodyPr>
          <a:lstStyle/>
          <a:p>
            <a:pPr marL="0" indent="0">
              <a:buNone/>
            </a:pPr>
            <a:r>
              <a:rPr lang="en-US" altLang="zh-CN" sz="1800" dirty="0"/>
              <a:t>class Counter2{  </a:t>
            </a:r>
            <a:endParaRPr lang="en-US" altLang="zh-CN" sz="1800" dirty="0"/>
          </a:p>
          <a:p>
            <a:pPr marL="0" indent="0">
              <a:buNone/>
            </a:pPr>
            <a:r>
              <a:rPr lang="en-US" altLang="zh-CN" sz="1800" dirty="0" smtClean="0"/>
              <a:t>       </a:t>
            </a:r>
            <a:r>
              <a:rPr lang="en-US" altLang="zh-CN" sz="1800" dirty="0" smtClean="0">
                <a:solidFill>
                  <a:srgbClr val="0070C0"/>
                </a:solidFill>
              </a:rPr>
              <a:t>static</a:t>
            </a:r>
            <a:r>
              <a:rPr lang="en-US" altLang="zh-CN" sz="1800" dirty="0" smtClean="0"/>
              <a:t> </a:t>
            </a:r>
            <a:r>
              <a:rPr lang="en-US" altLang="zh-CN" sz="1800" dirty="0" err="1"/>
              <a:t>int</a:t>
            </a:r>
            <a:r>
              <a:rPr lang="en-US" altLang="zh-CN" sz="1800" dirty="0"/>
              <a:t> count=0;</a:t>
            </a:r>
            <a:r>
              <a:rPr lang="en-US" altLang="zh-CN" sz="1800" dirty="0">
                <a:solidFill>
                  <a:srgbClr val="00B050"/>
                </a:solidFill>
              </a:rPr>
              <a:t>//will get memory only once and retain its value  </a:t>
            </a:r>
            <a:endParaRPr lang="en-US" altLang="zh-CN" sz="1800" dirty="0">
              <a:solidFill>
                <a:srgbClr val="00B050"/>
              </a:solidFill>
            </a:endParaRPr>
          </a:p>
          <a:p>
            <a:pPr marL="0" indent="0">
              <a:buNone/>
            </a:pPr>
            <a:r>
              <a:rPr lang="en-US" altLang="zh-CN" sz="1800" dirty="0"/>
              <a:t>  </a:t>
            </a:r>
            <a:r>
              <a:rPr lang="en-US" altLang="zh-CN" sz="1800" dirty="0" smtClean="0"/>
              <a:t>     Counter2</a:t>
            </a:r>
            <a:r>
              <a:rPr lang="en-US" altLang="zh-CN" sz="1800" dirty="0"/>
              <a:t>(){  </a:t>
            </a:r>
            <a:endParaRPr lang="en-US" altLang="zh-CN" sz="1800" dirty="0"/>
          </a:p>
          <a:p>
            <a:pPr marL="0" indent="0">
              <a:buNone/>
            </a:pPr>
            <a:r>
              <a:rPr lang="en-US" altLang="zh-CN" sz="1800" dirty="0" smtClean="0"/>
              <a:t>             count</a:t>
            </a:r>
            <a:r>
              <a:rPr lang="en-US" altLang="zh-CN" sz="1800" dirty="0"/>
              <a:t>++;  </a:t>
            </a:r>
            <a:endParaRPr lang="en-US" altLang="zh-CN" sz="1800" dirty="0"/>
          </a:p>
          <a:p>
            <a:pPr marL="0" indent="0">
              <a:buNone/>
            </a:pPr>
            <a:r>
              <a:rPr lang="en-US" altLang="zh-CN" sz="1800" dirty="0" smtClean="0"/>
              <a:t>             </a:t>
            </a:r>
            <a:r>
              <a:rPr lang="en-US" altLang="zh-CN" sz="1800" dirty="0" err="1" smtClean="0"/>
              <a:t>System.out.println</a:t>
            </a:r>
            <a:r>
              <a:rPr lang="en-US" altLang="zh-CN" sz="1800" dirty="0" smtClean="0"/>
              <a:t>(count</a:t>
            </a:r>
            <a:r>
              <a:rPr lang="en-US" altLang="zh-CN" sz="1800" dirty="0"/>
              <a:t>);  </a:t>
            </a:r>
            <a:endParaRPr lang="en-US" altLang="zh-CN" sz="1800" dirty="0"/>
          </a:p>
          <a:p>
            <a:pPr marL="0" indent="0">
              <a:buNone/>
            </a:pPr>
            <a:r>
              <a:rPr lang="en-US" altLang="zh-CN" sz="1800" dirty="0" smtClean="0"/>
              <a:t>       }  </a:t>
            </a:r>
            <a:endParaRPr lang="en-US" altLang="zh-CN" sz="1800" dirty="0"/>
          </a:p>
          <a:p>
            <a:pPr marL="0" indent="0">
              <a:buNone/>
            </a:pPr>
            <a:r>
              <a:rPr lang="en-US" altLang="zh-CN" sz="1800" dirty="0"/>
              <a:t>  </a:t>
            </a:r>
            <a:r>
              <a:rPr lang="en-US" altLang="zh-CN" sz="1800" dirty="0" smtClean="0"/>
              <a:t>     public </a:t>
            </a:r>
            <a:r>
              <a:rPr lang="en-US" altLang="zh-CN" sz="1800" dirty="0"/>
              <a:t>static void main(String </a:t>
            </a:r>
            <a:r>
              <a:rPr lang="en-US" altLang="zh-CN" sz="1800" dirty="0" err="1"/>
              <a:t>args</a:t>
            </a:r>
            <a:r>
              <a:rPr lang="en-US" altLang="zh-CN" sz="1800" dirty="0"/>
              <a:t>[]){  </a:t>
            </a:r>
            <a:endParaRPr lang="en-US" altLang="zh-CN" sz="1800" dirty="0"/>
          </a:p>
          <a:p>
            <a:pPr marL="0" indent="0">
              <a:buNone/>
            </a:pPr>
            <a:r>
              <a:rPr lang="en-US" altLang="zh-CN" sz="1800" dirty="0"/>
              <a:t>  </a:t>
            </a:r>
            <a:r>
              <a:rPr lang="en-US" altLang="zh-CN" sz="1800" dirty="0" smtClean="0"/>
              <a:t>           Counter2 </a:t>
            </a:r>
            <a:r>
              <a:rPr lang="en-US" altLang="zh-CN" sz="1800" dirty="0"/>
              <a:t>c1=new Counter2();  </a:t>
            </a:r>
            <a:endParaRPr lang="en-US" altLang="zh-CN" sz="1800" dirty="0"/>
          </a:p>
          <a:p>
            <a:pPr marL="0" indent="0">
              <a:buNone/>
            </a:pPr>
            <a:r>
              <a:rPr lang="en-US" altLang="zh-CN" sz="1800" dirty="0" smtClean="0"/>
              <a:t>             Counter2 </a:t>
            </a:r>
            <a:r>
              <a:rPr lang="en-US" altLang="zh-CN" sz="1800" dirty="0"/>
              <a:t>c2=new Counter2();  </a:t>
            </a:r>
            <a:endParaRPr lang="en-US" altLang="zh-CN" sz="1800" dirty="0"/>
          </a:p>
          <a:p>
            <a:pPr marL="0" indent="0">
              <a:buNone/>
            </a:pPr>
            <a:r>
              <a:rPr lang="en-US" altLang="zh-CN" sz="1800" dirty="0" smtClean="0"/>
              <a:t>             Counter2 </a:t>
            </a:r>
            <a:r>
              <a:rPr lang="en-US" altLang="zh-CN" sz="1800" dirty="0"/>
              <a:t>c3=new Counter2();  </a:t>
            </a:r>
            <a:endParaRPr lang="en-US" altLang="zh-CN" sz="1800" dirty="0"/>
          </a:p>
          <a:p>
            <a:pPr marL="0" indent="0">
              <a:buNone/>
            </a:pPr>
            <a:r>
              <a:rPr lang="en-US" altLang="zh-CN" sz="1800" dirty="0" smtClean="0"/>
              <a:t>   </a:t>
            </a:r>
            <a:endParaRPr lang="en-US" altLang="zh-CN" sz="1800" dirty="0"/>
          </a:p>
          <a:p>
            <a:pPr marL="0" indent="0">
              <a:buNone/>
            </a:pPr>
            <a:r>
              <a:rPr lang="en-US" altLang="zh-CN" sz="1800" dirty="0"/>
              <a:t> </a:t>
            </a:r>
            <a:r>
              <a:rPr lang="en-US" altLang="zh-CN" sz="1800" dirty="0" smtClean="0"/>
              <a:t>      }  </a:t>
            </a:r>
            <a:endParaRPr lang="en-US" altLang="zh-CN" sz="1800" dirty="0"/>
          </a:p>
          <a:p>
            <a:pPr marL="0" indent="0">
              <a:buNone/>
            </a:pPr>
            <a:r>
              <a:rPr lang="en-US" altLang="zh-CN" sz="1800" dirty="0"/>
              <a:t>}</a:t>
            </a:r>
            <a:endParaRPr lang="zh-CN" altLang="en-US"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Constants(</a:t>
            </a:r>
            <a:r>
              <a:rPr lang="zh-CN" altLang="en-US" dirty="0" smtClean="0"/>
              <a:t>常量</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t>The </a:t>
            </a:r>
            <a:r>
              <a:rPr lang="en-US" altLang="zh-CN" dirty="0">
                <a:solidFill>
                  <a:srgbClr val="0070C0"/>
                </a:solidFill>
              </a:rPr>
              <a:t>static</a:t>
            </a:r>
            <a:r>
              <a:rPr lang="en-US" altLang="zh-CN" dirty="0"/>
              <a:t> modifier, in combination with the </a:t>
            </a:r>
            <a:r>
              <a:rPr lang="en-US" altLang="zh-CN" dirty="0">
                <a:solidFill>
                  <a:srgbClr val="0070C0"/>
                </a:solidFill>
              </a:rPr>
              <a:t>final</a:t>
            </a:r>
            <a:r>
              <a:rPr lang="en-US" altLang="zh-CN" dirty="0"/>
              <a:t> modifier, is also used to define </a:t>
            </a:r>
            <a:r>
              <a:rPr lang="en-US" altLang="zh-CN" dirty="0">
                <a:solidFill>
                  <a:srgbClr val="0070C0"/>
                </a:solidFill>
              </a:rPr>
              <a:t>constants</a:t>
            </a:r>
            <a:r>
              <a:rPr lang="en-US" altLang="zh-CN" dirty="0"/>
              <a:t>. </a:t>
            </a:r>
            <a:endParaRPr lang="en-US" altLang="zh-CN" dirty="0"/>
          </a:p>
          <a:p>
            <a:r>
              <a:rPr lang="en-US" altLang="zh-CN" dirty="0"/>
              <a:t>By convention, the names of constant values are spelled in uppercase letters. If the name is composed of more than one word, the words are separated by an underscore </a:t>
            </a:r>
            <a:r>
              <a:rPr lang="en-US" altLang="zh-CN" dirty="0" smtClean="0"/>
              <a:t>(_).</a:t>
            </a:r>
            <a:endParaRPr lang="en-US" altLang="zh-CN" dirty="0" smtClean="0"/>
          </a:p>
          <a:p>
            <a:r>
              <a:rPr lang="en-US" altLang="zh-CN" dirty="0"/>
              <a:t>If a primitive type or a string is defined as a constant and the value is known at compile time, the compiler replaces the constant name everywhere in the code with its value.</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Member Methods(</a:t>
            </a:r>
            <a:r>
              <a:rPr lang="zh-CN" altLang="en-US" dirty="0" smtClean="0"/>
              <a:t>成员方法</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a:t>After declaring the </a:t>
            </a:r>
            <a:r>
              <a:rPr lang="en-US" altLang="zh-CN" dirty="0" smtClean="0"/>
              <a:t>member variables, </a:t>
            </a:r>
            <a:r>
              <a:rPr lang="en-US" altLang="zh-CN" dirty="0"/>
              <a:t>the next step is to define </a:t>
            </a:r>
            <a:r>
              <a:rPr lang="en-US" altLang="zh-CN" dirty="0" smtClean="0"/>
              <a:t>the member methods that manipulate the </a:t>
            </a:r>
            <a:r>
              <a:rPr lang="en-US" altLang="zh-CN" dirty="0"/>
              <a:t>member </a:t>
            </a:r>
            <a:r>
              <a:rPr lang="en-US" altLang="zh-CN" dirty="0" smtClean="0"/>
              <a:t>variables. </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Method declarations</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smtClean="0">
                <a:solidFill>
                  <a:srgbClr val="0070C0"/>
                </a:solidFill>
              </a:rPr>
              <a:t>Method declarations </a:t>
            </a:r>
            <a:r>
              <a:rPr lang="en-US" altLang="zh-CN" dirty="0" smtClean="0"/>
              <a:t>are composed of six components, in order:</a:t>
            </a:r>
            <a:endParaRPr lang="en-US" altLang="zh-CN" dirty="0" smtClean="0"/>
          </a:p>
          <a:p>
            <a:pPr lvl="1"/>
            <a:r>
              <a:rPr lang="en-US" altLang="zh-CN" dirty="0" smtClean="0"/>
              <a:t>Zero or more </a:t>
            </a:r>
            <a:r>
              <a:rPr lang="en-US" altLang="zh-CN" dirty="0" smtClean="0">
                <a:solidFill>
                  <a:srgbClr val="0070C0"/>
                </a:solidFill>
              </a:rPr>
              <a:t>modifiers</a:t>
            </a:r>
            <a:r>
              <a:rPr lang="en-US" altLang="zh-CN" dirty="0" smtClean="0"/>
              <a:t>.</a:t>
            </a:r>
            <a:endParaRPr lang="en-US" altLang="zh-CN" dirty="0" smtClean="0"/>
          </a:p>
          <a:p>
            <a:pPr lvl="1"/>
            <a:r>
              <a:rPr lang="en-US" altLang="zh-CN" dirty="0" smtClean="0"/>
              <a:t>The method's </a:t>
            </a:r>
            <a:r>
              <a:rPr lang="en-US" altLang="zh-CN" dirty="0" smtClean="0">
                <a:solidFill>
                  <a:srgbClr val="0070C0"/>
                </a:solidFill>
              </a:rPr>
              <a:t>return type</a:t>
            </a:r>
            <a:r>
              <a:rPr lang="en-US" altLang="zh-CN" dirty="0" smtClean="0"/>
              <a:t>.</a:t>
            </a:r>
            <a:endParaRPr lang="en-US" altLang="zh-CN" dirty="0" smtClean="0"/>
          </a:p>
          <a:p>
            <a:pPr lvl="1"/>
            <a:r>
              <a:rPr lang="en-US" altLang="zh-CN" dirty="0" smtClean="0"/>
              <a:t>The </a:t>
            </a:r>
            <a:r>
              <a:rPr lang="en-US" altLang="zh-CN" dirty="0" smtClean="0">
                <a:solidFill>
                  <a:srgbClr val="0070C0"/>
                </a:solidFill>
              </a:rPr>
              <a:t>method's name</a:t>
            </a:r>
            <a:r>
              <a:rPr lang="en-US" altLang="zh-CN" dirty="0" smtClean="0"/>
              <a:t>.</a:t>
            </a:r>
            <a:endParaRPr lang="en-US" altLang="zh-CN" dirty="0" smtClean="0"/>
          </a:p>
          <a:p>
            <a:pPr lvl="1"/>
            <a:r>
              <a:rPr lang="en-US" altLang="zh-CN" dirty="0" smtClean="0"/>
              <a:t>The </a:t>
            </a:r>
            <a:r>
              <a:rPr lang="en-US" altLang="zh-CN" dirty="0" smtClean="0">
                <a:solidFill>
                  <a:srgbClr val="0070C0"/>
                </a:solidFill>
              </a:rPr>
              <a:t>parameter list </a:t>
            </a:r>
            <a:r>
              <a:rPr lang="en-US" altLang="zh-CN" dirty="0" smtClean="0"/>
              <a:t>in parenthesis.</a:t>
            </a:r>
            <a:endParaRPr lang="en-US" altLang="zh-CN" dirty="0" smtClean="0"/>
          </a:p>
          <a:p>
            <a:pPr lvl="1"/>
            <a:r>
              <a:rPr lang="en-US" altLang="zh-CN" dirty="0" smtClean="0"/>
              <a:t>An </a:t>
            </a:r>
            <a:r>
              <a:rPr lang="en-US" altLang="zh-CN" dirty="0" smtClean="0">
                <a:solidFill>
                  <a:srgbClr val="0070C0"/>
                </a:solidFill>
              </a:rPr>
              <a:t>exception list </a:t>
            </a:r>
            <a:r>
              <a:rPr lang="en-US" altLang="zh-CN" dirty="0" smtClean="0"/>
              <a:t>— </a:t>
            </a:r>
            <a:r>
              <a:rPr lang="en-US" altLang="zh-CN" dirty="0" smtClean="0">
                <a:solidFill>
                  <a:srgbClr val="00B050"/>
                </a:solidFill>
              </a:rPr>
              <a:t>to be discussed later.</a:t>
            </a:r>
            <a:endParaRPr lang="en-US" altLang="zh-CN" dirty="0" smtClean="0">
              <a:solidFill>
                <a:srgbClr val="00B050"/>
              </a:solidFill>
            </a:endParaRPr>
          </a:p>
          <a:p>
            <a:pPr lvl="1"/>
            <a:r>
              <a:rPr lang="en-US" altLang="zh-CN" dirty="0" smtClean="0"/>
              <a:t>The </a:t>
            </a:r>
            <a:r>
              <a:rPr lang="en-US" altLang="zh-CN" dirty="0" smtClean="0">
                <a:solidFill>
                  <a:srgbClr val="0070C0"/>
                </a:solidFill>
              </a:rPr>
              <a:t>method body</a:t>
            </a:r>
            <a:r>
              <a:rPr lang="en-US" altLang="zh-CN" dirty="0" smtClean="0"/>
              <a:t>, enclosed between braces.</a:t>
            </a:r>
            <a:endParaRPr lang="en-US" altLang="zh-CN" dirty="0" smtClean="0"/>
          </a:p>
          <a:p>
            <a:r>
              <a:rPr lang="en-US" altLang="zh-CN" dirty="0"/>
              <a:t>Like the member variables, member methods can also be divided into two kinds:</a:t>
            </a:r>
            <a:endParaRPr lang="en-US" altLang="zh-CN" dirty="0"/>
          </a:p>
          <a:p>
            <a:pPr lvl="1"/>
            <a:r>
              <a:rPr lang="en-US" altLang="zh-CN" dirty="0">
                <a:solidFill>
                  <a:srgbClr val="0070C0"/>
                </a:solidFill>
              </a:rPr>
              <a:t>Instance method</a:t>
            </a:r>
            <a:endParaRPr lang="en-US" altLang="zh-CN" dirty="0">
              <a:solidFill>
                <a:srgbClr val="0070C0"/>
              </a:solidFill>
            </a:endParaRPr>
          </a:p>
          <a:p>
            <a:pPr lvl="1"/>
            <a:r>
              <a:rPr lang="en-US" altLang="zh-CN" dirty="0">
                <a:solidFill>
                  <a:srgbClr val="0070C0"/>
                </a:solidFill>
              </a:rPr>
              <a:t>Class method (or static method</a:t>
            </a:r>
            <a:r>
              <a:rPr lang="en-US" altLang="zh-CN" dirty="0" smtClean="0">
                <a:solidFill>
                  <a:srgbClr val="0070C0"/>
                </a:solidFill>
              </a:rPr>
              <a:t>)</a:t>
            </a:r>
            <a:endParaRPr lang="en-US" altLang="zh-CN" dirty="0">
              <a:solidFill>
                <a:srgbClr val="0070C0"/>
              </a:solidFill>
            </a:endParaRPr>
          </a:p>
          <a:p>
            <a:pPr lvl="2"/>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describe</a:t>
            </a:r>
            <a:r>
              <a:rPr lang="en-US" altLang="zh-CN" dirty="0" smtClean="0"/>
              <a:t> </a:t>
            </a:r>
            <a:r>
              <a:rPr lang="en-US" altLang="zh-CN" dirty="0"/>
              <a:t>the student(s</a:t>
            </a:r>
            <a:r>
              <a:rPr lang="en-US" altLang="zh-CN" dirty="0" smtClean="0"/>
              <a:t>)?</a:t>
            </a:r>
            <a:endParaRPr lang="zh-CN" altLang="en-US" dirty="0"/>
          </a:p>
        </p:txBody>
      </p:sp>
      <p:sp>
        <p:nvSpPr>
          <p:cNvPr id="4" name="Content Placeholder 3"/>
          <p:cNvSpPr>
            <a:spLocks noGrp="1"/>
          </p:cNvSpPr>
          <p:nvPr>
            <p:ph idx="1"/>
          </p:nvPr>
        </p:nvSpPr>
        <p:spPr/>
        <p:txBody>
          <a:bodyPr>
            <a:normAutofit/>
          </a:bodyPr>
          <a:lstStyle/>
          <a:p>
            <a:r>
              <a:rPr lang="en-US" altLang="zh-CN" dirty="0" smtClean="0"/>
              <a:t>Is it a </a:t>
            </a:r>
            <a:r>
              <a:rPr lang="en-US" altLang="zh-CN" dirty="0"/>
              <a:t>good </a:t>
            </a:r>
            <a:r>
              <a:rPr lang="en-US" altLang="zh-CN" dirty="0" smtClean="0"/>
              <a:t>ways </a:t>
            </a:r>
            <a:r>
              <a:rPr lang="en-US" altLang="zh-CN" dirty="0"/>
              <a:t>to describe the student(s)?</a:t>
            </a:r>
            <a:endParaRPr lang="en-US" altLang="zh-CN" dirty="0"/>
          </a:p>
          <a:p>
            <a:r>
              <a:rPr lang="en-US" altLang="zh-CN" dirty="0"/>
              <a:t>Can we use one variable to store to store the information of one student?</a:t>
            </a:r>
            <a:endParaRPr lang="en-US" altLang="zh-CN" dirty="0"/>
          </a:p>
          <a:p>
            <a:r>
              <a:rPr lang="en-US" altLang="zh-CN" dirty="0"/>
              <a:t>Can we use one array to store the information of all the students</a:t>
            </a:r>
            <a:r>
              <a:rPr lang="en-US" altLang="zh-CN" dirty="0" smtClean="0"/>
              <a:t>?</a:t>
            </a:r>
            <a:endParaRPr lang="en-US" altLang="zh-CN" dirty="0" smtClean="0"/>
          </a:p>
          <a:p>
            <a:pPr lvl="1"/>
            <a:endParaRPr lang="en-US" altLang="zh-CN" dirty="0"/>
          </a:p>
          <a:p>
            <a:pPr marL="0" indent="0">
              <a:buNone/>
            </a:pPr>
            <a:endParaRPr lang="en-US" altLang="zh-CN" sz="2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398392" cy="1325563"/>
          </a:xfrm>
        </p:spPr>
        <p:txBody>
          <a:bodyPr/>
          <a:lstStyle/>
          <a:p>
            <a:r>
              <a:rPr lang="en-US" altLang="zh-CN" dirty="0" smtClean="0"/>
              <a:t>Instance &amp; Class Method</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smtClean="0"/>
              <a:t>Instance methods</a:t>
            </a:r>
            <a:endParaRPr lang="en-US" altLang="zh-CN" dirty="0" smtClean="0"/>
          </a:p>
          <a:p>
            <a:pPr lvl="1"/>
            <a:r>
              <a:rPr lang="en-US" altLang="zh-CN" dirty="0" smtClean="0"/>
              <a:t>Instance </a:t>
            </a:r>
            <a:r>
              <a:rPr lang="en-US" altLang="zh-CN" dirty="0"/>
              <a:t>methods can access instance variables and instance methods directly.</a:t>
            </a:r>
            <a:endParaRPr lang="en-US" altLang="zh-CN" dirty="0"/>
          </a:p>
          <a:p>
            <a:pPr lvl="1"/>
            <a:r>
              <a:rPr lang="en-US" altLang="zh-CN" dirty="0"/>
              <a:t>Instance methods can access class variables and class methods directly.</a:t>
            </a:r>
            <a:endParaRPr lang="en-US" altLang="zh-CN" dirty="0"/>
          </a:p>
          <a:p>
            <a:r>
              <a:rPr lang="en-US" altLang="zh-CN" dirty="0" smtClean="0"/>
              <a:t>Class methods</a:t>
            </a:r>
            <a:endParaRPr lang="en-US" altLang="zh-CN" dirty="0" smtClean="0"/>
          </a:p>
          <a:p>
            <a:pPr lvl="1"/>
            <a:r>
              <a:rPr lang="en-US" altLang="zh-CN" dirty="0" smtClean="0"/>
              <a:t>Class </a:t>
            </a:r>
            <a:r>
              <a:rPr lang="en-US" altLang="zh-CN" dirty="0"/>
              <a:t>methods can access class variables and class methods directly.</a:t>
            </a:r>
            <a:endParaRPr lang="en-US" altLang="zh-CN" dirty="0"/>
          </a:p>
          <a:p>
            <a:pPr lvl="1"/>
            <a:r>
              <a:rPr lang="en-US" altLang="zh-CN" dirty="0">
                <a:solidFill>
                  <a:srgbClr val="FF0000"/>
                </a:solidFill>
              </a:rPr>
              <a:t>Class methods cannot access instance variables or instance methods </a:t>
            </a:r>
            <a:r>
              <a:rPr lang="en-US" altLang="zh-CN" dirty="0" smtClean="0">
                <a:solidFill>
                  <a:srgbClr val="FF0000"/>
                </a:solidFill>
              </a:rPr>
              <a:t>directly</a:t>
            </a:r>
            <a:r>
              <a:rPr lang="en-US" altLang="zh-CN" dirty="0" smtClean="0"/>
              <a:t>. </a:t>
            </a:r>
            <a:endParaRPr lang="en-US" altLang="zh-CN" dirty="0" smtClean="0"/>
          </a:p>
          <a:p>
            <a:pPr lvl="1"/>
            <a:r>
              <a:rPr lang="en-US" altLang="zh-CN" dirty="0" smtClean="0"/>
              <a:t>Also</a:t>
            </a:r>
            <a:r>
              <a:rPr lang="en-US" altLang="zh-CN" dirty="0"/>
              <a:t>, </a:t>
            </a:r>
            <a:r>
              <a:rPr lang="en-US" altLang="zh-CN" dirty="0">
                <a:solidFill>
                  <a:srgbClr val="FF0000"/>
                </a:solidFill>
              </a:rPr>
              <a:t>class methods cannot use the this keyword as there is no instance for this to refer to.</a:t>
            </a:r>
            <a:endParaRPr lang="en-US" altLang="zh-CN" dirty="0">
              <a:solidFill>
                <a:srgbClr val="FF0000"/>
              </a:solidFill>
            </a:endParaRPr>
          </a:p>
          <a:p>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968693" y="365126"/>
            <a:ext cx="1546657" cy="1546657"/>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Constructor method</a:t>
            </a:r>
            <a:endParaRPr lang="zh-CN" altLang="en-US" dirty="0"/>
          </a:p>
        </p:txBody>
      </p:sp>
      <p:sp>
        <p:nvSpPr>
          <p:cNvPr id="3" name="Content Placeholder 2"/>
          <p:cNvSpPr>
            <a:spLocks noGrp="1"/>
          </p:cNvSpPr>
          <p:nvPr>
            <p:ph idx="1"/>
          </p:nvPr>
        </p:nvSpPr>
        <p:spPr/>
        <p:txBody>
          <a:bodyPr>
            <a:normAutofit/>
          </a:bodyPr>
          <a:lstStyle/>
          <a:p>
            <a:r>
              <a:rPr lang="en-US" altLang="zh-CN" dirty="0" smtClean="0"/>
              <a:t>A </a:t>
            </a:r>
            <a:r>
              <a:rPr lang="en-US" altLang="zh-CN" dirty="0">
                <a:solidFill>
                  <a:srgbClr val="0070C0"/>
                </a:solidFill>
              </a:rPr>
              <a:t>constructor</a:t>
            </a:r>
            <a:r>
              <a:rPr lang="en-US" altLang="zh-CN" dirty="0"/>
              <a:t> creates a new instance of the class. It initializes all the variables and does any work necessary to prepare the class to be used.</a:t>
            </a:r>
            <a:endParaRPr lang="en-US" altLang="zh-CN" dirty="0" smtClean="0"/>
          </a:p>
          <a:p>
            <a:r>
              <a:rPr lang="en-US" altLang="zh-CN" dirty="0">
                <a:solidFill>
                  <a:srgbClr val="0070C0"/>
                </a:solidFill>
              </a:rPr>
              <a:t>Constructor declarations </a:t>
            </a:r>
            <a:r>
              <a:rPr lang="en-US" altLang="zh-CN" dirty="0"/>
              <a:t>look like method declarations—except that they </a:t>
            </a:r>
            <a:r>
              <a:rPr lang="en-US" altLang="zh-CN" dirty="0">
                <a:solidFill>
                  <a:srgbClr val="0070C0"/>
                </a:solidFill>
              </a:rPr>
              <a:t>use the name of the class and have no return type. </a:t>
            </a:r>
            <a:endParaRPr lang="en-US" altLang="zh-CN" dirty="0">
              <a:solidFill>
                <a:srgbClr val="0070C0"/>
              </a:solidFill>
            </a:endParaRPr>
          </a:p>
          <a:p>
            <a:r>
              <a:rPr lang="en-US" altLang="zh-CN" dirty="0"/>
              <a:t>Constructor is invoked </a:t>
            </a:r>
            <a:r>
              <a:rPr lang="en-US" altLang="zh-CN" dirty="0" smtClean="0"/>
              <a:t>by </a:t>
            </a:r>
            <a:r>
              <a:rPr lang="en-US" altLang="zh-CN" dirty="0">
                <a:solidFill>
                  <a:srgbClr val="0070C0"/>
                </a:solidFill>
              </a:rPr>
              <a:t>new</a:t>
            </a:r>
            <a:r>
              <a:rPr lang="en-US" altLang="zh-CN" dirty="0"/>
              <a:t> operator</a:t>
            </a:r>
            <a:endParaRPr lang="zh-CN" altLang="en-US" dirty="0"/>
          </a:p>
          <a:p>
            <a:r>
              <a:rPr lang="en-US" altLang="zh-CN" dirty="0" smtClean="0"/>
              <a:t>If </a:t>
            </a:r>
            <a:r>
              <a:rPr lang="en-US" altLang="zh-CN" dirty="0"/>
              <a:t>you </a:t>
            </a:r>
            <a:r>
              <a:rPr lang="en-US" altLang="zh-CN" dirty="0" smtClean="0"/>
              <a:t>do not declare a constructor, the </a:t>
            </a:r>
            <a:r>
              <a:rPr lang="en-US" altLang="zh-CN" dirty="0"/>
              <a:t>compiler </a:t>
            </a:r>
            <a:r>
              <a:rPr lang="en-US" altLang="zh-CN" dirty="0" smtClean="0"/>
              <a:t>will insert </a:t>
            </a:r>
            <a:r>
              <a:rPr lang="en-US" altLang="zh-CN" dirty="0"/>
              <a:t>a default constructor that takes no arguments</a:t>
            </a:r>
            <a:r>
              <a:rPr lang="en-US"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Constructor method</a:t>
            </a:r>
            <a:endParaRPr lang="zh-CN" altLang="en-US" dirty="0"/>
          </a:p>
        </p:txBody>
      </p:sp>
      <p:sp>
        <p:nvSpPr>
          <p:cNvPr id="3" name="Content Placeholder 2"/>
          <p:cNvSpPr>
            <a:spLocks noGrp="1"/>
          </p:cNvSpPr>
          <p:nvPr>
            <p:ph idx="1"/>
          </p:nvPr>
        </p:nvSpPr>
        <p:spPr/>
        <p:txBody>
          <a:bodyPr>
            <a:normAutofit lnSpcReduction="10000"/>
          </a:bodyPr>
          <a:lstStyle/>
          <a:p>
            <a:pPr marL="0" indent="0">
              <a:buNone/>
            </a:pPr>
            <a:r>
              <a:rPr lang="en-US" altLang="zh-CN" sz="2000" dirty="0"/>
              <a:t>public Student(String id, String name, double h</a:t>
            </a:r>
            <a:r>
              <a:rPr lang="en-US" altLang="zh-CN" sz="2000" dirty="0" smtClean="0"/>
              <a:t>, </a:t>
            </a:r>
            <a:r>
              <a:rPr lang="en-US" altLang="zh-CN" sz="2000" dirty="0"/>
              <a:t>double </a:t>
            </a:r>
            <a:r>
              <a:rPr lang="en-US" altLang="zh-CN" sz="2000" dirty="0" smtClean="0"/>
              <a:t>w){</a:t>
            </a:r>
            <a:endParaRPr lang="en-US" altLang="zh-CN" sz="2000" dirty="0"/>
          </a:p>
          <a:p>
            <a:pPr marL="0" indent="0">
              <a:buNone/>
            </a:pPr>
            <a:r>
              <a:rPr lang="en-US" altLang="zh-CN" sz="2000" dirty="0"/>
              <a:t>       </a:t>
            </a:r>
            <a:r>
              <a:rPr lang="en-US" altLang="zh-CN" sz="2000" dirty="0">
                <a:solidFill>
                  <a:srgbClr val="0070C0"/>
                </a:solidFill>
              </a:rPr>
              <a:t>this.id = id</a:t>
            </a:r>
            <a:r>
              <a:rPr lang="en-US" altLang="zh-CN" sz="2000" dirty="0" smtClean="0">
                <a:solidFill>
                  <a:srgbClr val="0070C0"/>
                </a:solidFill>
              </a:rPr>
              <a:t>;  </a:t>
            </a:r>
            <a:r>
              <a:rPr lang="en-US" altLang="zh-CN" sz="2000" dirty="0" smtClean="0">
                <a:solidFill>
                  <a:srgbClr val="00B050"/>
                </a:solidFill>
              </a:rPr>
              <a:t>//with keyword this, dot notation</a:t>
            </a:r>
            <a:endParaRPr lang="en-US" altLang="zh-CN" sz="2000" dirty="0">
              <a:solidFill>
                <a:srgbClr val="00B050"/>
              </a:solidFill>
            </a:endParaRPr>
          </a:p>
          <a:p>
            <a:pPr marL="0" indent="0">
              <a:buNone/>
            </a:pPr>
            <a:r>
              <a:rPr lang="en-US" altLang="zh-CN" sz="2000" dirty="0">
                <a:solidFill>
                  <a:srgbClr val="0070C0"/>
                </a:solidFill>
              </a:rPr>
              <a:t>       this.name = name;</a:t>
            </a:r>
            <a:endParaRPr lang="en-US" altLang="zh-CN" sz="2000" dirty="0">
              <a:solidFill>
                <a:srgbClr val="0070C0"/>
              </a:solidFill>
            </a:endParaRPr>
          </a:p>
          <a:p>
            <a:pPr marL="0" indent="0">
              <a:buNone/>
            </a:pPr>
            <a:r>
              <a:rPr lang="en-US" altLang="zh-CN" sz="2000" dirty="0">
                <a:solidFill>
                  <a:srgbClr val="0070C0"/>
                </a:solidFill>
              </a:rPr>
              <a:t>       </a:t>
            </a:r>
            <a:r>
              <a:rPr lang="en-US" altLang="zh-CN" sz="2000" dirty="0" smtClean="0"/>
              <a:t>weight = w;  </a:t>
            </a:r>
            <a:r>
              <a:rPr lang="en-US" altLang="zh-CN" sz="2000" dirty="0" smtClean="0">
                <a:solidFill>
                  <a:srgbClr val="00B050"/>
                </a:solidFill>
              </a:rPr>
              <a:t>// without keyword this</a:t>
            </a:r>
            <a:endParaRPr lang="en-US" altLang="zh-CN" sz="2000" dirty="0">
              <a:solidFill>
                <a:srgbClr val="00B050"/>
              </a:solidFill>
            </a:endParaRPr>
          </a:p>
          <a:p>
            <a:pPr marL="0" indent="0">
              <a:buNone/>
            </a:pPr>
            <a:r>
              <a:rPr lang="en-US" altLang="zh-CN" sz="2000" dirty="0"/>
              <a:t>       </a:t>
            </a:r>
            <a:r>
              <a:rPr lang="en-US" altLang="zh-CN" sz="2000" dirty="0" smtClean="0"/>
              <a:t>height </a:t>
            </a:r>
            <a:r>
              <a:rPr lang="en-US" altLang="zh-CN" sz="2000" dirty="0"/>
              <a:t>= </a:t>
            </a:r>
            <a:r>
              <a:rPr lang="en-US" altLang="zh-CN" sz="2000" dirty="0" smtClean="0"/>
              <a:t>h;</a:t>
            </a:r>
            <a:endParaRPr lang="en-US" altLang="zh-CN" sz="2000" dirty="0" smtClean="0"/>
          </a:p>
          <a:p>
            <a:pPr marL="0" indent="0">
              <a:buNone/>
            </a:pPr>
            <a:r>
              <a:rPr lang="en-US" altLang="zh-CN" sz="2000" dirty="0"/>
              <a:t> </a:t>
            </a:r>
            <a:r>
              <a:rPr lang="en-US" altLang="zh-CN" sz="2000" dirty="0" smtClean="0"/>
              <a:t>      </a:t>
            </a:r>
            <a:r>
              <a:rPr lang="en-US" altLang="zh-CN" sz="2000" i="1" dirty="0" err="1"/>
              <a:t>studentNum</a:t>
            </a:r>
            <a:r>
              <a:rPr lang="en-US" altLang="zh-CN" sz="2000" i="1" dirty="0"/>
              <a:t>++;</a:t>
            </a:r>
            <a:endParaRPr lang="en-US" altLang="zh-CN" sz="2000" dirty="0"/>
          </a:p>
          <a:p>
            <a:pPr marL="0" indent="0">
              <a:buNone/>
            </a:pPr>
            <a:r>
              <a:rPr lang="en-US" altLang="zh-CN" sz="2000" dirty="0" smtClean="0"/>
              <a:t>}</a:t>
            </a:r>
            <a:endParaRPr lang="en-US" altLang="zh-CN" sz="2000" dirty="0" smtClean="0"/>
          </a:p>
          <a:p>
            <a:pPr marL="0" indent="0">
              <a:buNone/>
            </a:pPr>
            <a:endParaRPr lang="en-US" altLang="zh-CN" sz="2000" dirty="0"/>
          </a:p>
          <a:p>
            <a:pPr marL="0" indent="0">
              <a:buNone/>
            </a:pPr>
            <a:r>
              <a:rPr lang="en-US" altLang="zh-CN" sz="2000" dirty="0" smtClean="0"/>
              <a:t>public Student(String id){</a:t>
            </a:r>
            <a:endParaRPr lang="en-US" altLang="zh-CN" sz="2000" dirty="0" smtClean="0"/>
          </a:p>
          <a:p>
            <a:pPr marL="0" indent="0">
              <a:buNone/>
            </a:pPr>
            <a:r>
              <a:rPr lang="en-US" altLang="zh-CN" sz="2000" dirty="0" smtClean="0"/>
              <a:t>       </a:t>
            </a:r>
            <a:r>
              <a:rPr lang="en-US" altLang="zh-CN" sz="2000" dirty="0" smtClean="0">
                <a:solidFill>
                  <a:srgbClr val="0070C0"/>
                </a:solidFill>
              </a:rPr>
              <a:t>this.id = id;</a:t>
            </a:r>
            <a:endParaRPr lang="en-US" altLang="zh-CN" sz="2000" dirty="0" smtClean="0">
              <a:solidFill>
                <a:srgbClr val="0070C0"/>
              </a:solidFill>
            </a:endParaRPr>
          </a:p>
          <a:p>
            <a:pPr marL="0" indent="0">
              <a:buNone/>
            </a:pPr>
            <a:r>
              <a:rPr lang="en-US" altLang="zh-CN" sz="2000" dirty="0">
                <a:solidFill>
                  <a:schemeClr val="accent1"/>
                </a:solidFill>
              </a:rPr>
              <a:t> </a:t>
            </a:r>
            <a:r>
              <a:rPr lang="en-US" altLang="zh-CN" sz="2000" dirty="0" smtClean="0">
                <a:solidFill>
                  <a:schemeClr val="accent1"/>
                </a:solidFill>
              </a:rPr>
              <a:t>      </a:t>
            </a:r>
            <a:r>
              <a:rPr lang="en-US" altLang="zh-CN" sz="2000" i="1" dirty="0" err="1" smtClean="0"/>
              <a:t>studentNum</a:t>
            </a:r>
            <a:r>
              <a:rPr lang="en-US" altLang="zh-CN" sz="2000" i="1" dirty="0"/>
              <a:t>++;</a:t>
            </a:r>
            <a:endParaRPr lang="en-US" altLang="zh-CN" sz="2000" dirty="0" smtClean="0">
              <a:solidFill>
                <a:schemeClr val="accent1"/>
              </a:solidFill>
            </a:endParaRPr>
          </a:p>
          <a:p>
            <a:pPr marL="0" indent="0">
              <a:buNone/>
            </a:pPr>
            <a:r>
              <a:rPr lang="en-US" altLang="zh-CN" sz="2000" dirty="0" smtClean="0"/>
              <a:t>}</a:t>
            </a:r>
            <a:endParaRPr lang="en-US" altLang="zh-CN" sz="2000" dirty="0" smtClean="0"/>
          </a:p>
          <a:p>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Keyword this and dot notation</a:t>
            </a:r>
            <a:endParaRPr lang="zh-CN" altLang="en-US" dirty="0"/>
          </a:p>
        </p:txBody>
      </p:sp>
      <p:sp>
        <p:nvSpPr>
          <p:cNvPr id="3" name="Content Placeholder 2"/>
          <p:cNvSpPr>
            <a:spLocks noGrp="1"/>
          </p:cNvSpPr>
          <p:nvPr>
            <p:ph idx="1"/>
          </p:nvPr>
        </p:nvSpPr>
        <p:spPr/>
        <p:txBody>
          <a:bodyPr>
            <a:normAutofit/>
          </a:bodyPr>
          <a:lstStyle/>
          <a:p>
            <a:r>
              <a:rPr lang="en-US" altLang="zh-CN" dirty="0"/>
              <a:t>Within an instance method or a constructor, </a:t>
            </a:r>
            <a:r>
              <a:rPr lang="en-US" altLang="zh-CN" dirty="0" smtClean="0"/>
              <a:t>“</a:t>
            </a:r>
            <a:r>
              <a:rPr lang="en-US" altLang="zh-CN" dirty="0" smtClean="0">
                <a:solidFill>
                  <a:srgbClr val="0070C0"/>
                </a:solidFill>
              </a:rPr>
              <a:t>this</a:t>
            </a:r>
            <a:r>
              <a:rPr lang="en-US" altLang="zh-CN" dirty="0"/>
              <a:t>” is a reference to the current object — the object whose method or constructor is being called</a:t>
            </a:r>
            <a:r>
              <a:rPr lang="en-US" altLang="zh-CN" dirty="0" smtClean="0"/>
              <a:t>.</a:t>
            </a:r>
            <a:endParaRPr lang="en-US" altLang="zh-CN" dirty="0" smtClean="0"/>
          </a:p>
          <a:p>
            <a:r>
              <a:rPr lang="en-US" altLang="zh-CN" dirty="0" smtClean="0"/>
              <a:t>The keyword </a:t>
            </a:r>
            <a:r>
              <a:rPr lang="en-US" altLang="zh-CN" dirty="0" smtClean="0">
                <a:solidFill>
                  <a:schemeClr val="accent5"/>
                </a:solidFill>
              </a:rPr>
              <a:t>“this</a:t>
            </a:r>
            <a:r>
              <a:rPr lang="en-US" altLang="zh-CN" dirty="0">
                <a:solidFill>
                  <a:schemeClr val="accent5"/>
                </a:solidFill>
              </a:rPr>
              <a:t>”</a:t>
            </a:r>
            <a:r>
              <a:rPr lang="en-US" altLang="zh-CN" dirty="0" smtClean="0">
                <a:solidFill>
                  <a:schemeClr val="accent5"/>
                </a:solidFill>
              </a:rPr>
              <a:t> can be omitted if there is no confusion.</a:t>
            </a:r>
            <a:endParaRPr lang="en-US" altLang="zh-CN" dirty="0" smtClean="0">
              <a:solidFill>
                <a:schemeClr val="accent5"/>
              </a:solidFill>
            </a:endParaRPr>
          </a:p>
          <a:p>
            <a:r>
              <a:rPr lang="en-US" altLang="zh-CN" dirty="0"/>
              <a:t>To access an </a:t>
            </a:r>
            <a:r>
              <a:rPr lang="en-US" altLang="zh-CN" dirty="0" smtClean="0"/>
              <a:t>attribute or a method </a:t>
            </a:r>
            <a:r>
              <a:rPr lang="en-US" altLang="zh-CN" dirty="0"/>
              <a:t>of an object, </a:t>
            </a:r>
            <a:r>
              <a:rPr lang="en-US" altLang="zh-CN" dirty="0" smtClean="0"/>
              <a:t>Java uses </a:t>
            </a:r>
            <a:r>
              <a:rPr lang="en-US" altLang="zh-CN" dirty="0">
                <a:solidFill>
                  <a:srgbClr val="0070C0"/>
                </a:solidFill>
              </a:rPr>
              <a:t>dot </a:t>
            </a:r>
            <a:r>
              <a:rPr lang="en-US" altLang="zh-CN" dirty="0" smtClean="0">
                <a:solidFill>
                  <a:srgbClr val="0070C0"/>
                </a:solidFill>
              </a:rPr>
              <a:t>notation(</a:t>
            </a:r>
            <a:r>
              <a:rPr lang="zh-CN" altLang="en-US" dirty="0" smtClean="0">
                <a:solidFill>
                  <a:srgbClr val="0070C0"/>
                </a:solidFill>
              </a:rPr>
              <a:t>圆点记法</a:t>
            </a:r>
            <a:r>
              <a:rPr lang="en-US" altLang="zh-CN" dirty="0" smtClean="0">
                <a:solidFill>
                  <a:srgbClr val="0070C0"/>
                </a:solidFill>
              </a:rPr>
              <a:t>)</a:t>
            </a:r>
            <a:r>
              <a:rPr lang="en-US" altLang="zh-CN" dirty="0" smtClean="0"/>
              <a:t>.</a:t>
            </a:r>
            <a:endParaRPr lang="en-US" altLang="zh-CN" dirty="0" smtClean="0"/>
          </a:p>
          <a:p>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Overloading(</a:t>
            </a:r>
            <a:r>
              <a:rPr lang="zh-CN" altLang="en-US" dirty="0" smtClean="0"/>
              <a:t>重载</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a:t>If two methods do the same thing, it is natural to give them the same name.</a:t>
            </a:r>
            <a:endParaRPr lang="en-US" altLang="zh-CN" dirty="0"/>
          </a:p>
          <a:p>
            <a:r>
              <a:rPr lang="en-US" altLang="zh-CN" dirty="0">
                <a:solidFill>
                  <a:schemeClr val="accent5"/>
                </a:solidFill>
              </a:rPr>
              <a:t>Having</a:t>
            </a:r>
            <a:r>
              <a:rPr lang="en-US" altLang="zh-CN" dirty="0"/>
              <a:t> </a:t>
            </a:r>
            <a:r>
              <a:rPr lang="en-US" altLang="zh-CN" dirty="0">
                <a:solidFill>
                  <a:schemeClr val="accent5"/>
                </a:solidFill>
              </a:rPr>
              <a:t>more than one method with the same name</a:t>
            </a:r>
            <a:r>
              <a:rPr lang="en-US" altLang="zh-CN" dirty="0"/>
              <a:t> is called </a:t>
            </a:r>
            <a:r>
              <a:rPr lang="en-US" altLang="zh-CN" dirty="0" smtClean="0">
                <a:solidFill>
                  <a:srgbClr val="0070C0"/>
                </a:solidFill>
              </a:rPr>
              <a:t>overloading</a:t>
            </a:r>
            <a:r>
              <a:rPr lang="en-US" altLang="zh-CN" dirty="0" smtClean="0"/>
              <a:t>,</a:t>
            </a:r>
            <a:r>
              <a:rPr lang="en-US" altLang="zh-CN" dirty="0"/>
              <a:t> and it is legal in Java as long as each version </a:t>
            </a:r>
            <a:r>
              <a:rPr lang="en-US" altLang="zh-CN" dirty="0">
                <a:solidFill>
                  <a:schemeClr val="accent5"/>
                </a:solidFill>
              </a:rPr>
              <a:t>takes different parameters</a:t>
            </a:r>
            <a:r>
              <a:rPr lang="en-US" altLang="zh-CN" dirty="0"/>
              <a:t>. </a:t>
            </a:r>
            <a:endParaRPr lang="en-US" altLang="zh-CN" dirty="0" smtClean="0"/>
          </a:p>
          <a:p>
            <a:r>
              <a:rPr lang="en-US" altLang="zh-CN" dirty="0" smtClean="0">
                <a:solidFill>
                  <a:srgbClr val="FF0000"/>
                </a:solidFill>
              </a:rPr>
              <a:t>Notice:</a:t>
            </a:r>
            <a:endParaRPr lang="en-US" altLang="zh-CN" dirty="0" smtClean="0">
              <a:solidFill>
                <a:srgbClr val="FF0000"/>
              </a:solidFill>
            </a:endParaRPr>
          </a:p>
          <a:p>
            <a:pPr lvl="1"/>
            <a:r>
              <a:rPr lang="en-US" altLang="zh-CN" dirty="0"/>
              <a:t>The compiler does not consider return type when differentiating methods, so </a:t>
            </a:r>
            <a:r>
              <a:rPr lang="en-US" altLang="zh-CN" dirty="0">
                <a:solidFill>
                  <a:schemeClr val="accent5"/>
                </a:solidFill>
              </a:rPr>
              <a:t>you cannot declare two methods with the same signature even if they have a different return type.</a:t>
            </a:r>
            <a:endParaRPr lang="zh-CN" altLang="en-US" dirty="0">
              <a:solidFill>
                <a:schemeClr val="accent5"/>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setter and getter methods</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In general, almost </a:t>
            </a:r>
            <a:r>
              <a:rPr lang="en-US" altLang="zh-CN" dirty="0"/>
              <a:t>all member variables should be declared </a:t>
            </a:r>
            <a:r>
              <a:rPr lang="en-US" altLang="zh-CN" dirty="0" smtClean="0"/>
              <a:t>private, then you can use setters and getters to access the member variables as required.</a:t>
            </a:r>
            <a:endParaRPr lang="en-US" altLang="zh-CN" dirty="0" smtClean="0"/>
          </a:p>
          <a:p>
            <a:endParaRPr lang="en-US" altLang="zh-CN" dirty="0"/>
          </a:p>
          <a:p>
            <a:pPr marL="342900" lvl="1" indent="0">
              <a:buNone/>
            </a:pPr>
            <a:r>
              <a:rPr lang="en-US" altLang="zh-CN" dirty="0" smtClean="0"/>
              <a:t>public String </a:t>
            </a:r>
            <a:r>
              <a:rPr lang="en-US" altLang="zh-CN" dirty="0" err="1">
                <a:solidFill>
                  <a:srgbClr val="0070C0"/>
                </a:solidFill>
              </a:rPr>
              <a:t>getName</a:t>
            </a:r>
            <a:r>
              <a:rPr lang="en-US" altLang="zh-CN" dirty="0"/>
              <a:t>() {</a:t>
            </a:r>
            <a:endParaRPr lang="en-US" altLang="zh-CN" dirty="0"/>
          </a:p>
          <a:p>
            <a:pPr marL="342900" lvl="1" indent="0">
              <a:buNone/>
            </a:pPr>
            <a:r>
              <a:rPr lang="en-US" altLang="zh-CN" dirty="0"/>
              <a:t>    return name;</a:t>
            </a:r>
            <a:endParaRPr lang="en-US" altLang="zh-CN" dirty="0"/>
          </a:p>
          <a:p>
            <a:pPr marL="342900" lvl="1" indent="0">
              <a:buNone/>
            </a:pPr>
            <a:r>
              <a:rPr lang="en-US" altLang="zh-CN" dirty="0"/>
              <a:t>}</a:t>
            </a:r>
            <a:endParaRPr lang="en-US" altLang="zh-CN" dirty="0"/>
          </a:p>
          <a:p>
            <a:pPr marL="342900" lvl="1" indent="0">
              <a:buNone/>
            </a:pPr>
            <a:r>
              <a:rPr lang="en-US" altLang="zh-CN" dirty="0" smtClean="0"/>
              <a:t>public void </a:t>
            </a:r>
            <a:r>
              <a:rPr lang="en-US" altLang="zh-CN" dirty="0" err="1" smtClean="0">
                <a:solidFill>
                  <a:srgbClr val="0070C0"/>
                </a:solidFill>
              </a:rPr>
              <a:t>setHeight</a:t>
            </a:r>
            <a:r>
              <a:rPr lang="en-US" altLang="zh-CN" dirty="0" smtClean="0">
                <a:solidFill>
                  <a:srgbClr val="0070C0"/>
                </a:solidFill>
              </a:rPr>
              <a:t> </a:t>
            </a:r>
            <a:r>
              <a:rPr lang="en-US" altLang="zh-CN" dirty="0" smtClean="0"/>
              <a:t>(double height) {</a:t>
            </a:r>
            <a:endParaRPr lang="en-US" altLang="zh-CN" dirty="0" smtClean="0"/>
          </a:p>
          <a:p>
            <a:pPr marL="342900" lvl="1" indent="0">
              <a:buNone/>
            </a:pPr>
            <a:r>
              <a:rPr lang="en-US" altLang="zh-CN" dirty="0" smtClean="0"/>
              <a:t>    </a:t>
            </a:r>
            <a:r>
              <a:rPr lang="en-US" altLang="zh-CN" dirty="0" err="1" smtClean="0"/>
              <a:t>this.height</a:t>
            </a:r>
            <a:r>
              <a:rPr lang="en-US" altLang="zh-CN" dirty="0" smtClean="0"/>
              <a:t>=height;</a:t>
            </a:r>
            <a:endParaRPr lang="en-US" altLang="zh-CN" dirty="0" smtClean="0"/>
          </a:p>
          <a:p>
            <a:pPr marL="342900" lvl="1" indent="0">
              <a:buNone/>
            </a:pPr>
            <a:r>
              <a:rPr lang="en-US" altLang="zh-CN" dirty="0" smtClean="0"/>
              <a:t>}</a:t>
            </a:r>
            <a:endParaRPr lang="en-US" altLang="zh-CN" dirty="0" smtClean="0"/>
          </a:p>
          <a:p>
            <a:pPr marL="342900" lvl="1" indent="0">
              <a:buNone/>
            </a:pPr>
            <a:r>
              <a:rPr lang="en-US" altLang="zh-CN" dirty="0" smtClean="0"/>
              <a:t>public double </a:t>
            </a:r>
            <a:r>
              <a:rPr lang="en-US" altLang="zh-CN" dirty="0" err="1">
                <a:solidFill>
                  <a:schemeClr val="accent5"/>
                </a:solidFill>
              </a:rPr>
              <a:t>getHeight</a:t>
            </a:r>
            <a:r>
              <a:rPr lang="en-US" altLang="zh-CN" dirty="0"/>
              <a:t>() {</a:t>
            </a:r>
            <a:endParaRPr lang="en-US" altLang="zh-CN" dirty="0"/>
          </a:p>
          <a:p>
            <a:pPr marL="342900" lvl="1" indent="0">
              <a:buNone/>
            </a:pPr>
            <a:r>
              <a:rPr lang="en-US" altLang="zh-CN" dirty="0"/>
              <a:t>    return </a:t>
            </a:r>
            <a:r>
              <a:rPr lang="en-US" altLang="zh-CN" dirty="0" err="1"/>
              <a:t>this.height</a:t>
            </a:r>
            <a:r>
              <a:rPr lang="en-US" altLang="zh-CN" dirty="0"/>
              <a:t>;</a:t>
            </a:r>
            <a:endParaRPr lang="en-US" altLang="zh-CN" dirty="0"/>
          </a:p>
          <a:p>
            <a:pPr marL="342900" lvl="1" indent="0">
              <a:buNone/>
            </a:pPr>
            <a:r>
              <a:rPr lang="en-US" altLang="zh-CN" dirty="0"/>
              <a:t>}</a:t>
            </a:r>
            <a:endParaRPr lang="en-US" altLang="zh-CN" dirty="0"/>
          </a:p>
          <a:p>
            <a:pPr marL="342900" lvl="1" indent="0">
              <a:buNone/>
            </a:pPr>
            <a:r>
              <a:rPr lang="en-US" altLang="zh-CN" dirty="0"/>
              <a:t>…</a:t>
            </a:r>
            <a:endParaRPr lang="zh-CN" altLang="en-US" dirty="0"/>
          </a:p>
          <a:p>
            <a:endParaRPr lang="en-US" altLang="zh-CN"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Quiz: define your own Date class </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Write a class definition for Date, an object type that </a:t>
            </a:r>
            <a:r>
              <a:rPr lang="en-US" altLang="zh-CN" dirty="0" smtClean="0"/>
              <a:t>contains three </a:t>
            </a:r>
            <a:r>
              <a:rPr lang="en-US" altLang="zh-CN" dirty="0"/>
              <a:t>integers: year, month, and day</a:t>
            </a:r>
            <a:r>
              <a:rPr lang="en-US" altLang="zh-CN" dirty="0" smtClean="0"/>
              <a:t>.</a:t>
            </a:r>
            <a:endParaRPr lang="en-US" altLang="zh-CN" dirty="0" smtClean="0"/>
          </a:p>
          <a:p>
            <a:r>
              <a:rPr lang="en-US" altLang="zh-CN" dirty="0" smtClean="0"/>
              <a:t>The constructor take </a:t>
            </a:r>
            <a:r>
              <a:rPr lang="en-US" altLang="zh-CN" dirty="0"/>
              <a:t>parameters named year, month and day, and use them </a:t>
            </a:r>
            <a:r>
              <a:rPr lang="en-US" altLang="zh-CN" dirty="0" smtClean="0"/>
              <a:t>to initialize </a:t>
            </a:r>
            <a:r>
              <a:rPr lang="en-US" altLang="zh-CN" dirty="0"/>
              <a:t>the instance variables</a:t>
            </a:r>
            <a:r>
              <a:rPr lang="en-US" altLang="zh-CN" dirty="0" smtClean="0"/>
              <a:t>.</a:t>
            </a:r>
            <a:endParaRPr lang="en-US" altLang="zh-CN" dirty="0" smtClean="0"/>
          </a:p>
          <a:p>
            <a:r>
              <a:rPr lang="en-US" altLang="zh-CN" dirty="0" smtClean="0"/>
              <a:t>Provide the equals method to determine whether two Date objects are equal.</a:t>
            </a:r>
            <a:endParaRPr lang="en-US" altLang="zh-CN" dirty="0" smtClean="0"/>
          </a:p>
          <a:p>
            <a:r>
              <a:rPr lang="en-US" altLang="zh-CN" dirty="0" smtClean="0"/>
              <a:t>Provide the </a:t>
            </a:r>
            <a:r>
              <a:rPr lang="en-US" altLang="zh-CN" dirty="0" err="1" smtClean="0"/>
              <a:t>toString</a:t>
            </a:r>
            <a:r>
              <a:rPr lang="en-US" altLang="zh-CN" dirty="0" smtClean="0"/>
              <a:t> method to print the date using the date format in Chinese (e.g. “2017</a:t>
            </a:r>
            <a:r>
              <a:rPr lang="zh-CN" altLang="en-US" dirty="0" smtClean="0"/>
              <a:t>年</a:t>
            </a:r>
            <a:r>
              <a:rPr lang="en-US" altLang="zh-CN" dirty="0" smtClean="0"/>
              <a:t>9</a:t>
            </a:r>
            <a:r>
              <a:rPr lang="zh-CN" altLang="en-US" dirty="0" smtClean="0"/>
              <a:t>月</a:t>
            </a:r>
            <a:r>
              <a:rPr lang="en-US" altLang="zh-CN" dirty="0" smtClean="0"/>
              <a:t>1</a:t>
            </a:r>
            <a:r>
              <a:rPr lang="zh-CN" altLang="en-US" dirty="0" smtClean="0"/>
              <a:t>日</a:t>
            </a:r>
            <a:r>
              <a:rPr lang="en-US" altLang="zh-CN" dirty="0" smtClean="0"/>
              <a:t>”).</a:t>
            </a:r>
            <a:endParaRPr lang="en-US" altLang="zh-CN" dirty="0" smtClean="0"/>
          </a:p>
          <a:p>
            <a:r>
              <a:rPr lang="en-US" altLang="zh-CN" dirty="0" smtClean="0"/>
              <a:t>Test the above methods in the main method.</a:t>
            </a:r>
            <a:br>
              <a:rPr lang="en-US" altLang="zh-CN" dirty="0"/>
            </a:br>
            <a:r>
              <a:rPr lang="en-US" altLang="zh-CN" dirty="0" smtClean="0"/>
              <a:t> </a:t>
            </a:r>
            <a:br>
              <a:rPr lang="en-US" altLang="zh-CN" dirty="0"/>
            </a:b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Constructing objects with </a:t>
            </a:r>
            <a:r>
              <a:rPr lang="en-US" altLang="zh-CN" dirty="0" smtClean="0"/>
              <a:t>new</a:t>
            </a:r>
            <a:endParaRPr lang="zh-CN" altLang="en-US" dirty="0"/>
          </a:p>
        </p:txBody>
      </p:sp>
      <p:sp>
        <p:nvSpPr>
          <p:cNvPr id="3" name="Content Placeholder 2"/>
          <p:cNvSpPr>
            <a:spLocks noGrp="1"/>
          </p:cNvSpPr>
          <p:nvPr>
            <p:ph idx="1"/>
          </p:nvPr>
        </p:nvSpPr>
        <p:spPr/>
        <p:txBody>
          <a:bodyPr>
            <a:normAutofit/>
          </a:bodyPr>
          <a:lstStyle/>
          <a:p>
            <a:r>
              <a:rPr lang="en-US" altLang="zh-CN" dirty="0"/>
              <a:t>To instantiate an object in Java, use the keyword </a:t>
            </a:r>
            <a:r>
              <a:rPr lang="en-US" altLang="zh-CN" dirty="0">
                <a:solidFill>
                  <a:schemeClr val="accent5"/>
                </a:solidFill>
              </a:rPr>
              <a:t>new</a:t>
            </a:r>
            <a:r>
              <a:rPr lang="en-US" altLang="zh-CN" dirty="0"/>
              <a:t> followed by a call to the class's constructor</a:t>
            </a:r>
            <a:r>
              <a:rPr lang="en-US" altLang="zh-CN" dirty="0" smtClean="0"/>
              <a:t>.</a:t>
            </a:r>
            <a:endParaRPr lang="en-US" altLang="zh-CN" dirty="0" smtClean="0"/>
          </a:p>
          <a:p>
            <a:endParaRPr lang="en-US" altLang="zh-CN" dirty="0" smtClean="0"/>
          </a:p>
          <a:p>
            <a:pPr marL="342900" lvl="1" indent="0">
              <a:buNone/>
            </a:pPr>
            <a:r>
              <a:rPr lang="en-US" altLang="zh-CN" sz="2000" dirty="0" smtClean="0"/>
              <a:t>Student s1 = </a:t>
            </a:r>
            <a:r>
              <a:rPr lang="en-US" altLang="zh-CN" sz="2000" dirty="0" smtClean="0">
                <a:solidFill>
                  <a:schemeClr val="accent5"/>
                </a:solidFill>
              </a:rPr>
              <a:t>new</a:t>
            </a:r>
            <a:r>
              <a:rPr lang="en-US" altLang="zh-CN" sz="2000" dirty="0" smtClean="0">
                <a:solidFill>
                  <a:srgbClr val="00B0F0"/>
                </a:solidFill>
              </a:rPr>
              <a:t> </a:t>
            </a:r>
            <a:r>
              <a:rPr lang="en-US" altLang="zh-CN" sz="2000" dirty="0" smtClean="0"/>
              <a:t>Student(“1160611003”);</a:t>
            </a:r>
            <a:endParaRPr lang="en-US" altLang="zh-CN" sz="2000" dirty="0" smtClean="0"/>
          </a:p>
          <a:p>
            <a:pPr marL="342900" lvl="1" indent="0">
              <a:buNone/>
            </a:pPr>
            <a:r>
              <a:rPr lang="en-US" altLang="zh-CN" sz="2000" dirty="0" smtClean="0"/>
              <a:t>Student s2 = </a:t>
            </a:r>
            <a:r>
              <a:rPr lang="en-US" altLang="zh-CN" sz="2000" dirty="0" smtClean="0">
                <a:solidFill>
                  <a:schemeClr val="accent5"/>
                </a:solidFill>
              </a:rPr>
              <a:t>new</a:t>
            </a:r>
            <a:r>
              <a:rPr lang="en-US" altLang="zh-CN" sz="2000" dirty="0" smtClean="0">
                <a:solidFill>
                  <a:srgbClr val="00B0F0"/>
                </a:solidFill>
              </a:rPr>
              <a:t> </a:t>
            </a:r>
            <a:r>
              <a:rPr lang="en-US" altLang="zh-CN" sz="2000" dirty="0" smtClean="0"/>
              <a:t>Student(“1160611004”,”Donald Trump”,1.86,75.5);</a:t>
            </a:r>
            <a:endParaRPr lang="en-US" altLang="zh-CN" sz="2000" dirty="0" smtClean="0"/>
          </a:p>
          <a:p>
            <a:pPr marL="0" indent="0">
              <a:buNone/>
            </a:pPr>
            <a:endParaRPr lang="en-US" altLang="zh-CN" sz="2400" dirty="0"/>
          </a:p>
          <a:p>
            <a:pPr marL="342900" lvl="1" indent="0">
              <a:buNone/>
            </a:pPr>
            <a:endParaRPr lang="en-US" altLang="zh-CN" b="0" dirty="0" smtClean="0"/>
          </a:p>
          <a:p>
            <a:pPr marL="342900" lvl="1" indent="0">
              <a:buNone/>
            </a:pPr>
            <a:endParaRPr lang="en-US" altLang="zh-CN" b="0" dirty="0" smtClean="0"/>
          </a:p>
          <a:p>
            <a:pPr marL="342900" lvl="1" indent="0">
              <a:buNone/>
            </a:pPr>
            <a:endParaRPr lang="en-US" altLang="zh-CN" b="0" dirty="0" smtClean="0"/>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Look inside the object</a:t>
            </a:r>
            <a:endParaRPr lang="en-US" altLang="zh-CN" dirty="0"/>
          </a:p>
        </p:txBody>
      </p:sp>
      <p:sp>
        <p:nvSpPr>
          <p:cNvPr id="3" name="Content Placeholder 2"/>
          <p:cNvSpPr>
            <a:spLocks noGrp="1"/>
          </p:cNvSpPr>
          <p:nvPr>
            <p:ph idx="1"/>
          </p:nvPr>
        </p:nvSpPr>
        <p:spPr/>
        <p:txBody>
          <a:bodyPr/>
          <a:lstStyle/>
          <a:p>
            <a:r>
              <a:rPr lang="en-US" altLang="zh-CN" dirty="0" smtClean="0"/>
              <a:t>Different </a:t>
            </a:r>
            <a:r>
              <a:rPr lang="en-US" altLang="zh-CN" dirty="0"/>
              <a:t>objects of the same class have the same fields and methods, but the values of the fields will in general differ. </a:t>
            </a:r>
            <a:endParaRPr lang="en-US" altLang="zh-CN" dirty="0" smtClean="0"/>
          </a:p>
          <a:p>
            <a:r>
              <a:rPr lang="en-US" altLang="zh-CN" dirty="0">
                <a:solidFill>
                  <a:srgbClr val="0070C0"/>
                </a:solidFill>
              </a:rPr>
              <a:t>Every object has a separate block of memory to store its fields, but </a:t>
            </a:r>
            <a:r>
              <a:rPr lang="en-US" altLang="zh-CN" dirty="0" smtClean="0">
                <a:solidFill>
                  <a:srgbClr val="0070C0"/>
                </a:solidFill>
              </a:rPr>
              <a:t>the bytes in the methods </a:t>
            </a:r>
            <a:r>
              <a:rPr lang="en-US" altLang="zh-CN" dirty="0">
                <a:solidFill>
                  <a:srgbClr val="0070C0"/>
                </a:solidFill>
              </a:rPr>
              <a:t>are shared between all objects in a class</a:t>
            </a:r>
            <a:r>
              <a:rPr lang="en-US" altLang="zh-CN" dirty="0" smtClean="0">
                <a:solidFill>
                  <a:srgbClr val="0070C0"/>
                </a:solidFill>
              </a:rPr>
              <a:t>.</a:t>
            </a:r>
            <a:endParaRPr lang="en-US" altLang="zh-CN" dirty="0" smtClean="0">
              <a:solidFill>
                <a:srgbClr val="0070C0"/>
              </a:solidFill>
            </a:endParaRPr>
          </a:p>
          <a:p>
            <a:endParaRPr lang="zh-CN" altLang="en-US" dirty="0">
              <a:solidFill>
                <a:srgbClr val="0070C0"/>
              </a:solidFill>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87878" y="109959"/>
            <a:ext cx="1534929" cy="183589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Automatic garbage collection</a:t>
            </a:r>
            <a:endParaRPr lang="zh-CN" altLang="en-US" dirty="0"/>
          </a:p>
        </p:txBody>
      </p:sp>
      <p:sp>
        <p:nvSpPr>
          <p:cNvPr id="3" name="Content Placeholder 2"/>
          <p:cNvSpPr>
            <a:spLocks noGrp="1"/>
          </p:cNvSpPr>
          <p:nvPr>
            <p:ph idx="1"/>
          </p:nvPr>
        </p:nvSpPr>
        <p:spPr/>
        <p:txBody>
          <a:bodyPr/>
          <a:lstStyle/>
          <a:p>
            <a:r>
              <a:rPr lang="en-US" altLang="zh-CN" dirty="0">
                <a:solidFill>
                  <a:srgbClr val="0070C0"/>
                </a:solidFill>
              </a:rPr>
              <a:t>Automatic garbage </a:t>
            </a:r>
            <a:r>
              <a:rPr lang="en-US" altLang="zh-CN" dirty="0" smtClean="0">
                <a:solidFill>
                  <a:srgbClr val="0070C0"/>
                </a:solidFill>
              </a:rPr>
              <a:t>collection(</a:t>
            </a:r>
            <a:r>
              <a:rPr lang="zh-CN" altLang="en-US" dirty="0" smtClean="0">
                <a:solidFill>
                  <a:srgbClr val="0070C0"/>
                </a:solidFill>
              </a:rPr>
              <a:t>自动垃圾回收</a:t>
            </a:r>
            <a:r>
              <a:rPr lang="en-US" altLang="zh-CN" dirty="0" smtClean="0">
                <a:solidFill>
                  <a:srgbClr val="0070C0"/>
                </a:solidFill>
              </a:rPr>
              <a:t>) </a:t>
            </a:r>
            <a:r>
              <a:rPr lang="en-US" altLang="zh-CN" dirty="0"/>
              <a:t>is the process of looking at </a:t>
            </a:r>
            <a:r>
              <a:rPr lang="en-US" altLang="zh-CN" dirty="0" smtClean="0"/>
              <a:t>memory</a:t>
            </a:r>
            <a:r>
              <a:rPr lang="en-US" altLang="zh-CN" dirty="0"/>
              <a:t>, identifying which objects are in use and which are not, and </a:t>
            </a:r>
            <a:r>
              <a:rPr lang="en-US" altLang="zh-CN" dirty="0">
                <a:solidFill>
                  <a:srgbClr val="0070C0"/>
                </a:solidFill>
              </a:rPr>
              <a:t>deleting the unused objects</a:t>
            </a:r>
            <a:r>
              <a:rPr lang="en-US" altLang="zh-CN" dirty="0"/>
              <a:t>. </a:t>
            </a:r>
            <a:endParaRPr lang="en-US" altLang="zh-CN" dirty="0" smtClean="0"/>
          </a:p>
          <a:p>
            <a:r>
              <a:rPr lang="en-US" altLang="zh-CN" dirty="0"/>
              <a:t>In a programming language like C, allocating and deallocating memory is a manual process. </a:t>
            </a:r>
            <a:endParaRPr lang="en-US" altLang="zh-CN" dirty="0" smtClean="0"/>
          </a:p>
          <a:p>
            <a:r>
              <a:rPr lang="en-US" altLang="zh-CN" dirty="0" smtClean="0"/>
              <a:t>In </a:t>
            </a:r>
            <a:r>
              <a:rPr lang="en-US" altLang="zh-CN" dirty="0"/>
              <a:t>Java, process of deallocating memory is handled automatically by the garbage collector. </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normAutofit fontScale="85000" lnSpcReduction="20000"/>
          </a:bodyPr>
          <a:lstStyle/>
          <a:p>
            <a:r>
              <a:rPr lang="en-US" altLang="zh-CN" dirty="0" smtClean="0"/>
              <a:t>Object oriented programming</a:t>
            </a:r>
            <a:endParaRPr lang="en-US" altLang="zh-CN" dirty="0" smtClean="0"/>
          </a:p>
          <a:p>
            <a:r>
              <a:rPr lang="en-US" altLang="zh-CN" dirty="0" smtClean="0"/>
              <a:t>Class declaration</a:t>
            </a:r>
            <a:endParaRPr lang="en-US" altLang="zh-CN" dirty="0" smtClean="0"/>
          </a:p>
          <a:p>
            <a:r>
              <a:rPr lang="en-US" altLang="zh-CN" dirty="0"/>
              <a:t>Constructing objects </a:t>
            </a:r>
            <a:endParaRPr lang="en-US" altLang="zh-CN" dirty="0" smtClean="0"/>
          </a:p>
          <a:p>
            <a:pPr lvl="1"/>
            <a:r>
              <a:rPr lang="en-US" altLang="zh-CN" dirty="0" smtClean="0"/>
              <a:t>The new operator</a:t>
            </a:r>
            <a:endParaRPr lang="en-US" altLang="zh-CN" dirty="0" smtClean="0"/>
          </a:p>
          <a:p>
            <a:pPr lvl="1"/>
            <a:r>
              <a:rPr lang="en-US" altLang="zh-CN" dirty="0" smtClean="0"/>
              <a:t>Automatic </a:t>
            </a:r>
            <a:r>
              <a:rPr lang="en-US" altLang="zh-CN" dirty="0"/>
              <a:t>Garbage Collection</a:t>
            </a:r>
            <a:endParaRPr lang="en-US" altLang="zh-CN" dirty="0"/>
          </a:p>
          <a:p>
            <a:r>
              <a:rPr lang="en-US" altLang="zh-CN" dirty="0" smtClean="0"/>
              <a:t>BMI problems</a:t>
            </a:r>
            <a:endParaRPr lang="en-US" altLang="zh-CN" dirty="0" smtClean="0"/>
          </a:p>
          <a:p>
            <a:r>
              <a:rPr lang="en-US" altLang="zh-CN" dirty="0" smtClean="0"/>
              <a:t>More about classes</a:t>
            </a:r>
            <a:endParaRPr lang="en-US" altLang="zh-CN" dirty="0" smtClean="0"/>
          </a:p>
          <a:p>
            <a:pPr lvl="1"/>
            <a:r>
              <a:rPr lang="en-US" altLang="zh-CN" dirty="0" smtClean="0"/>
              <a:t>Multiple classes in one file</a:t>
            </a:r>
            <a:endParaRPr lang="en-US" altLang="zh-CN" dirty="0" smtClean="0"/>
          </a:p>
          <a:p>
            <a:pPr lvl="1"/>
            <a:r>
              <a:rPr lang="en-US" altLang="zh-CN" dirty="0" smtClean="0"/>
              <a:t>Nested classes</a:t>
            </a:r>
            <a:endParaRPr lang="en-US" altLang="zh-CN" dirty="0" smtClean="0"/>
          </a:p>
          <a:p>
            <a:pPr lvl="1"/>
            <a:r>
              <a:rPr lang="en-US" altLang="zh-CN" dirty="0" smtClean="0"/>
              <a:t>local classes</a:t>
            </a:r>
            <a:endParaRPr lang="en-US" altLang="zh-CN" dirty="0" smtClean="0"/>
          </a:p>
          <a:p>
            <a:pPr lvl="1"/>
            <a:r>
              <a:rPr lang="en-US" altLang="zh-CN" dirty="0" smtClean="0"/>
              <a:t>anonymous classes</a:t>
            </a:r>
            <a:endParaRPr lang="en-US" altLang="zh-CN" dirty="0" smtClean="0"/>
          </a:p>
          <a:p>
            <a:r>
              <a:rPr lang="en-US" altLang="zh-CN" dirty="0"/>
              <a:t>JVM internals</a:t>
            </a:r>
            <a:r>
              <a:rPr lang="en-US" altLang="zh-CN" dirty="0" smtClean="0"/>
              <a:t>*</a:t>
            </a:r>
            <a:endParaRPr lang="en-US" altLang="zh-CN" dirty="0" smtClean="0"/>
          </a:p>
          <a:p>
            <a:r>
              <a:rPr lang="en-US" altLang="zh-CN" dirty="0" smtClean="0"/>
              <a:t>UML*</a:t>
            </a:r>
            <a:endParaRPr lang="en-US" altLang="zh-CN" dirty="0"/>
          </a:p>
          <a:p>
            <a:pPr lvl="1"/>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When to use new operation?</a:t>
            </a:r>
            <a:endParaRPr lang="zh-CN" altLang="en-US" dirty="0"/>
          </a:p>
        </p:txBody>
      </p:sp>
      <p:sp>
        <p:nvSpPr>
          <p:cNvPr id="3" name="Content Placeholder 2"/>
          <p:cNvSpPr>
            <a:spLocks noGrp="1"/>
          </p:cNvSpPr>
          <p:nvPr>
            <p:ph idx="1"/>
          </p:nvPr>
        </p:nvSpPr>
        <p:spPr/>
        <p:txBody>
          <a:bodyPr/>
          <a:lstStyle/>
          <a:p>
            <a:r>
              <a:rPr lang="en-US" altLang="zh-CN" dirty="0" smtClean="0"/>
              <a:t>Scenario 1:</a:t>
            </a:r>
            <a:endParaRPr lang="en-US" altLang="zh-CN" dirty="0" smtClean="0"/>
          </a:p>
          <a:p>
            <a:pPr lvl="1"/>
            <a:r>
              <a:rPr lang="en-US" altLang="zh-CN" dirty="0" smtClean="0"/>
              <a:t>When accessing the instance members (fields or methods or classes) of a different class</a:t>
            </a:r>
            <a:endParaRPr lang="en-US" altLang="zh-CN" dirty="0" smtClean="0"/>
          </a:p>
          <a:p>
            <a:r>
              <a:rPr lang="en-US" altLang="zh-CN" dirty="0"/>
              <a:t>Scenario </a:t>
            </a:r>
            <a:r>
              <a:rPr lang="en-US" altLang="zh-CN" dirty="0" smtClean="0"/>
              <a:t>2:</a:t>
            </a:r>
            <a:endParaRPr lang="en-US" altLang="zh-CN" dirty="0"/>
          </a:p>
          <a:p>
            <a:pPr lvl="1"/>
            <a:r>
              <a:rPr lang="en-US" altLang="zh-CN" dirty="0" smtClean="0"/>
              <a:t>When a static member accessing </a:t>
            </a:r>
            <a:r>
              <a:rPr lang="en-US" altLang="zh-CN" dirty="0"/>
              <a:t>the instance members (fields or methods or classes) </a:t>
            </a:r>
            <a:r>
              <a:rPr lang="en-US" altLang="zh-CN" dirty="0" smtClean="0"/>
              <a:t>of the same class</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968693" y="365126"/>
            <a:ext cx="1546657" cy="1546657"/>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Accessing </a:t>
            </a:r>
            <a:r>
              <a:rPr lang="en-US" altLang="zh-CN" dirty="0"/>
              <a:t>the instance members</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000" dirty="0"/>
              <a:t>public static void main(String[] </a:t>
            </a:r>
            <a:r>
              <a:rPr lang="en-US" altLang="zh-CN" sz="2000" dirty="0" err="1"/>
              <a:t>args</a:t>
            </a:r>
            <a:r>
              <a:rPr lang="en-US" altLang="zh-CN" sz="2000" dirty="0"/>
              <a:t>) {</a:t>
            </a:r>
            <a:endParaRPr lang="en-US" altLang="zh-CN" sz="2000" dirty="0"/>
          </a:p>
          <a:p>
            <a:pPr marL="0" lvl="1" indent="0">
              <a:spcBef>
                <a:spcPts val="750"/>
              </a:spcBef>
              <a:buNone/>
            </a:pPr>
            <a:r>
              <a:rPr lang="en-US" altLang="zh-CN" sz="2000" dirty="0"/>
              <a:t>	Student s = </a:t>
            </a:r>
            <a:r>
              <a:rPr lang="en-US" altLang="zh-CN" sz="2000" dirty="0" smtClean="0"/>
              <a:t>new Student(“</a:t>
            </a:r>
            <a:r>
              <a:rPr lang="en-US" altLang="zh-CN" sz="2000" dirty="0"/>
              <a:t>1160611004”,”Donald Trump”,</a:t>
            </a:r>
            <a:r>
              <a:rPr lang="en-US" altLang="zh-CN" sz="2000" dirty="0" smtClean="0"/>
              <a:t>1.88,65.5</a:t>
            </a:r>
            <a:r>
              <a:rPr lang="en-US" altLang="zh-CN" sz="2000" dirty="0"/>
              <a:t>);</a:t>
            </a:r>
            <a:endParaRPr lang="en-US" altLang="zh-CN" sz="2000" dirty="0"/>
          </a:p>
          <a:p>
            <a:pPr marL="0" indent="0">
              <a:buNone/>
            </a:pPr>
            <a:r>
              <a:rPr lang="en-US" altLang="zh-CN" sz="2000" dirty="0"/>
              <a:t>	</a:t>
            </a:r>
            <a:r>
              <a:rPr lang="en-US" altLang="zh-CN" sz="2000" dirty="0" err="1"/>
              <a:t>s.setName</a:t>
            </a:r>
            <a:r>
              <a:rPr lang="en-US" altLang="zh-CN" sz="2000" dirty="0"/>
              <a:t>("Donald </a:t>
            </a:r>
            <a:r>
              <a:rPr lang="en-US" altLang="zh-CN" sz="2000" dirty="0" err="1"/>
              <a:t>J.Trump</a:t>
            </a:r>
            <a:r>
              <a:rPr lang="en-US" altLang="zh-CN" sz="2000" dirty="0"/>
              <a:t>");</a:t>
            </a:r>
            <a:endParaRPr lang="en-US" altLang="zh-CN" sz="2000" dirty="0"/>
          </a:p>
          <a:p>
            <a:pPr marL="0" indent="0">
              <a:buNone/>
            </a:pPr>
            <a:r>
              <a:rPr lang="en-US" altLang="zh-CN" sz="2000" dirty="0"/>
              <a:t>	</a:t>
            </a:r>
            <a:r>
              <a:rPr lang="en-US" altLang="zh-CN" sz="2000" dirty="0" err="1"/>
              <a:t>s.setHeight</a:t>
            </a:r>
            <a:r>
              <a:rPr lang="en-US" altLang="zh-CN" sz="2000" dirty="0"/>
              <a:t>(1.86);</a:t>
            </a:r>
            <a:endParaRPr lang="en-US" altLang="zh-CN" sz="2000" dirty="0"/>
          </a:p>
          <a:p>
            <a:pPr marL="0" indent="0">
              <a:buNone/>
            </a:pPr>
            <a:r>
              <a:rPr lang="en-US" altLang="zh-CN" sz="2000" dirty="0"/>
              <a:t>	</a:t>
            </a:r>
            <a:r>
              <a:rPr lang="en-US" altLang="zh-CN" sz="2000" dirty="0" err="1"/>
              <a:t>s.setWeight</a:t>
            </a:r>
            <a:r>
              <a:rPr lang="en-US" altLang="zh-CN" sz="2000" dirty="0"/>
              <a:t>(75.5);</a:t>
            </a:r>
            <a:endParaRPr lang="en-US" altLang="zh-CN" sz="2000" dirty="0"/>
          </a:p>
          <a:p>
            <a:pPr marL="0" indent="0">
              <a:buNone/>
            </a:pPr>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null value</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When you create an object variable, remember that you are storing a </a:t>
            </a:r>
            <a:r>
              <a:rPr lang="en-US" altLang="zh-CN" dirty="0" smtClean="0"/>
              <a:t>reference to </a:t>
            </a:r>
            <a:r>
              <a:rPr lang="en-US" altLang="zh-CN" dirty="0"/>
              <a:t>an object. </a:t>
            </a:r>
            <a:endParaRPr lang="en-US" altLang="zh-CN" dirty="0" smtClean="0"/>
          </a:p>
          <a:p>
            <a:r>
              <a:rPr lang="en-US" altLang="zh-CN" dirty="0" smtClean="0"/>
              <a:t>In </a:t>
            </a:r>
            <a:r>
              <a:rPr lang="en-US" altLang="zh-CN" dirty="0"/>
              <a:t>Java, the keyword </a:t>
            </a:r>
            <a:r>
              <a:rPr lang="en-US" altLang="zh-CN" dirty="0">
                <a:solidFill>
                  <a:srgbClr val="0070C0"/>
                </a:solidFill>
              </a:rPr>
              <a:t>null </a:t>
            </a:r>
            <a:r>
              <a:rPr lang="en-US" altLang="zh-CN" dirty="0"/>
              <a:t>is a special value that means “</a:t>
            </a:r>
            <a:r>
              <a:rPr lang="en-US" altLang="zh-CN" dirty="0" smtClean="0"/>
              <a:t>no object</a:t>
            </a:r>
            <a:r>
              <a:rPr lang="en-US" altLang="zh-CN" dirty="0"/>
              <a:t>”. </a:t>
            </a:r>
            <a:r>
              <a:rPr lang="en-US" altLang="zh-CN" dirty="0" smtClean="0"/>
              <a:t>You can declare and initialize an object variables as below:</a:t>
            </a:r>
            <a:endParaRPr lang="en-US" altLang="zh-CN" dirty="0" smtClean="0"/>
          </a:p>
          <a:p>
            <a:pPr marL="342900" lvl="1" indent="0">
              <a:buNone/>
            </a:pPr>
            <a:r>
              <a:rPr lang="en-US" altLang="zh-CN" dirty="0" smtClean="0">
                <a:solidFill>
                  <a:srgbClr val="0070C0"/>
                </a:solidFill>
              </a:rPr>
              <a:t>Student s = null</a:t>
            </a:r>
            <a:endParaRPr lang="en-US" altLang="zh-CN" dirty="0" smtClean="0">
              <a:solidFill>
                <a:srgbClr val="0070C0"/>
              </a:solidFill>
            </a:endParaRPr>
          </a:p>
          <a:p>
            <a:r>
              <a:rPr lang="en-US" altLang="zh-CN" dirty="0" smtClean="0"/>
              <a:t>And you can use bellow expression to check whether an object is null</a:t>
            </a:r>
            <a:endParaRPr lang="en-US" altLang="zh-CN" dirty="0" smtClean="0"/>
          </a:p>
          <a:p>
            <a:pPr marL="342900" lvl="1" indent="0">
              <a:buNone/>
            </a:pPr>
            <a:r>
              <a:rPr lang="en-US" altLang="zh-CN" dirty="0" smtClean="0">
                <a:solidFill>
                  <a:srgbClr val="0070C0"/>
                </a:solidFill>
              </a:rPr>
              <a:t>s</a:t>
            </a:r>
            <a:r>
              <a:rPr lang="en-US" altLang="zh-CN" dirty="0">
                <a:solidFill>
                  <a:srgbClr val="0070C0"/>
                </a:solidFill>
              </a:rPr>
              <a:t>==null</a:t>
            </a:r>
            <a:endParaRPr lang="en-US" altLang="zh-CN" dirty="0" smtClean="0">
              <a:solidFill>
                <a:srgbClr val="0070C0"/>
              </a:solidFill>
            </a:endParaRPr>
          </a:p>
          <a:p>
            <a:r>
              <a:rPr lang="en-US" altLang="zh-CN" dirty="0" smtClean="0">
                <a:solidFill>
                  <a:srgbClr val="FF0000"/>
                </a:solidFill>
              </a:rPr>
              <a:t>Note:</a:t>
            </a:r>
            <a:r>
              <a:rPr lang="en-US" altLang="zh-CN" dirty="0" smtClean="0"/>
              <a:t> If </a:t>
            </a:r>
            <a:r>
              <a:rPr lang="en-US" altLang="zh-CN" dirty="0"/>
              <a:t>you try to use a null value, either by accessing an attribute or invoking </a:t>
            </a:r>
            <a:r>
              <a:rPr lang="en-US" altLang="zh-CN" dirty="0" smtClean="0"/>
              <a:t>a method</a:t>
            </a:r>
            <a:r>
              <a:rPr lang="en-US" altLang="zh-CN" dirty="0"/>
              <a:t>, Java </a:t>
            </a:r>
            <a:r>
              <a:rPr lang="en-US" altLang="zh-CN" dirty="0">
                <a:solidFill>
                  <a:srgbClr val="C00000"/>
                </a:solidFill>
              </a:rPr>
              <a:t>throws a </a:t>
            </a:r>
            <a:r>
              <a:rPr lang="en-US" altLang="zh-CN" dirty="0" err="1" smtClean="0">
                <a:solidFill>
                  <a:srgbClr val="C00000"/>
                </a:solidFill>
              </a:rPr>
              <a:t>NullPointerException</a:t>
            </a:r>
            <a:r>
              <a:rPr lang="en-US" altLang="zh-CN" dirty="0" smtClean="0">
                <a:solidFill>
                  <a:srgbClr val="C00000"/>
                </a:solidFill>
              </a:rPr>
              <a:t> (an runtime error).</a:t>
            </a:r>
            <a:endParaRPr lang="zh-CN" altLang="en-US" dirty="0">
              <a:solidFill>
                <a:srgbClr val="C0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null </a:t>
            </a:r>
            <a:r>
              <a:rPr lang="en-US" altLang="zh-CN" dirty="0" smtClean="0"/>
              <a:t>value</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dirty="0" smtClean="0"/>
              <a:t>String s;</a:t>
            </a:r>
            <a:endParaRPr lang="en-US" altLang="zh-CN" dirty="0" smtClean="0"/>
          </a:p>
          <a:p>
            <a:pPr marL="0" indent="0">
              <a:buNone/>
            </a:pPr>
            <a:r>
              <a:rPr lang="en-US" altLang="zh-CN" dirty="0" err="1" smtClean="0"/>
              <a:t>System.out.println</a:t>
            </a:r>
            <a:r>
              <a:rPr lang="en-US" altLang="zh-CN" dirty="0" smtClean="0"/>
              <a:t>(s);</a:t>
            </a:r>
            <a:endParaRPr lang="en-US" altLang="zh-CN" dirty="0" smtClean="0"/>
          </a:p>
          <a:p>
            <a:pPr marL="0" indent="0">
              <a:buNone/>
            </a:pPr>
            <a:endParaRPr lang="en-US" altLang="zh-CN" dirty="0" smtClean="0"/>
          </a:p>
          <a:p>
            <a:pPr marL="0" indent="0">
              <a:buNone/>
            </a:pPr>
            <a:r>
              <a:rPr lang="en-US" altLang="zh-CN" dirty="0" smtClean="0"/>
              <a:t>s=null;</a:t>
            </a:r>
            <a:endParaRPr lang="en-US" altLang="zh-CN" dirty="0" smtClean="0"/>
          </a:p>
          <a:p>
            <a:pPr marL="0" indent="0">
              <a:buNone/>
            </a:pPr>
            <a:r>
              <a:rPr lang="en-US" altLang="zh-CN" dirty="0" err="1"/>
              <a:t>System.out.println</a:t>
            </a:r>
            <a:r>
              <a:rPr lang="en-US" altLang="zh-CN" dirty="0"/>
              <a:t>(s</a:t>
            </a:r>
            <a:r>
              <a:rPr lang="en-US" altLang="zh-CN" dirty="0" smtClean="0"/>
              <a:t>);</a:t>
            </a:r>
            <a:endParaRPr lang="en-US" altLang="zh-CN" dirty="0" smtClean="0"/>
          </a:p>
          <a:p>
            <a:pPr marL="0" indent="0">
              <a:buNone/>
            </a:pPr>
            <a:endParaRPr lang="en-US" altLang="zh-CN" dirty="0" smtClean="0"/>
          </a:p>
          <a:p>
            <a:pPr marL="0" indent="0">
              <a:buNone/>
            </a:pPr>
            <a:r>
              <a:rPr lang="en-US" altLang="zh-CN" dirty="0" err="1" smtClean="0"/>
              <a:t>System.out.println</a:t>
            </a:r>
            <a:r>
              <a:rPr lang="en-US" altLang="zh-CN" dirty="0" smtClean="0"/>
              <a:t>(</a:t>
            </a:r>
            <a:r>
              <a:rPr lang="en-US" altLang="zh-CN" dirty="0" err="1" smtClean="0"/>
              <a:t>s.toString</a:t>
            </a:r>
            <a:r>
              <a:rPr lang="en-US" altLang="zh-CN" dirty="0" smtClean="0"/>
              <a:t>());</a:t>
            </a:r>
            <a:endParaRPr lang="en-US" altLang="zh-CN" dirty="0"/>
          </a:p>
          <a:p>
            <a:pPr marL="0" indent="0">
              <a:buNone/>
            </a:pPr>
            <a:endParaRPr lang="en-US" altLang="zh-CN" dirty="0" smtClean="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863430" y="3353986"/>
            <a:ext cx="897048" cy="897048"/>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3430" y="2173130"/>
            <a:ext cx="708570" cy="708570"/>
          </a:xfrm>
          <a:prstGeom prst="rect">
            <a:avLst/>
          </a:prstGeom>
        </p:spPr>
      </p:pic>
      <p:pic>
        <p:nvPicPr>
          <p:cNvPr id="7" name="Picture 6"/>
          <p:cNvPicPr>
            <a:picLocks noChangeAspect="1"/>
          </p:cNvPicPr>
          <p:nvPr/>
        </p:nvPicPr>
        <p:blipFill>
          <a:blip r:embed="rId3"/>
          <a:stretch>
            <a:fillRect/>
          </a:stretch>
        </p:blipFill>
        <p:spPr>
          <a:xfrm>
            <a:off x="5043487" y="1644492"/>
            <a:ext cx="3629025" cy="1057275"/>
          </a:xfrm>
          <a:prstGeom prst="rect">
            <a:avLst/>
          </a:prstGeom>
        </p:spPr>
      </p:pic>
      <p:pic>
        <p:nvPicPr>
          <p:cNvPr id="8" name="Picture 7"/>
          <p:cNvPicPr>
            <a:picLocks noChangeAspect="1"/>
          </p:cNvPicPr>
          <p:nvPr/>
        </p:nvPicPr>
        <p:blipFill>
          <a:blip r:embed="rId4"/>
          <a:stretch>
            <a:fillRect/>
          </a:stretch>
        </p:blipFill>
        <p:spPr>
          <a:xfrm>
            <a:off x="5043487" y="3071868"/>
            <a:ext cx="2228516" cy="1179166"/>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1792" y="4571345"/>
            <a:ext cx="708570" cy="708570"/>
          </a:xfrm>
          <a:prstGeom prst="rect">
            <a:avLst/>
          </a:prstGeom>
        </p:spPr>
      </p:pic>
      <p:pic>
        <p:nvPicPr>
          <p:cNvPr id="10" name="Picture 9"/>
          <p:cNvPicPr>
            <a:picLocks noChangeAspect="1"/>
          </p:cNvPicPr>
          <p:nvPr/>
        </p:nvPicPr>
        <p:blipFill>
          <a:blip r:embed="rId5"/>
          <a:stretch>
            <a:fillRect/>
          </a:stretch>
        </p:blipFill>
        <p:spPr>
          <a:xfrm>
            <a:off x="1300162" y="5279915"/>
            <a:ext cx="6238875" cy="1209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Encapsulation(</a:t>
            </a:r>
            <a:r>
              <a:rPr lang="zh-CN" altLang="en-US" dirty="0" smtClean="0"/>
              <a:t>封装</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smtClean="0"/>
              <a:t>So far, we have introduce one of three very important features about OOP, which </a:t>
            </a:r>
            <a:r>
              <a:rPr lang="en-US" altLang="zh-CN" dirty="0"/>
              <a:t>is called </a:t>
            </a:r>
            <a:r>
              <a:rPr lang="en-US" altLang="zh-CN" dirty="0" smtClean="0">
                <a:solidFill>
                  <a:srgbClr val="0070C0"/>
                </a:solidFill>
              </a:rPr>
              <a:t>encapsulation</a:t>
            </a:r>
            <a:r>
              <a:rPr lang="en-US" altLang="zh-CN" dirty="0" smtClean="0"/>
              <a:t>.</a:t>
            </a:r>
            <a:endParaRPr lang="en-US" altLang="zh-CN" dirty="0" smtClean="0"/>
          </a:p>
          <a:p>
            <a:pPr lvl="1"/>
            <a:r>
              <a:rPr lang="en-US" altLang="zh-CN" dirty="0"/>
              <a:t>A language construct that facilitates the bundling of data with the methods (or other functions) operating on that data .</a:t>
            </a:r>
            <a:endParaRPr lang="zh-CN" altLang="en-US" dirty="0"/>
          </a:p>
          <a:p>
            <a:pPr lvl="1"/>
            <a:r>
              <a:rPr lang="en-US" altLang="zh-CN" dirty="0" smtClean="0"/>
              <a:t>A </a:t>
            </a:r>
            <a:r>
              <a:rPr lang="en-US" altLang="zh-CN" dirty="0"/>
              <a:t>language mechanism for restricting direct access to some of the </a:t>
            </a:r>
            <a:r>
              <a:rPr lang="en-US" altLang="zh-CN" dirty="0" smtClean="0"/>
              <a:t>object's </a:t>
            </a:r>
            <a:r>
              <a:rPr lang="en-US" altLang="zh-CN" dirty="0"/>
              <a:t>components</a:t>
            </a:r>
            <a:r>
              <a:rPr lang="en-US" altLang="zh-CN" dirty="0" smtClean="0"/>
              <a:t>. </a:t>
            </a:r>
            <a:endParaRPr lang="en-US" altLang="zh-CN" dirty="0" smtClean="0"/>
          </a:p>
          <a:p>
            <a:r>
              <a:rPr lang="en-US" altLang="zh-CN" dirty="0" smtClean="0"/>
              <a:t>Encapsulation </a:t>
            </a:r>
            <a:r>
              <a:rPr lang="en-US" altLang="zh-CN" dirty="0"/>
              <a:t>is often used interchangeably with </a:t>
            </a:r>
            <a:r>
              <a:rPr lang="en-US" altLang="zh-CN" dirty="0">
                <a:solidFill>
                  <a:srgbClr val="0070C0"/>
                </a:solidFill>
              </a:rPr>
              <a:t>information </a:t>
            </a:r>
            <a:r>
              <a:rPr lang="en-US" altLang="zh-CN" dirty="0" smtClean="0">
                <a:solidFill>
                  <a:srgbClr val="0070C0"/>
                </a:solidFill>
              </a:rPr>
              <a:t>hiding(</a:t>
            </a:r>
            <a:r>
              <a:rPr lang="zh-CN" altLang="en-US" dirty="0" smtClean="0">
                <a:solidFill>
                  <a:srgbClr val="0070C0"/>
                </a:solidFill>
              </a:rPr>
              <a:t>信息隐藏</a:t>
            </a:r>
            <a:r>
              <a:rPr lang="en-US" altLang="zh-CN" dirty="0" smtClean="0">
                <a:solidFill>
                  <a:srgbClr val="0070C0"/>
                </a:solidFill>
              </a:rPr>
              <a:t>).</a:t>
            </a:r>
            <a:endParaRPr lang="en-US" altLang="zh-CN" dirty="0">
              <a:solidFill>
                <a:srgbClr val="0070C0"/>
              </a:solidFill>
            </a:endParaRPr>
          </a:p>
        </p:txBody>
      </p:sp>
      <p:sp>
        <p:nvSpPr>
          <p:cNvPr id="4" name="Rectangle 3"/>
          <p:cNvSpPr/>
          <p:nvPr/>
        </p:nvSpPr>
        <p:spPr>
          <a:xfrm>
            <a:off x="628650" y="5807631"/>
            <a:ext cx="7886700" cy="369332"/>
          </a:xfrm>
          <a:prstGeom prst="rect">
            <a:avLst/>
          </a:prstGeom>
        </p:spPr>
        <p:txBody>
          <a:bodyPr wrap="square">
            <a:spAutoFit/>
          </a:bodyPr>
          <a:lstStyle/>
          <a:p>
            <a:r>
              <a:rPr lang="zh-CN" altLang="en-US" dirty="0"/>
              <a:t>https://en.wikipedia.org/wiki/Encapsulation_(computer_programming)</a:t>
            </a:r>
            <a:endParaRPr lang="zh-CN" altLang="en-US" dirty="0"/>
          </a:p>
        </p:txBody>
      </p:sp>
      <p:sp>
        <p:nvSpPr>
          <p:cNvPr id="5" name="Rectangle 4"/>
          <p:cNvSpPr/>
          <p:nvPr/>
        </p:nvSpPr>
        <p:spPr>
          <a:xfrm>
            <a:off x="628649" y="6176963"/>
            <a:ext cx="6754789" cy="369332"/>
          </a:xfrm>
          <a:prstGeom prst="rect">
            <a:avLst/>
          </a:prstGeom>
        </p:spPr>
        <p:txBody>
          <a:bodyPr wrap="square">
            <a:spAutoFit/>
          </a:bodyPr>
          <a:lstStyle/>
          <a:p>
            <a:r>
              <a:rPr lang="zh-CN" altLang="en-US" dirty="0"/>
              <a:t>https://en.wikipedia.org/wiki/Information_hiding</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BMI statistics problem</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Input ID, name, height and weight of each student</a:t>
            </a:r>
            <a:endParaRPr lang="en-US" altLang="zh-CN" dirty="0"/>
          </a:p>
          <a:p>
            <a:r>
              <a:rPr lang="en-US" altLang="zh-CN" dirty="0"/>
              <a:t>Store the above information into a text file</a:t>
            </a:r>
            <a:endParaRPr lang="en-US" altLang="zh-CN" dirty="0"/>
          </a:p>
          <a:p>
            <a:r>
              <a:rPr lang="en-US" altLang="zh-CN" dirty="0"/>
              <a:t>Calculate the BMI of each student</a:t>
            </a:r>
            <a:endParaRPr lang="en-US" altLang="zh-CN" dirty="0"/>
          </a:p>
          <a:p>
            <a:r>
              <a:rPr lang="en-US" altLang="zh-CN" dirty="0">
                <a:solidFill>
                  <a:srgbClr val="0070C0"/>
                </a:solidFill>
              </a:rPr>
              <a:t>Sort the student by each attribute in ASCENDING or DESCENDING order</a:t>
            </a:r>
            <a:endParaRPr lang="en-US" altLang="zh-CN" dirty="0">
              <a:solidFill>
                <a:srgbClr val="0070C0"/>
              </a:solidFill>
            </a:endParaRPr>
          </a:p>
          <a:p>
            <a:r>
              <a:rPr lang="en-US" altLang="zh-CN" dirty="0"/>
              <a:t>Calculate the range, mean, media, mode the BMIs</a:t>
            </a:r>
            <a:endParaRPr lang="en-US" altLang="zh-CN" dirty="0"/>
          </a:p>
          <a:p>
            <a:r>
              <a:rPr lang="en-US" altLang="zh-CN" dirty="0"/>
              <a:t>According to the values, divide BMIs into ten same size range, and count the students in each range, lastly print the number of students in each range on the screen</a:t>
            </a:r>
            <a:endParaRPr lang="en-US" altLang="zh-CN" dirty="0"/>
          </a:p>
          <a:p>
            <a:r>
              <a:rPr lang="en-US" altLang="zh-CN" dirty="0"/>
              <a:t>Draw a histogram to show the distribution of the </a:t>
            </a:r>
            <a:r>
              <a:rPr lang="en-US" altLang="zh-CN" dirty="0" smtClean="0"/>
              <a:t>BMIs</a:t>
            </a:r>
            <a:endParaRPr lang="zh-CN" alt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78466" y="384969"/>
            <a:ext cx="1905000" cy="1285875"/>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Sort students by height</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000" dirty="0" smtClean="0"/>
              <a:t>public class BMI{</a:t>
            </a:r>
            <a:endParaRPr lang="en-US" altLang="zh-CN" sz="2000" dirty="0" smtClean="0"/>
          </a:p>
          <a:p>
            <a:pPr marL="0" indent="0">
              <a:buNone/>
            </a:pPr>
            <a:r>
              <a:rPr lang="en-US" altLang="zh-CN" sz="2000" dirty="0" smtClean="0"/>
              <a:t>public static void main(String[] </a:t>
            </a:r>
            <a:r>
              <a:rPr lang="en-US" altLang="zh-CN" sz="2000" dirty="0" err="1" smtClean="0"/>
              <a:t>args</a:t>
            </a:r>
            <a:r>
              <a:rPr lang="en-US" altLang="zh-CN" sz="2000" dirty="0" smtClean="0"/>
              <a:t>){</a:t>
            </a:r>
            <a:endParaRPr lang="en-US" altLang="zh-CN" sz="2000" dirty="0" smtClean="0"/>
          </a:p>
          <a:p>
            <a:pPr marL="0" indent="0">
              <a:buNone/>
            </a:pPr>
            <a:r>
              <a:rPr lang="en-US" altLang="zh-CN" sz="2000" dirty="0" smtClean="0"/>
              <a:t>   String[] names={“</a:t>
            </a:r>
            <a:r>
              <a:rPr lang="en-US" altLang="zh-CN" sz="2000" dirty="0" err="1" smtClean="0"/>
              <a:t>Clinton”,”Obama”,”Trump”,”Bush</a:t>
            </a:r>
            <a:r>
              <a:rPr lang="en-US" altLang="zh-CN" sz="2000" dirty="0" smtClean="0"/>
              <a:t>”};</a:t>
            </a:r>
            <a:endParaRPr lang="en-US" altLang="zh-CN" sz="2000" dirty="0" smtClean="0"/>
          </a:p>
          <a:p>
            <a:pPr marL="0" indent="0">
              <a:buNone/>
            </a:pPr>
            <a:r>
              <a:rPr lang="en-US" altLang="zh-CN" sz="2000" dirty="0" smtClean="0"/>
              <a:t>   double[] height={1.88,1.9,1.78,1.76};</a:t>
            </a:r>
            <a:endParaRPr lang="en-US" altLang="zh-CN" sz="2000" dirty="0"/>
          </a:p>
          <a:p>
            <a:pPr marL="0" indent="0">
              <a:buNone/>
            </a:pPr>
            <a:r>
              <a:rPr lang="en-US" altLang="zh-CN" sz="2000" dirty="0" smtClean="0">
                <a:solidFill>
                  <a:srgbClr val="C00000"/>
                </a:solidFill>
              </a:rPr>
              <a:t>   </a:t>
            </a:r>
            <a:r>
              <a:rPr lang="en-US" altLang="zh-CN" sz="2000" dirty="0" err="1" smtClean="0">
                <a:solidFill>
                  <a:srgbClr val="C00000"/>
                </a:solidFill>
              </a:rPr>
              <a:t>int</a:t>
            </a:r>
            <a:r>
              <a:rPr lang="en-US" altLang="zh-CN" sz="2000" dirty="0" smtClean="0">
                <a:solidFill>
                  <a:srgbClr val="C00000"/>
                </a:solidFill>
              </a:rPr>
              <a:t>[] sorted=sort(height);</a:t>
            </a:r>
            <a:endParaRPr lang="en-US" altLang="zh-CN" sz="2000" dirty="0" smtClean="0">
              <a:solidFill>
                <a:srgbClr val="C00000"/>
              </a:solidFill>
            </a:endParaRPr>
          </a:p>
          <a:p>
            <a:pPr marL="0" indent="0">
              <a:buNone/>
            </a:pPr>
            <a:r>
              <a:rPr lang="en-US" altLang="zh-CN" sz="2000" dirty="0" smtClean="0">
                <a:solidFill>
                  <a:srgbClr val="C00000"/>
                </a:solidFill>
              </a:rPr>
              <a:t>   for(</a:t>
            </a:r>
            <a:r>
              <a:rPr lang="en-US" altLang="zh-CN" sz="2000" dirty="0" err="1" smtClean="0">
                <a:solidFill>
                  <a:srgbClr val="C00000"/>
                </a:solidFill>
              </a:rPr>
              <a:t>int</a:t>
            </a:r>
            <a:r>
              <a:rPr lang="en-US" altLang="zh-CN" sz="2000" dirty="0" smtClean="0">
                <a:solidFill>
                  <a:srgbClr val="C00000"/>
                </a:solidFill>
              </a:rPr>
              <a:t> </a:t>
            </a:r>
            <a:r>
              <a:rPr lang="en-US" altLang="zh-CN" sz="2000" dirty="0" err="1" smtClean="0">
                <a:solidFill>
                  <a:srgbClr val="C00000"/>
                </a:solidFill>
              </a:rPr>
              <a:t>i</a:t>
            </a:r>
            <a:r>
              <a:rPr lang="en-US" altLang="zh-CN" sz="2000" dirty="0" smtClean="0">
                <a:solidFill>
                  <a:srgbClr val="C00000"/>
                </a:solidFill>
              </a:rPr>
              <a:t>=0;i&lt;</a:t>
            </a:r>
            <a:r>
              <a:rPr lang="en-US" altLang="zh-CN" sz="2000" dirty="0" err="1" smtClean="0">
                <a:solidFill>
                  <a:srgbClr val="C00000"/>
                </a:solidFill>
              </a:rPr>
              <a:t>sorted.length;i</a:t>
            </a:r>
            <a:r>
              <a:rPr lang="en-US" altLang="zh-CN" sz="2000" dirty="0" smtClean="0">
                <a:solidFill>
                  <a:srgbClr val="C00000"/>
                </a:solidFill>
              </a:rPr>
              <a:t>++)</a:t>
            </a:r>
            <a:endParaRPr lang="en-US" altLang="zh-CN" sz="2000" dirty="0" smtClean="0">
              <a:solidFill>
                <a:srgbClr val="C00000"/>
              </a:solidFill>
            </a:endParaRPr>
          </a:p>
          <a:p>
            <a:pPr marL="0" indent="0">
              <a:buNone/>
            </a:pPr>
            <a:r>
              <a:rPr lang="en-US" altLang="zh-CN" sz="2000" dirty="0">
                <a:solidFill>
                  <a:srgbClr val="C00000"/>
                </a:solidFill>
              </a:rPr>
              <a:t> </a:t>
            </a:r>
            <a:r>
              <a:rPr lang="en-US" altLang="zh-CN" sz="2000" dirty="0" smtClean="0">
                <a:solidFill>
                  <a:srgbClr val="C00000"/>
                </a:solidFill>
              </a:rPr>
              <a:t>      </a:t>
            </a:r>
            <a:r>
              <a:rPr lang="en-US" altLang="zh-CN" sz="2000" dirty="0" err="1" smtClean="0">
                <a:solidFill>
                  <a:srgbClr val="C00000"/>
                </a:solidFill>
              </a:rPr>
              <a:t>System.out.println</a:t>
            </a:r>
            <a:r>
              <a:rPr lang="en-US" altLang="zh-CN" sz="2000" dirty="0" smtClean="0">
                <a:solidFill>
                  <a:srgbClr val="C00000"/>
                </a:solidFill>
              </a:rPr>
              <a:t>(names[sorted[</a:t>
            </a:r>
            <a:r>
              <a:rPr lang="en-US" altLang="zh-CN" sz="2000" dirty="0" err="1" smtClean="0">
                <a:solidFill>
                  <a:srgbClr val="C00000"/>
                </a:solidFill>
              </a:rPr>
              <a:t>i</a:t>
            </a:r>
            <a:r>
              <a:rPr lang="en-US" altLang="zh-CN" sz="2000" dirty="0" smtClean="0">
                <a:solidFill>
                  <a:srgbClr val="C00000"/>
                </a:solidFill>
              </a:rPr>
              <a:t>]]+”\t”+</a:t>
            </a:r>
            <a:r>
              <a:rPr lang="en-US" altLang="zh-CN" sz="2000" dirty="0">
                <a:solidFill>
                  <a:srgbClr val="C00000"/>
                </a:solidFill>
              </a:rPr>
              <a:t> height</a:t>
            </a:r>
            <a:r>
              <a:rPr lang="en-US" altLang="zh-CN" sz="2000" dirty="0" smtClean="0">
                <a:solidFill>
                  <a:srgbClr val="C00000"/>
                </a:solidFill>
              </a:rPr>
              <a:t>[sorted[</a:t>
            </a:r>
            <a:r>
              <a:rPr lang="en-US" altLang="zh-CN" sz="2000" dirty="0" err="1" smtClean="0">
                <a:solidFill>
                  <a:srgbClr val="C00000"/>
                </a:solidFill>
              </a:rPr>
              <a:t>i</a:t>
            </a:r>
            <a:r>
              <a:rPr lang="en-US" altLang="zh-CN" sz="2000" dirty="0" smtClean="0">
                <a:solidFill>
                  <a:srgbClr val="C00000"/>
                </a:solidFill>
              </a:rPr>
              <a:t>]]);</a:t>
            </a:r>
            <a:endParaRPr lang="en-US" altLang="zh-CN" sz="2000" dirty="0" smtClean="0">
              <a:solidFill>
                <a:srgbClr val="C00000"/>
              </a:solidFill>
            </a:endParaRPr>
          </a:p>
          <a:p>
            <a:pPr marL="0" indent="0">
              <a:buNone/>
            </a:pPr>
            <a:r>
              <a:rPr lang="en-US" altLang="zh-CN" sz="2000" dirty="0" smtClean="0"/>
              <a:t>}</a:t>
            </a:r>
            <a:endParaRPr lang="en-US" altLang="zh-CN" sz="2000" dirty="0"/>
          </a:p>
          <a:p>
            <a:pPr marL="0" indent="0">
              <a:buNone/>
            </a:pPr>
            <a:r>
              <a:rPr lang="en-US" altLang="zh-CN" sz="2000" dirty="0">
                <a:solidFill>
                  <a:srgbClr val="0070C0"/>
                </a:solidFill>
              </a:rPr>
              <a:t>public static </a:t>
            </a:r>
            <a:r>
              <a:rPr lang="en-US" altLang="zh-CN" sz="2000" dirty="0" err="1" smtClean="0">
                <a:solidFill>
                  <a:srgbClr val="0070C0"/>
                </a:solidFill>
              </a:rPr>
              <a:t>int</a:t>
            </a:r>
            <a:r>
              <a:rPr lang="en-US" altLang="zh-CN" sz="2000" dirty="0" smtClean="0">
                <a:solidFill>
                  <a:srgbClr val="0070C0"/>
                </a:solidFill>
              </a:rPr>
              <a:t>[] sort(double[] </a:t>
            </a:r>
            <a:r>
              <a:rPr lang="en-US" altLang="zh-CN" sz="2000" dirty="0">
                <a:solidFill>
                  <a:srgbClr val="0070C0"/>
                </a:solidFill>
              </a:rPr>
              <a:t>items</a:t>
            </a:r>
            <a:r>
              <a:rPr lang="en-US" altLang="zh-CN" sz="2000" dirty="0" smtClean="0">
                <a:solidFill>
                  <a:srgbClr val="0070C0"/>
                </a:solidFill>
              </a:rPr>
              <a:t>){…}</a:t>
            </a:r>
            <a:endParaRPr lang="en-US" altLang="zh-CN" sz="2000" dirty="0">
              <a:solidFill>
                <a:srgbClr val="0070C0"/>
              </a:solidFill>
            </a:endParaRPr>
          </a:p>
          <a:p>
            <a:pPr marL="0" indent="0">
              <a:buNone/>
            </a:pPr>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Refactor the BMI classes</a:t>
            </a:r>
            <a:endParaRPr lang="zh-CN" altLang="en-US" dirty="0"/>
          </a:p>
        </p:txBody>
      </p:sp>
      <p:sp>
        <p:nvSpPr>
          <p:cNvPr id="3" name="Content Placeholder 2"/>
          <p:cNvSpPr>
            <a:spLocks noGrp="1"/>
          </p:cNvSpPr>
          <p:nvPr>
            <p:ph idx="1"/>
          </p:nvPr>
        </p:nvSpPr>
        <p:spPr>
          <a:xfrm>
            <a:off x="628650" y="1825624"/>
            <a:ext cx="7886700" cy="4800027"/>
          </a:xfrm>
        </p:spPr>
        <p:txBody>
          <a:bodyPr>
            <a:normAutofit fontScale="77500" lnSpcReduction="20000"/>
          </a:bodyPr>
          <a:lstStyle/>
          <a:p>
            <a:pPr marL="0" indent="0">
              <a:buNone/>
            </a:pPr>
            <a:r>
              <a:rPr lang="en-US" altLang="zh-CN" dirty="0"/>
              <a:t>public class </a:t>
            </a:r>
            <a:r>
              <a:rPr lang="en-US" altLang="zh-CN" dirty="0" smtClean="0"/>
              <a:t>BMI </a:t>
            </a:r>
            <a:r>
              <a:rPr lang="en-US" altLang="zh-CN" dirty="0"/>
              <a:t>{</a:t>
            </a:r>
            <a:endParaRPr lang="en-US" altLang="zh-CN" dirty="0"/>
          </a:p>
          <a:p>
            <a:pPr marL="0" indent="0">
              <a:buNone/>
            </a:pPr>
            <a:r>
              <a:rPr lang="en-US" altLang="zh-CN" dirty="0" smtClean="0"/>
              <a:t>     </a:t>
            </a:r>
            <a:r>
              <a:rPr lang="en-US" altLang="zh-CN" dirty="0" smtClean="0">
                <a:solidFill>
                  <a:srgbClr val="FF0000"/>
                </a:solidFill>
              </a:rPr>
              <a:t>private </a:t>
            </a:r>
            <a:r>
              <a:rPr lang="en-US" altLang="zh-CN" dirty="0">
                <a:solidFill>
                  <a:srgbClr val="FF0000"/>
                </a:solidFill>
              </a:rPr>
              <a:t>Student[] students</a:t>
            </a:r>
            <a:r>
              <a:rPr lang="en-US" altLang="zh-CN" dirty="0" smtClean="0">
                <a:solidFill>
                  <a:srgbClr val="FF0000"/>
                </a:solidFill>
              </a:rPr>
              <a:t>;</a:t>
            </a:r>
            <a:endParaRPr lang="en-US" altLang="zh-CN" dirty="0" smtClean="0">
              <a:solidFill>
                <a:srgbClr val="FF0000"/>
              </a:solidFill>
            </a:endParaRPr>
          </a:p>
          <a:p>
            <a:pPr marL="0" indent="0">
              <a:buNone/>
            </a:pPr>
            <a:r>
              <a:rPr lang="en-US" altLang="zh-CN" dirty="0"/>
              <a:t> </a:t>
            </a:r>
            <a:r>
              <a:rPr lang="en-US" altLang="zh-CN" dirty="0" smtClean="0"/>
              <a:t>    </a:t>
            </a:r>
            <a:r>
              <a:rPr lang="en-US" altLang="zh-CN" dirty="0" smtClean="0">
                <a:solidFill>
                  <a:schemeClr val="accent1">
                    <a:lumMod val="75000"/>
                  </a:schemeClr>
                </a:solidFill>
              </a:rPr>
              <a:t>public </a:t>
            </a:r>
            <a:r>
              <a:rPr lang="en-US" altLang="zh-CN" dirty="0">
                <a:solidFill>
                  <a:schemeClr val="accent1">
                    <a:lumMod val="75000"/>
                  </a:schemeClr>
                </a:solidFill>
              </a:rPr>
              <a:t>void </a:t>
            </a:r>
            <a:r>
              <a:rPr lang="en-US" altLang="zh-CN" dirty="0" err="1" smtClean="0">
                <a:solidFill>
                  <a:schemeClr val="accent1">
                    <a:lumMod val="75000"/>
                  </a:schemeClr>
                </a:solidFill>
              </a:rPr>
              <a:t>genStudents</a:t>
            </a:r>
            <a:r>
              <a:rPr lang="en-US" altLang="zh-CN" dirty="0" smtClean="0">
                <a:solidFill>
                  <a:schemeClr val="accent1">
                    <a:lumMod val="75000"/>
                  </a:schemeClr>
                </a:solidFill>
              </a:rPr>
              <a:t>(){…}</a:t>
            </a:r>
            <a:endParaRPr lang="en-US" altLang="zh-CN" dirty="0">
              <a:solidFill>
                <a:schemeClr val="accent1">
                  <a:lumMod val="75000"/>
                </a:schemeClr>
              </a:solidFill>
            </a:endParaRPr>
          </a:p>
          <a:p>
            <a:pPr marL="0" indent="0">
              <a:buNone/>
            </a:pPr>
            <a:r>
              <a:rPr lang="en-US" altLang="zh-CN" dirty="0" smtClean="0">
                <a:solidFill>
                  <a:schemeClr val="accent1">
                    <a:lumMod val="75000"/>
                  </a:schemeClr>
                </a:solidFill>
              </a:rPr>
              <a:t>     public void </a:t>
            </a:r>
            <a:r>
              <a:rPr lang="en-US" altLang="zh-CN" dirty="0" err="1" smtClean="0">
                <a:solidFill>
                  <a:schemeClr val="accent1">
                    <a:lumMod val="75000"/>
                  </a:schemeClr>
                </a:solidFill>
              </a:rPr>
              <a:t>sortStudentbyHeight</a:t>
            </a:r>
            <a:r>
              <a:rPr lang="en-US" altLang="zh-CN" dirty="0" smtClean="0">
                <a:solidFill>
                  <a:schemeClr val="accent1">
                    <a:lumMod val="75000"/>
                  </a:schemeClr>
                </a:solidFill>
              </a:rPr>
              <a:t>(){…}</a:t>
            </a:r>
            <a:endParaRPr lang="en-US" altLang="zh-CN" dirty="0" smtClean="0">
              <a:solidFill>
                <a:schemeClr val="accent1">
                  <a:lumMod val="75000"/>
                </a:schemeClr>
              </a:solidFill>
            </a:endParaRPr>
          </a:p>
          <a:p>
            <a:pPr marL="0" indent="0">
              <a:buNone/>
            </a:pPr>
            <a:r>
              <a:rPr lang="en-US" altLang="zh-CN" dirty="0" smtClean="0">
                <a:solidFill>
                  <a:schemeClr val="accent1">
                    <a:lumMod val="75000"/>
                  </a:schemeClr>
                </a:solidFill>
              </a:rPr>
              <a:t>     …</a:t>
            </a:r>
            <a:endParaRPr lang="en-US" altLang="zh-CN" dirty="0" smtClean="0">
              <a:solidFill>
                <a:schemeClr val="accent1">
                  <a:lumMod val="75000"/>
                </a:schemeClr>
              </a:solidFill>
            </a:endParaRPr>
          </a:p>
          <a:p>
            <a:pPr marL="0" indent="0">
              <a:buNone/>
            </a:pPr>
            <a:r>
              <a:rPr lang="en-US" altLang="zh-CN" dirty="0">
                <a:solidFill>
                  <a:schemeClr val="accent1">
                    <a:lumMod val="75000"/>
                  </a:schemeClr>
                </a:solidFill>
              </a:rPr>
              <a:t> </a:t>
            </a:r>
            <a:r>
              <a:rPr lang="en-US" altLang="zh-CN" dirty="0" smtClean="0">
                <a:solidFill>
                  <a:schemeClr val="accent1">
                    <a:lumMod val="75000"/>
                  </a:schemeClr>
                </a:solidFill>
              </a:rPr>
              <a:t>    public </a:t>
            </a:r>
            <a:r>
              <a:rPr lang="en-US" altLang="zh-CN" dirty="0">
                <a:solidFill>
                  <a:schemeClr val="accent1">
                    <a:lumMod val="75000"/>
                  </a:schemeClr>
                </a:solidFill>
              </a:rPr>
              <a:t>void </a:t>
            </a:r>
            <a:r>
              <a:rPr lang="en-US" altLang="zh-CN" dirty="0" err="1" smtClean="0">
                <a:solidFill>
                  <a:schemeClr val="accent1">
                    <a:lumMod val="75000"/>
                  </a:schemeClr>
                </a:solidFill>
              </a:rPr>
              <a:t>showStudents</a:t>
            </a:r>
            <a:r>
              <a:rPr lang="en-US" altLang="zh-CN" dirty="0" smtClean="0">
                <a:solidFill>
                  <a:schemeClr val="accent1">
                    <a:lumMod val="75000"/>
                  </a:schemeClr>
                </a:solidFill>
              </a:rPr>
              <a:t>(){…}</a:t>
            </a:r>
            <a:endParaRPr lang="en-US" altLang="zh-CN" dirty="0">
              <a:solidFill>
                <a:schemeClr val="accent1">
                  <a:lumMod val="75000"/>
                </a:schemeClr>
              </a:solidFill>
            </a:endParaRPr>
          </a:p>
          <a:p>
            <a:pPr marL="0" indent="0">
              <a:buNone/>
            </a:pPr>
            <a:endParaRPr lang="zh-CN" altLang="en-US" dirty="0"/>
          </a:p>
          <a:p>
            <a:pPr marL="0" indent="0">
              <a:buNone/>
            </a:pPr>
            <a:r>
              <a:rPr lang="en-US" altLang="zh-CN" dirty="0" smtClean="0"/>
              <a:t>     public </a:t>
            </a:r>
            <a:r>
              <a:rPr lang="en-US" altLang="zh-CN" dirty="0">
                <a:solidFill>
                  <a:srgbClr val="00B050"/>
                </a:solidFill>
              </a:rPr>
              <a:t>static </a:t>
            </a:r>
            <a:r>
              <a:rPr lang="en-US" altLang="zh-CN" dirty="0"/>
              <a:t>void main(String[] </a:t>
            </a:r>
            <a:r>
              <a:rPr lang="en-US" altLang="zh-CN" dirty="0" err="1"/>
              <a:t>args</a:t>
            </a:r>
            <a:r>
              <a:rPr lang="en-US" altLang="zh-CN" dirty="0"/>
              <a:t>) {</a:t>
            </a:r>
            <a:endParaRPr lang="en-US" altLang="zh-CN" dirty="0"/>
          </a:p>
          <a:p>
            <a:pPr marL="0" indent="0">
              <a:buNone/>
            </a:pPr>
            <a:r>
              <a:rPr lang="en-US" altLang="zh-CN" dirty="0" smtClean="0"/>
              <a:t>            BMI </a:t>
            </a:r>
            <a:r>
              <a:rPr lang="en-US" altLang="zh-CN" dirty="0" err="1"/>
              <a:t>bmi</a:t>
            </a:r>
            <a:r>
              <a:rPr lang="en-US" altLang="zh-CN" dirty="0"/>
              <a:t> = new BMI</a:t>
            </a:r>
            <a:r>
              <a:rPr lang="en-US" altLang="zh-CN" dirty="0" smtClean="0"/>
              <a:t>();</a:t>
            </a:r>
            <a:endParaRPr lang="en-US" altLang="zh-CN" dirty="0" smtClean="0"/>
          </a:p>
          <a:p>
            <a:pPr marL="0" indent="0">
              <a:buNone/>
            </a:pPr>
            <a:r>
              <a:rPr lang="en-US" altLang="zh-CN" dirty="0" smtClean="0"/>
              <a:t>            </a:t>
            </a:r>
            <a:r>
              <a:rPr lang="en-US" altLang="zh-CN" dirty="0" err="1" smtClean="0"/>
              <a:t>bmi.genStudents</a:t>
            </a:r>
            <a:r>
              <a:rPr lang="en-US" altLang="zh-CN" dirty="0" smtClean="0"/>
              <a:t>() </a:t>
            </a:r>
            <a:endParaRPr lang="en-US" altLang="zh-CN" dirty="0"/>
          </a:p>
          <a:p>
            <a:pPr marL="0" indent="0">
              <a:buNone/>
            </a:pPr>
            <a:r>
              <a:rPr lang="en-US" altLang="zh-CN" dirty="0" smtClean="0"/>
              <a:t>            </a:t>
            </a:r>
            <a:r>
              <a:rPr lang="en-US" altLang="zh-CN" dirty="0" err="1" smtClean="0"/>
              <a:t>bmi.sortStudentbyHeight</a:t>
            </a:r>
            <a:r>
              <a:rPr lang="en-US" altLang="zh-CN" dirty="0"/>
              <a:t>();</a:t>
            </a:r>
            <a:endParaRPr lang="en-US" altLang="zh-CN" dirty="0"/>
          </a:p>
          <a:p>
            <a:pPr marL="0" indent="0">
              <a:buNone/>
            </a:pPr>
            <a:r>
              <a:rPr lang="en-US" altLang="zh-CN" dirty="0" smtClean="0"/>
              <a:t>            </a:t>
            </a:r>
            <a:r>
              <a:rPr lang="en-US" altLang="zh-CN" dirty="0" err="1" smtClean="0"/>
              <a:t>bmi.showStudents</a:t>
            </a:r>
            <a:r>
              <a:rPr lang="en-US" altLang="zh-CN" dirty="0"/>
              <a:t>();</a:t>
            </a:r>
            <a:endParaRPr lang="en-US" altLang="zh-CN" dirty="0"/>
          </a:p>
          <a:p>
            <a:pPr marL="0" indent="0">
              <a:buNone/>
            </a:pPr>
            <a:r>
              <a:rPr lang="en-US" altLang="zh-CN" dirty="0" smtClean="0"/>
              <a:t>     }</a:t>
            </a:r>
            <a:endParaRPr lang="en-US" altLang="zh-CN" dirty="0" smtClean="0"/>
          </a:p>
          <a:p>
            <a:pPr marL="0" indent="0">
              <a:buNone/>
            </a:pPr>
            <a:r>
              <a:rPr lang="en-US" altLang="zh-CN" dirty="0" smtClean="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Generate students randomly</a:t>
            </a:r>
            <a:endParaRPr lang="zh-CN" alt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altLang="zh-CN" dirty="0"/>
              <a:t>public </a:t>
            </a:r>
            <a:r>
              <a:rPr lang="en-US" altLang="zh-CN" dirty="0" smtClean="0"/>
              <a:t>Student[] </a:t>
            </a:r>
            <a:r>
              <a:rPr lang="en-US" altLang="zh-CN" dirty="0" err="1" smtClean="0"/>
              <a:t>genStudents</a:t>
            </a:r>
            <a:r>
              <a:rPr lang="en-US" altLang="zh-CN" dirty="0" smtClean="0"/>
              <a:t>(</a:t>
            </a:r>
            <a:r>
              <a:rPr lang="en-US" altLang="zh-CN" dirty="0" err="1" smtClean="0"/>
              <a:t>int</a:t>
            </a:r>
            <a:r>
              <a:rPr lang="en-US" altLang="zh-CN" dirty="0" smtClean="0"/>
              <a:t> N) </a:t>
            </a:r>
            <a:r>
              <a:rPr lang="en-US" altLang="zh-CN" dirty="0"/>
              <a:t>{</a:t>
            </a:r>
            <a:endParaRPr lang="en-US" altLang="zh-CN" dirty="0"/>
          </a:p>
          <a:p>
            <a:pPr marL="0" indent="0">
              <a:buNone/>
            </a:pPr>
            <a:r>
              <a:rPr lang="en-US" altLang="zh-CN" dirty="0" smtClean="0"/>
              <a:t>      Student students[] = </a:t>
            </a:r>
            <a:r>
              <a:rPr lang="en-US" altLang="zh-CN" dirty="0"/>
              <a:t>new </a:t>
            </a:r>
            <a:r>
              <a:rPr lang="en-US" altLang="zh-CN" dirty="0" smtClean="0"/>
              <a:t>Student[N];</a:t>
            </a:r>
            <a:endParaRPr lang="en-US" altLang="zh-CN" dirty="0"/>
          </a:p>
          <a:p>
            <a:pPr marL="0" indent="0">
              <a:buNone/>
            </a:pPr>
            <a:r>
              <a:rPr lang="en-US" altLang="zh-CN" dirty="0" smtClean="0"/>
              <a:t>      Random </a:t>
            </a:r>
            <a:r>
              <a:rPr lang="en-US" altLang="zh-CN" dirty="0"/>
              <a:t>r = new Random();</a:t>
            </a:r>
            <a:endParaRPr lang="en-US" altLang="zh-CN" dirty="0"/>
          </a:p>
          <a:p>
            <a:pPr marL="0" indent="0">
              <a:buNone/>
            </a:pPr>
            <a:r>
              <a:rPr lang="en-US" altLang="zh-CN" dirty="0"/>
              <a:t>      </a:t>
            </a:r>
            <a:r>
              <a:rPr lang="en-US" altLang="zh-CN" dirty="0" smtClean="0"/>
              <a:t>double x=0.0;</a:t>
            </a:r>
            <a:endParaRPr lang="en-US" altLang="zh-CN" dirty="0"/>
          </a:p>
          <a:p>
            <a:pPr marL="0" indent="0">
              <a:buNone/>
            </a:pPr>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=0;i&lt;</a:t>
            </a:r>
            <a:r>
              <a:rPr lang="en-US" altLang="zh-CN" dirty="0" err="1" smtClean="0"/>
              <a:t>N;i</a:t>
            </a:r>
            <a:r>
              <a:rPr lang="en-US" altLang="zh-CN" dirty="0"/>
              <a:t>++){</a:t>
            </a:r>
            <a:endParaRPr lang="en-US" altLang="zh-CN" dirty="0"/>
          </a:p>
          <a:p>
            <a:pPr marL="0" indent="0">
              <a:buNone/>
            </a:pPr>
            <a:r>
              <a:rPr lang="en-US" altLang="zh-CN" dirty="0" smtClean="0"/>
              <a:t>                  x=</a:t>
            </a:r>
            <a:r>
              <a:rPr lang="en-US" altLang="zh-CN" dirty="0" err="1" smtClean="0"/>
              <a:t>r.nextGaussian</a:t>
            </a:r>
            <a:r>
              <a:rPr lang="en-US" altLang="zh-CN" dirty="0"/>
              <a:t>();</a:t>
            </a:r>
            <a:endParaRPr lang="en-US" altLang="zh-CN" dirty="0"/>
          </a:p>
          <a:p>
            <a:pPr marL="0" indent="0">
              <a:buNone/>
            </a:pPr>
            <a:r>
              <a:rPr lang="en-US" altLang="zh-CN" dirty="0" smtClean="0"/>
              <a:t>                 Student </a:t>
            </a:r>
            <a:r>
              <a:rPr lang="en-US" altLang="zh-CN" dirty="0" err="1"/>
              <a:t>st</a:t>
            </a:r>
            <a:r>
              <a:rPr lang="en-US" altLang="zh-CN" dirty="0"/>
              <a:t>= new </a:t>
            </a:r>
            <a:r>
              <a:rPr lang="en-US" altLang="zh-CN" dirty="0" smtClean="0"/>
              <a:t>Student(</a:t>
            </a:r>
            <a:endParaRPr lang="en-US" altLang="zh-CN" dirty="0" smtClean="0"/>
          </a:p>
          <a:p>
            <a:pPr marL="0" indent="0">
              <a:buNone/>
            </a:pPr>
            <a:r>
              <a:rPr lang="en-US" altLang="zh-CN" dirty="0"/>
              <a:t> </a:t>
            </a:r>
            <a:r>
              <a:rPr lang="en-US" altLang="zh-CN" dirty="0" smtClean="0"/>
              <a:t>                       </a:t>
            </a:r>
            <a:r>
              <a:rPr lang="en-US" altLang="zh-CN" dirty="0" err="1" smtClean="0"/>
              <a:t>String.</a:t>
            </a:r>
            <a:r>
              <a:rPr lang="en-US" altLang="zh-CN" i="1" dirty="0" err="1" smtClean="0"/>
              <a:t>format</a:t>
            </a:r>
            <a:r>
              <a:rPr lang="en-US" altLang="zh-CN" i="1" dirty="0"/>
              <a:t>("%04d",i</a:t>
            </a:r>
            <a:r>
              <a:rPr lang="en-US" altLang="zh-CN" i="1" dirty="0" smtClean="0"/>
              <a:t>),</a:t>
            </a:r>
            <a:endParaRPr lang="en-US" altLang="zh-CN" i="1" dirty="0" smtClean="0"/>
          </a:p>
          <a:p>
            <a:pPr marL="0" indent="0">
              <a:buNone/>
            </a:pPr>
            <a:r>
              <a:rPr lang="en-US" altLang="zh-CN" i="1" dirty="0" smtClean="0"/>
              <a:t>                        </a:t>
            </a:r>
            <a:r>
              <a:rPr lang="en-US" altLang="zh-CN" i="1" dirty="0" err="1" smtClean="0"/>
              <a:t>genRandomString</a:t>
            </a:r>
            <a:r>
              <a:rPr lang="en-US" altLang="zh-CN" i="1" dirty="0" smtClean="0"/>
              <a:t>(6</a:t>
            </a:r>
            <a:r>
              <a:rPr lang="en-US" altLang="zh-CN" i="1" dirty="0"/>
              <a:t>),(1.75+x*0.1),(</a:t>
            </a:r>
            <a:r>
              <a:rPr lang="en-US" altLang="zh-CN" i="1" dirty="0" smtClean="0"/>
              <a:t>60.0+x*5</a:t>
            </a:r>
            <a:r>
              <a:rPr lang="en-US" altLang="zh-CN" i="1" dirty="0"/>
              <a:t>));</a:t>
            </a:r>
            <a:endParaRPr lang="en-US" altLang="zh-CN" i="1" dirty="0"/>
          </a:p>
          <a:p>
            <a:pPr marL="0" indent="0">
              <a:buNone/>
            </a:pPr>
            <a:r>
              <a:rPr lang="en-US" altLang="zh-CN" dirty="0" smtClean="0"/>
              <a:t>                 students[</a:t>
            </a:r>
            <a:r>
              <a:rPr lang="en-US" altLang="zh-CN" dirty="0" err="1" smtClean="0"/>
              <a:t>i</a:t>
            </a:r>
            <a:r>
              <a:rPr lang="en-US" altLang="zh-CN" dirty="0" smtClean="0"/>
              <a:t>]=</a:t>
            </a:r>
            <a:r>
              <a:rPr lang="en-US" altLang="zh-CN" dirty="0" err="1" smtClean="0"/>
              <a:t>st</a:t>
            </a:r>
            <a:r>
              <a:rPr lang="en-US" altLang="zh-CN" dirty="0" smtClean="0"/>
              <a:t>;</a:t>
            </a:r>
            <a:endParaRPr lang="en-US" altLang="zh-CN" dirty="0"/>
          </a:p>
          <a:p>
            <a:pPr marL="0" indent="0">
              <a:buNone/>
            </a:pPr>
            <a:r>
              <a:rPr lang="zh-CN" altLang="en-US" dirty="0"/>
              <a:t>        </a:t>
            </a:r>
            <a:r>
              <a:rPr lang="zh-CN" altLang="en-US" dirty="0" smtClean="0"/>
              <a:t>   </a:t>
            </a:r>
            <a:r>
              <a:rPr lang="en-US" altLang="zh-CN" dirty="0" smtClean="0"/>
              <a:t>}</a:t>
            </a:r>
            <a:endParaRPr lang="en-US" altLang="zh-CN" dirty="0"/>
          </a:p>
          <a:p>
            <a:pPr marL="0" indent="0">
              <a:buNone/>
            </a:pPr>
            <a:r>
              <a:rPr lang="en-US" altLang="zh-CN" dirty="0" smtClean="0"/>
              <a:t>      return </a:t>
            </a:r>
            <a:r>
              <a:rPr lang="en-US" altLang="zh-CN" dirty="0"/>
              <a:t>students;</a:t>
            </a:r>
            <a:endParaRPr lang="en-US" altLang="zh-CN" dirty="0"/>
          </a:p>
          <a:p>
            <a:pPr marL="0" indent="0">
              <a:buNone/>
            </a:pP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en-US" altLang="zh-CN" dirty="0" smtClean="0"/>
              <a:t>JVM internals*</a:t>
            </a:r>
            <a:br>
              <a:rPr lang="en-US" altLang="zh-CN" dirty="0" smtClean="0"/>
            </a:br>
            <a:r>
              <a:rPr lang="en-US" altLang="zh-CN" dirty="0" smtClean="0"/>
              <a:t>Java</a:t>
            </a:r>
            <a:r>
              <a:rPr lang="zh-CN" altLang="en-US" dirty="0" smtClean="0"/>
              <a:t>虚拟机剖析</a:t>
            </a:r>
            <a:endParaRPr lang="zh-CN" altLang="en-US" dirty="0"/>
          </a:p>
        </p:txBody>
      </p:sp>
      <p:sp>
        <p:nvSpPr>
          <p:cNvPr id="7" name="文本占位符 6"/>
          <p:cNvSpPr>
            <a:spLocks noGrp="1"/>
          </p:cNvSpPr>
          <p:nvPr>
            <p:ph type="body" idx="1"/>
          </p:nvPr>
        </p:nvSpPr>
        <p:spPr/>
        <p:txBody>
          <a:bodyPr/>
          <a:lstStyle/>
          <a:p>
            <a:pPr algn="ct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Object </a:t>
            </a:r>
            <a:r>
              <a:rPr lang="en-US" altLang="zh-CN" dirty="0"/>
              <a:t>oriented programming</a:t>
            </a:r>
            <a:endParaRPr lang="zh-CN" altLang="en-US" dirty="0"/>
          </a:p>
        </p:txBody>
      </p:sp>
      <p:sp>
        <p:nvSpPr>
          <p:cNvPr id="3" name="Content Placeholder 2"/>
          <p:cNvSpPr>
            <a:spLocks noGrp="1"/>
          </p:cNvSpPr>
          <p:nvPr>
            <p:ph idx="1"/>
          </p:nvPr>
        </p:nvSpPr>
        <p:spPr/>
        <p:txBody>
          <a:bodyPr>
            <a:normAutofit/>
          </a:bodyPr>
          <a:lstStyle/>
          <a:p>
            <a:r>
              <a:rPr lang="en-US" altLang="zh-CN" dirty="0"/>
              <a:t>In </a:t>
            </a:r>
            <a:r>
              <a:rPr lang="en-US" altLang="zh-CN" dirty="0" smtClean="0"/>
              <a:t>classic </a:t>
            </a:r>
            <a:r>
              <a:rPr lang="en-US" altLang="zh-CN" dirty="0"/>
              <a:t>procedural programming you try to make the real world problem </a:t>
            </a:r>
            <a:r>
              <a:rPr lang="en-US" altLang="zh-CN" dirty="0" smtClean="0"/>
              <a:t>you‘re </a:t>
            </a:r>
            <a:r>
              <a:rPr lang="en-US" altLang="zh-CN" dirty="0"/>
              <a:t>attempting to solve fit a few, </a:t>
            </a:r>
            <a:r>
              <a:rPr lang="en-US" altLang="zh-CN" dirty="0">
                <a:solidFill>
                  <a:srgbClr val="0070C0"/>
                </a:solidFill>
              </a:rPr>
              <a:t>predetermined data </a:t>
            </a:r>
            <a:r>
              <a:rPr lang="en-US" altLang="zh-CN" dirty="0" smtClean="0">
                <a:solidFill>
                  <a:srgbClr val="0070C0"/>
                </a:solidFill>
              </a:rPr>
              <a:t>types(</a:t>
            </a:r>
            <a:r>
              <a:rPr lang="zh-CN" altLang="en-US" dirty="0" smtClean="0">
                <a:solidFill>
                  <a:srgbClr val="0070C0"/>
                </a:solidFill>
              </a:rPr>
              <a:t>预定义类型</a:t>
            </a:r>
            <a:r>
              <a:rPr lang="en-US" altLang="zh-CN" dirty="0" smtClean="0">
                <a:solidFill>
                  <a:srgbClr val="0070C0"/>
                </a:solidFill>
              </a:rPr>
              <a:t>)</a:t>
            </a:r>
            <a:r>
              <a:rPr lang="en-US" altLang="zh-CN" dirty="0" smtClean="0"/>
              <a:t>: </a:t>
            </a:r>
            <a:r>
              <a:rPr lang="en-US" altLang="zh-CN" dirty="0"/>
              <a:t>integers, floats, Strings, and arrays perhaps. </a:t>
            </a:r>
            <a:endParaRPr lang="en-US" altLang="zh-CN" dirty="0" smtClean="0"/>
          </a:p>
          <a:p>
            <a:endParaRPr lang="en-US" altLang="zh-CN" dirty="0" smtClean="0"/>
          </a:p>
          <a:p>
            <a:r>
              <a:rPr lang="en-US" altLang="zh-CN" dirty="0" smtClean="0"/>
              <a:t>In </a:t>
            </a:r>
            <a:r>
              <a:rPr lang="en-US" altLang="zh-CN" dirty="0" smtClean="0">
                <a:solidFill>
                  <a:schemeClr val="accent5"/>
                </a:solidFill>
              </a:rPr>
              <a:t>object oriented programming (OOP) </a:t>
            </a:r>
            <a:r>
              <a:rPr lang="en-US" altLang="zh-CN" dirty="0" smtClean="0"/>
              <a:t>you can create a model for a real world system by defining your own data types. </a:t>
            </a:r>
            <a:endParaRPr lang="en-US" altLang="zh-CN" dirty="0" smtClean="0">
              <a:solidFill>
                <a:srgbClr val="00B0F0"/>
              </a:solidFill>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22315" y="138111"/>
            <a:ext cx="1805785" cy="1687514"/>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JVM </a:t>
            </a:r>
            <a:r>
              <a:rPr lang="en-US" altLang="zh-CN" dirty="0" smtClean="0"/>
              <a:t>internals</a:t>
            </a:r>
            <a:endParaRPr lang="zh-CN" alt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91863" y="1413598"/>
            <a:ext cx="6960274" cy="5220206"/>
          </a:xfrm>
        </p:spPr>
      </p:pic>
      <p:sp>
        <p:nvSpPr>
          <p:cNvPr id="5" name="Rectangle 4"/>
          <p:cNvSpPr/>
          <p:nvPr/>
        </p:nvSpPr>
        <p:spPr>
          <a:xfrm>
            <a:off x="321300" y="6264472"/>
            <a:ext cx="8252114" cy="369332"/>
          </a:xfrm>
          <a:prstGeom prst="rect">
            <a:avLst/>
          </a:prstGeom>
        </p:spPr>
        <p:txBody>
          <a:bodyPr wrap="square">
            <a:spAutoFit/>
          </a:bodyPr>
          <a:lstStyle/>
          <a:p>
            <a:r>
              <a:rPr lang="zh-CN" altLang="en-US" dirty="0"/>
              <a:t>http://www.oracle.com/webfolder/technetwork/tutorials/obe/java/gc01/index.html</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JVM internals</a:t>
            </a:r>
            <a:endParaRPr lang="zh-CN" altLang="en-US" dirty="0"/>
          </a:p>
        </p:txBody>
      </p:sp>
      <p:sp>
        <p:nvSpPr>
          <p:cNvPr id="3" name="Content Placeholder 2"/>
          <p:cNvSpPr>
            <a:spLocks noGrp="1"/>
          </p:cNvSpPr>
          <p:nvPr>
            <p:ph sz="half" idx="1"/>
          </p:nvPr>
        </p:nvSpPr>
        <p:spPr/>
        <p:txBody>
          <a:bodyPr/>
          <a:lstStyle/>
          <a:p>
            <a:r>
              <a:rPr lang="en-US" altLang="zh-CN" dirty="0"/>
              <a:t>The Java Virtual Machine defines various </a:t>
            </a:r>
            <a:r>
              <a:rPr lang="en-US" altLang="zh-CN" dirty="0">
                <a:solidFill>
                  <a:srgbClr val="0070C0"/>
                </a:solidFill>
              </a:rPr>
              <a:t>run-time data areas </a:t>
            </a:r>
            <a:r>
              <a:rPr lang="en-US" altLang="zh-CN" dirty="0"/>
              <a:t>that are used during execution of a program. </a:t>
            </a:r>
            <a:endParaRPr lang="zh-CN" altLang="en-US" dirty="0"/>
          </a:p>
        </p:txBody>
      </p:sp>
      <p:sp>
        <p:nvSpPr>
          <p:cNvPr id="5" name="Rectangle 4"/>
          <p:cNvSpPr/>
          <p:nvPr/>
        </p:nvSpPr>
        <p:spPr>
          <a:xfrm>
            <a:off x="628650" y="5853797"/>
            <a:ext cx="7535636" cy="369332"/>
          </a:xfrm>
          <a:prstGeom prst="rect">
            <a:avLst/>
          </a:prstGeom>
        </p:spPr>
        <p:txBody>
          <a:bodyPr wrap="square">
            <a:spAutoFit/>
          </a:bodyPr>
          <a:lstStyle/>
          <a:p>
            <a:r>
              <a:rPr lang="zh-CN" altLang="en-US" b="1" dirty="0"/>
              <a:t>http://docs.oracle.com/javase/specs/jvms/se7/html/jvms-2.html#jvms-2.5</a:t>
            </a:r>
            <a:endParaRPr lang="zh-CN" altLang="en-US" b="1"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09710" y="960819"/>
            <a:ext cx="4105640" cy="4758042"/>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Method area(</a:t>
            </a:r>
            <a:r>
              <a:rPr lang="zh-CN" altLang="en-US" dirty="0" smtClean="0"/>
              <a:t>方法区</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smtClean="0"/>
              <a:t>The </a:t>
            </a:r>
            <a:r>
              <a:rPr lang="en-US" altLang="zh-CN" dirty="0"/>
              <a:t>Java Virtual Machine has a method area that is shared among all Java Virtual Machine threads</a:t>
            </a:r>
            <a:r>
              <a:rPr lang="en-US" altLang="zh-CN" dirty="0" smtClean="0"/>
              <a:t>.</a:t>
            </a:r>
            <a:endParaRPr lang="en-US" altLang="zh-CN" dirty="0" smtClean="0"/>
          </a:p>
          <a:p>
            <a:r>
              <a:rPr lang="en-US" altLang="zh-CN" dirty="0" smtClean="0">
                <a:solidFill>
                  <a:srgbClr val="0070C0"/>
                </a:solidFill>
              </a:rPr>
              <a:t>It </a:t>
            </a:r>
            <a:r>
              <a:rPr lang="en-US" altLang="zh-CN" dirty="0">
                <a:solidFill>
                  <a:srgbClr val="0070C0"/>
                </a:solidFill>
              </a:rPr>
              <a:t>stores </a:t>
            </a:r>
            <a:r>
              <a:rPr lang="en-US" altLang="zh-CN" dirty="0">
                <a:solidFill>
                  <a:srgbClr val="FF0000"/>
                </a:solidFill>
              </a:rPr>
              <a:t>per-class</a:t>
            </a:r>
            <a:r>
              <a:rPr lang="en-US" altLang="zh-CN" dirty="0">
                <a:solidFill>
                  <a:srgbClr val="0070C0"/>
                </a:solidFill>
              </a:rPr>
              <a:t> structures such as the run-time constant pool, field and method data, and the code for methods and constructors, including the special methods used in class and instance initialization and interface initialization</a:t>
            </a:r>
            <a:r>
              <a:rPr lang="en-US" altLang="zh-CN" dirty="0" smtClean="0"/>
              <a:t>.</a:t>
            </a:r>
            <a:endParaRPr lang="en-US" altLang="zh-CN" dirty="0" smtClean="0"/>
          </a:p>
          <a:p>
            <a:r>
              <a:rPr lang="en-US" altLang="zh-CN" dirty="0"/>
              <a:t>If memory in the method area cannot be made available to satisfy an allocation request, the Java Virtual Machine throws an </a:t>
            </a:r>
            <a:r>
              <a:rPr lang="en-US" altLang="zh-CN" dirty="0" err="1">
                <a:solidFill>
                  <a:srgbClr val="FF0000"/>
                </a:solidFill>
              </a:rPr>
              <a:t>OutOfMemoryError</a:t>
            </a:r>
            <a:r>
              <a:rPr lang="en-US" altLang="zh-CN" dirty="0"/>
              <a:t>.</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Run-time </a:t>
            </a:r>
            <a:r>
              <a:rPr lang="en-US" altLang="zh-CN" dirty="0"/>
              <a:t>constant </a:t>
            </a:r>
            <a:r>
              <a:rPr lang="en-US" altLang="zh-CN" dirty="0" smtClean="0"/>
              <a:t>pool(</a:t>
            </a:r>
            <a:r>
              <a:rPr lang="zh-CN" altLang="en-US" dirty="0" smtClean="0"/>
              <a:t>常量池</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t>A run-time constant pool </a:t>
            </a:r>
            <a:r>
              <a:rPr lang="en-US" altLang="zh-CN" dirty="0">
                <a:solidFill>
                  <a:srgbClr val="0070C0"/>
                </a:solidFill>
              </a:rPr>
              <a:t>is a per-class </a:t>
            </a:r>
            <a:r>
              <a:rPr lang="en-US" altLang="zh-CN" dirty="0"/>
              <a:t>or per-interface run-time representation of the </a:t>
            </a:r>
            <a:r>
              <a:rPr lang="en-US" altLang="zh-CN" dirty="0" smtClean="0"/>
              <a:t>constants in </a:t>
            </a:r>
            <a:r>
              <a:rPr lang="en-US" altLang="zh-CN" dirty="0"/>
              <a:t>a class </a:t>
            </a:r>
            <a:r>
              <a:rPr lang="en-US" altLang="zh-CN" dirty="0" smtClean="0"/>
              <a:t>file. </a:t>
            </a:r>
            <a:endParaRPr lang="en-US" altLang="zh-CN" dirty="0" smtClean="0"/>
          </a:p>
          <a:p>
            <a:r>
              <a:rPr lang="en-US" altLang="zh-CN" dirty="0" smtClean="0">
                <a:solidFill>
                  <a:srgbClr val="0070C0"/>
                </a:solidFill>
              </a:rPr>
              <a:t>It </a:t>
            </a:r>
            <a:r>
              <a:rPr lang="en-US" altLang="zh-CN" dirty="0">
                <a:solidFill>
                  <a:srgbClr val="0070C0"/>
                </a:solidFill>
              </a:rPr>
              <a:t>contains several kinds of constants</a:t>
            </a:r>
            <a:r>
              <a:rPr lang="en-US" altLang="zh-CN" dirty="0"/>
              <a:t>, ranging from numeric literals known at compile-time to method and field references that must be resolved at run-time.</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smtClean="0"/>
              <a:t>Run-time </a:t>
            </a:r>
            <a:r>
              <a:rPr lang="en-US" altLang="zh-CN" sz="3600" dirty="0"/>
              <a:t>constant </a:t>
            </a:r>
            <a:r>
              <a:rPr lang="en-US" altLang="zh-CN" sz="3600" dirty="0" smtClean="0"/>
              <a:t>pool vs String pool</a:t>
            </a:r>
            <a:endParaRPr lang="zh-CN" altLang="en-US" sz="3600" dirty="0"/>
          </a:p>
        </p:txBody>
      </p:sp>
      <p:sp>
        <p:nvSpPr>
          <p:cNvPr id="3" name="Content Placeholder 2"/>
          <p:cNvSpPr>
            <a:spLocks noGrp="1"/>
          </p:cNvSpPr>
          <p:nvPr>
            <p:ph idx="1"/>
          </p:nvPr>
        </p:nvSpPr>
        <p:spPr/>
        <p:txBody>
          <a:bodyPr/>
          <a:lstStyle/>
          <a:p>
            <a:r>
              <a:rPr lang="en-US" altLang="zh-CN" dirty="0"/>
              <a:t>"Constant pool" refers to a specially formatted collection of bytes in a class file that has meaning to the Java class loader. The "strings" in it are serialized, they are not Java objects. There are also many kinds of constants, not just strings in it.</a:t>
            </a:r>
            <a:endParaRPr lang="en-US" altLang="zh-CN" dirty="0"/>
          </a:p>
          <a:p>
            <a:r>
              <a:rPr lang="en-US" altLang="zh-CN" dirty="0"/>
              <a:t>In contrast, the "String pool" is used at runtime (not just during class loading), contains only strings, and the "strings" in the string pool are java objects. </a:t>
            </a:r>
            <a:endParaRPr lang="zh-CN" altLang="en-US" dirty="0"/>
          </a:p>
        </p:txBody>
      </p:sp>
      <p:sp>
        <p:nvSpPr>
          <p:cNvPr id="4" name="Rectangle 3"/>
          <p:cNvSpPr/>
          <p:nvPr/>
        </p:nvSpPr>
        <p:spPr>
          <a:xfrm>
            <a:off x="457200" y="6176963"/>
            <a:ext cx="8058150" cy="369332"/>
          </a:xfrm>
          <a:prstGeom prst="rect">
            <a:avLst/>
          </a:prstGeom>
        </p:spPr>
        <p:txBody>
          <a:bodyPr wrap="square">
            <a:spAutoFit/>
          </a:bodyPr>
          <a:lstStyle/>
          <a:p>
            <a:r>
              <a:rPr lang="zh-CN" altLang="en-US" dirty="0"/>
              <a:t>https://stackoverflow.com/questions/23252767/string-pool-vs-constant-pool</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Evolution of String pool</a:t>
            </a:r>
            <a:endParaRPr lang="zh-CN" altLang="en-US" dirty="0"/>
          </a:p>
        </p:txBody>
      </p:sp>
      <p:sp>
        <p:nvSpPr>
          <p:cNvPr id="3" name="Content Placeholder 2"/>
          <p:cNvSpPr>
            <a:spLocks noGrp="1"/>
          </p:cNvSpPr>
          <p:nvPr>
            <p:ph idx="1"/>
          </p:nvPr>
        </p:nvSpPr>
        <p:spPr/>
        <p:txBody>
          <a:bodyPr>
            <a:normAutofit/>
          </a:bodyPr>
          <a:lstStyle/>
          <a:p>
            <a:r>
              <a:rPr lang="en-US" altLang="zh-CN" dirty="0"/>
              <a:t>In those good old days all interned strings were stored in the </a:t>
            </a:r>
            <a:r>
              <a:rPr lang="en-US" altLang="zh-CN" dirty="0" err="1" smtClean="0"/>
              <a:t>PermGen</a:t>
            </a:r>
            <a:r>
              <a:rPr lang="en-US" altLang="zh-CN" dirty="0" smtClean="0"/>
              <a:t>. </a:t>
            </a:r>
            <a:r>
              <a:rPr lang="en-US" altLang="zh-CN" dirty="0" err="1"/>
              <a:t>PermGen</a:t>
            </a:r>
            <a:r>
              <a:rPr lang="en-US" altLang="zh-CN" dirty="0"/>
              <a:t> </a:t>
            </a:r>
            <a:r>
              <a:rPr lang="en-US" altLang="zh-CN" dirty="0" smtClean="0"/>
              <a:t>is a</a:t>
            </a:r>
            <a:r>
              <a:rPr lang="en-US" altLang="zh-CN" dirty="0"/>
              <a:t> fixed size part of heap mainly used for storing loaded classes and string pool</a:t>
            </a:r>
            <a:r>
              <a:rPr lang="en-US" altLang="zh-CN" dirty="0" smtClean="0"/>
              <a:t>. </a:t>
            </a:r>
            <a:r>
              <a:rPr lang="en-US" altLang="zh-CN" dirty="0" err="1"/>
              <a:t>PermGen</a:t>
            </a:r>
            <a:r>
              <a:rPr lang="en-US" altLang="zh-CN" dirty="0"/>
              <a:t> </a:t>
            </a:r>
            <a:r>
              <a:rPr lang="en-US" altLang="zh-CN" dirty="0" smtClean="0"/>
              <a:t>has </a:t>
            </a:r>
            <a:r>
              <a:rPr lang="en-US" altLang="zh-CN" dirty="0"/>
              <a:t>a fixed size and can not be expanded at </a:t>
            </a:r>
            <a:r>
              <a:rPr lang="en-US" altLang="zh-CN" dirty="0" smtClean="0"/>
              <a:t>runtime. </a:t>
            </a:r>
            <a:endParaRPr lang="en-US" altLang="zh-CN" dirty="0" smtClean="0"/>
          </a:p>
          <a:p>
            <a:r>
              <a:rPr lang="en-US" altLang="zh-CN" dirty="0" smtClean="0"/>
              <a:t>Oracle </a:t>
            </a:r>
            <a:r>
              <a:rPr lang="en-US" altLang="zh-CN" dirty="0"/>
              <a:t>engineers made an extremely important change to the string pooling logic in Java 7 – the string pool was relocated to the heap.</a:t>
            </a:r>
            <a:endParaRPr lang="en-US" altLang="zh-CN" dirty="0" smtClean="0"/>
          </a:p>
          <a:p>
            <a:r>
              <a:rPr lang="en-US" altLang="zh-CN" dirty="0" smtClean="0"/>
              <a:t>String </a:t>
            </a:r>
            <a:r>
              <a:rPr lang="en-US" altLang="zh-CN" dirty="0"/>
              <a:t>pool values are garbage collected</a:t>
            </a:r>
            <a:endParaRPr lang="en-US" altLang="zh-CN" dirty="0"/>
          </a:p>
          <a:p>
            <a:endParaRPr lang="zh-CN" altLang="en-US" dirty="0"/>
          </a:p>
        </p:txBody>
      </p:sp>
      <p:sp>
        <p:nvSpPr>
          <p:cNvPr id="4" name="Rectangle 3"/>
          <p:cNvSpPr/>
          <p:nvPr/>
        </p:nvSpPr>
        <p:spPr>
          <a:xfrm>
            <a:off x="457200" y="6176432"/>
            <a:ext cx="7630510" cy="369332"/>
          </a:xfrm>
          <a:prstGeom prst="rect">
            <a:avLst/>
          </a:prstGeom>
        </p:spPr>
        <p:txBody>
          <a:bodyPr wrap="square">
            <a:spAutoFit/>
          </a:bodyPr>
          <a:lstStyle/>
          <a:p>
            <a:r>
              <a:rPr lang="zh-CN" altLang="en-US" dirty="0"/>
              <a:t>http://java-performance.info/string-intern-in-java-6-7-8/</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Heap(</a:t>
            </a:r>
            <a:r>
              <a:rPr lang="zh-CN" altLang="en-US" dirty="0" smtClean="0"/>
              <a:t>堆</a:t>
            </a:r>
            <a:r>
              <a:rPr lang="en-US" altLang="zh-CN" dirty="0" smtClean="0"/>
              <a:t>)</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The heap is created on virtual machine start-up. </a:t>
            </a:r>
            <a:endParaRPr lang="en-US" altLang="zh-CN" dirty="0"/>
          </a:p>
          <a:p>
            <a:r>
              <a:rPr lang="en-US" altLang="zh-CN" dirty="0" smtClean="0"/>
              <a:t>Heap is </a:t>
            </a:r>
            <a:r>
              <a:rPr lang="en-US" altLang="zh-CN" dirty="0"/>
              <a:t>shared among all Java Virtual Machine threads.</a:t>
            </a:r>
            <a:endParaRPr lang="en-US" altLang="zh-CN" dirty="0"/>
          </a:p>
          <a:p>
            <a:r>
              <a:rPr lang="en-US" altLang="zh-CN" dirty="0" smtClean="0">
                <a:solidFill>
                  <a:srgbClr val="0070C0"/>
                </a:solidFill>
              </a:rPr>
              <a:t>It is </a:t>
            </a:r>
            <a:r>
              <a:rPr lang="en-US" altLang="zh-CN" dirty="0">
                <a:solidFill>
                  <a:srgbClr val="0070C0"/>
                </a:solidFill>
              </a:rPr>
              <a:t>the run-time data area from which memory for all </a:t>
            </a:r>
            <a:r>
              <a:rPr lang="en-US" altLang="zh-CN" dirty="0" smtClean="0">
                <a:solidFill>
                  <a:srgbClr val="0070C0"/>
                </a:solidFill>
              </a:rPr>
              <a:t>class instances and </a:t>
            </a:r>
            <a:r>
              <a:rPr lang="en-US" altLang="zh-CN" dirty="0">
                <a:solidFill>
                  <a:srgbClr val="0070C0"/>
                </a:solidFill>
              </a:rPr>
              <a:t>arrays </a:t>
            </a:r>
            <a:r>
              <a:rPr lang="en-US" altLang="zh-CN" dirty="0" smtClean="0">
                <a:solidFill>
                  <a:srgbClr val="0070C0"/>
                </a:solidFill>
              </a:rPr>
              <a:t>are </a:t>
            </a:r>
            <a:r>
              <a:rPr lang="en-US" altLang="zh-CN" dirty="0">
                <a:solidFill>
                  <a:srgbClr val="0070C0"/>
                </a:solidFill>
              </a:rPr>
              <a:t>allocated. objects are never explicitly deallocated</a:t>
            </a:r>
            <a:r>
              <a:rPr lang="en-US" altLang="zh-CN" dirty="0" smtClean="0">
                <a:solidFill>
                  <a:srgbClr val="0070C0"/>
                </a:solidFill>
              </a:rPr>
              <a:t>.</a:t>
            </a:r>
            <a:endParaRPr lang="en-US" altLang="zh-CN" dirty="0" smtClean="0">
              <a:solidFill>
                <a:srgbClr val="0070C0"/>
              </a:solidFill>
            </a:endParaRPr>
          </a:p>
          <a:p>
            <a:r>
              <a:rPr lang="en-US" altLang="zh-CN" dirty="0"/>
              <a:t>O</a:t>
            </a:r>
            <a:r>
              <a:rPr lang="en-US" altLang="zh-CN" dirty="0" smtClean="0"/>
              <a:t>bject exist </a:t>
            </a:r>
            <a:r>
              <a:rPr lang="en-US" altLang="zh-CN" dirty="0"/>
              <a:t>as long as we have a </a:t>
            </a:r>
            <a:r>
              <a:rPr lang="en-US" altLang="zh-CN" dirty="0" smtClean="0"/>
              <a:t>reference. </a:t>
            </a:r>
            <a:r>
              <a:rPr lang="en-US" altLang="zh-CN" dirty="0"/>
              <a:t>If the Heap memory area can’t be reached through a reference </a:t>
            </a:r>
            <a:r>
              <a:rPr lang="en-US" altLang="zh-CN" dirty="0" smtClean="0"/>
              <a:t>the </a:t>
            </a:r>
            <a:r>
              <a:rPr lang="en-US" altLang="zh-CN" dirty="0">
                <a:solidFill>
                  <a:srgbClr val="0070C0"/>
                </a:solidFill>
              </a:rPr>
              <a:t>Garbage Collector </a:t>
            </a:r>
            <a:r>
              <a:rPr lang="en-US" altLang="zh-CN" dirty="0"/>
              <a:t>will release that space</a:t>
            </a:r>
            <a:r>
              <a:rPr lang="en-US" altLang="zh-CN" dirty="0" smtClean="0"/>
              <a:t>.</a:t>
            </a:r>
            <a:endParaRPr lang="en-US" altLang="zh-CN" dirty="0" smtClean="0"/>
          </a:p>
          <a:p>
            <a:r>
              <a:rPr lang="en-US" altLang="zh-CN" dirty="0" smtClean="0"/>
              <a:t>If there are not enough memory space </a:t>
            </a:r>
            <a:r>
              <a:rPr lang="en-US" altLang="zh-CN" dirty="0"/>
              <a:t>that  the computation requires </a:t>
            </a:r>
            <a:r>
              <a:rPr lang="en-US" altLang="zh-CN" dirty="0" smtClean="0"/>
              <a:t>in the heap</a:t>
            </a:r>
            <a:r>
              <a:rPr lang="en-US" altLang="zh-CN" dirty="0"/>
              <a:t>, the JVM throws a </a:t>
            </a:r>
            <a:r>
              <a:rPr lang="en-US" altLang="zh-CN" dirty="0" err="1"/>
              <a:t>OutOfMemoryError</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JVM Stacks(</a:t>
            </a:r>
            <a:r>
              <a:rPr lang="zh-CN" altLang="en-US" dirty="0" smtClean="0"/>
              <a:t>栈</a:t>
            </a:r>
            <a:r>
              <a:rPr lang="en-US" altLang="zh-CN" dirty="0" smtClean="0"/>
              <a:t>) </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each method has its own </a:t>
            </a:r>
            <a:r>
              <a:rPr lang="en-US" altLang="zh-CN" dirty="0" smtClean="0"/>
              <a:t>stack</a:t>
            </a:r>
            <a:endParaRPr lang="en-US" altLang="zh-CN" dirty="0" smtClean="0"/>
          </a:p>
          <a:p>
            <a:r>
              <a:rPr lang="en-US" altLang="zh-CN" dirty="0">
                <a:solidFill>
                  <a:srgbClr val="0070C0"/>
                </a:solidFill>
              </a:rPr>
              <a:t>It holds local variables and partial results, and plays a part in method invocation and return.</a:t>
            </a:r>
            <a:endParaRPr lang="en-US" altLang="zh-CN" dirty="0">
              <a:solidFill>
                <a:srgbClr val="0070C0"/>
              </a:solidFill>
            </a:endParaRPr>
          </a:p>
          <a:p>
            <a:r>
              <a:rPr lang="en-US" altLang="zh-CN" dirty="0" smtClean="0"/>
              <a:t>the </a:t>
            </a:r>
            <a:r>
              <a:rPr lang="en-US" altLang="zh-CN" dirty="0"/>
              <a:t>stack size is fixed and it is determined in the compiler phase based on variables declaration and other compiler options</a:t>
            </a:r>
            <a:r>
              <a:rPr lang="en-US" altLang="zh-CN" dirty="0" smtClean="0"/>
              <a:t>;</a:t>
            </a:r>
            <a:endParaRPr lang="en-US" altLang="zh-CN" dirty="0" smtClean="0"/>
          </a:p>
          <a:p>
            <a:r>
              <a:rPr lang="en-US" altLang="zh-CN" dirty="0"/>
              <a:t>a method stack exists only during the lifetime of that method: from the calling moment until the return moment</a:t>
            </a:r>
            <a:r>
              <a:rPr lang="en-US" altLang="zh-CN" dirty="0" smtClean="0"/>
              <a:t>;</a:t>
            </a:r>
            <a:endParaRPr lang="en-US" altLang="zh-CN" dirty="0" smtClean="0">
              <a:solidFill>
                <a:srgbClr val="0070C0"/>
              </a:solidFill>
            </a:endParaRPr>
          </a:p>
          <a:p>
            <a:r>
              <a:rPr lang="en-US" altLang="zh-CN" dirty="0" smtClean="0"/>
              <a:t>If </a:t>
            </a:r>
            <a:r>
              <a:rPr lang="en-US" altLang="zh-CN" dirty="0"/>
              <a:t>the computation </a:t>
            </a:r>
            <a:r>
              <a:rPr lang="en-US" altLang="zh-CN" dirty="0" smtClean="0"/>
              <a:t>requires </a:t>
            </a:r>
            <a:r>
              <a:rPr lang="en-US" altLang="zh-CN" dirty="0"/>
              <a:t>a larger </a:t>
            </a:r>
            <a:r>
              <a:rPr lang="en-US" altLang="zh-CN" dirty="0" smtClean="0"/>
              <a:t>JVM </a:t>
            </a:r>
            <a:r>
              <a:rPr lang="en-US" altLang="zh-CN" dirty="0"/>
              <a:t>stack than is permitted, the </a:t>
            </a:r>
            <a:r>
              <a:rPr lang="en-US" altLang="zh-CN" dirty="0" smtClean="0"/>
              <a:t>JVM throws a </a:t>
            </a:r>
            <a:r>
              <a:rPr lang="en-US" altLang="zh-CN" dirty="0" err="1" smtClean="0"/>
              <a:t>StackOverflowError</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t>Case study</a:t>
            </a:r>
            <a:endParaRPr lang="zh-CN" altLang="en-US" dirty="0"/>
          </a:p>
        </p:txBody>
      </p:sp>
      <p:sp>
        <p:nvSpPr>
          <p:cNvPr id="3" name="Content Placeholder 2"/>
          <p:cNvSpPr>
            <a:spLocks noGrp="1"/>
          </p:cNvSpPr>
          <p:nvPr>
            <p:ph sz="half" idx="1"/>
          </p:nvPr>
        </p:nvSpPr>
        <p:spPr>
          <a:xfrm>
            <a:off x="628650" y="1825625"/>
            <a:ext cx="4000500" cy="4819724"/>
          </a:xfrm>
        </p:spPr>
        <p:txBody>
          <a:bodyPr>
            <a:normAutofit/>
          </a:bodyPr>
          <a:lstStyle/>
          <a:p>
            <a:pPr marL="0" indent="0">
              <a:buNone/>
            </a:pPr>
            <a:r>
              <a:rPr lang="en-US" altLang="zh-CN" sz="1800" dirty="0"/>
              <a:t>class Student{</a:t>
            </a:r>
            <a:endParaRPr lang="en-US" altLang="zh-CN" sz="1800" dirty="0"/>
          </a:p>
          <a:p>
            <a:pPr marL="0" indent="0">
              <a:buNone/>
            </a:pPr>
            <a:r>
              <a:rPr lang="en-US" altLang="zh-CN" sz="1800" dirty="0"/>
              <a:t>    </a:t>
            </a:r>
            <a:r>
              <a:rPr lang="en-US" altLang="zh-CN" sz="1800" dirty="0" smtClean="0"/>
              <a:t>int </a:t>
            </a:r>
            <a:r>
              <a:rPr lang="en-US" altLang="zh-CN" sz="1800" dirty="0"/>
              <a:t>age; </a:t>
            </a:r>
            <a:endParaRPr lang="en-US" altLang="zh-CN" sz="1800" dirty="0"/>
          </a:p>
          <a:p>
            <a:pPr marL="0" indent="0">
              <a:buNone/>
            </a:pPr>
            <a:r>
              <a:rPr lang="en-US" altLang="zh-CN" sz="1800" dirty="0"/>
              <a:t>    </a:t>
            </a:r>
            <a:r>
              <a:rPr lang="en-US" altLang="zh-CN" sz="1800" dirty="0" smtClean="0"/>
              <a:t>String </a:t>
            </a:r>
            <a:r>
              <a:rPr lang="en-US" altLang="zh-CN" sz="1800" dirty="0"/>
              <a:t>name; </a:t>
            </a:r>
            <a:endParaRPr lang="en-US" altLang="zh-CN" sz="1800" dirty="0" smtClean="0"/>
          </a:p>
          <a:p>
            <a:pPr marL="0" indent="0">
              <a:buNone/>
            </a:pPr>
            <a:endParaRPr lang="en-US" altLang="zh-CN" sz="1800" dirty="0"/>
          </a:p>
          <a:p>
            <a:pPr marL="0" indent="0">
              <a:buNone/>
            </a:pPr>
            <a:r>
              <a:rPr lang="en-US" altLang="zh-CN" sz="1800" dirty="0" smtClean="0"/>
              <a:t>    public Student(int Age, String Name)</a:t>
            </a:r>
            <a:endParaRPr lang="en-US" altLang="zh-CN" sz="1800" dirty="0" smtClean="0"/>
          </a:p>
          <a:p>
            <a:pPr marL="0" indent="0">
              <a:buNone/>
            </a:pPr>
            <a:r>
              <a:rPr lang="en-US" altLang="zh-CN" sz="1800" dirty="0" smtClean="0"/>
              <a:t>    </a:t>
            </a:r>
            <a:r>
              <a:rPr lang="en-US" altLang="zh-CN" sz="1800" dirty="0"/>
              <a:t>{</a:t>
            </a:r>
            <a:endParaRPr lang="en-US" altLang="zh-CN" sz="1800" dirty="0"/>
          </a:p>
          <a:p>
            <a:pPr marL="0" indent="0">
              <a:buNone/>
            </a:pPr>
            <a:r>
              <a:rPr lang="en-US" altLang="zh-CN" sz="1800" dirty="0"/>
              <a:t>        </a:t>
            </a:r>
            <a:r>
              <a:rPr lang="en-US" altLang="zh-CN" sz="1800" dirty="0" err="1"/>
              <a:t>this.age</a:t>
            </a:r>
            <a:r>
              <a:rPr lang="en-US" altLang="zh-CN" sz="1800" dirty="0"/>
              <a:t> = </a:t>
            </a:r>
            <a:r>
              <a:rPr lang="en-US" altLang="zh-CN" sz="1800" dirty="0" smtClean="0"/>
              <a:t>Age</a:t>
            </a:r>
            <a:r>
              <a:rPr lang="en-US" altLang="zh-CN" sz="1800" dirty="0"/>
              <a:t>;</a:t>
            </a:r>
            <a:endParaRPr lang="en-US" altLang="zh-CN" sz="1800" dirty="0"/>
          </a:p>
          <a:p>
            <a:pPr marL="0" indent="0">
              <a:buNone/>
            </a:pPr>
            <a:r>
              <a:rPr lang="en-US" altLang="zh-CN" sz="1800" dirty="0"/>
              <a:t>        </a:t>
            </a:r>
            <a:r>
              <a:rPr lang="en-US" altLang="zh-CN" sz="1800" dirty="0" err="1" smtClean="0"/>
              <a:t>setName</a:t>
            </a:r>
            <a:r>
              <a:rPr lang="en-US" altLang="zh-CN" sz="1800" dirty="0" smtClean="0"/>
              <a:t>(Name</a:t>
            </a:r>
            <a:r>
              <a:rPr lang="en-US" altLang="zh-CN" sz="1800" dirty="0"/>
              <a:t>);</a:t>
            </a:r>
            <a:endParaRPr lang="en-US" altLang="zh-CN" sz="1800" dirty="0"/>
          </a:p>
          <a:p>
            <a:pPr marL="0" indent="0">
              <a:buNone/>
            </a:pPr>
            <a:r>
              <a:rPr lang="en-US" altLang="zh-CN" sz="1800" dirty="0"/>
              <a:t>    </a:t>
            </a:r>
            <a:r>
              <a:rPr lang="en-US" altLang="zh-CN" sz="1800" dirty="0" smtClean="0"/>
              <a:t>}</a:t>
            </a:r>
            <a:endParaRPr lang="en-US" altLang="zh-CN" sz="1800" dirty="0"/>
          </a:p>
        </p:txBody>
      </p:sp>
      <p:sp>
        <p:nvSpPr>
          <p:cNvPr id="6" name="Content Placeholder 5"/>
          <p:cNvSpPr>
            <a:spLocks noGrp="1"/>
          </p:cNvSpPr>
          <p:nvPr>
            <p:ph sz="half" idx="2"/>
          </p:nvPr>
        </p:nvSpPr>
        <p:spPr>
          <a:xfrm>
            <a:off x="4629150" y="1825625"/>
            <a:ext cx="3886200" cy="4819724"/>
          </a:xfrm>
        </p:spPr>
        <p:txBody>
          <a:bodyPr>
            <a:noAutofit/>
          </a:bodyPr>
          <a:lstStyle/>
          <a:p>
            <a:pPr marL="0" indent="0">
              <a:buNone/>
            </a:pPr>
            <a:r>
              <a:rPr lang="en-US" altLang="zh-CN" sz="1800" dirty="0"/>
              <a:t> public void </a:t>
            </a:r>
            <a:r>
              <a:rPr lang="en-US" altLang="zh-CN" sz="1800" dirty="0" err="1"/>
              <a:t>setName</a:t>
            </a:r>
            <a:r>
              <a:rPr lang="en-US" altLang="zh-CN" sz="1800" dirty="0"/>
              <a:t>(String Name)</a:t>
            </a:r>
            <a:endParaRPr lang="en-US" altLang="zh-CN" sz="1800" dirty="0"/>
          </a:p>
          <a:p>
            <a:pPr marL="0" indent="0">
              <a:buNone/>
            </a:pPr>
            <a:r>
              <a:rPr lang="en-US" altLang="zh-CN" sz="1800" dirty="0"/>
              <a:t>    {</a:t>
            </a:r>
            <a:endParaRPr lang="en-US" altLang="zh-CN" sz="1800" dirty="0"/>
          </a:p>
          <a:p>
            <a:pPr marL="0" indent="0">
              <a:buNone/>
            </a:pPr>
            <a:r>
              <a:rPr lang="en-US" altLang="zh-CN" sz="1800" dirty="0"/>
              <a:t>        this.name = Name;</a:t>
            </a:r>
            <a:endParaRPr lang="en-US" altLang="zh-CN" sz="1800" dirty="0"/>
          </a:p>
          <a:p>
            <a:pPr marL="0" indent="0">
              <a:buNone/>
            </a:pPr>
            <a:r>
              <a:rPr lang="en-US" altLang="zh-CN" sz="1800" dirty="0"/>
              <a:t>    }</a:t>
            </a:r>
            <a:endParaRPr lang="en-US" altLang="zh-CN" sz="1800" dirty="0"/>
          </a:p>
          <a:p>
            <a:pPr marL="0" indent="0">
              <a:buNone/>
            </a:pPr>
            <a:r>
              <a:rPr lang="en-US" altLang="zh-CN" sz="1800" dirty="0"/>
              <a:t>}</a:t>
            </a:r>
            <a:endParaRPr lang="en-US" altLang="zh-CN" sz="1800" dirty="0"/>
          </a:p>
          <a:p>
            <a:pPr marL="0" indent="0">
              <a:buNone/>
            </a:pPr>
            <a:r>
              <a:rPr lang="en-US" altLang="zh-CN" sz="1800" dirty="0"/>
              <a:t> </a:t>
            </a:r>
            <a:endParaRPr lang="en-US" altLang="zh-CN" sz="1800" dirty="0"/>
          </a:p>
          <a:p>
            <a:pPr marL="0" indent="0">
              <a:buNone/>
            </a:pPr>
            <a:r>
              <a:rPr lang="en-US" altLang="zh-CN" sz="1800" dirty="0" smtClean="0"/>
              <a:t>  public </a:t>
            </a:r>
            <a:r>
              <a:rPr lang="en-US" altLang="zh-CN" sz="1800" dirty="0"/>
              <a:t>static void main(String[] </a:t>
            </a:r>
            <a:r>
              <a:rPr lang="en-US" altLang="zh-CN" sz="1800" dirty="0" err="1"/>
              <a:t>args</a:t>
            </a:r>
            <a:r>
              <a:rPr lang="en-US" altLang="zh-CN" sz="1800" dirty="0"/>
              <a:t>) {</a:t>
            </a:r>
            <a:endParaRPr lang="en-US" altLang="zh-CN" sz="1800" dirty="0"/>
          </a:p>
          <a:p>
            <a:pPr marL="0" indent="0">
              <a:buNone/>
            </a:pPr>
            <a:r>
              <a:rPr lang="en-US" altLang="zh-CN" sz="1800" dirty="0"/>
              <a:t>  </a:t>
            </a:r>
            <a:r>
              <a:rPr lang="en-US" altLang="zh-CN" sz="1800" dirty="0" smtClean="0"/>
              <a:t>      </a:t>
            </a:r>
            <a:r>
              <a:rPr lang="en-US" altLang="zh-CN" sz="1800" dirty="0"/>
              <a:t>Student s; </a:t>
            </a:r>
            <a:endParaRPr lang="en-US" altLang="zh-CN" sz="1800" dirty="0" smtClean="0"/>
          </a:p>
          <a:p>
            <a:pPr marL="0" indent="0">
              <a:buNone/>
            </a:pPr>
            <a:r>
              <a:rPr lang="en-US" altLang="zh-CN" sz="1800" dirty="0"/>
              <a:t> </a:t>
            </a:r>
            <a:r>
              <a:rPr lang="en-US" altLang="zh-CN" sz="1800" dirty="0" smtClean="0"/>
              <a:t>       s </a:t>
            </a:r>
            <a:r>
              <a:rPr lang="en-US" altLang="zh-CN" sz="1800" dirty="0"/>
              <a:t>= new Student(23,"Jonh");</a:t>
            </a:r>
            <a:endParaRPr lang="en-US" altLang="zh-CN" sz="1800" dirty="0"/>
          </a:p>
          <a:p>
            <a:pPr marL="0" indent="0">
              <a:buNone/>
            </a:pPr>
            <a:r>
              <a:rPr lang="en-US" altLang="zh-CN" sz="1800" dirty="0"/>
              <a:t>  </a:t>
            </a:r>
            <a:r>
              <a:rPr lang="en-US" altLang="zh-CN" sz="1800" dirty="0" smtClean="0"/>
              <a:t>      </a:t>
            </a:r>
            <a:r>
              <a:rPr lang="en-US" altLang="zh-CN" sz="1800" dirty="0"/>
              <a:t>int </a:t>
            </a:r>
            <a:r>
              <a:rPr lang="en-US" altLang="zh-CN" sz="1800" dirty="0" err="1"/>
              <a:t>noStudents</a:t>
            </a:r>
            <a:r>
              <a:rPr lang="en-US" altLang="zh-CN" sz="1800" dirty="0"/>
              <a:t> = 1; </a:t>
            </a:r>
            <a:endParaRPr lang="en-US" altLang="zh-CN" sz="1800" dirty="0" smtClean="0"/>
          </a:p>
          <a:p>
            <a:pPr marL="0" indent="0">
              <a:buNone/>
            </a:pPr>
            <a:r>
              <a:rPr lang="en-US" altLang="zh-CN" sz="1800" dirty="0" smtClean="0"/>
              <a:t>   }</a:t>
            </a:r>
            <a:endParaRPr lang="en-US" altLang="zh-CN" sz="1800" dirty="0" smtClean="0"/>
          </a:p>
          <a:p>
            <a:pPr marL="0" indent="0">
              <a:buNone/>
            </a:pPr>
            <a:endParaRPr lang="en-US" altLang="zh-CN" sz="1800" dirty="0" smtClean="0"/>
          </a:p>
          <a:p>
            <a:pPr marL="0" indent="0">
              <a:buNone/>
            </a:pPr>
            <a:r>
              <a:rPr lang="en-US" altLang="zh-CN" sz="1800" dirty="0" smtClean="0"/>
              <a:t>}</a:t>
            </a:r>
            <a:endParaRPr lang="zh-CN" altLang="en-US" sz="18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t>Stack </a:t>
            </a:r>
            <a:endParaRPr lang="zh-CN" altLang="en-US"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4350" y="2498342"/>
            <a:ext cx="8115300" cy="24288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Class &amp; Object</a:t>
            </a:r>
            <a:endParaRPr lang="zh-CN" altLang="en-US" dirty="0"/>
          </a:p>
        </p:txBody>
      </p:sp>
      <p:sp>
        <p:nvSpPr>
          <p:cNvPr id="3" name="Content Placeholder 2"/>
          <p:cNvSpPr>
            <a:spLocks noGrp="1"/>
          </p:cNvSpPr>
          <p:nvPr>
            <p:ph idx="1"/>
          </p:nvPr>
        </p:nvSpPr>
        <p:spPr/>
        <p:txBody>
          <a:bodyPr/>
          <a:lstStyle/>
          <a:p>
            <a:r>
              <a:rPr lang="en-US" altLang="zh-CN" dirty="0">
                <a:solidFill>
                  <a:srgbClr val="0070C0"/>
                </a:solidFill>
              </a:rPr>
              <a:t>Classes</a:t>
            </a:r>
            <a:r>
              <a:rPr lang="en-US" altLang="zh-CN" dirty="0">
                <a:solidFill>
                  <a:srgbClr val="00B0F0"/>
                </a:solidFill>
              </a:rPr>
              <a:t> </a:t>
            </a:r>
            <a:r>
              <a:rPr lang="en-US" altLang="zh-CN" dirty="0"/>
              <a:t>are </a:t>
            </a:r>
            <a:r>
              <a:rPr lang="en-US" altLang="zh-CN" dirty="0">
                <a:solidFill>
                  <a:srgbClr val="0070C0"/>
                </a:solidFill>
              </a:rPr>
              <a:t>programmer-defined </a:t>
            </a:r>
            <a:r>
              <a:rPr lang="en-US" altLang="zh-CN" dirty="0" smtClean="0">
                <a:solidFill>
                  <a:srgbClr val="0070C0"/>
                </a:solidFill>
              </a:rPr>
              <a:t>types(</a:t>
            </a:r>
            <a:r>
              <a:rPr lang="zh-CN" altLang="en-US" dirty="0" smtClean="0">
                <a:solidFill>
                  <a:srgbClr val="0070C0"/>
                </a:solidFill>
              </a:rPr>
              <a:t>程序员自定义类型</a:t>
            </a:r>
            <a:r>
              <a:rPr lang="en-US" altLang="zh-CN" dirty="0" smtClean="0">
                <a:solidFill>
                  <a:srgbClr val="0070C0"/>
                </a:solidFill>
              </a:rPr>
              <a:t>) </a:t>
            </a:r>
            <a:r>
              <a:rPr lang="en-US" altLang="zh-CN" dirty="0"/>
              <a:t>that model the parts of the system. </a:t>
            </a:r>
            <a:endParaRPr lang="en-US" altLang="zh-CN" dirty="0" smtClean="0"/>
          </a:p>
          <a:p>
            <a:r>
              <a:rPr lang="en-US" altLang="zh-CN" dirty="0" smtClean="0">
                <a:solidFill>
                  <a:srgbClr val="0070C0"/>
                </a:solidFill>
              </a:rPr>
              <a:t>A class has two parts: the fields and the methods. </a:t>
            </a:r>
            <a:endParaRPr lang="en-US" altLang="zh-CN" dirty="0" smtClean="0">
              <a:solidFill>
                <a:srgbClr val="0070C0"/>
              </a:solidFill>
            </a:endParaRPr>
          </a:p>
          <a:p>
            <a:pPr lvl="1"/>
            <a:r>
              <a:rPr lang="en-US" altLang="zh-CN" dirty="0" smtClean="0"/>
              <a:t>Fields describe what the class is. </a:t>
            </a:r>
            <a:endParaRPr lang="en-US" altLang="zh-CN" dirty="0" smtClean="0"/>
          </a:p>
          <a:p>
            <a:pPr lvl="1"/>
            <a:r>
              <a:rPr lang="en-US" altLang="zh-CN" dirty="0" smtClean="0"/>
              <a:t>Methods </a:t>
            </a:r>
            <a:r>
              <a:rPr lang="en-US" altLang="zh-CN" dirty="0"/>
              <a:t>describe what the class does</a:t>
            </a:r>
            <a:r>
              <a:rPr lang="en-US" altLang="zh-CN" dirty="0" smtClean="0"/>
              <a:t>.</a:t>
            </a:r>
            <a:endParaRPr lang="en-US" altLang="zh-CN" dirty="0" smtClean="0"/>
          </a:p>
          <a:p>
            <a:r>
              <a:rPr lang="en-US" altLang="zh-CN" dirty="0" smtClean="0"/>
              <a:t>The fields and methods </a:t>
            </a:r>
            <a:r>
              <a:rPr lang="en-US" altLang="zh-CN" dirty="0"/>
              <a:t>are collectively </a:t>
            </a:r>
            <a:r>
              <a:rPr lang="en-US" altLang="zh-CN" dirty="0" smtClean="0"/>
              <a:t>called </a:t>
            </a:r>
            <a:r>
              <a:rPr lang="en-US" altLang="zh-CN" dirty="0" smtClean="0">
                <a:solidFill>
                  <a:srgbClr val="0070C0"/>
                </a:solidFill>
              </a:rPr>
              <a:t>members</a:t>
            </a:r>
            <a:r>
              <a:rPr lang="en-US" altLang="zh-CN" dirty="0" smtClean="0"/>
              <a:t>(</a:t>
            </a:r>
            <a:r>
              <a:rPr lang="zh-CN" altLang="en-US" dirty="0" smtClean="0"/>
              <a:t>成员</a:t>
            </a:r>
            <a:r>
              <a:rPr lang="en-US" altLang="zh-CN" dirty="0" smtClean="0"/>
              <a:t>) of the class. </a:t>
            </a:r>
            <a:endParaRPr lang="en-US" altLang="zh-CN" dirty="0" smtClean="0"/>
          </a:p>
          <a:p>
            <a:r>
              <a:rPr lang="en-US" altLang="zh-CN" dirty="0" smtClean="0"/>
              <a:t>Using </a:t>
            </a:r>
            <a:r>
              <a:rPr lang="en-US" altLang="zh-CN" dirty="0"/>
              <a:t>the blueprint provided by a class, you can create any number of </a:t>
            </a:r>
            <a:r>
              <a:rPr lang="en-US" altLang="zh-CN" dirty="0">
                <a:solidFill>
                  <a:srgbClr val="0070C0"/>
                </a:solidFill>
              </a:rPr>
              <a:t>objects</a:t>
            </a:r>
            <a:r>
              <a:rPr lang="en-US" altLang="zh-CN" dirty="0"/>
              <a:t>, each of which is called an </a:t>
            </a:r>
            <a:r>
              <a:rPr lang="en-US" altLang="zh-CN" i="1" dirty="0">
                <a:solidFill>
                  <a:srgbClr val="0070C0"/>
                </a:solidFill>
              </a:rPr>
              <a:t>instance</a:t>
            </a:r>
            <a:r>
              <a:rPr lang="en-US" altLang="zh-CN" dirty="0"/>
              <a:t> of the class. </a:t>
            </a:r>
            <a:endParaRPr lang="en-US" altLang="zh-CN" dirty="0"/>
          </a:p>
          <a:p>
            <a:endParaRPr lang="zh-CN" altLang="en-US"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22315" y="138111"/>
            <a:ext cx="1805785" cy="1687514"/>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Stack and Heap</a:t>
            </a:r>
            <a:endParaRPr lang="zh-CN" alt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166883"/>
            <a:ext cx="9144000" cy="3556000"/>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en-US" altLang="zh-CN" dirty="0" smtClean="0"/>
              <a:t>More about classes</a:t>
            </a:r>
            <a:br>
              <a:rPr lang="en-US" altLang="zh-CN" dirty="0" smtClean="0"/>
            </a:br>
            <a:r>
              <a:rPr lang="zh-CN" altLang="en-US" dirty="0" smtClean="0"/>
              <a:t>类的高级用法</a:t>
            </a:r>
            <a:endParaRPr lang="zh-CN" altLang="en-US" dirty="0"/>
          </a:p>
        </p:txBody>
      </p:sp>
      <p:sp>
        <p:nvSpPr>
          <p:cNvPr id="6" name="文本占位符 5"/>
          <p:cNvSpPr>
            <a:spLocks noGrp="1"/>
          </p:cNvSpPr>
          <p:nvPr>
            <p:ph type="body"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Instance Initialization Blocks</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In Java, we can put a piece of code inside a block enclosed within { and </a:t>
            </a:r>
            <a:r>
              <a:rPr lang="en-US" altLang="zh-CN" dirty="0" smtClean="0"/>
              <a:t>}. </a:t>
            </a:r>
            <a:r>
              <a:rPr lang="en-US" altLang="zh-CN" b="0" dirty="0"/>
              <a:t> </a:t>
            </a:r>
            <a:endParaRPr lang="en-US" altLang="zh-CN" b="0" dirty="0" smtClean="0"/>
          </a:p>
          <a:p>
            <a:endParaRPr lang="en-US" altLang="zh-CN" dirty="0" smtClean="0"/>
          </a:p>
          <a:p>
            <a:pPr marL="342900" lvl="1" indent="0">
              <a:buNone/>
            </a:pPr>
            <a:r>
              <a:rPr lang="en-US" altLang="zh-CN" dirty="0" smtClean="0"/>
              <a:t>public class Dog {</a:t>
            </a:r>
            <a:endParaRPr lang="en-US" altLang="zh-CN" dirty="0" smtClean="0"/>
          </a:p>
          <a:p>
            <a:pPr marL="342900" lvl="1" indent="0">
              <a:buNone/>
            </a:pPr>
            <a:r>
              <a:rPr lang="en-US" altLang="zh-CN" dirty="0" smtClean="0"/>
              <a:t>    </a:t>
            </a:r>
            <a:r>
              <a:rPr lang="en-US" altLang="zh-CN" dirty="0" smtClean="0">
                <a:solidFill>
                  <a:srgbClr val="00B050"/>
                </a:solidFill>
              </a:rPr>
              <a:t>// instance initialization block</a:t>
            </a:r>
            <a:endParaRPr lang="en-US" altLang="zh-CN" dirty="0" smtClean="0">
              <a:solidFill>
                <a:srgbClr val="00B050"/>
              </a:solidFill>
            </a:endParaRPr>
          </a:p>
          <a:p>
            <a:pPr marL="342900" lvl="1" indent="0">
              <a:buNone/>
            </a:pPr>
            <a:r>
              <a:rPr lang="en-US" altLang="zh-CN" dirty="0" smtClean="0"/>
              <a:t>    </a:t>
            </a:r>
            <a:r>
              <a:rPr lang="en-US" altLang="zh-CN" dirty="0">
                <a:solidFill>
                  <a:srgbClr val="0070C0"/>
                </a:solidFill>
              </a:rPr>
              <a:t>{</a:t>
            </a:r>
            <a:endParaRPr lang="en-US" altLang="zh-CN" dirty="0">
              <a:solidFill>
                <a:srgbClr val="0070C0"/>
              </a:solidFill>
            </a:endParaRPr>
          </a:p>
          <a:p>
            <a:pPr marL="342900" lvl="1" indent="0">
              <a:buNone/>
            </a:pPr>
            <a:r>
              <a:rPr lang="en-US" altLang="zh-CN" dirty="0">
                <a:solidFill>
                  <a:srgbClr val="0070C0"/>
                </a:solidFill>
              </a:rPr>
              <a:t>        </a:t>
            </a:r>
            <a:r>
              <a:rPr lang="en-US" altLang="zh-CN" dirty="0" err="1">
                <a:solidFill>
                  <a:srgbClr val="0070C0"/>
                </a:solidFill>
              </a:rPr>
              <a:t>System.out.println</a:t>
            </a:r>
            <a:r>
              <a:rPr lang="en-US" altLang="zh-CN" dirty="0" smtClean="0">
                <a:solidFill>
                  <a:srgbClr val="0070C0"/>
                </a:solidFill>
              </a:rPr>
              <a:t>("Dog's Instance </a:t>
            </a:r>
            <a:r>
              <a:rPr lang="en-US" altLang="zh-CN" dirty="0" err="1">
                <a:solidFill>
                  <a:srgbClr val="0070C0"/>
                </a:solidFill>
              </a:rPr>
              <a:t>Init</a:t>
            </a:r>
            <a:r>
              <a:rPr lang="en-US" altLang="zh-CN" dirty="0">
                <a:solidFill>
                  <a:srgbClr val="0070C0"/>
                </a:solidFill>
              </a:rPr>
              <a:t> Block");</a:t>
            </a:r>
            <a:endParaRPr lang="en-US" altLang="zh-CN" dirty="0">
              <a:solidFill>
                <a:srgbClr val="0070C0"/>
              </a:solidFill>
            </a:endParaRPr>
          </a:p>
          <a:p>
            <a:pPr marL="342900" lvl="1" indent="0">
              <a:buNone/>
            </a:pPr>
            <a:r>
              <a:rPr lang="en-US" altLang="zh-CN" dirty="0">
                <a:solidFill>
                  <a:srgbClr val="0070C0"/>
                </a:solidFill>
              </a:rPr>
              <a:t>    }</a:t>
            </a:r>
            <a:endParaRPr lang="en-US" altLang="zh-CN" dirty="0">
              <a:solidFill>
                <a:srgbClr val="0070C0"/>
              </a:solidFill>
            </a:endParaRPr>
          </a:p>
          <a:p>
            <a:pPr marL="342900" lvl="1" indent="0">
              <a:buNone/>
            </a:pPr>
            <a:r>
              <a:rPr lang="en-US" altLang="zh-CN" dirty="0" smtClean="0"/>
              <a:t>    public Dog() {</a:t>
            </a:r>
            <a:endParaRPr lang="en-US" altLang="zh-CN" dirty="0" smtClean="0"/>
          </a:p>
          <a:p>
            <a:pPr marL="342900" lvl="1" indent="0">
              <a:buNone/>
            </a:pPr>
            <a:r>
              <a:rPr lang="en-US" altLang="zh-CN" dirty="0" smtClean="0"/>
              <a:t>        </a:t>
            </a:r>
            <a:r>
              <a:rPr lang="en-US" altLang="zh-CN" dirty="0" err="1" smtClean="0"/>
              <a:t>System.out.println</a:t>
            </a:r>
            <a:r>
              <a:rPr lang="en-US" altLang="zh-CN" dirty="0" smtClean="0"/>
              <a:t>("Dog's constructor");</a:t>
            </a:r>
            <a:endParaRPr lang="en-US" altLang="zh-CN" dirty="0" smtClean="0"/>
          </a:p>
          <a:p>
            <a:pPr marL="342900" lvl="1" indent="0">
              <a:buNone/>
            </a:pPr>
            <a:r>
              <a:rPr lang="en-US" altLang="zh-CN" dirty="0" smtClean="0"/>
              <a:t>    }</a:t>
            </a:r>
            <a:endParaRPr lang="en-US" altLang="zh-CN" dirty="0" smtClean="0"/>
          </a:p>
          <a:p>
            <a:pPr marL="342900" lvl="1" indent="0">
              <a:buNone/>
            </a:pPr>
            <a:r>
              <a:rPr lang="en-US" altLang="zh-CN" dirty="0" smtClean="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Instance Initialization Blocks</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The instance </a:t>
            </a:r>
            <a:r>
              <a:rPr lang="en-US" altLang="zh-CN" dirty="0"/>
              <a:t>initialization </a:t>
            </a:r>
            <a:r>
              <a:rPr lang="en-US" altLang="zh-CN" dirty="0" smtClean="0"/>
              <a:t>block is </a:t>
            </a:r>
            <a:r>
              <a:rPr lang="en-US" altLang="zh-CN" dirty="0"/>
              <a:t>executed every time an instance of the class is created and after the call to </a:t>
            </a:r>
            <a:r>
              <a:rPr lang="en-US" altLang="zh-CN" dirty="0">
                <a:solidFill>
                  <a:srgbClr val="00B050"/>
                </a:solidFill>
              </a:rPr>
              <a:t>super() </a:t>
            </a:r>
            <a:r>
              <a:rPr lang="en-US" altLang="zh-CN" dirty="0"/>
              <a:t>in the constructor. </a:t>
            </a:r>
            <a:endParaRPr lang="en-US" altLang="zh-CN" dirty="0" smtClean="0"/>
          </a:p>
          <a:p>
            <a:r>
              <a:rPr lang="en-US" altLang="zh-CN" dirty="0" smtClean="0"/>
              <a:t>For example:</a:t>
            </a:r>
            <a:endParaRPr lang="en-US" altLang="zh-CN" dirty="0" smtClean="0"/>
          </a:p>
          <a:p>
            <a:pPr marL="342900" lvl="1" indent="0">
              <a:buNone/>
            </a:pPr>
            <a:r>
              <a:rPr lang="en-US" altLang="zh-CN" dirty="0"/>
              <a:t> </a:t>
            </a:r>
            <a:r>
              <a:rPr lang="en-US" altLang="zh-CN" dirty="0">
                <a:solidFill>
                  <a:srgbClr val="0070C0"/>
                </a:solidFill>
              </a:rPr>
              <a:t>Dog </a:t>
            </a:r>
            <a:r>
              <a:rPr lang="en-US" altLang="zh-CN" dirty="0" err="1">
                <a:solidFill>
                  <a:srgbClr val="0070C0"/>
                </a:solidFill>
              </a:rPr>
              <a:t>dog</a:t>
            </a:r>
            <a:r>
              <a:rPr lang="en-US" altLang="zh-CN" dirty="0">
                <a:solidFill>
                  <a:srgbClr val="0070C0"/>
                </a:solidFill>
              </a:rPr>
              <a:t> = new Dog();</a:t>
            </a:r>
            <a:endParaRPr lang="zh-CN" altLang="en-US" dirty="0">
              <a:solidFill>
                <a:srgbClr val="0070C0"/>
              </a:solidFill>
            </a:endParaRPr>
          </a:p>
          <a:p>
            <a:endParaRPr lang="en-US" altLang="zh-CN" dirty="0" smtClean="0"/>
          </a:p>
          <a:p>
            <a:r>
              <a:rPr lang="en-US" altLang="zh-CN" dirty="0" smtClean="0"/>
              <a:t>The output is:</a:t>
            </a:r>
            <a:endParaRPr lang="en-US" altLang="zh-CN" dirty="0" smtClean="0"/>
          </a:p>
          <a:p>
            <a:pPr marL="342900" lvl="1" indent="0">
              <a:buNone/>
            </a:pPr>
            <a:r>
              <a:rPr lang="en-US" altLang="zh-CN" dirty="0">
                <a:solidFill>
                  <a:srgbClr val="0070C0"/>
                </a:solidFill>
              </a:rPr>
              <a:t>Dog's Instance </a:t>
            </a:r>
            <a:r>
              <a:rPr lang="en-US" altLang="zh-CN" dirty="0" err="1">
                <a:solidFill>
                  <a:srgbClr val="0070C0"/>
                </a:solidFill>
              </a:rPr>
              <a:t>Init</a:t>
            </a:r>
            <a:r>
              <a:rPr lang="en-US" altLang="zh-CN" dirty="0">
                <a:solidFill>
                  <a:srgbClr val="0070C0"/>
                </a:solidFill>
              </a:rPr>
              <a:t> Block</a:t>
            </a:r>
            <a:endParaRPr lang="en-US" altLang="zh-CN" dirty="0">
              <a:solidFill>
                <a:srgbClr val="0070C0"/>
              </a:solidFill>
            </a:endParaRPr>
          </a:p>
          <a:p>
            <a:pPr marL="342900" lvl="1" indent="0">
              <a:buNone/>
            </a:pPr>
            <a:r>
              <a:rPr lang="en-US" altLang="zh-CN" dirty="0">
                <a:solidFill>
                  <a:srgbClr val="0070C0"/>
                </a:solidFill>
              </a:rPr>
              <a:t>Dog's </a:t>
            </a:r>
            <a:r>
              <a:rPr lang="en-US" altLang="zh-CN" dirty="0" smtClean="0">
                <a:solidFill>
                  <a:srgbClr val="0070C0"/>
                </a:solidFill>
              </a:rPr>
              <a:t>constructor</a:t>
            </a:r>
            <a:endParaRPr lang="en-US" altLang="zh-CN" dirty="0" smtClean="0">
              <a:solidFill>
                <a:srgbClr val="0070C0"/>
              </a:solidFill>
            </a:endParaRPr>
          </a:p>
          <a:p>
            <a:pPr marL="342900" lvl="1" indent="0">
              <a:buNone/>
            </a:pPr>
            <a:endParaRPr lang="en-US" altLang="zh-CN" dirty="0" smtClean="0">
              <a:solidFill>
                <a:srgbClr val="0070C0"/>
              </a:solidFill>
            </a:endParaRPr>
          </a:p>
          <a:p>
            <a:r>
              <a:rPr lang="en-US" altLang="zh-CN" dirty="0" smtClean="0">
                <a:solidFill>
                  <a:srgbClr val="FF0000"/>
                </a:solidFill>
              </a:rPr>
              <a:t>Note: </a:t>
            </a:r>
            <a:r>
              <a:rPr lang="en-US" altLang="zh-CN" dirty="0" smtClean="0"/>
              <a:t>we will talk about </a:t>
            </a:r>
            <a:r>
              <a:rPr lang="en-US" altLang="zh-CN" dirty="0" smtClean="0">
                <a:solidFill>
                  <a:srgbClr val="00B050"/>
                </a:solidFill>
              </a:rPr>
              <a:t>super() </a:t>
            </a:r>
            <a:r>
              <a:rPr lang="en-US" altLang="zh-CN" dirty="0" smtClean="0"/>
              <a:t>in the next lecture.</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Static Initialization </a:t>
            </a:r>
            <a:r>
              <a:rPr lang="en-US" altLang="zh-CN" dirty="0" smtClean="0"/>
              <a:t>Blocks</a:t>
            </a:r>
            <a:endParaRPr lang="zh-CN" alt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altLang="zh-CN" dirty="0">
                <a:solidFill>
                  <a:srgbClr val="FF0000"/>
                </a:solidFill>
              </a:rPr>
              <a:t>Note: </a:t>
            </a:r>
            <a:r>
              <a:rPr lang="en-US" altLang="zh-CN" dirty="0"/>
              <a:t>An static instance initialization block is executed only once when the class is first loaded, whereas an instance initialization block is executed every time an instance is created</a:t>
            </a:r>
            <a:r>
              <a:rPr lang="en-US" altLang="zh-CN" dirty="0" smtClean="0"/>
              <a:t>.</a:t>
            </a:r>
            <a:endParaRPr lang="en-US" altLang="zh-CN" dirty="0" smtClean="0"/>
          </a:p>
          <a:p>
            <a:pPr marL="0" indent="0">
              <a:buNone/>
            </a:pPr>
            <a:endParaRPr lang="en-US" altLang="zh-CN" dirty="0"/>
          </a:p>
          <a:p>
            <a:pPr marL="0" indent="0">
              <a:buNone/>
            </a:pPr>
            <a:r>
              <a:rPr lang="en-US" altLang="zh-CN" dirty="0" smtClean="0"/>
              <a:t>public </a:t>
            </a:r>
            <a:r>
              <a:rPr lang="en-US" altLang="zh-CN" dirty="0"/>
              <a:t>class Bird {</a:t>
            </a:r>
            <a:endParaRPr lang="en-US" altLang="zh-CN" dirty="0"/>
          </a:p>
          <a:p>
            <a:pPr marL="0" indent="0">
              <a:buNone/>
            </a:pPr>
            <a:r>
              <a:rPr lang="en-US" altLang="zh-CN" dirty="0"/>
              <a:t>    </a:t>
            </a:r>
            <a:r>
              <a:rPr lang="en-US" altLang="zh-CN" dirty="0">
                <a:solidFill>
                  <a:srgbClr val="00B050"/>
                </a:solidFill>
              </a:rPr>
              <a:t>// </a:t>
            </a:r>
            <a:r>
              <a:rPr lang="en-US" altLang="zh-CN" dirty="0" smtClean="0">
                <a:solidFill>
                  <a:srgbClr val="00B050"/>
                </a:solidFill>
              </a:rPr>
              <a:t>static </a:t>
            </a:r>
            <a:r>
              <a:rPr lang="en-US" altLang="zh-CN" dirty="0">
                <a:solidFill>
                  <a:srgbClr val="00B050"/>
                </a:solidFill>
              </a:rPr>
              <a:t>initialization block</a:t>
            </a:r>
            <a:endParaRPr lang="en-US" altLang="zh-CN" dirty="0">
              <a:solidFill>
                <a:srgbClr val="00B050"/>
              </a:solidFill>
            </a:endParaRPr>
          </a:p>
          <a:p>
            <a:pPr marL="0" indent="0">
              <a:buNone/>
            </a:pPr>
            <a:r>
              <a:rPr lang="en-US" altLang="zh-CN" dirty="0"/>
              <a:t>    </a:t>
            </a:r>
            <a:r>
              <a:rPr lang="en-US" altLang="zh-CN" dirty="0">
                <a:solidFill>
                  <a:srgbClr val="00B0F0"/>
                </a:solidFill>
              </a:rPr>
              <a:t>static</a:t>
            </a:r>
            <a:r>
              <a:rPr lang="en-US" altLang="zh-CN" dirty="0"/>
              <a:t> {</a:t>
            </a:r>
            <a:endParaRPr lang="en-US" altLang="zh-CN" dirty="0"/>
          </a:p>
          <a:p>
            <a:pPr marL="0" indent="0">
              <a:buNone/>
            </a:pPr>
            <a:r>
              <a:rPr lang="en-US" altLang="zh-CN" dirty="0"/>
              <a:t>        </a:t>
            </a:r>
            <a:r>
              <a:rPr lang="en-US" altLang="zh-CN" dirty="0" err="1"/>
              <a:t>System.out.println</a:t>
            </a:r>
            <a:r>
              <a:rPr lang="en-US" altLang="zh-CN" dirty="0"/>
              <a:t>("Bird's Static </a:t>
            </a:r>
            <a:r>
              <a:rPr lang="en-US" altLang="zh-CN" dirty="0" err="1"/>
              <a:t>Init</a:t>
            </a:r>
            <a:r>
              <a:rPr lang="en-US" altLang="zh-CN" dirty="0"/>
              <a:t> Block");</a:t>
            </a:r>
            <a:endParaRPr lang="en-US" altLang="zh-CN" dirty="0"/>
          </a:p>
          <a:p>
            <a:pPr marL="0" indent="0">
              <a:buNone/>
            </a:pPr>
            <a:r>
              <a:rPr lang="en-US" altLang="zh-CN" dirty="0"/>
              <a:t>    }</a:t>
            </a:r>
            <a:endParaRPr lang="en-US" altLang="zh-CN" dirty="0"/>
          </a:p>
          <a:p>
            <a:pPr marL="0" indent="0">
              <a:buNone/>
            </a:pPr>
            <a:r>
              <a:rPr lang="en-US" altLang="zh-CN" dirty="0" smtClean="0"/>
              <a:t> </a:t>
            </a:r>
            <a:endParaRPr lang="en-US" altLang="zh-CN" dirty="0"/>
          </a:p>
          <a:p>
            <a:pPr marL="0" indent="0">
              <a:buNone/>
            </a:pPr>
            <a:r>
              <a:rPr lang="en-US" altLang="zh-CN" dirty="0"/>
              <a:t>    public Bird() {</a:t>
            </a:r>
            <a:endParaRPr lang="en-US" altLang="zh-CN" dirty="0"/>
          </a:p>
          <a:p>
            <a:pPr marL="0" indent="0">
              <a:buNone/>
            </a:pPr>
            <a:r>
              <a:rPr lang="en-US" altLang="zh-CN" dirty="0"/>
              <a:t>        </a:t>
            </a:r>
            <a:r>
              <a:rPr lang="en-US" altLang="zh-CN" dirty="0" err="1"/>
              <a:t>System.out.println</a:t>
            </a:r>
            <a:r>
              <a:rPr lang="en-US" altLang="zh-CN" dirty="0"/>
              <a:t>("I'm a bird");</a:t>
            </a:r>
            <a:endParaRPr lang="en-US" altLang="zh-CN" dirty="0"/>
          </a:p>
          <a:p>
            <a:pPr marL="0" indent="0">
              <a:buNone/>
            </a:pPr>
            <a:r>
              <a:rPr lang="en-US" altLang="zh-CN" dirty="0"/>
              <a:t>    }</a:t>
            </a:r>
            <a:endParaRPr lang="en-US" altLang="zh-CN" dirty="0"/>
          </a:p>
          <a:p>
            <a:pPr marL="0" indent="0">
              <a:buNone/>
            </a:pPr>
            <a:r>
              <a:rPr lang="en-US"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Nested </a:t>
            </a:r>
            <a:r>
              <a:rPr lang="en-US" altLang="zh-CN" dirty="0" smtClean="0"/>
              <a:t>Classes(</a:t>
            </a:r>
            <a:r>
              <a:rPr lang="zh-CN" altLang="en-US" dirty="0" smtClean="0"/>
              <a:t>嵌套类</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smtClean="0"/>
              <a:t>Java allows </a:t>
            </a:r>
            <a:r>
              <a:rPr lang="en-US" altLang="zh-CN" dirty="0"/>
              <a:t>you to define a class within another class. Such a class is called a </a:t>
            </a:r>
            <a:r>
              <a:rPr lang="en-US" altLang="zh-CN" dirty="0">
                <a:solidFill>
                  <a:srgbClr val="00B0F0"/>
                </a:solidFill>
              </a:rPr>
              <a:t>nested </a:t>
            </a:r>
            <a:r>
              <a:rPr lang="en-US" altLang="zh-CN" dirty="0" smtClean="0">
                <a:solidFill>
                  <a:srgbClr val="00B0F0"/>
                </a:solidFill>
              </a:rPr>
              <a:t>class</a:t>
            </a:r>
            <a:r>
              <a:rPr lang="en-US" altLang="zh-CN" dirty="0" smtClean="0"/>
              <a:t>.</a:t>
            </a:r>
            <a:endParaRPr lang="en-US" altLang="zh-CN" dirty="0" smtClean="0"/>
          </a:p>
          <a:p>
            <a:r>
              <a:rPr lang="en-US" altLang="zh-CN" dirty="0"/>
              <a:t>A nested class is a member of its enclosing class. </a:t>
            </a:r>
            <a:endParaRPr lang="en-US" altLang="zh-CN" dirty="0"/>
          </a:p>
          <a:p>
            <a:r>
              <a:rPr lang="en-US" altLang="zh-CN" dirty="0"/>
              <a:t>A nested class can be declared private, public, protected, or package private. (Recall that outer classes can only be declared public or package private.)</a:t>
            </a:r>
            <a:endParaRPr lang="zh-CN" altLang="en-US" dirty="0"/>
          </a:p>
          <a:p>
            <a:endParaRPr lang="en-US" altLang="zh-CN"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Nested Classes</a:t>
            </a:r>
            <a:endParaRPr lang="zh-CN" altLang="en-US" dirty="0"/>
          </a:p>
        </p:txBody>
      </p:sp>
      <p:sp>
        <p:nvSpPr>
          <p:cNvPr id="3" name="内容占位符 2"/>
          <p:cNvSpPr>
            <a:spLocks noGrp="1"/>
          </p:cNvSpPr>
          <p:nvPr>
            <p:ph idx="1"/>
          </p:nvPr>
        </p:nvSpPr>
        <p:spPr/>
        <p:txBody>
          <a:bodyPr/>
          <a:lstStyle/>
          <a:p>
            <a:r>
              <a:rPr lang="en-US" altLang="zh-CN" dirty="0"/>
              <a:t>Nested classes are divided into two categories: static and non-static. </a:t>
            </a:r>
            <a:endParaRPr lang="en-US" altLang="zh-CN" dirty="0"/>
          </a:p>
          <a:p>
            <a:pPr lvl="1"/>
            <a:r>
              <a:rPr lang="en-US" altLang="zh-CN" dirty="0"/>
              <a:t>Nested classes that are declared static are called </a:t>
            </a:r>
            <a:r>
              <a:rPr lang="en-US" altLang="zh-CN" dirty="0">
                <a:solidFill>
                  <a:srgbClr val="00B0F0"/>
                </a:solidFill>
              </a:rPr>
              <a:t>static nested classes(</a:t>
            </a:r>
            <a:r>
              <a:rPr lang="zh-CN" altLang="en-US" dirty="0">
                <a:solidFill>
                  <a:srgbClr val="00B0F0"/>
                </a:solidFill>
              </a:rPr>
              <a:t>静态嵌套类</a:t>
            </a:r>
            <a:r>
              <a:rPr lang="en-US" altLang="zh-CN" dirty="0">
                <a:solidFill>
                  <a:srgbClr val="00B0F0"/>
                </a:solidFill>
              </a:rPr>
              <a:t>)</a:t>
            </a:r>
            <a:r>
              <a:rPr lang="en-US" altLang="zh-CN" dirty="0"/>
              <a:t>. </a:t>
            </a:r>
            <a:endParaRPr lang="en-US" altLang="zh-CN" dirty="0" smtClean="0"/>
          </a:p>
          <a:p>
            <a:pPr lvl="2"/>
            <a:r>
              <a:rPr lang="en-US" altLang="zh-CN" dirty="0" smtClean="0">
                <a:solidFill>
                  <a:srgbClr val="C00000"/>
                </a:solidFill>
              </a:rPr>
              <a:t>Like the static method, static </a:t>
            </a:r>
            <a:r>
              <a:rPr lang="en-US" altLang="zh-CN" dirty="0">
                <a:solidFill>
                  <a:srgbClr val="C00000"/>
                </a:solidFill>
              </a:rPr>
              <a:t>nested classes </a:t>
            </a:r>
            <a:r>
              <a:rPr lang="en-US" altLang="zh-CN" dirty="0" smtClean="0">
                <a:solidFill>
                  <a:srgbClr val="C00000"/>
                </a:solidFill>
              </a:rPr>
              <a:t>can access </a:t>
            </a:r>
            <a:r>
              <a:rPr lang="en-US" altLang="zh-CN" dirty="0">
                <a:solidFill>
                  <a:srgbClr val="C00000"/>
                </a:solidFill>
              </a:rPr>
              <a:t>to </a:t>
            </a:r>
            <a:r>
              <a:rPr lang="en-US" altLang="zh-CN" dirty="0" smtClean="0">
                <a:solidFill>
                  <a:srgbClr val="C00000"/>
                </a:solidFill>
              </a:rPr>
              <a:t>the static </a:t>
            </a:r>
            <a:r>
              <a:rPr lang="en-US" altLang="zh-CN" dirty="0">
                <a:solidFill>
                  <a:srgbClr val="C00000"/>
                </a:solidFill>
              </a:rPr>
              <a:t>members of the enclosing </a:t>
            </a:r>
            <a:r>
              <a:rPr lang="en-US" altLang="zh-CN" dirty="0" smtClean="0">
                <a:solidFill>
                  <a:srgbClr val="C00000"/>
                </a:solidFill>
              </a:rPr>
              <a:t>class directly, can not </a:t>
            </a:r>
            <a:r>
              <a:rPr lang="en-US" altLang="zh-CN" dirty="0">
                <a:solidFill>
                  <a:srgbClr val="C00000"/>
                </a:solidFill>
              </a:rPr>
              <a:t>access to the </a:t>
            </a:r>
            <a:r>
              <a:rPr lang="en-US" altLang="zh-CN" dirty="0" smtClean="0">
                <a:solidFill>
                  <a:srgbClr val="C00000"/>
                </a:solidFill>
              </a:rPr>
              <a:t>instance </a:t>
            </a:r>
            <a:r>
              <a:rPr lang="en-US" altLang="zh-CN" dirty="0">
                <a:solidFill>
                  <a:srgbClr val="C00000"/>
                </a:solidFill>
              </a:rPr>
              <a:t>members </a:t>
            </a:r>
            <a:r>
              <a:rPr lang="en-US" altLang="zh-CN" dirty="0" smtClean="0">
                <a:solidFill>
                  <a:srgbClr val="C00000"/>
                </a:solidFill>
              </a:rPr>
              <a:t>directly!</a:t>
            </a:r>
            <a:endParaRPr lang="en-US" altLang="zh-CN" dirty="0" smtClean="0"/>
          </a:p>
          <a:p>
            <a:pPr lvl="1"/>
            <a:r>
              <a:rPr lang="en-US" altLang="zh-CN" dirty="0" smtClean="0"/>
              <a:t>Non-static </a:t>
            </a:r>
            <a:r>
              <a:rPr lang="en-US" altLang="zh-CN" dirty="0"/>
              <a:t>nested classes are called </a:t>
            </a:r>
            <a:r>
              <a:rPr lang="en-US" altLang="zh-CN" dirty="0">
                <a:solidFill>
                  <a:srgbClr val="00B0F0"/>
                </a:solidFill>
              </a:rPr>
              <a:t>inner classes(</a:t>
            </a:r>
            <a:r>
              <a:rPr lang="zh-CN" altLang="en-US" dirty="0">
                <a:solidFill>
                  <a:srgbClr val="00B0F0"/>
                </a:solidFill>
              </a:rPr>
              <a:t>内部类</a:t>
            </a:r>
            <a:r>
              <a:rPr lang="en-US" altLang="zh-CN" dirty="0" smtClean="0">
                <a:solidFill>
                  <a:srgbClr val="00B0F0"/>
                </a:solidFill>
              </a:rPr>
              <a:t>)</a:t>
            </a:r>
            <a:r>
              <a:rPr lang="en-US" altLang="zh-CN" dirty="0" smtClean="0"/>
              <a:t>.</a:t>
            </a:r>
            <a:endParaRPr lang="en-US" altLang="zh-CN" dirty="0" smtClean="0"/>
          </a:p>
          <a:p>
            <a:pPr lvl="2"/>
            <a:r>
              <a:rPr lang="en-US" altLang="zh-CN" dirty="0"/>
              <a:t>inner classes have access to other members of the enclosing class, even if they are declared private. </a:t>
            </a:r>
            <a:endParaRPr lang="en-US" altLang="zh-CN" dirty="0"/>
          </a:p>
          <a:p>
            <a:pPr lvl="2"/>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Nested Classes</a:t>
            </a:r>
            <a:endParaRPr lang="zh-CN" alt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altLang="zh-CN" dirty="0"/>
              <a:t>class </a:t>
            </a:r>
            <a:r>
              <a:rPr lang="en-US" altLang="zh-CN" dirty="0" err="1"/>
              <a:t>OuterClass</a:t>
            </a:r>
            <a:r>
              <a:rPr lang="en-US" altLang="zh-CN" dirty="0"/>
              <a:t> </a:t>
            </a:r>
            <a:r>
              <a:rPr lang="en-US" altLang="zh-CN" dirty="0" smtClean="0"/>
              <a:t>{</a:t>
            </a:r>
            <a:endParaRPr lang="en-US" altLang="zh-CN" dirty="0" smtClean="0"/>
          </a:p>
          <a:p>
            <a:pPr marL="0" indent="0">
              <a:buNone/>
            </a:pPr>
            <a:r>
              <a:rPr lang="en-US" altLang="zh-CN" dirty="0"/>
              <a:t> </a:t>
            </a:r>
            <a:r>
              <a:rPr lang="en-US" altLang="zh-CN" dirty="0" smtClean="0"/>
              <a:t>   </a:t>
            </a:r>
            <a:r>
              <a:rPr lang="en-US" altLang="zh-CN" dirty="0" err="1" smtClean="0">
                <a:solidFill>
                  <a:srgbClr val="00B050"/>
                </a:solidFill>
              </a:rPr>
              <a:t>int</a:t>
            </a:r>
            <a:r>
              <a:rPr lang="en-US" altLang="zh-CN" dirty="0" smtClean="0">
                <a:solidFill>
                  <a:srgbClr val="00B050"/>
                </a:solidFill>
              </a:rPr>
              <a:t> outer = 0;</a:t>
            </a:r>
            <a:endParaRPr lang="en-US" altLang="zh-CN" dirty="0">
              <a:solidFill>
                <a:srgbClr val="00B050"/>
              </a:solidFill>
            </a:endParaRPr>
          </a:p>
          <a:p>
            <a:pPr marL="0" indent="0">
              <a:buNone/>
            </a:pPr>
            <a:r>
              <a:rPr lang="en-US" altLang="zh-CN" dirty="0"/>
              <a:t>    ...</a:t>
            </a:r>
            <a:endParaRPr lang="en-US" altLang="zh-CN" dirty="0"/>
          </a:p>
          <a:p>
            <a:pPr marL="0" indent="0">
              <a:buNone/>
            </a:pPr>
            <a:r>
              <a:rPr lang="en-US" altLang="zh-CN" dirty="0"/>
              <a:t>    </a:t>
            </a:r>
            <a:r>
              <a:rPr lang="en-US" altLang="zh-CN" dirty="0">
                <a:solidFill>
                  <a:srgbClr val="00B0F0"/>
                </a:solidFill>
              </a:rPr>
              <a:t>static class </a:t>
            </a:r>
            <a:r>
              <a:rPr lang="en-US" altLang="zh-CN" dirty="0" err="1">
                <a:solidFill>
                  <a:srgbClr val="00B0F0"/>
                </a:solidFill>
              </a:rPr>
              <a:t>StaticNestedClass</a:t>
            </a:r>
            <a:r>
              <a:rPr lang="en-US" altLang="zh-CN" dirty="0">
                <a:solidFill>
                  <a:srgbClr val="00B0F0"/>
                </a:solidFill>
              </a:rPr>
              <a:t> {</a:t>
            </a:r>
            <a:endParaRPr lang="en-US" altLang="zh-CN" dirty="0">
              <a:solidFill>
                <a:srgbClr val="00B0F0"/>
              </a:solidFill>
            </a:endParaRPr>
          </a:p>
          <a:p>
            <a:pPr marL="0" indent="0">
              <a:buNone/>
            </a:pPr>
            <a:r>
              <a:rPr lang="en-US" altLang="zh-CN" dirty="0">
                <a:solidFill>
                  <a:srgbClr val="00B0F0"/>
                </a:solidFill>
              </a:rPr>
              <a:t>        ...</a:t>
            </a:r>
            <a:endParaRPr lang="en-US" altLang="zh-CN" dirty="0">
              <a:solidFill>
                <a:srgbClr val="00B0F0"/>
              </a:solidFill>
            </a:endParaRPr>
          </a:p>
          <a:p>
            <a:pPr marL="0" indent="0">
              <a:buNone/>
            </a:pPr>
            <a:r>
              <a:rPr lang="en-US" altLang="zh-CN" dirty="0">
                <a:solidFill>
                  <a:srgbClr val="00B0F0"/>
                </a:solidFill>
              </a:rPr>
              <a:t>    }</a:t>
            </a:r>
            <a:endParaRPr lang="en-US" altLang="zh-CN" dirty="0">
              <a:solidFill>
                <a:srgbClr val="00B0F0"/>
              </a:solidFill>
            </a:endParaRPr>
          </a:p>
          <a:p>
            <a:pPr marL="0" indent="0">
              <a:buNone/>
            </a:pPr>
            <a:r>
              <a:rPr lang="en-US" altLang="zh-CN" dirty="0" smtClean="0">
                <a:solidFill>
                  <a:srgbClr val="7030A0"/>
                </a:solidFill>
              </a:rPr>
              <a:t>    class </a:t>
            </a:r>
            <a:r>
              <a:rPr lang="en-US" altLang="zh-CN" dirty="0" err="1">
                <a:solidFill>
                  <a:srgbClr val="7030A0"/>
                </a:solidFill>
              </a:rPr>
              <a:t>InnerClass</a:t>
            </a:r>
            <a:r>
              <a:rPr lang="en-US" altLang="zh-CN" dirty="0">
                <a:solidFill>
                  <a:srgbClr val="7030A0"/>
                </a:solidFill>
              </a:rPr>
              <a:t> </a:t>
            </a:r>
            <a:r>
              <a:rPr lang="en-US" altLang="zh-CN" dirty="0" smtClean="0">
                <a:solidFill>
                  <a:srgbClr val="7030A0"/>
                </a:solidFill>
              </a:rPr>
              <a:t>{</a:t>
            </a:r>
            <a:endParaRPr lang="en-US" altLang="zh-CN" dirty="0" smtClean="0">
              <a:solidFill>
                <a:srgbClr val="7030A0"/>
              </a:solidFill>
            </a:endParaRPr>
          </a:p>
          <a:p>
            <a:pPr marL="0" indent="0">
              <a:buNone/>
            </a:pPr>
            <a:r>
              <a:rPr lang="en-US" altLang="zh-CN" dirty="0">
                <a:solidFill>
                  <a:srgbClr val="7030A0"/>
                </a:solidFill>
              </a:rPr>
              <a:t> </a:t>
            </a:r>
            <a:r>
              <a:rPr lang="en-US" altLang="zh-CN" dirty="0" smtClean="0">
                <a:solidFill>
                  <a:srgbClr val="7030A0"/>
                </a:solidFill>
              </a:rPr>
              <a:t>       </a:t>
            </a:r>
            <a:r>
              <a:rPr lang="en-US" altLang="zh-CN" dirty="0" smtClean="0">
                <a:solidFill>
                  <a:srgbClr val="00B050"/>
                </a:solidFill>
              </a:rPr>
              <a:t>outer = 1;</a:t>
            </a:r>
            <a:endParaRPr lang="en-US" altLang="zh-CN" dirty="0">
              <a:solidFill>
                <a:srgbClr val="00B050"/>
              </a:solidFill>
            </a:endParaRPr>
          </a:p>
          <a:p>
            <a:pPr marL="0" indent="0">
              <a:buNone/>
            </a:pPr>
            <a:r>
              <a:rPr lang="en-US" altLang="zh-CN" dirty="0">
                <a:solidFill>
                  <a:srgbClr val="7030A0"/>
                </a:solidFill>
              </a:rPr>
              <a:t>        ...</a:t>
            </a:r>
            <a:endParaRPr lang="en-US" altLang="zh-CN" dirty="0">
              <a:solidFill>
                <a:srgbClr val="7030A0"/>
              </a:solidFill>
            </a:endParaRPr>
          </a:p>
          <a:p>
            <a:pPr marL="0" indent="0">
              <a:buNone/>
            </a:pPr>
            <a:r>
              <a:rPr lang="en-US" altLang="zh-CN" dirty="0">
                <a:solidFill>
                  <a:srgbClr val="7030A0"/>
                </a:solidFill>
              </a:rPr>
              <a:t>    }</a:t>
            </a:r>
            <a:endParaRPr lang="en-US" altLang="zh-CN" dirty="0">
              <a:solidFill>
                <a:srgbClr val="7030A0"/>
              </a:solidFill>
            </a:endParaRPr>
          </a:p>
          <a:p>
            <a:pPr marL="0" indent="0">
              <a:buNone/>
            </a:pPr>
            <a:r>
              <a:rPr lang="en-US" altLang="zh-CN" dirty="0"/>
              <a:t>}</a:t>
            </a:r>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Initialize Nested </a:t>
            </a:r>
            <a:r>
              <a:rPr lang="en-US" altLang="zh-CN" dirty="0"/>
              <a:t>Classes</a:t>
            </a:r>
            <a:endParaRPr lang="zh-CN" altLang="en-US" dirty="0"/>
          </a:p>
        </p:txBody>
      </p:sp>
      <p:sp>
        <p:nvSpPr>
          <p:cNvPr id="3" name="Content Placeholder 2"/>
          <p:cNvSpPr>
            <a:spLocks noGrp="1"/>
          </p:cNvSpPr>
          <p:nvPr>
            <p:ph idx="1"/>
          </p:nvPr>
        </p:nvSpPr>
        <p:spPr>
          <a:xfrm>
            <a:off x="628650" y="1825624"/>
            <a:ext cx="7886700" cy="4785037"/>
          </a:xfrm>
        </p:spPr>
        <p:txBody>
          <a:bodyPr>
            <a:normAutofit fontScale="55000" lnSpcReduction="20000"/>
          </a:bodyPr>
          <a:lstStyle/>
          <a:p>
            <a:pPr marL="0" indent="0">
              <a:buNone/>
            </a:pPr>
            <a:r>
              <a:rPr lang="en-US" altLang="zh-CN" dirty="0" smtClean="0">
                <a:solidFill>
                  <a:schemeClr val="tx2"/>
                </a:solidFill>
              </a:rPr>
              <a:t>public class BMI{</a:t>
            </a:r>
            <a:endParaRPr lang="en-US" altLang="zh-CN" dirty="0">
              <a:solidFill>
                <a:schemeClr val="tx2"/>
              </a:solidFill>
            </a:endParaRPr>
          </a:p>
          <a:p>
            <a:pPr marL="0" indent="0">
              <a:buNone/>
            </a:pPr>
            <a:r>
              <a:rPr lang="en-US" altLang="zh-CN" dirty="0">
                <a:solidFill>
                  <a:schemeClr val="tx2"/>
                </a:solidFill>
              </a:rPr>
              <a:t>    ...</a:t>
            </a:r>
            <a:endParaRPr lang="en-US" altLang="zh-CN" dirty="0">
              <a:solidFill>
                <a:schemeClr val="tx2"/>
              </a:solidFill>
            </a:endParaRPr>
          </a:p>
          <a:p>
            <a:pPr marL="0" indent="0">
              <a:buNone/>
            </a:pPr>
            <a:r>
              <a:rPr lang="en-US" altLang="zh-CN" dirty="0" smtClean="0">
                <a:solidFill>
                  <a:schemeClr val="tx2"/>
                </a:solidFill>
              </a:rPr>
              <a:t>    public void BMI() {</a:t>
            </a:r>
            <a:endParaRPr lang="en-US" altLang="zh-CN" dirty="0" smtClean="0">
              <a:solidFill>
                <a:schemeClr val="tx2"/>
              </a:solidFill>
            </a:endParaRPr>
          </a:p>
          <a:p>
            <a:pPr marL="0" indent="0">
              <a:buNone/>
            </a:pPr>
            <a:r>
              <a:rPr lang="en-US" altLang="zh-CN" dirty="0" smtClean="0">
                <a:solidFill>
                  <a:schemeClr val="tx2"/>
                </a:solidFill>
              </a:rPr>
              <a:t>        ...</a:t>
            </a:r>
            <a:endParaRPr lang="en-US" altLang="zh-CN" dirty="0" smtClean="0">
              <a:solidFill>
                <a:schemeClr val="tx2"/>
              </a:solidFill>
            </a:endParaRPr>
          </a:p>
          <a:p>
            <a:pPr marL="0" indent="0">
              <a:buNone/>
            </a:pPr>
            <a:r>
              <a:rPr lang="en-US" altLang="zh-CN" dirty="0">
                <a:solidFill>
                  <a:schemeClr val="tx2"/>
                </a:solidFill>
              </a:rPr>
              <a:t> </a:t>
            </a:r>
            <a:r>
              <a:rPr lang="en-US" altLang="zh-CN" dirty="0" smtClean="0">
                <a:solidFill>
                  <a:schemeClr val="tx2"/>
                </a:solidFill>
              </a:rPr>
              <a:t>       </a:t>
            </a:r>
            <a:r>
              <a:rPr lang="en-US" altLang="zh-CN" sz="2900" dirty="0" err="1" smtClean="0">
                <a:solidFill>
                  <a:srgbClr val="FF0000"/>
                </a:solidFill>
              </a:rPr>
              <a:t>HeightComparator</a:t>
            </a:r>
            <a:r>
              <a:rPr lang="en-US" altLang="zh-CN" sz="2900" dirty="0" smtClean="0">
                <a:solidFill>
                  <a:srgbClr val="FF0000"/>
                </a:solidFill>
              </a:rPr>
              <a:t> </a:t>
            </a:r>
            <a:r>
              <a:rPr lang="en-US" altLang="zh-CN" sz="2900" dirty="0" err="1" smtClean="0">
                <a:solidFill>
                  <a:srgbClr val="FF0000"/>
                </a:solidFill>
              </a:rPr>
              <a:t>hc</a:t>
            </a:r>
            <a:r>
              <a:rPr lang="en-US" altLang="zh-CN" sz="2900" dirty="0" smtClean="0">
                <a:solidFill>
                  <a:srgbClr val="FF0000"/>
                </a:solidFill>
              </a:rPr>
              <a:t> = new </a:t>
            </a:r>
            <a:r>
              <a:rPr lang="en-US" altLang="zh-CN" sz="2900" dirty="0" err="1" smtClean="0">
                <a:solidFill>
                  <a:srgbClr val="FF0000"/>
                </a:solidFill>
              </a:rPr>
              <a:t>HeightComparator</a:t>
            </a:r>
            <a:r>
              <a:rPr lang="en-US" altLang="zh-CN" sz="2900" dirty="0" smtClean="0">
                <a:solidFill>
                  <a:srgbClr val="FF0000"/>
                </a:solidFill>
              </a:rPr>
              <a:t>();</a:t>
            </a:r>
            <a:endParaRPr lang="en-US" altLang="zh-CN" sz="2900" dirty="0" smtClean="0">
              <a:solidFill>
                <a:srgbClr val="FF0000"/>
              </a:solidFill>
            </a:endParaRPr>
          </a:p>
          <a:p>
            <a:pPr marL="0" indent="0">
              <a:buNone/>
            </a:pPr>
            <a:r>
              <a:rPr lang="en-US" altLang="zh-CN" sz="2900" dirty="0">
                <a:solidFill>
                  <a:srgbClr val="0070C0"/>
                </a:solidFill>
              </a:rPr>
              <a:t> </a:t>
            </a:r>
            <a:r>
              <a:rPr lang="en-US" altLang="zh-CN" sz="2900" dirty="0" smtClean="0">
                <a:solidFill>
                  <a:srgbClr val="0070C0"/>
                </a:solidFill>
              </a:rPr>
              <a:t>       …</a:t>
            </a:r>
            <a:endParaRPr lang="en-US" altLang="zh-CN" sz="2900" dirty="0" smtClean="0">
              <a:solidFill>
                <a:srgbClr val="0070C0"/>
              </a:solidFill>
            </a:endParaRPr>
          </a:p>
          <a:p>
            <a:pPr marL="0" indent="0">
              <a:buNone/>
            </a:pPr>
            <a:r>
              <a:rPr lang="en-US" altLang="zh-CN" dirty="0" smtClean="0">
                <a:solidFill>
                  <a:schemeClr val="tx2"/>
                </a:solidFill>
              </a:rPr>
              <a:t>    }</a:t>
            </a:r>
            <a:endParaRPr lang="en-US" altLang="zh-CN" dirty="0" smtClean="0">
              <a:solidFill>
                <a:schemeClr val="tx2"/>
              </a:solidFill>
            </a:endParaRPr>
          </a:p>
          <a:p>
            <a:pPr marL="0" indent="0">
              <a:buNone/>
            </a:pPr>
            <a:r>
              <a:rPr lang="en-US" altLang="zh-CN" dirty="0" smtClean="0">
                <a:solidFill>
                  <a:schemeClr val="tx2"/>
                </a:solidFill>
              </a:rPr>
              <a:t>    public </a:t>
            </a:r>
            <a:r>
              <a:rPr lang="en-US" altLang="zh-CN" dirty="0">
                <a:solidFill>
                  <a:schemeClr val="tx2"/>
                </a:solidFill>
              </a:rPr>
              <a:t>static void main(String[] </a:t>
            </a:r>
            <a:r>
              <a:rPr lang="en-US" altLang="zh-CN" dirty="0" err="1">
                <a:solidFill>
                  <a:schemeClr val="tx2"/>
                </a:solidFill>
              </a:rPr>
              <a:t>args</a:t>
            </a:r>
            <a:r>
              <a:rPr lang="en-US" altLang="zh-CN" dirty="0">
                <a:solidFill>
                  <a:schemeClr val="tx2"/>
                </a:solidFill>
              </a:rPr>
              <a:t>) {</a:t>
            </a:r>
            <a:endParaRPr lang="en-US" altLang="zh-CN" dirty="0">
              <a:solidFill>
                <a:schemeClr val="tx2"/>
              </a:solidFill>
            </a:endParaRPr>
          </a:p>
          <a:p>
            <a:pPr marL="0" indent="0">
              <a:buNone/>
            </a:pPr>
            <a:r>
              <a:rPr lang="en-US" altLang="zh-CN" dirty="0" smtClean="0">
                <a:solidFill>
                  <a:schemeClr val="tx2"/>
                </a:solidFill>
              </a:rPr>
              <a:t>	BMI </a:t>
            </a:r>
            <a:r>
              <a:rPr lang="en-US" altLang="zh-CN" dirty="0" err="1" smtClean="0">
                <a:solidFill>
                  <a:schemeClr val="tx2"/>
                </a:solidFill>
              </a:rPr>
              <a:t>bmi</a:t>
            </a:r>
            <a:r>
              <a:rPr lang="en-US" altLang="zh-CN" dirty="0" smtClean="0">
                <a:solidFill>
                  <a:schemeClr val="tx2"/>
                </a:solidFill>
              </a:rPr>
              <a:t> = new BMI();</a:t>
            </a:r>
            <a:endParaRPr lang="en-US" altLang="zh-CN" dirty="0" smtClean="0">
              <a:solidFill>
                <a:schemeClr val="tx2"/>
              </a:solidFill>
            </a:endParaRPr>
          </a:p>
          <a:p>
            <a:pPr marL="0" indent="0">
              <a:buNone/>
            </a:pPr>
            <a:r>
              <a:rPr lang="en-US" altLang="zh-CN" dirty="0">
                <a:solidFill>
                  <a:schemeClr val="tx2"/>
                </a:solidFill>
              </a:rPr>
              <a:t>	</a:t>
            </a:r>
            <a:r>
              <a:rPr lang="en-US" altLang="zh-CN" sz="2700" dirty="0" err="1">
                <a:solidFill>
                  <a:srgbClr val="FF0000"/>
                </a:solidFill>
              </a:rPr>
              <a:t>BMI.Hei</a:t>
            </a:r>
            <a:r>
              <a:rPr lang="en-US" altLang="zh-CN" dirty="0" err="1" smtClean="0">
                <a:solidFill>
                  <a:srgbClr val="FF0000"/>
                </a:solidFill>
              </a:rPr>
              <a:t>ghtComparator</a:t>
            </a:r>
            <a:r>
              <a:rPr lang="en-US" altLang="zh-CN" dirty="0" smtClean="0">
                <a:solidFill>
                  <a:srgbClr val="FF0000"/>
                </a:solidFill>
              </a:rPr>
              <a:t> </a:t>
            </a:r>
            <a:r>
              <a:rPr lang="en-US" altLang="zh-CN" dirty="0" err="1" smtClean="0">
                <a:solidFill>
                  <a:srgbClr val="FF0000"/>
                </a:solidFill>
              </a:rPr>
              <a:t>myHc</a:t>
            </a:r>
            <a:r>
              <a:rPr lang="en-US" altLang="zh-CN" dirty="0" smtClean="0">
                <a:solidFill>
                  <a:srgbClr val="FF0000"/>
                </a:solidFill>
              </a:rPr>
              <a:t> = </a:t>
            </a:r>
            <a:r>
              <a:rPr lang="en-US" altLang="zh-CN" dirty="0" smtClean="0">
                <a:solidFill>
                  <a:schemeClr val="tx2"/>
                </a:solidFill>
              </a:rPr>
              <a:t> </a:t>
            </a:r>
            <a:r>
              <a:rPr lang="en-US" altLang="zh-CN" dirty="0" err="1" smtClean="0">
                <a:solidFill>
                  <a:srgbClr val="0070C0"/>
                </a:solidFill>
              </a:rPr>
              <a:t>bmi.new</a:t>
            </a:r>
            <a:r>
              <a:rPr lang="en-US" altLang="zh-CN" dirty="0" smtClean="0">
                <a:solidFill>
                  <a:srgbClr val="0070C0"/>
                </a:solidFill>
              </a:rPr>
              <a:t> </a:t>
            </a:r>
            <a:r>
              <a:rPr lang="en-US" altLang="zh-CN" dirty="0" smtClean="0">
                <a:solidFill>
                  <a:srgbClr val="FF0000"/>
                </a:solidFill>
              </a:rPr>
              <a:t> </a:t>
            </a:r>
            <a:r>
              <a:rPr lang="en-US" altLang="zh-CN" dirty="0" err="1">
                <a:solidFill>
                  <a:srgbClr val="FF0000"/>
                </a:solidFill>
              </a:rPr>
              <a:t>HeightComparator</a:t>
            </a:r>
            <a:r>
              <a:rPr lang="en-US" altLang="zh-CN" dirty="0">
                <a:solidFill>
                  <a:srgbClr val="FF0000"/>
                </a:solidFill>
              </a:rPr>
              <a:t>()</a:t>
            </a:r>
            <a:endParaRPr lang="en-US" altLang="zh-CN" dirty="0" smtClean="0">
              <a:solidFill>
                <a:schemeClr val="tx2"/>
              </a:solidFill>
            </a:endParaRPr>
          </a:p>
          <a:p>
            <a:pPr marL="0" indent="0">
              <a:buNone/>
            </a:pPr>
            <a:r>
              <a:rPr lang="en-US" altLang="zh-CN" dirty="0" smtClean="0">
                <a:solidFill>
                  <a:schemeClr val="tx2"/>
                </a:solidFill>
              </a:rPr>
              <a:t>	</a:t>
            </a:r>
            <a:r>
              <a:rPr lang="en-US" altLang="zh-CN" dirty="0" err="1" smtClean="0">
                <a:solidFill>
                  <a:schemeClr val="tx2"/>
                </a:solidFill>
              </a:rPr>
              <a:t>bmi.sortStudents</a:t>
            </a:r>
            <a:r>
              <a:rPr lang="en-US" altLang="zh-CN" dirty="0" smtClean="0">
                <a:solidFill>
                  <a:schemeClr val="tx2"/>
                </a:solidFill>
              </a:rPr>
              <a:t>(</a:t>
            </a:r>
            <a:r>
              <a:rPr lang="en-US" altLang="zh-CN" dirty="0" err="1">
                <a:solidFill>
                  <a:srgbClr val="FF0000"/>
                </a:solidFill>
              </a:rPr>
              <a:t>myHc</a:t>
            </a:r>
            <a:r>
              <a:rPr lang="en-US" altLang="zh-CN" dirty="0"/>
              <a:t>);</a:t>
            </a:r>
            <a:endParaRPr lang="en-US" altLang="zh-CN" dirty="0" smtClean="0"/>
          </a:p>
          <a:p>
            <a:pPr marL="0" indent="0">
              <a:buNone/>
            </a:pPr>
            <a:r>
              <a:rPr lang="en-US" altLang="zh-CN" dirty="0">
                <a:solidFill>
                  <a:schemeClr val="tx2"/>
                </a:solidFill>
              </a:rPr>
              <a:t> </a:t>
            </a:r>
            <a:r>
              <a:rPr lang="en-US" altLang="zh-CN" dirty="0" smtClean="0">
                <a:solidFill>
                  <a:schemeClr val="tx2"/>
                </a:solidFill>
              </a:rPr>
              <a:t>               …</a:t>
            </a:r>
            <a:endParaRPr lang="en-US" altLang="zh-CN" dirty="0" smtClean="0">
              <a:solidFill>
                <a:schemeClr val="tx2"/>
              </a:solidFill>
            </a:endParaRPr>
          </a:p>
          <a:p>
            <a:pPr marL="0" indent="0">
              <a:buNone/>
            </a:pPr>
            <a:r>
              <a:rPr lang="en-US" altLang="zh-CN" dirty="0" smtClean="0">
                <a:solidFill>
                  <a:schemeClr val="tx2"/>
                </a:solidFill>
              </a:rPr>
              <a:t>    }</a:t>
            </a:r>
            <a:endParaRPr lang="en-US" altLang="zh-CN" dirty="0" smtClean="0">
              <a:solidFill>
                <a:schemeClr val="tx2"/>
              </a:solidFill>
            </a:endParaRPr>
          </a:p>
          <a:p>
            <a:pPr marL="0" indent="0">
              <a:buNone/>
            </a:pPr>
            <a:r>
              <a:rPr lang="en-US" altLang="zh-CN" dirty="0" smtClean="0">
                <a:solidFill>
                  <a:schemeClr val="tx2"/>
                </a:solidFill>
              </a:rPr>
              <a:t>    </a:t>
            </a:r>
            <a:r>
              <a:rPr lang="en-US" altLang="zh-CN" dirty="0" smtClean="0">
                <a:solidFill>
                  <a:schemeClr val="accent1"/>
                </a:solidFill>
              </a:rPr>
              <a:t>private class </a:t>
            </a:r>
            <a:r>
              <a:rPr lang="en-US" altLang="zh-CN" dirty="0" err="1">
                <a:solidFill>
                  <a:schemeClr val="accent1"/>
                </a:solidFill>
              </a:rPr>
              <a:t>HeightComparator</a:t>
            </a:r>
            <a:r>
              <a:rPr lang="en-US" altLang="zh-CN" dirty="0" smtClean="0">
                <a:solidFill>
                  <a:schemeClr val="accent1"/>
                </a:solidFill>
              </a:rPr>
              <a:t>{</a:t>
            </a:r>
            <a:endParaRPr lang="en-US" altLang="zh-CN" dirty="0" smtClean="0">
              <a:solidFill>
                <a:schemeClr val="accent1"/>
              </a:solidFill>
            </a:endParaRPr>
          </a:p>
          <a:p>
            <a:pPr marL="0" indent="0">
              <a:buNone/>
            </a:pPr>
            <a:r>
              <a:rPr lang="en-US" altLang="zh-CN" dirty="0" smtClean="0">
                <a:solidFill>
                  <a:schemeClr val="tx2"/>
                </a:solidFill>
              </a:rPr>
              <a:t>        ...</a:t>
            </a:r>
            <a:endParaRPr lang="en-US" altLang="zh-CN" dirty="0" smtClean="0">
              <a:solidFill>
                <a:schemeClr val="tx2"/>
              </a:solidFill>
            </a:endParaRPr>
          </a:p>
          <a:p>
            <a:pPr marL="0" indent="0">
              <a:buNone/>
            </a:pPr>
            <a:r>
              <a:rPr lang="en-US" altLang="zh-CN" dirty="0" smtClean="0">
                <a:solidFill>
                  <a:schemeClr val="tx2"/>
                </a:solidFill>
              </a:rPr>
              <a:t>    </a:t>
            </a:r>
            <a:r>
              <a:rPr lang="en-US" altLang="zh-CN" dirty="0">
                <a:solidFill>
                  <a:schemeClr val="tx2"/>
                </a:solidFill>
              </a:rPr>
              <a:t>}</a:t>
            </a:r>
            <a:endParaRPr lang="en-US" altLang="zh-CN" dirty="0">
              <a:solidFill>
                <a:schemeClr val="tx2"/>
              </a:solidFill>
            </a:endParaRPr>
          </a:p>
          <a:p>
            <a:pPr marL="0" indent="0">
              <a:buNone/>
            </a:pPr>
            <a:r>
              <a:rPr lang="en-US" altLang="zh-CN" dirty="0">
                <a:solidFill>
                  <a:schemeClr val="tx2"/>
                </a:solidFill>
              </a:rPr>
              <a:t>}</a:t>
            </a:r>
            <a:endParaRPr lang="zh-CN" altLang="en-US" dirty="0">
              <a:solidFill>
                <a:schemeClr val="tx2"/>
              </a:solidFill>
            </a:endParaRPr>
          </a:p>
        </p:txBody>
      </p:sp>
      <p:sp>
        <p:nvSpPr>
          <p:cNvPr id="4" name="圆角矩形 3"/>
          <p:cNvSpPr/>
          <p:nvPr/>
        </p:nvSpPr>
        <p:spPr>
          <a:xfrm>
            <a:off x="3930727" y="4085111"/>
            <a:ext cx="736270" cy="43938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Local </a:t>
            </a:r>
            <a:r>
              <a:rPr lang="en-US" altLang="zh-CN" dirty="0" smtClean="0"/>
              <a:t>classes(</a:t>
            </a:r>
            <a:r>
              <a:rPr lang="zh-CN" altLang="en-US" dirty="0" smtClean="0"/>
              <a:t>局部类</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solidFill>
                  <a:srgbClr val="0070C0"/>
                </a:solidFill>
              </a:rPr>
              <a:t>Local classes </a:t>
            </a:r>
            <a:r>
              <a:rPr lang="en-US" altLang="zh-CN" dirty="0"/>
              <a:t>are classes that are defined </a:t>
            </a:r>
            <a:r>
              <a:rPr lang="en-US" altLang="zh-CN" dirty="0" smtClean="0"/>
              <a:t>in a method, </a:t>
            </a:r>
            <a:r>
              <a:rPr lang="en-US" altLang="zh-CN" dirty="0"/>
              <a:t>rather than as a member of a </a:t>
            </a:r>
            <a:r>
              <a:rPr lang="en-US" altLang="zh-CN" dirty="0" smtClean="0"/>
              <a:t>class.</a:t>
            </a:r>
            <a:endParaRPr lang="en-US" altLang="zh-CN" dirty="0" smtClean="0"/>
          </a:p>
          <a:p>
            <a:r>
              <a:rPr lang="en-US" altLang="zh-CN" dirty="0">
                <a:solidFill>
                  <a:srgbClr val="0070C0"/>
                </a:solidFill>
              </a:rPr>
              <a:t>A Local</a:t>
            </a:r>
            <a:r>
              <a:rPr lang="en-US" altLang="zh-CN" dirty="0" smtClean="0">
                <a:solidFill>
                  <a:srgbClr val="0070C0"/>
                </a:solidFill>
              </a:rPr>
              <a:t> </a:t>
            </a:r>
            <a:r>
              <a:rPr lang="en-US" altLang="zh-CN" dirty="0">
                <a:solidFill>
                  <a:srgbClr val="0070C0"/>
                </a:solidFill>
              </a:rPr>
              <a:t>class </a:t>
            </a:r>
            <a:r>
              <a:rPr lang="en-US" altLang="zh-CN" dirty="0" smtClean="0">
                <a:solidFill>
                  <a:srgbClr val="0070C0"/>
                </a:solidFill>
              </a:rPr>
              <a:t>must be package private(no modifier).</a:t>
            </a:r>
            <a:endParaRPr lang="en-US" altLang="zh-CN" dirty="0" smtClean="0">
              <a:solidFill>
                <a:srgbClr val="0070C0"/>
              </a:solidFill>
            </a:endParaRPr>
          </a:p>
          <a:p>
            <a:r>
              <a:rPr lang="en-US" altLang="zh-CN" dirty="0">
                <a:solidFill>
                  <a:srgbClr val="0070C0"/>
                </a:solidFill>
              </a:rPr>
              <a:t>A Local class </a:t>
            </a:r>
            <a:r>
              <a:rPr lang="en-US" altLang="zh-CN" dirty="0" smtClean="0">
                <a:solidFill>
                  <a:srgbClr val="0070C0"/>
                </a:solidFill>
              </a:rPr>
              <a:t>cannot declare </a:t>
            </a:r>
            <a:r>
              <a:rPr lang="en-US" altLang="zh-CN" dirty="0">
                <a:solidFill>
                  <a:srgbClr val="0070C0"/>
                </a:solidFill>
              </a:rPr>
              <a:t>any static members.</a:t>
            </a:r>
            <a:endParaRPr lang="en-US" altLang="zh-CN" dirty="0" smtClean="0">
              <a:solidFill>
                <a:srgbClr val="0070C0"/>
              </a:solidFill>
            </a:endParaRPr>
          </a:p>
          <a:p>
            <a:r>
              <a:rPr lang="en-US" altLang="zh-CN" dirty="0"/>
              <a:t>A local class </a:t>
            </a:r>
            <a:r>
              <a:rPr lang="en-US" altLang="zh-CN" dirty="0" smtClean="0"/>
              <a:t>may have </a:t>
            </a:r>
            <a:r>
              <a:rPr lang="en-US" altLang="zh-CN" dirty="0"/>
              <a:t>access to </a:t>
            </a:r>
            <a:r>
              <a:rPr lang="en-US" altLang="zh-CN" dirty="0" smtClean="0"/>
              <a:t>the </a:t>
            </a:r>
            <a:r>
              <a:rPr lang="en-US" altLang="zh-CN" dirty="0"/>
              <a:t>members of its enclosing class.</a:t>
            </a:r>
            <a:endParaRPr lang="zh-CN" altLang="en-US" dirty="0"/>
          </a:p>
          <a:p>
            <a:pPr lvl="1"/>
            <a:r>
              <a:rPr lang="en-US" altLang="zh-CN" dirty="0" smtClean="0">
                <a:solidFill>
                  <a:srgbClr val="0070C0"/>
                </a:solidFill>
              </a:rPr>
              <a:t>Local </a:t>
            </a:r>
            <a:r>
              <a:rPr lang="en-US" altLang="zh-CN" dirty="0">
                <a:solidFill>
                  <a:srgbClr val="0070C0"/>
                </a:solidFill>
              </a:rPr>
              <a:t>classes in static </a:t>
            </a:r>
            <a:r>
              <a:rPr lang="en-US" altLang="zh-CN" dirty="0" smtClean="0">
                <a:solidFill>
                  <a:srgbClr val="0070C0"/>
                </a:solidFill>
              </a:rPr>
              <a:t>methods </a:t>
            </a:r>
            <a:r>
              <a:rPr lang="en-US" altLang="zh-CN" dirty="0">
                <a:solidFill>
                  <a:srgbClr val="0070C0"/>
                </a:solidFill>
              </a:rPr>
              <a:t>can only refer to static members of the enclosing </a:t>
            </a:r>
            <a:r>
              <a:rPr lang="en-US" altLang="zh-CN" dirty="0" smtClean="0">
                <a:solidFill>
                  <a:srgbClr val="0070C0"/>
                </a:solidFill>
              </a:rPr>
              <a:t>class</a:t>
            </a:r>
            <a:endParaRPr lang="en-US" altLang="zh-CN" dirty="0" smtClean="0">
              <a:solidFill>
                <a:srgbClr val="0070C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Class &amp; Object</a:t>
            </a:r>
            <a:r>
              <a:rPr lang="en-US" altLang="zh-CN" dirty="0" smtClean="0"/>
              <a:t> </a:t>
            </a:r>
            <a:endParaRPr lang="zh-CN" altLang="en-US" dirty="0"/>
          </a:p>
        </p:txBody>
      </p:sp>
      <p:sp>
        <p:nvSpPr>
          <p:cNvPr id="3" name="内容占位符 2"/>
          <p:cNvSpPr>
            <a:spLocks noGrp="1"/>
          </p:cNvSpPr>
          <p:nvPr>
            <p:ph idx="1"/>
          </p:nvPr>
        </p:nvSpPr>
        <p:spPr/>
        <p:txBody>
          <a:bodyPr/>
          <a:lstStyle/>
          <a:p>
            <a:r>
              <a:rPr lang="en-US" altLang="zh-CN" dirty="0" smtClean="0"/>
              <a:t>A Class is a reference type which can be defined by programmers.</a:t>
            </a:r>
            <a:endParaRPr lang="en-US" altLang="zh-CN" dirty="0"/>
          </a:p>
          <a:p>
            <a:r>
              <a:rPr lang="en-US" altLang="zh-CN" dirty="0" smtClean="0"/>
              <a:t>Object is the instance of a class.</a:t>
            </a:r>
            <a:endParaRPr lang="en-US" altLang="zh-CN" dirty="0" smtClean="0"/>
          </a:p>
          <a:p>
            <a:pPr marL="342900" lvl="1" indent="0">
              <a:buNone/>
            </a:pPr>
            <a:r>
              <a:rPr lang="en-US" altLang="zh-CN" dirty="0"/>
              <a:t>int[] a = new int[5]; </a:t>
            </a:r>
            <a:endParaRPr lang="zh-CN" altLang="en-US" dirty="0"/>
          </a:p>
          <a:p>
            <a:pPr marL="342900" lvl="1" indent="0">
              <a:buNone/>
            </a:pPr>
            <a:r>
              <a:rPr lang="en-US" altLang="zh-CN" dirty="0" smtClean="0"/>
              <a:t>String s= new String(“Hello”);</a:t>
            </a:r>
            <a:endParaRPr lang="en-US" altLang="zh-CN" dirty="0" smtClean="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t="35441"/>
          <a:stretch>
            <a:fillRect/>
          </a:stretch>
        </p:blipFill>
        <p:spPr>
          <a:xfrm>
            <a:off x="2353783" y="4071715"/>
            <a:ext cx="4032314" cy="2356588"/>
          </a:xfrm>
          <a:prstGeom prst="rect">
            <a:avLst/>
          </a:prstGeom>
        </p:spPr>
      </p:pic>
      <p:sp>
        <p:nvSpPr>
          <p:cNvPr id="5" name="矩形 4"/>
          <p:cNvSpPr/>
          <p:nvPr/>
        </p:nvSpPr>
        <p:spPr>
          <a:xfrm>
            <a:off x="3282131" y="4787810"/>
            <a:ext cx="2936586" cy="1765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404998" y="4603144"/>
            <a:ext cx="593881" cy="369332"/>
          </a:xfrm>
          <a:prstGeom prst="rect">
            <a:avLst/>
          </a:prstGeom>
          <a:noFill/>
        </p:spPr>
        <p:txBody>
          <a:bodyPr wrap="none" rtlCol="0">
            <a:spAutoFit/>
          </a:bodyPr>
          <a:lstStyle/>
          <a:p>
            <a:r>
              <a:rPr lang="en-US" altLang="zh-CN" b="1" dirty="0" smtClean="0">
                <a:solidFill>
                  <a:srgbClr val="C00000"/>
                </a:solidFill>
              </a:rPr>
              <a:t>new</a:t>
            </a:r>
            <a:endParaRPr lang="zh-CN" altLang="en-US"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 presetClass="exit" presetSubtype="4" fill="hold" grpId="0" nodeType="withEffect">
                                  <p:stCondLst>
                                    <p:cond delay="0"/>
                                  </p:stCondLst>
                                  <p:childTnLst>
                                    <p:anim calcmode="lin" valueType="num">
                                      <p:cBhvr additive="base">
                                        <p:cTn id="8" dur="500"/>
                                        <p:tgtEl>
                                          <p:spTgt spid="5"/>
                                        </p:tgtEl>
                                        <p:attrNameLst>
                                          <p:attrName>ppt_x</p:attrName>
                                        </p:attrNameLst>
                                      </p:cBhvr>
                                      <p:tavLst>
                                        <p:tav tm="0">
                                          <p:val>
                                            <p:strVal val="ppt_x"/>
                                          </p:val>
                                        </p:tav>
                                        <p:tav tm="100000">
                                          <p:val>
                                            <p:strVal val="ppt_x"/>
                                          </p:val>
                                        </p:tav>
                                      </p:tavLst>
                                    </p:anim>
                                    <p:anim calcmode="lin" valueType="num">
                                      <p:cBhvr additive="base">
                                        <p:cTn id="9" dur="500"/>
                                        <p:tgtEl>
                                          <p:spTgt spid="5"/>
                                        </p:tgtEl>
                                        <p:attrNameLst>
                                          <p:attrName>ppt_y</p:attrName>
                                        </p:attrNameLst>
                                      </p:cBhvr>
                                      <p:tavLst>
                                        <p:tav tm="0">
                                          <p:val>
                                            <p:strVal val="ppt_y"/>
                                          </p:val>
                                        </p:tav>
                                        <p:tav tm="100000">
                                          <p:val>
                                            <p:strVal val="1+ppt_h/2"/>
                                          </p:val>
                                        </p:tav>
                                      </p:tavLst>
                                    </p:anim>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Local classes</a:t>
            </a:r>
            <a:endParaRPr lang="zh-CN" altLang="en-US" dirty="0"/>
          </a:p>
        </p:txBody>
      </p:sp>
      <p:sp>
        <p:nvSpPr>
          <p:cNvPr id="3" name="内容占位符 2"/>
          <p:cNvSpPr>
            <a:spLocks noGrp="1"/>
          </p:cNvSpPr>
          <p:nvPr>
            <p:ph idx="1"/>
          </p:nvPr>
        </p:nvSpPr>
        <p:spPr>
          <a:xfrm>
            <a:off x="628650" y="1825625"/>
            <a:ext cx="7886700" cy="4936682"/>
          </a:xfrm>
        </p:spPr>
        <p:txBody>
          <a:bodyPr>
            <a:normAutofit fontScale="85000" lnSpcReduction="20000"/>
          </a:bodyPr>
          <a:lstStyle/>
          <a:p>
            <a:pPr marL="0" indent="0">
              <a:buNone/>
            </a:pPr>
            <a:r>
              <a:rPr lang="en-US" altLang="zh-CN" dirty="0"/>
              <a:t>public class </a:t>
            </a:r>
            <a:r>
              <a:rPr lang="en-US" altLang="zh-CN" dirty="0" err="1"/>
              <a:t>StaticMemberTest</a:t>
            </a:r>
            <a:r>
              <a:rPr lang="en-US" altLang="zh-CN" dirty="0"/>
              <a:t> {</a:t>
            </a:r>
            <a:endParaRPr lang="en-US" altLang="zh-CN" dirty="0"/>
          </a:p>
          <a:p>
            <a:pPr marL="0" indent="0">
              <a:buNone/>
            </a:pPr>
            <a:r>
              <a:rPr lang="en-US" altLang="zh-CN" dirty="0"/>
              <a:t>static String </a:t>
            </a:r>
            <a:r>
              <a:rPr lang="en-US" altLang="zh-CN" i="1" dirty="0" err="1"/>
              <a:t>ss</a:t>
            </a:r>
            <a:r>
              <a:rPr lang="en-US" altLang="zh-CN" i="1" dirty="0"/>
              <a:t> = </a:t>
            </a:r>
            <a:r>
              <a:rPr lang="en-US" altLang="zh-CN" i="1" dirty="0" err="1" smtClean="0">
                <a:solidFill>
                  <a:srgbClr val="0070C0"/>
                </a:solidFill>
              </a:rPr>
              <a:t>getStaticString</a:t>
            </a:r>
            <a:r>
              <a:rPr lang="en-US" altLang="zh-CN" i="1" dirty="0" smtClean="0"/>
              <a:t>();</a:t>
            </a:r>
            <a:endParaRPr lang="en-US" altLang="zh-CN" i="1" dirty="0"/>
          </a:p>
          <a:p>
            <a:pPr marL="0" indent="0">
              <a:buNone/>
            </a:pPr>
            <a:r>
              <a:rPr lang="en-US" altLang="zh-CN" dirty="0"/>
              <a:t>String </a:t>
            </a:r>
            <a:r>
              <a:rPr lang="en-US" altLang="zh-CN" dirty="0" err="1"/>
              <a:t>nss</a:t>
            </a:r>
            <a:r>
              <a:rPr lang="en-US" altLang="zh-CN" dirty="0"/>
              <a:t> = "non static string";</a:t>
            </a:r>
            <a:endParaRPr lang="en-US" altLang="zh-CN" dirty="0"/>
          </a:p>
          <a:p>
            <a:pPr marL="0" indent="0">
              <a:buNone/>
            </a:pPr>
            <a:r>
              <a:rPr lang="en-US" altLang="zh-CN" dirty="0" smtClean="0"/>
              <a:t>public </a:t>
            </a:r>
            <a:r>
              <a:rPr lang="en-US" altLang="zh-CN" dirty="0"/>
              <a:t>static String </a:t>
            </a:r>
            <a:r>
              <a:rPr lang="en-US" altLang="zh-CN" dirty="0" err="1" smtClean="0">
                <a:solidFill>
                  <a:srgbClr val="0070C0"/>
                </a:solidFill>
              </a:rPr>
              <a:t>getStaticString</a:t>
            </a:r>
            <a:r>
              <a:rPr lang="en-US" altLang="zh-CN" dirty="0" smtClean="0"/>
              <a:t>(){    </a:t>
            </a:r>
            <a:endParaRPr lang="en-US" altLang="zh-CN" dirty="0" smtClean="0">
              <a:solidFill>
                <a:srgbClr val="00B050"/>
              </a:solidFill>
            </a:endParaRPr>
          </a:p>
          <a:p>
            <a:pPr marL="0" indent="0">
              <a:buNone/>
            </a:pPr>
            <a:r>
              <a:rPr lang="en-US" altLang="zh-CN" dirty="0" smtClean="0"/>
              <a:t>    String </a:t>
            </a:r>
            <a:r>
              <a:rPr lang="en-US" altLang="zh-CN" dirty="0" err="1" smtClean="0"/>
              <a:t>ss</a:t>
            </a:r>
            <a:r>
              <a:rPr lang="en-US" altLang="zh-CN" dirty="0" smtClean="0"/>
              <a:t> = "static string";</a:t>
            </a:r>
            <a:endParaRPr lang="en-US" altLang="zh-CN" dirty="0" smtClean="0"/>
          </a:p>
          <a:p>
            <a:pPr marL="0" indent="0">
              <a:buNone/>
            </a:pPr>
            <a:r>
              <a:rPr lang="en-US" altLang="zh-CN" dirty="0" smtClean="0"/>
              <a:t>    </a:t>
            </a:r>
            <a:r>
              <a:rPr lang="en-US" altLang="zh-CN" dirty="0" smtClean="0">
                <a:solidFill>
                  <a:srgbClr val="0070C0"/>
                </a:solidFill>
              </a:rPr>
              <a:t>class </a:t>
            </a:r>
            <a:r>
              <a:rPr lang="en-US" altLang="zh-CN" dirty="0" err="1" smtClean="0">
                <a:solidFill>
                  <a:srgbClr val="0070C0"/>
                </a:solidFill>
              </a:rPr>
              <a:t>LocalClass</a:t>
            </a:r>
            <a:r>
              <a:rPr lang="en-US" altLang="zh-CN" dirty="0" smtClean="0">
                <a:solidFill>
                  <a:srgbClr val="0070C0"/>
                </a:solidFill>
              </a:rPr>
              <a:t>{</a:t>
            </a:r>
            <a:r>
              <a:rPr lang="en-US" altLang="zh-CN" dirty="0">
                <a:solidFill>
                  <a:srgbClr val="00B050"/>
                </a:solidFill>
              </a:rPr>
              <a:t>//A local class must be package private</a:t>
            </a:r>
            <a:endParaRPr lang="en-US" altLang="zh-CN" dirty="0" smtClean="0">
              <a:solidFill>
                <a:srgbClr val="0070C0"/>
              </a:solidFill>
            </a:endParaRPr>
          </a:p>
          <a:p>
            <a:pPr marL="0" indent="0">
              <a:buNone/>
            </a:pPr>
            <a:r>
              <a:rPr lang="en-US" altLang="zh-CN" dirty="0" smtClean="0">
                <a:solidFill>
                  <a:srgbClr val="0070C0"/>
                </a:solidFill>
              </a:rPr>
              <a:t>          String </a:t>
            </a:r>
            <a:r>
              <a:rPr lang="en-US" altLang="zh-CN" dirty="0" err="1">
                <a:solidFill>
                  <a:srgbClr val="0070C0"/>
                </a:solidFill>
              </a:rPr>
              <a:t>localClassMethod</a:t>
            </a:r>
            <a:r>
              <a:rPr lang="en-US" altLang="zh-CN" dirty="0">
                <a:solidFill>
                  <a:srgbClr val="0070C0"/>
                </a:solidFill>
              </a:rPr>
              <a:t>(){</a:t>
            </a:r>
            <a:endParaRPr lang="en-US" altLang="zh-CN" dirty="0">
              <a:solidFill>
                <a:srgbClr val="0070C0"/>
              </a:solidFill>
            </a:endParaRPr>
          </a:p>
          <a:p>
            <a:pPr marL="0" indent="0">
              <a:buNone/>
            </a:pPr>
            <a:r>
              <a:rPr lang="en-US" altLang="zh-CN" dirty="0" smtClean="0">
                <a:solidFill>
                  <a:srgbClr val="0070C0"/>
                </a:solidFill>
              </a:rPr>
              <a:t>               return </a:t>
            </a:r>
            <a:r>
              <a:rPr lang="en-US" altLang="zh-CN" dirty="0" err="1">
                <a:solidFill>
                  <a:srgbClr val="0070C0"/>
                </a:solidFill>
              </a:rPr>
              <a:t>ss</a:t>
            </a:r>
            <a:r>
              <a:rPr lang="en-US" altLang="zh-CN" dirty="0">
                <a:solidFill>
                  <a:srgbClr val="0070C0"/>
                </a:solidFill>
              </a:rPr>
              <a:t>;</a:t>
            </a:r>
            <a:endParaRPr lang="en-US" altLang="zh-CN" dirty="0">
              <a:solidFill>
                <a:srgbClr val="0070C0"/>
              </a:solidFill>
            </a:endParaRPr>
          </a:p>
          <a:p>
            <a:pPr marL="0" indent="0">
              <a:buNone/>
            </a:pPr>
            <a:r>
              <a:rPr lang="en-US" altLang="zh-CN" dirty="0" smtClean="0">
                <a:solidFill>
                  <a:srgbClr val="0070C0"/>
                </a:solidFill>
              </a:rPr>
              <a:t>          }</a:t>
            </a:r>
            <a:endParaRPr lang="en-US" altLang="zh-CN" dirty="0">
              <a:solidFill>
                <a:srgbClr val="0070C0"/>
              </a:solidFill>
            </a:endParaRPr>
          </a:p>
          <a:p>
            <a:pPr marL="0" indent="0">
              <a:buNone/>
            </a:pPr>
            <a:r>
              <a:rPr lang="en-US" altLang="zh-CN" dirty="0" smtClean="0">
                <a:solidFill>
                  <a:srgbClr val="0070C0"/>
                </a:solidFill>
              </a:rPr>
              <a:t>     }</a:t>
            </a:r>
            <a:endParaRPr lang="en-US" altLang="zh-CN" dirty="0">
              <a:solidFill>
                <a:srgbClr val="0070C0"/>
              </a:solidFill>
            </a:endParaRPr>
          </a:p>
          <a:p>
            <a:pPr marL="0" indent="0">
              <a:buNone/>
            </a:pPr>
            <a:r>
              <a:rPr lang="en-US" altLang="zh-CN" dirty="0" smtClean="0"/>
              <a:t>     return </a:t>
            </a:r>
            <a:r>
              <a:rPr lang="en-US" altLang="zh-CN" dirty="0">
                <a:solidFill>
                  <a:srgbClr val="0070C0"/>
                </a:solidFill>
              </a:rPr>
              <a:t>new </a:t>
            </a:r>
            <a:r>
              <a:rPr lang="en-US" altLang="zh-CN" dirty="0" err="1">
                <a:solidFill>
                  <a:srgbClr val="0070C0"/>
                </a:solidFill>
              </a:rPr>
              <a:t>LocalClass</a:t>
            </a:r>
            <a:r>
              <a:rPr lang="en-US" altLang="zh-CN" dirty="0">
                <a:solidFill>
                  <a:srgbClr val="0070C0"/>
                </a:solidFill>
              </a:rPr>
              <a:t>().</a:t>
            </a:r>
            <a:r>
              <a:rPr lang="en-US" altLang="zh-CN" dirty="0" err="1">
                <a:solidFill>
                  <a:srgbClr val="0070C0"/>
                </a:solidFill>
              </a:rPr>
              <a:t>localClassMethod</a:t>
            </a:r>
            <a:r>
              <a:rPr lang="en-US" altLang="zh-CN" dirty="0">
                <a:solidFill>
                  <a:srgbClr val="0070C0"/>
                </a:solidFill>
              </a:rPr>
              <a:t>();</a:t>
            </a:r>
            <a:endParaRPr lang="en-US" altLang="zh-CN" dirty="0">
              <a:solidFill>
                <a:srgbClr val="0070C0"/>
              </a:solidFill>
            </a:endParaRPr>
          </a:p>
          <a:p>
            <a:pPr marL="0" indent="0">
              <a:buNone/>
            </a:pPr>
            <a:r>
              <a:rPr lang="en-US" altLang="zh-CN" dirty="0" smtClean="0"/>
              <a:t>}</a:t>
            </a:r>
            <a:endParaRPr lang="en-US" altLang="zh-CN" dirty="0" smtClean="0"/>
          </a:p>
          <a:p>
            <a:pPr marL="0" indent="0">
              <a:buNone/>
            </a:pPr>
            <a:r>
              <a:rPr lang="en-US" altLang="zh-CN" dirty="0"/>
              <a:t>}</a:t>
            </a: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Anonymous </a:t>
            </a:r>
            <a:r>
              <a:rPr lang="en-US" altLang="zh-CN" dirty="0" smtClean="0"/>
              <a:t>Classes(</a:t>
            </a:r>
            <a:r>
              <a:rPr lang="zh-CN" altLang="en-US" dirty="0" smtClean="0"/>
              <a:t>匿名类</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solidFill>
                  <a:srgbClr val="0070C0"/>
                </a:solidFill>
              </a:rPr>
              <a:t>Anonymous classes </a:t>
            </a:r>
            <a:r>
              <a:rPr lang="en-US" altLang="zh-CN" dirty="0"/>
              <a:t>enable you </a:t>
            </a:r>
            <a:r>
              <a:rPr lang="en-US" altLang="zh-CN" dirty="0" smtClean="0"/>
              <a:t>to </a:t>
            </a:r>
            <a:r>
              <a:rPr lang="en-US" altLang="zh-CN" dirty="0">
                <a:solidFill>
                  <a:srgbClr val="0070C0"/>
                </a:solidFill>
              </a:rPr>
              <a:t>declare and instantiate a class at the same time</a:t>
            </a:r>
            <a:r>
              <a:rPr lang="en-US" altLang="zh-CN" dirty="0"/>
              <a:t>. </a:t>
            </a:r>
            <a:endParaRPr lang="en-US" altLang="zh-CN" dirty="0" smtClean="0"/>
          </a:p>
          <a:p>
            <a:r>
              <a:rPr lang="en-US" altLang="zh-CN" dirty="0"/>
              <a:t>Anonymous </a:t>
            </a:r>
            <a:r>
              <a:rPr lang="en-US" altLang="zh-CN" dirty="0" smtClean="0"/>
              <a:t>classes looks </a:t>
            </a:r>
            <a:r>
              <a:rPr lang="en-US" altLang="zh-CN" dirty="0"/>
              <a:t>like local classes except that they do not have a name. </a:t>
            </a:r>
            <a:endParaRPr lang="en-US" altLang="zh-CN" dirty="0" smtClean="0"/>
          </a:p>
          <a:p>
            <a:r>
              <a:rPr lang="en-US" altLang="zh-CN" dirty="0" smtClean="0"/>
              <a:t>Use </a:t>
            </a:r>
            <a:r>
              <a:rPr lang="en-US" altLang="zh-CN" dirty="0"/>
              <a:t>them if you need to use a local </a:t>
            </a:r>
            <a:r>
              <a:rPr lang="en-US" altLang="zh-CN" dirty="0" smtClean="0"/>
              <a:t>class </a:t>
            </a:r>
            <a:r>
              <a:rPr lang="en-US" altLang="zh-CN" dirty="0"/>
              <a:t>only once</a:t>
            </a:r>
            <a:r>
              <a:rPr lang="en-US" altLang="zh-CN" dirty="0" smtClean="0"/>
              <a:t>.</a:t>
            </a:r>
            <a:endParaRPr lang="en-US" altLang="zh-CN" dirty="0" smtClean="0"/>
          </a:p>
          <a:p>
            <a:r>
              <a:rPr lang="en-US" altLang="zh-CN" dirty="0" smtClean="0"/>
              <a:t>We will introduce it in the next chapter.</a:t>
            </a:r>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Reading materials</a:t>
            </a:r>
            <a:endParaRPr lang="zh-CN" altLang="en-US" dirty="0"/>
          </a:p>
        </p:txBody>
      </p:sp>
      <p:sp>
        <p:nvSpPr>
          <p:cNvPr id="3" name="Content Placeholder 2"/>
          <p:cNvSpPr>
            <a:spLocks noGrp="1"/>
          </p:cNvSpPr>
          <p:nvPr>
            <p:ph idx="1"/>
          </p:nvPr>
        </p:nvSpPr>
        <p:spPr/>
        <p:txBody>
          <a:bodyPr/>
          <a:lstStyle/>
          <a:p>
            <a:r>
              <a:rPr lang="en-US" altLang="zh-CN" dirty="0">
                <a:hlinkClick r:id="rId1"/>
              </a:rPr>
              <a:t>http://docs.oracle.com/javase/tutorial/java/javaOO/nested.html</a:t>
            </a:r>
            <a:endParaRPr lang="en-US" altLang="zh-CN" dirty="0"/>
          </a:p>
          <a:p>
            <a:r>
              <a:rPr lang="en-US" altLang="zh-CN" dirty="0" smtClean="0">
                <a:hlinkClick r:id="rId2"/>
              </a:rPr>
              <a:t>http</a:t>
            </a:r>
            <a:r>
              <a:rPr lang="en-US" altLang="zh-CN" dirty="0">
                <a:hlinkClick r:id="rId2"/>
              </a:rPr>
              <a:t>://</a:t>
            </a:r>
            <a:r>
              <a:rPr lang="en-US" altLang="zh-CN" dirty="0" smtClean="0">
                <a:hlinkClick r:id="rId2"/>
              </a:rPr>
              <a:t>docs.oracle.com/javase/tutorial/java/javaOO/localclasses.html</a:t>
            </a:r>
            <a:endParaRPr lang="en-US" altLang="zh-CN" dirty="0" smtClean="0"/>
          </a:p>
          <a:p>
            <a:r>
              <a:rPr lang="en-US" altLang="zh-CN" dirty="0">
                <a:hlinkClick r:id="rId3"/>
              </a:rPr>
              <a:t>http://docs.oracle.com/javase/tutorial/java/javaOO/anonymousclasses.html</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en-US" altLang="zh-CN" sz="4800" dirty="0"/>
              <a:t>Unified Modeling </a:t>
            </a:r>
            <a:r>
              <a:rPr lang="en-US" altLang="zh-CN" sz="4800" dirty="0" smtClean="0"/>
              <a:t>Language</a:t>
            </a:r>
            <a:r>
              <a:rPr lang="zh-CN" altLang="en-US" sz="4800" dirty="0" smtClean="0"/>
              <a:t>*</a:t>
            </a:r>
            <a:br>
              <a:rPr lang="en-US" altLang="zh-CN" sz="4800" dirty="0" smtClean="0">
                <a:solidFill>
                  <a:srgbClr val="00B0F0"/>
                </a:solidFill>
              </a:rPr>
            </a:br>
            <a:r>
              <a:rPr lang="zh-CN" altLang="en-US" sz="4800" dirty="0" smtClean="0"/>
              <a:t>统一</a:t>
            </a:r>
            <a:r>
              <a:rPr lang="zh-CN" altLang="en-US" sz="4800" dirty="0"/>
              <a:t>建模</a:t>
            </a:r>
            <a:r>
              <a:rPr lang="zh-CN" altLang="en-US" sz="4800" dirty="0" smtClean="0"/>
              <a:t>语言</a:t>
            </a:r>
            <a:endParaRPr lang="zh-CN" altLang="en-US" sz="4800" dirty="0"/>
          </a:p>
        </p:txBody>
      </p:sp>
      <p:sp>
        <p:nvSpPr>
          <p:cNvPr id="4" name="文本占位符 3"/>
          <p:cNvSpPr>
            <a:spLocks noGrp="1"/>
          </p:cNvSpPr>
          <p:nvPr>
            <p:ph type="body" idx="1"/>
          </p:nvPr>
        </p:nvSpPr>
        <p:spPr/>
        <p:txBody>
          <a:bodyPr/>
          <a:lstStyle/>
          <a:p>
            <a:pPr algn="ct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UML(</a:t>
            </a:r>
            <a:r>
              <a:rPr lang="zh-CN" altLang="en-US" dirty="0" smtClean="0"/>
              <a:t>统一建模语言</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t>Modeling is the designing of software applications before coding. Modeling is an Essential Part of large software projects, and helpful to medium and even small projects as well.</a:t>
            </a:r>
            <a:endParaRPr lang="en-US" altLang="zh-CN" dirty="0" smtClean="0"/>
          </a:p>
          <a:p>
            <a:r>
              <a:rPr lang="en-US" altLang="zh-CN" dirty="0" smtClean="0">
                <a:solidFill>
                  <a:srgbClr val="00B0F0"/>
                </a:solidFill>
              </a:rPr>
              <a:t>Unified </a:t>
            </a:r>
            <a:r>
              <a:rPr lang="en-US" altLang="zh-CN" dirty="0">
                <a:solidFill>
                  <a:srgbClr val="00B0F0"/>
                </a:solidFill>
              </a:rPr>
              <a:t>Modeling Language </a:t>
            </a:r>
            <a:r>
              <a:rPr lang="en-US" altLang="zh-CN" dirty="0"/>
              <a:t>(UML) helps you specify, visualize, and document models of software systems, including their structure and </a:t>
            </a:r>
            <a:r>
              <a:rPr lang="en-US" altLang="zh-CN" dirty="0" smtClean="0"/>
              <a:t>design. </a:t>
            </a:r>
            <a:endParaRPr lang="en-US" altLang="zh-CN" dirty="0" smtClean="0"/>
          </a:p>
          <a:p>
            <a:r>
              <a:rPr lang="en-US" altLang="zh-CN" dirty="0" smtClean="0"/>
              <a:t>UML standards are maintained </a:t>
            </a:r>
            <a:r>
              <a:rPr lang="en-US" altLang="zh-CN" dirty="0"/>
              <a:t>by </a:t>
            </a:r>
            <a:r>
              <a:rPr lang="en-US" altLang="zh-CN" dirty="0" smtClean="0"/>
              <a:t>OMG (</a:t>
            </a:r>
            <a:r>
              <a:rPr lang="en-US" altLang="zh-CN" dirty="0"/>
              <a:t>Object Management </a:t>
            </a:r>
            <a:r>
              <a:rPr lang="en-US" altLang="zh-CN" dirty="0" smtClean="0"/>
              <a:t>Group, Inc.)</a:t>
            </a:r>
            <a:endParaRPr lang="en-US" altLang="zh-CN" dirty="0" smtClean="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5516" y="230190"/>
            <a:ext cx="1889834" cy="1298359"/>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UML</a:t>
            </a:r>
            <a:endParaRPr lang="zh-CN" altLang="en-US" dirty="0"/>
          </a:p>
        </p:txBody>
      </p:sp>
      <p:sp>
        <p:nvSpPr>
          <p:cNvPr id="3" name="Content Placeholder 2"/>
          <p:cNvSpPr>
            <a:spLocks noGrp="1"/>
          </p:cNvSpPr>
          <p:nvPr>
            <p:ph idx="1"/>
          </p:nvPr>
        </p:nvSpPr>
        <p:spPr/>
        <p:txBody>
          <a:bodyPr>
            <a:normAutofit/>
          </a:bodyPr>
          <a:lstStyle/>
          <a:p>
            <a:r>
              <a:rPr lang="en-US" altLang="zh-CN" dirty="0"/>
              <a:t>UML 2.0 defines thirteen types of diagrams, divided into three categories: </a:t>
            </a:r>
            <a:endParaRPr lang="en-US" altLang="zh-CN" dirty="0" smtClean="0"/>
          </a:p>
          <a:p>
            <a:pPr lvl="1"/>
            <a:r>
              <a:rPr lang="en-US" altLang="zh-CN" dirty="0"/>
              <a:t>Structure Diagrams </a:t>
            </a:r>
            <a:r>
              <a:rPr lang="en-US" altLang="zh-CN" dirty="0" smtClean="0"/>
              <a:t>include</a:t>
            </a:r>
            <a:endParaRPr lang="en-US" altLang="zh-CN" dirty="0" smtClean="0"/>
          </a:p>
          <a:p>
            <a:pPr lvl="2"/>
            <a:r>
              <a:rPr lang="en-US" altLang="zh-CN" dirty="0" smtClean="0"/>
              <a:t>the </a:t>
            </a:r>
            <a:r>
              <a:rPr lang="en-US" altLang="zh-CN" dirty="0">
                <a:solidFill>
                  <a:schemeClr val="accent5"/>
                </a:solidFill>
              </a:rPr>
              <a:t>Class Diagram, Object Diagram</a:t>
            </a:r>
            <a:r>
              <a:rPr lang="en-US" altLang="zh-CN" dirty="0"/>
              <a:t>, Component Diagram, Composite Structure Diagram, Package Diagram, and Deployment Diagram. </a:t>
            </a:r>
            <a:endParaRPr lang="en-US" altLang="zh-CN" dirty="0"/>
          </a:p>
          <a:p>
            <a:pPr lvl="1"/>
            <a:r>
              <a:rPr lang="en-US" altLang="zh-CN" dirty="0"/>
              <a:t>Behavior Diagrams include </a:t>
            </a:r>
            <a:endParaRPr lang="en-US" altLang="zh-CN" dirty="0" smtClean="0"/>
          </a:p>
          <a:p>
            <a:pPr lvl="2"/>
            <a:r>
              <a:rPr lang="en-US" altLang="zh-CN" dirty="0" smtClean="0"/>
              <a:t>the </a:t>
            </a:r>
            <a:r>
              <a:rPr lang="en-US" altLang="zh-CN" dirty="0"/>
              <a:t>Use Case Diagram (used by some methodologies during requirements gathering); Activity Diagram, and State Machine Diagram. </a:t>
            </a:r>
            <a:endParaRPr lang="en-US" altLang="zh-CN" dirty="0"/>
          </a:p>
          <a:p>
            <a:pPr lvl="1"/>
            <a:r>
              <a:rPr lang="en-US" altLang="zh-CN" dirty="0"/>
              <a:t>Interaction Diagrams (all derived from the more general Behavior Diagram) </a:t>
            </a:r>
            <a:r>
              <a:rPr lang="en-US" altLang="zh-CN" dirty="0" smtClean="0"/>
              <a:t>include:</a:t>
            </a:r>
            <a:endParaRPr lang="en-US" altLang="zh-CN" dirty="0" smtClean="0"/>
          </a:p>
          <a:p>
            <a:pPr lvl="2"/>
            <a:r>
              <a:rPr lang="en-US" altLang="zh-CN" dirty="0" smtClean="0"/>
              <a:t>the </a:t>
            </a:r>
            <a:r>
              <a:rPr lang="en-US" altLang="zh-CN" dirty="0">
                <a:solidFill>
                  <a:schemeClr val="accent5"/>
                </a:solidFill>
              </a:rPr>
              <a:t>Sequence Diagram</a:t>
            </a:r>
            <a:r>
              <a:rPr lang="en-US" altLang="zh-CN" dirty="0"/>
              <a:t>, Communication Diagram, Timing Diagram, and Interaction Overview Diagram.</a:t>
            </a:r>
            <a:endParaRPr lang="zh-CN"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Class diagram</a:t>
            </a:r>
            <a:endParaRPr lang="zh-CN" altLang="en-US" dirty="0"/>
          </a:p>
        </p:txBody>
      </p:sp>
      <p:sp>
        <p:nvSpPr>
          <p:cNvPr id="3" name="Content Placeholder 2"/>
          <p:cNvSpPr>
            <a:spLocks noGrp="1"/>
          </p:cNvSpPr>
          <p:nvPr>
            <p:ph idx="1"/>
          </p:nvPr>
        </p:nvSpPr>
        <p:spPr>
          <a:xfrm>
            <a:off x="628650" y="1825624"/>
            <a:ext cx="7886700" cy="4616739"/>
          </a:xfrm>
        </p:spPr>
        <p:txBody>
          <a:bodyPr>
            <a:normAutofit fontScale="92500" lnSpcReduction="10000"/>
          </a:bodyPr>
          <a:lstStyle/>
          <a:p>
            <a:r>
              <a:rPr lang="en-US" altLang="zh-CN" dirty="0"/>
              <a:t>In UML, a class can be visualized as a three-compartment box, as illustrated</a:t>
            </a:r>
            <a:r>
              <a:rPr lang="en-US"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en-US" altLang="zh-CN" dirty="0" smtClean="0">
                <a:solidFill>
                  <a:srgbClr val="FF0000"/>
                </a:solidFill>
              </a:rPr>
              <a:t>Notice</a:t>
            </a:r>
            <a:r>
              <a:rPr lang="en-US" altLang="zh-CN" dirty="0" smtClean="0"/>
              <a:t>: the </a:t>
            </a:r>
            <a:r>
              <a:rPr lang="en-US" altLang="zh-CN" dirty="0"/>
              <a:t>word “static” </a:t>
            </a:r>
            <a:r>
              <a:rPr lang="en-US" altLang="zh-CN" dirty="0" smtClean="0"/>
              <a:t>here is not the java keyword “static”!</a:t>
            </a:r>
            <a:endParaRPr lang="en-US" altLang="zh-CN" dirty="0"/>
          </a:p>
          <a:p>
            <a:endParaRPr lang="zh-CN" alt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96124" y="2670196"/>
            <a:ext cx="3751752" cy="2495935"/>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Class diagram</a:t>
            </a:r>
            <a:endParaRPr lang="zh-CN" altLang="en-US" dirty="0"/>
          </a:p>
        </p:txBody>
      </p:sp>
      <p:sp>
        <p:nvSpPr>
          <p:cNvPr id="5" name="Content Placeholder 4"/>
          <p:cNvSpPr>
            <a:spLocks noGrp="1"/>
          </p:cNvSpPr>
          <p:nvPr>
            <p:ph idx="1"/>
          </p:nvPr>
        </p:nvSpPr>
        <p:spPr/>
        <p:txBody>
          <a:bodyPr/>
          <a:lstStyle/>
          <a:p>
            <a:r>
              <a:rPr lang="en-US" altLang="zh-CN" dirty="0"/>
              <a:t>The followings figure shows a few examples of </a:t>
            </a:r>
            <a:r>
              <a:rPr lang="en-US" altLang="zh-CN" dirty="0" smtClean="0"/>
              <a:t>classes:</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pic>
        <p:nvPicPr>
          <p:cNvPr id="7" name="Content Placeholder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8677" y="3222923"/>
            <a:ext cx="8226646" cy="2277668"/>
          </a:xfrm>
          <a:prstGeom prst="rect">
            <a:avLst/>
          </a:prstGeom>
        </p:spPr>
      </p:pic>
      <p:sp>
        <p:nvSpPr>
          <p:cNvPr id="3" name="Rectangle 2"/>
          <p:cNvSpPr/>
          <p:nvPr/>
        </p:nvSpPr>
        <p:spPr>
          <a:xfrm>
            <a:off x="458677" y="6085427"/>
            <a:ext cx="8685323" cy="369332"/>
          </a:xfrm>
          <a:prstGeom prst="rect">
            <a:avLst/>
          </a:prstGeom>
        </p:spPr>
        <p:txBody>
          <a:bodyPr wrap="square">
            <a:spAutoFit/>
          </a:bodyPr>
          <a:lstStyle/>
          <a:p>
            <a:r>
              <a:rPr lang="zh-CN" altLang="en-US" dirty="0"/>
              <a:t>http://www.ibm.com/developerworks/rational/library/content/RationalEdge/sep04/bell/</a:t>
            </a:r>
            <a:endParaRPr lang="zh-CN" altLang="en-US" dirty="0"/>
          </a:p>
        </p:txBody>
      </p:sp>
      <p:sp>
        <p:nvSpPr>
          <p:cNvPr id="4" name="Rectangle 3"/>
          <p:cNvSpPr/>
          <p:nvPr/>
        </p:nvSpPr>
        <p:spPr>
          <a:xfrm>
            <a:off x="458677" y="6454759"/>
            <a:ext cx="8371424" cy="369332"/>
          </a:xfrm>
          <a:prstGeom prst="rect">
            <a:avLst/>
          </a:prstGeom>
        </p:spPr>
        <p:txBody>
          <a:bodyPr wrap="square">
            <a:spAutoFit/>
          </a:bodyPr>
          <a:lstStyle/>
          <a:p>
            <a:r>
              <a:rPr lang="zh-CN" altLang="en-US" dirty="0"/>
              <a:t>http://www.sparxsystems.com.au/resources/uml2_tutorial/uml2_classdiagram.html</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Object diagram</a:t>
            </a:r>
            <a:endParaRPr lang="zh-CN" altLang="en-US" dirty="0"/>
          </a:p>
        </p:txBody>
      </p:sp>
      <p:sp>
        <p:nvSpPr>
          <p:cNvPr id="3" name="Content Placeholder 2"/>
          <p:cNvSpPr>
            <a:spLocks noGrp="1"/>
          </p:cNvSpPr>
          <p:nvPr>
            <p:ph idx="1"/>
          </p:nvPr>
        </p:nvSpPr>
        <p:spPr/>
        <p:txBody>
          <a:bodyPr/>
          <a:lstStyle/>
          <a:p>
            <a:r>
              <a:rPr lang="en-US" altLang="zh-CN" dirty="0"/>
              <a:t> An instance is also represented as a 3-compartment box, with instance name shown as </a:t>
            </a:r>
            <a:r>
              <a:rPr lang="en-US" altLang="zh-CN" dirty="0" err="1">
                <a:solidFill>
                  <a:schemeClr val="accent1"/>
                </a:solidFill>
              </a:rPr>
              <a:t>instanceName</a:t>
            </a:r>
            <a:r>
              <a:rPr lang="en-US" altLang="zh-CN" dirty="0" smtClean="0">
                <a:solidFill>
                  <a:schemeClr val="accent1"/>
                </a:solidFill>
              </a:rPr>
              <a:t>: </a:t>
            </a:r>
            <a:r>
              <a:rPr lang="en-US" altLang="zh-CN" dirty="0" err="1" smtClean="0">
                <a:solidFill>
                  <a:schemeClr val="accent1"/>
                </a:solidFill>
              </a:rPr>
              <a:t>Classname</a:t>
            </a:r>
            <a:r>
              <a:rPr lang="en-US" altLang="zh-CN" dirty="0" smtClean="0">
                <a:solidFill>
                  <a:schemeClr val="accent1"/>
                </a:solidFill>
              </a:rPr>
              <a:t> </a:t>
            </a:r>
            <a:r>
              <a:rPr lang="en-US" altLang="zh-CN" dirty="0">
                <a:solidFill>
                  <a:schemeClr val="accent1"/>
                </a:solidFill>
              </a:rPr>
              <a:t>and underlined</a:t>
            </a:r>
            <a:r>
              <a:rPr lang="en-US" altLang="zh-CN" dirty="0"/>
              <a:t>.</a:t>
            </a:r>
            <a:endParaRPr lang="zh-CN" altLang="en-US" dirty="0"/>
          </a:p>
          <a:p>
            <a:endParaRPr lang="zh-CN" alt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9997" y="3388107"/>
            <a:ext cx="6944005" cy="2923792"/>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Sequence Diagram</a:t>
            </a:r>
            <a:endParaRPr lang="zh-CN" altLang="en-US" dirty="0"/>
          </a:p>
        </p:txBody>
      </p:sp>
      <p:sp>
        <p:nvSpPr>
          <p:cNvPr id="3" name="Content Placeholder 2"/>
          <p:cNvSpPr>
            <a:spLocks noGrp="1"/>
          </p:cNvSpPr>
          <p:nvPr>
            <p:ph idx="1"/>
          </p:nvPr>
        </p:nvSpPr>
        <p:spPr/>
        <p:txBody>
          <a:bodyPr/>
          <a:lstStyle/>
          <a:p>
            <a:r>
              <a:rPr lang="en-US" altLang="zh-CN" dirty="0"/>
              <a:t>A Sequence diagram is an interaction diagram that shows how objects operate with one another and in what order. </a:t>
            </a:r>
            <a:endParaRPr lang="zh-CN" altLang="en-US" dirty="0"/>
          </a:p>
        </p:txBody>
      </p:sp>
      <p:sp>
        <p:nvSpPr>
          <p:cNvPr id="5" name="Rectangle 4"/>
          <p:cNvSpPr/>
          <p:nvPr/>
        </p:nvSpPr>
        <p:spPr>
          <a:xfrm>
            <a:off x="628650" y="6315564"/>
            <a:ext cx="8167332" cy="369332"/>
          </a:xfrm>
          <a:prstGeom prst="rect">
            <a:avLst/>
          </a:prstGeom>
        </p:spPr>
        <p:txBody>
          <a:bodyPr wrap="square">
            <a:spAutoFit/>
          </a:bodyPr>
          <a:lstStyle/>
          <a:p>
            <a:r>
              <a:rPr lang="zh-CN" altLang="en-US" dirty="0"/>
              <a:t>http://www.ibm.com/developerworks/rational/library/3101.html</a:t>
            </a:r>
            <a:endParaRPr lang="zh-CN" altLang="en-US"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0257" y="3118154"/>
            <a:ext cx="6777080" cy="3138310"/>
          </a:xfrm>
          <a:prstGeom prst="rect">
            <a:avLst/>
          </a:prstGeom>
        </p:spPr>
      </p:pic>
      <p:sp>
        <p:nvSpPr>
          <p:cNvPr id="8" name="Rectangle 7"/>
          <p:cNvSpPr/>
          <p:nvPr/>
        </p:nvSpPr>
        <p:spPr>
          <a:xfrm>
            <a:off x="6991342" y="4706180"/>
            <a:ext cx="2152658" cy="646331"/>
          </a:xfrm>
          <a:prstGeom prst="rect">
            <a:avLst/>
          </a:prstGeom>
        </p:spPr>
        <p:txBody>
          <a:bodyPr wrap="square">
            <a:spAutoFit/>
          </a:bodyPr>
          <a:lstStyle/>
          <a:p>
            <a:r>
              <a:rPr lang="en-US" altLang="zh-CN" b="1" dirty="0">
                <a:solidFill>
                  <a:srgbClr val="0070C0"/>
                </a:solidFill>
                <a:latin typeface="Arial" panose="020B0604020202020204" pitchFamily="34" charset="0"/>
              </a:rPr>
              <a:t>method-invocation </a:t>
            </a:r>
            <a:r>
              <a:rPr lang="en-US" altLang="zh-CN" b="1" dirty="0" smtClean="0">
                <a:solidFill>
                  <a:srgbClr val="0070C0"/>
                </a:solidFill>
                <a:latin typeface="Arial" panose="020B0604020202020204" pitchFamily="34" charset="0"/>
              </a:rPr>
              <a:t>box</a:t>
            </a:r>
            <a:endParaRPr lang="zh-CN" altLang="en-US" b="1" dirty="0">
              <a:solidFill>
                <a:srgbClr val="0070C0"/>
              </a:solidFill>
              <a:latin typeface="Arial" panose="020B0604020202020204" pitchFamily="34" charset="0"/>
            </a:endParaRPr>
          </a:p>
        </p:txBody>
      </p:sp>
      <p:sp>
        <p:nvSpPr>
          <p:cNvPr id="9" name="Rectangle 8"/>
          <p:cNvSpPr/>
          <p:nvPr/>
        </p:nvSpPr>
        <p:spPr>
          <a:xfrm>
            <a:off x="6290168" y="2669321"/>
            <a:ext cx="1120820" cy="369332"/>
          </a:xfrm>
          <a:prstGeom prst="rect">
            <a:avLst/>
          </a:prstGeom>
        </p:spPr>
        <p:txBody>
          <a:bodyPr wrap="none">
            <a:spAutoFit/>
          </a:bodyPr>
          <a:lstStyle/>
          <a:p>
            <a:r>
              <a:rPr lang="en-US" altLang="zh-CN" b="1" dirty="0" smtClean="0">
                <a:solidFill>
                  <a:srgbClr val="0070C0"/>
                </a:solidFill>
                <a:latin typeface="Arial" panose="020B0604020202020204" pitchFamily="34" charset="0"/>
              </a:rPr>
              <a:t>instance</a:t>
            </a:r>
            <a:endParaRPr lang="zh-CN" altLang="en-US" b="1" dirty="0">
              <a:solidFill>
                <a:srgbClr val="0070C0"/>
              </a:solidFill>
            </a:endParaRPr>
          </a:p>
        </p:txBody>
      </p:sp>
      <p:sp>
        <p:nvSpPr>
          <p:cNvPr id="10" name="Rectangle 9"/>
          <p:cNvSpPr/>
          <p:nvPr/>
        </p:nvSpPr>
        <p:spPr>
          <a:xfrm>
            <a:off x="161075" y="4660014"/>
            <a:ext cx="1659429" cy="369332"/>
          </a:xfrm>
          <a:prstGeom prst="rect">
            <a:avLst/>
          </a:prstGeom>
        </p:spPr>
        <p:txBody>
          <a:bodyPr wrap="none">
            <a:spAutoFit/>
          </a:bodyPr>
          <a:lstStyle/>
          <a:p>
            <a:r>
              <a:rPr lang="en-US" altLang="zh-CN" b="1" dirty="0">
                <a:solidFill>
                  <a:srgbClr val="0070C0"/>
                </a:solidFill>
                <a:latin typeface="Arial" panose="020B0604020202020204" pitchFamily="34" charset="0"/>
              </a:rPr>
              <a:t>object lifeline</a:t>
            </a:r>
            <a:endParaRPr lang="zh-CN" altLang="en-US" b="1" dirty="0">
              <a:solidFill>
                <a:srgbClr val="0070C0"/>
              </a:solidFill>
              <a:latin typeface="Arial" panose="020B0604020202020204" pitchFamily="34" charset="0"/>
            </a:endParaRPr>
          </a:p>
        </p:txBody>
      </p:sp>
      <p:sp>
        <p:nvSpPr>
          <p:cNvPr id="12" name="Rectangle 11"/>
          <p:cNvSpPr/>
          <p:nvPr/>
        </p:nvSpPr>
        <p:spPr>
          <a:xfrm>
            <a:off x="2413492" y="5992297"/>
            <a:ext cx="1660776" cy="369332"/>
          </a:xfrm>
          <a:prstGeom prst="rect">
            <a:avLst/>
          </a:prstGeom>
        </p:spPr>
        <p:txBody>
          <a:bodyPr wrap="none">
            <a:spAutoFit/>
          </a:bodyPr>
          <a:lstStyle/>
          <a:p>
            <a:r>
              <a:rPr lang="zh-CN" altLang="en-US" b="1" dirty="0">
                <a:solidFill>
                  <a:srgbClr val="0070C0"/>
                </a:solidFill>
              </a:rPr>
              <a:t>return message</a:t>
            </a:r>
            <a:endParaRPr lang="zh-CN" altLang="en-US" b="1" dirty="0">
              <a:solidFill>
                <a:srgbClr val="0070C0"/>
              </a:solidFill>
            </a:endParaRPr>
          </a:p>
        </p:txBody>
      </p:sp>
      <p:sp>
        <p:nvSpPr>
          <p:cNvPr id="13" name="Rectangle 12"/>
          <p:cNvSpPr/>
          <p:nvPr/>
        </p:nvSpPr>
        <p:spPr>
          <a:xfrm>
            <a:off x="2142812" y="3631962"/>
            <a:ext cx="1006109" cy="369332"/>
          </a:xfrm>
          <a:prstGeom prst="rect">
            <a:avLst/>
          </a:prstGeom>
        </p:spPr>
        <p:txBody>
          <a:bodyPr wrap="none">
            <a:spAutoFit/>
          </a:bodyPr>
          <a:lstStyle/>
          <a:p>
            <a:r>
              <a:rPr lang="zh-CN" altLang="en-US" b="1" dirty="0" smtClean="0">
                <a:solidFill>
                  <a:srgbClr val="0070C0"/>
                </a:solidFill>
              </a:rPr>
              <a:t>message</a:t>
            </a:r>
            <a:endParaRPr lang="zh-CN" altLang="en-US" b="1" dirty="0">
              <a:solidFill>
                <a:srgbClr val="0070C0"/>
              </a:solidFill>
            </a:endParaRPr>
          </a:p>
        </p:txBody>
      </p:sp>
      <p:sp>
        <p:nvSpPr>
          <p:cNvPr id="14" name="Rectangle 13"/>
          <p:cNvSpPr/>
          <p:nvPr/>
        </p:nvSpPr>
        <p:spPr>
          <a:xfrm>
            <a:off x="628650" y="6530241"/>
            <a:ext cx="8720066" cy="369332"/>
          </a:xfrm>
          <a:prstGeom prst="rect">
            <a:avLst/>
          </a:prstGeom>
        </p:spPr>
        <p:txBody>
          <a:bodyPr wrap="square">
            <a:spAutoFit/>
          </a:bodyPr>
          <a:lstStyle/>
          <a:p>
            <a:r>
              <a:rPr lang="zh-CN" altLang="en-US" dirty="0"/>
              <a:t>http://www.sparxsystems.com.au/resources/uml2_tutorial/uml2_sequencediagram.html</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Object oriented programming</a:t>
            </a:r>
            <a:endParaRPr lang="zh-CN" altLang="en-US" dirty="0"/>
          </a:p>
        </p:txBody>
      </p:sp>
      <p:sp>
        <p:nvSpPr>
          <p:cNvPr id="3" name="内容占位符 2"/>
          <p:cNvSpPr>
            <a:spLocks noGrp="1"/>
          </p:cNvSpPr>
          <p:nvPr>
            <p:ph idx="1"/>
          </p:nvPr>
        </p:nvSpPr>
        <p:spPr>
          <a:xfrm>
            <a:off x="628649" y="1825625"/>
            <a:ext cx="8207237" cy="4351338"/>
          </a:xfrm>
        </p:spPr>
        <p:txBody>
          <a:bodyPr/>
          <a:lstStyle/>
          <a:p>
            <a:pPr marL="0" indent="0">
              <a:buNone/>
            </a:pPr>
            <a:r>
              <a:rPr lang="en-US" altLang="zh-CN" i="1" dirty="0">
                <a:solidFill>
                  <a:srgbClr val="0070C0"/>
                </a:solidFill>
              </a:rPr>
              <a:t>“In my 20 years in this industry, I have never seen a revolution as profound as this</a:t>
            </a:r>
            <a:r>
              <a:rPr lang="en-US" altLang="zh-CN" i="1" dirty="0" smtClean="0">
                <a:solidFill>
                  <a:srgbClr val="0070C0"/>
                </a:solidFill>
              </a:rPr>
              <a:t>.”</a:t>
            </a:r>
            <a:endParaRPr lang="en-US" altLang="zh-CN" i="1" dirty="0" smtClean="0">
              <a:solidFill>
                <a:srgbClr val="0070C0"/>
              </a:solidFill>
            </a:endParaRPr>
          </a:p>
          <a:p>
            <a:pPr marL="0" indent="0">
              <a:buNone/>
            </a:pPr>
            <a:r>
              <a:rPr lang="en-US" altLang="zh-CN" dirty="0" smtClean="0"/>
              <a:t>— </a:t>
            </a:r>
            <a:r>
              <a:rPr lang="en-US" altLang="zh-CN" dirty="0"/>
              <a:t>Steve </a:t>
            </a:r>
            <a:r>
              <a:rPr lang="en-US" altLang="zh-CN" dirty="0" smtClean="0"/>
              <a:t>Jobs, on </a:t>
            </a:r>
            <a:r>
              <a:rPr lang="en-US" altLang="zh-CN" dirty="0"/>
              <a:t>object-oriented programming</a:t>
            </a:r>
            <a:endParaRPr lang="zh-CN" altLang="en-US"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78088" y="3230950"/>
            <a:ext cx="5787824" cy="3257718"/>
          </a:xfrm>
          <a:prstGeom prst="rect">
            <a:avLst/>
          </a:prstGeom>
        </p:spPr>
      </p:pic>
      <p:sp>
        <p:nvSpPr>
          <p:cNvPr id="6" name="矩形 5"/>
          <p:cNvSpPr/>
          <p:nvPr/>
        </p:nvSpPr>
        <p:spPr>
          <a:xfrm>
            <a:off x="3026223" y="6488668"/>
            <a:ext cx="3412088" cy="369332"/>
          </a:xfrm>
          <a:prstGeom prst="rect">
            <a:avLst/>
          </a:prstGeom>
        </p:spPr>
        <p:txBody>
          <a:bodyPr wrap="none">
            <a:spAutoFit/>
          </a:bodyPr>
          <a:lstStyle/>
          <a:p>
            <a:r>
              <a:rPr lang="en-US" altLang="zh-CN" dirty="0" smtClean="0"/>
              <a:t>The </a:t>
            </a:r>
            <a:r>
              <a:rPr lang="en-US" altLang="zh-CN" dirty="0"/>
              <a:t>Rolling Stone </a:t>
            </a:r>
            <a:r>
              <a:rPr lang="en-US" altLang="zh-CN" dirty="0" smtClean="0"/>
              <a:t>Interview(</a:t>
            </a:r>
            <a:r>
              <a:rPr lang="en-US" altLang="zh-CN" dirty="0"/>
              <a:t>1994</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Summery of Classes &amp; Objects</a:t>
            </a:r>
            <a:endParaRPr lang="zh-CN" altLang="en-US" dirty="0"/>
          </a:p>
        </p:txBody>
      </p:sp>
      <p:sp>
        <p:nvSpPr>
          <p:cNvPr id="3" name="内容占位符 2"/>
          <p:cNvSpPr>
            <a:spLocks noGrp="1"/>
          </p:cNvSpPr>
          <p:nvPr>
            <p:ph idx="1"/>
          </p:nvPr>
        </p:nvSpPr>
        <p:spPr/>
        <p:txBody>
          <a:bodyPr/>
          <a:lstStyle/>
          <a:p>
            <a:r>
              <a:rPr lang="en-US" altLang="zh-CN" dirty="0" smtClean="0"/>
              <a:t>A class is a type or a template, a class includes attributes and behaviors</a:t>
            </a:r>
            <a:endParaRPr lang="en-US" altLang="zh-CN" dirty="0" smtClean="0"/>
          </a:p>
          <a:p>
            <a:r>
              <a:rPr lang="en-US" altLang="zh-CN" dirty="0" smtClean="0"/>
              <a:t>An object is an instance of a class </a:t>
            </a:r>
            <a:endParaRPr lang="zh-CN" altLang="en-US" dirty="0"/>
          </a:p>
        </p:txBody>
      </p:sp>
      <p:pic>
        <p:nvPicPr>
          <p:cNvPr id="5" name="内容占位符 3"/>
          <p:cNvPicPr>
            <a:picLocks noChangeAspect="1"/>
          </p:cNvPicPr>
          <p:nvPr/>
        </p:nvPicPr>
        <p:blipFill rotWithShape="1">
          <a:blip r:embed="rId1">
            <a:extLst>
              <a:ext uri="{28A0092B-C50C-407E-A947-70E740481C1C}">
                <a14:useLocalDpi xmlns:a14="http://schemas.microsoft.com/office/drawing/2010/main" val="0"/>
              </a:ext>
            </a:extLst>
          </a:blip>
          <a:srcRect b="49955"/>
          <a:stretch>
            <a:fillRect/>
          </a:stretch>
        </p:blipFill>
        <p:spPr>
          <a:xfrm>
            <a:off x="1507912" y="3250291"/>
            <a:ext cx="6128175" cy="3363159"/>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4250" y="2381250"/>
            <a:ext cx="2095500" cy="20955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Defining a class: Student</a:t>
            </a:r>
            <a:endParaRPr lang="zh-CN" altLang="en-US" dirty="0"/>
          </a:p>
        </p:txBody>
      </p:sp>
      <p:sp>
        <p:nvSpPr>
          <p:cNvPr id="3" name="Content Placeholder 2"/>
          <p:cNvSpPr>
            <a:spLocks noGrp="1"/>
          </p:cNvSpPr>
          <p:nvPr>
            <p:ph idx="1"/>
          </p:nvPr>
        </p:nvSpPr>
        <p:spPr>
          <a:xfrm>
            <a:off x="628649" y="1825624"/>
            <a:ext cx="8018961" cy="4769319"/>
          </a:xfrm>
        </p:spPr>
        <p:txBody>
          <a:bodyPr>
            <a:normAutofit lnSpcReduction="10000"/>
          </a:bodyPr>
          <a:lstStyle/>
          <a:p>
            <a:pPr marL="0" indent="0">
              <a:buNone/>
            </a:pPr>
            <a:r>
              <a:rPr lang="en-US" altLang="zh-CN" sz="2000" dirty="0" smtClean="0">
                <a:solidFill>
                  <a:srgbClr val="00B050"/>
                </a:solidFill>
              </a:rPr>
              <a:t>//Student.java</a:t>
            </a:r>
            <a:endParaRPr lang="en-US" altLang="zh-CN" sz="2000" dirty="0" smtClean="0">
              <a:solidFill>
                <a:srgbClr val="00B050"/>
              </a:solidFill>
            </a:endParaRPr>
          </a:p>
          <a:p>
            <a:pPr marL="0" indent="0">
              <a:buNone/>
            </a:pPr>
            <a:r>
              <a:rPr lang="en-US" altLang="zh-CN" sz="2000" dirty="0" smtClean="0">
                <a:solidFill>
                  <a:srgbClr val="FF0000"/>
                </a:solidFill>
              </a:rPr>
              <a:t>public</a:t>
            </a:r>
            <a:r>
              <a:rPr lang="en-US" altLang="zh-CN" sz="2000" dirty="0" smtClean="0"/>
              <a:t> </a:t>
            </a:r>
            <a:r>
              <a:rPr lang="en-US" altLang="zh-CN" sz="2000" dirty="0"/>
              <a:t>class </a:t>
            </a:r>
            <a:r>
              <a:rPr lang="en-US" altLang="zh-CN" sz="2000" b="0" dirty="0" smtClean="0"/>
              <a:t>Student</a:t>
            </a:r>
            <a:r>
              <a:rPr lang="en-US" altLang="zh-CN" sz="2000" dirty="0" smtClean="0"/>
              <a:t>{ </a:t>
            </a:r>
            <a:endParaRPr lang="en-US" altLang="zh-CN" sz="2000" dirty="0" smtClean="0"/>
          </a:p>
          <a:p>
            <a:pPr marL="0" indent="0">
              <a:buNone/>
            </a:pPr>
            <a:r>
              <a:rPr lang="en-US" altLang="zh-CN" sz="2000" dirty="0" smtClean="0"/>
              <a:t>   </a:t>
            </a:r>
            <a:r>
              <a:rPr lang="en-US" altLang="zh-CN" sz="2000" dirty="0" smtClean="0">
                <a:solidFill>
                  <a:srgbClr val="FF0000"/>
                </a:solidFill>
              </a:rPr>
              <a:t>private</a:t>
            </a:r>
            <a:r>
              <a:rPr lang="en-US" altLang="zh-CN" sz="2000" dirty="0" smtClean="0"/>
              <a:t> String </a:t>
            </a:r>
            <a:r>
              <a:rPr lang="en-US" altLang="zh-CN" sz="2000" b="0" dirty="0" smtClean="0"/>
              <a:t>id</a:t>
            </a:r>
            <a:r>
              <a:rPr lang="en-US" altLang="zh-CN" sz="2000" dirty="0"/>
              <a:t>;</a:t>
            </a:r>
            <a:r>
              <a:rPr lang="en-US" altLang="zh-CN" sz="2000" dirty="0" smtClean="0"/>
              <a:t> </a:t>
            </a:r>
            <a:r>
              <a:rPr lang="en-US" altLang="zh-CN" sz="2000" dirty="0" smtClean="0">
                <a:solidFill>
                  <a:srgbClr val="0070C0"/>
                </a:solidFill>
              </a:rPr>
              <a:t>//instance variable(</a:t>
            </a:r>
            <a:r>
              <a:rPr lang="zh-CN" altLang="en-US" sz="2000" dirty="0" smtClean="0">
                <a:solidFill>
                  <a:srgbClr val="0070C0"/>
                </a:solidFill>
              </a:rPr>
              <a:t>实例变量</a:t>
            </a:r>
            <a:r>
              <a:rPr lang="en-US" altLang="zh-CN" sz="2000" dirty="0" smtClean="0">
                <a:solidFill>
                  <a:srgbClr val="0070C0"/>
                </a:solidFill>
              </a:rPr>
              <a:t>)</a:t>
            </a:r>
            <a:endParaRPr lang="en-US" altLang="zh-CN" sz="2000" dirty="0" smtClean="0">
              <a:solidFill>
                <a:srgbClr val="0070C0"/>
              </a:solidFill>
            </a:endParaRPr>
          </a:p>
          <a:p>
            <a:pPr marL="0" indent="0">
              <a:buNone/>
            </a:pPr>
            <a:r>
              <a:rPr lang="en-US" altLang="zh-CN" sz="2000" dirty="0" smtClean="0"/>
              <a:t>   </a:t>
            </a:r>
            <a:r>
              <a:rPr lang="en-US" altLang="zh-CN" sz="2000" dirty="0" smtClean="0">
                <a:solidFill>
                  <a:srgbClr val="FF0000"/>
                </a:solidFill>
              </a:rPr>
              <a:t>private</a:t>
            </a:r>
            <a:r>
              <a:rPr lang="en-US" altLang="zh-CN" sz="2000" dirty="0" smtClean="0"/>
              <a:t> String </a:t>
            </a:r>
            <a:r>
              <a:rPr lang="en-US" altLang="zh-CN" sz="2000" b="0" dirty="0" smtClean="0"/>
              <a:t>name</a:t>
            </a:r>
            <a:r>
              <a:rPr lang="en-US" altLang="zh-CN" sz="2000" dirty="0" smtClean="0"/>
              <a:t>;</a:t>
            </a:r>
            <a:endParaRPr lang="en-US" altLang="zh-CN" sz="2000" dirty="0" smtClean="0"/>
          </a:p>
          <a:p>
            <a:pPr marL="0" indent="0">
              <a:buNone/>
            </a:pPr>
            <a:r>
              <a:rPr lang="en-US" altLang="zh-CN" sz="2000" dirty="0" smtClean="0"/>
              <a:t>   </a:t>
            </a:r>
            <a:r>
              <a:rPr lang="en-US" altLang="zh-CN" sz="2000" dirty="0" smtClean="0">
                <a:solidFill>
                  <a:srgbClr val="FF0000"/>
                </a:solidFill>
              </a:rPr>
              <a:t>private</a:t>
            </a:r>
            <a:r>
              <a:rPr lang="en-US" altLang="zh-CN" sz="2000" dirty="0" smtClean="0"/>
              <a:t> double </a:t>
            </a:r>
            <a:r>
              <a:rPr lang="en-US" altLang="zh-CN" sz="2000" b="0" dirty="0" smtClean="0"/>
              <a:t>weight</a:t>
            </a:r>
            <a:r>
              <a:rPr lang="en-US" altLang="zh-CN" sz="2000" dirty="0" smtClean="0"/>
              <a:t>; </a:t>
            </a:r>
            <a:endParaRPr lang="en-US" altLang="zh-CN" sz="2000" dirty="0">
              <a:solidFill>
                <a:srgbClr val="00B050"/>
              </a:solidFill>
            </a:endParaRPr>
          </a:p>
          <a:p>
            <a:pPr marL="0" indent="0">
              <a:buNone/>
            </a:pPr>
            <a:r>
              <a:rPr lang="en-US" altLang="zh-CN" sz="2000" dirty="0" smtClean="0"/>
              <a:t>   </a:t>
            </a:r>
            <a:r>
              <a:rPr lang="en-US" altLang="zh-CN" sz="2000" dirty="0" smtClean="0">
                <a:solidFill>
                  <a:srgbClr val="FF0000"/>
                </a:solidFill>
              </a:rPr>
              <a:t>private</a:t>
            </a:r>
            <a:r>
              <a:rPr lang="en-US" altLang="zh-CN" sz="2000" dirty="0" smtClean="0"/>
              <a:t> double </a:t>
            </a:r>
            <a:r>
              <a:rPr lang="en-US" altLang="zh-CN" sz="2000" b="0" dirty="0" smtClean="0"/>
              <a:t>height</a:t>
            </a:r>
            <a:r>
              <a:rPr lang="en-US" altLang="zh-CN" sz="2000" dirty="0" smtClean="0"/>
              <a:t>; </a:t>
            </a:r>
            <a:endParaRPr lang="en-US" altLang="zh-CN" sz="2000" dirty="0" smtClean="0">
              <a:solidFill>
                <a:srgbClr val="00B050"/>
              </a:solidFill>
            </a:endParaRPr>
          </a:p>
          <a:p>
            <a:pPr marL="0" indent="0">
              <a:buNone/>
            </a:pPr>
            <a:r>
              <a:rPr lang="en-US" altLang="zh-CN" sz="2000" dirty="0"/>
              <a:t> </a:t>
            </a:r>
            <a:r>
              <a:rPr lang="en-US" altLang="zh-CN" sz="2000" dirty="0" smtClean="0"/>
              <a:t>  </a:t>
            </a:r>
            <a:r>
              <a:rPr lang="en-US" altLang="zh-CN" sz="2000" dirty="0" smtClean="0">
                <a:solidFill>
                  <a:srgbClr val="FF0000"/>
                </a:solidFill>
              </a:rPr>
              <a:t>private</a:t>
            </a:r>
            <a:r>
              <a:rPr lang="en-US" altLang="zh-CN" sz="2000" dirty="0" smtClean="0"/>
              <a:t> </a:t>
            </a:r>
            <a:r>
              <a:rPr lang="en-US" altLang="zh-CN" sz="2000" dirty="0" smtClean="0">
                <a:solidFill>
                  <a:srgbClr val="7030A0"/>
                </a:solidFill>
              </a:rPr>
              <a:t>static</a:t>
            </a:r>
            <a:r>
              <a:rPr lang="en-US" altLang="zh-CN" sz="2000" dirty="0" smtClean="0"/>
              <a:t> int </a:t>
            </a:r>
            <a:r>
              <a:rPr lang="en-US" altLang="zh-CN" sz="2000" b="0" dirty="0" err="1" smtClean="0"/>
              <a:t>studentNum</a:t>
            </a:r>
            <a:r>
              <a:rPr lang="en-US" altLang="zh-CN" sz="2000" dirty="0" smtClean="0"/>
              <a:t>; </a:t>
            </a:r>
            <a:r>
              <a:rPr lang="en-US" altLang="zh-CN" sz="2000" dirty="0" smtClean="0">
                <a:solidFill>
                  <a:srgbClr val="0070C0"/>
                </a:solidFill>
              </a:rPr>
              <a:t>//class variable(</a:t>
            </a:r>
            <a:r>
              <a:rPr lang="zh-CN" altLang="en-US" sz="2000" dirty="0" smtClean="0">
                <a:solidFill>
                  <a:srgbClr val="0070C0"/>
                </a:solidFill>
              </a:rPr>
              <a:t>类变量</a:t>
            </a:r>
            <a:r>
              <a:rPr lang="en-US" altLang="zh-CN" sz="2000" dirty="0" smtClean="0">
                <a:solidFill>
                  <a:srgbClr val="0070C0"/>
                </a:solidFill>
              </a:rPr>
              <a:t>)</a:t>
            </a:r>
            <a:endParaRPr lang="en-US" altLang="zh-CN" sz="2000" dirty="0" smtClean="0">
              <a:solidFill>
                <a:srgbClr val="0070C0"/>
              </a:solidFill>
            </a:endParaRPr>
          </a:p>
          <a:p>
            <a:pPr marL="0" indent="0">
              <a:buNone/>
            </a:pPr>
            <a:r>
              <a:rPr lang="en-US" altLang="zh-CN" sz="2000" dirty="0"/>
              <a:t> </a:t>
            </a:r>
            <a:r>
              <a:rPr lang="en-US" altLang="zh-CN" sz="2000" dirty="0" smtClean="0"/>
              <a:t>  </a:t>
            </a:r>
            <a:r>
              <a:rPr lang="en-US" altLang="zh-CN" sz="2000" dirty="0" smtClean="0">
                <a:solidFill>
                  <a:srgbClr val="FF0000"/>
                </a:solidFill>
              </a:rPr>
              <a:t>public</a:t>
            </a:r>
            <a:r>
              <a:rPr lang="en-US" altLang="zh-CN" sz="2000" dirty="0" smtClean="0"/>
              <a:t> </a:t>
            </a:r>
            <a:r>
              <a:rPr lang="en-US" altLang="zh-CN" sz="2000" dirty="0" smtClean="0">
                <a:solidFill>
                  <a:srgbClr val="FF0000"/>
                </a:solidFill>
              </a:rPr>
              <a:t>final static </a:t>
            </a:r>
            <a:r>
              <a:rPr lang="en-US" altLang="zh-CN" sz="2000" dirty="0" smtClean="0"/>
              <a:t>String </a:t>
            </a:r>
            <a:r>
              <a:rPr lang="en-US" altLang="zh-CN" sz="2000" b="0" dirty="0" smtClean="0"/>
              <a:t>SCHOOL= “HIT”; </a:t>
            </a:r>
            <a:r>
              <a:rPr lang="en-US" altLang="zh-CN" sz="2000" dirty="0" smtClean="0">
                <a:solidFill>
                  <a:srgbClr val="0070C0"/>
                </a:solidFill>
              </a:rPr>
              <a:t>//Constants(</a:t>
            </a:r>
            <a:r>
              <a:rPr lang="zh-CN" altLang="en-US" sz="2000" dirty="0" smtClean="0">
                <a:solidFill>
                  <a:srgbClr val="0070C0"/>
                </a:solidFill>
              </a:rPr>
              <a:t>常量</a:t>
            </a:r>
            <a:r>
              <a:rPr lang="en-US" altLang="zh-CN" sz="2000" dirty="0" smtClean="0">
                <a:solidFill>
                  <a:srgbClr val="0070C0"/>
                </a:solidFill>
              </a:rPr>
              <a:t>)</a:t>
            </a:r>
            <a:endParaRPr lang="en-US" altLang="zh-CN" sz="2000" dirty="0" smtClean="0">
              <a:solidFill>
                <a:srgbClr val="0070C0"/>
              </a:solidFill>
            </a:endParaRPr>
          </a:p>
          <a:p>
            <a:pPr marL="0" indent="0">
              <a:buNone/>
            </a:pPr>
            <a:r>
              <a:rPr lang="en-US" altLang="zh-CN" sz="2000" dirty="0">
                <a:solidFill>
                  <a:srgbClr val="00B050"/>
                </a:solidFill>
              </a:rPr>
              <a:t> </a:t>
            </a:r>
            <a:r>
              <a:rPr lang="en-US" altLang="zh-CN" sz="2000" dirty="0" smtClean="0">
                <a:solidFill>
                  <a:srgbClr val="00B050"/>
                </a:solidFill>
              </a:rPr>
              <a:t>  </a:t>
            </a:r>
            <a:r>
              <a:rPr lang="en-US" altLang="zh-CN" sz="2000" dirty="0" smtClean="0">
                <a:solidFill>
                  <a:srgbClr val="0070C0"/>
                </a:solidFill>
              </a:rPr>
              <a:t>//constructor method(</a:t>
            </a:r>
            <a:r>
              <a:rPr lang="zh-CN" altLang="en-US" sz="2000" dirty="0" smtClean="0">
                <a:solidFill>
                  <a:srgbClr val="0070C0"/>
                </a:solidFill>
              </a:rPr>
              <a:t>创建方法</a:t>
            </a:r>
            <a:r>
              <a:rPr lang="en-US" altLang="zh-CN" sz="2000" dirty="0" smtClean="0">
                <a:solidFill>
                  <a:srgbClr val="0070C0"/>
                </a:solidFill>
              </a:rPr>
              <a:t>)</a:t>
            </a:r>
            <a:endParaRPr lang="en-US" altLang="zh-CN" sz="2000" dirty="0" smtClean="0">
              <a:solidFill>
                <a:srgbClr val="0070C0"/>
              </a:solidFill>
            </a:endParaRPr>
          </a:p>
          <a:p>
            <a:pPr marL="0" indent="0">
              <a:buNone/>
            </a:pPr>
            <a:r>
              <a:rPr lang="en-US" altLang="zh-CN" sz="2000" dirty="0" smtClean="0"/>
              <a:t>   </a:t>
            </a:r>
            <a:r>
              <a:rPr lang="en-US" altLang="zh-CN" sz="2000" dirty="0" smtClean="0">
                <a:solidFill>
                  <a:srgbClr val="FF0000"/>
                </a:solidFill>
              </a:rPr>
              <a:t>public</a:t>
            </a:r>
            <a:r>
              <a:rPr lang="en-US" altLang="zh-CN" sz="2000" dirty="0" smtClean="0"/>
              <a:t> </a:t>
            </a:r>
            <a:r>
              <a:rPr lang="en-US" altLang="zh-CN" sz="2000" b="0" dirty="0" smtClean="0"/>
              <a:t>Student</a:t>
            </a:r>
            <a:r>
              <a:rPr lang="en-US" altLang="zh-CN" sz="2000" dirty="0" smtClean="0"/>
              <a:t>(String </a:t>
            </a:r>
            <a:r>
              <a:rPr lang="en-US" altLang="zh-CN" sz="2000" b="0" dirty="0" smtClean="0"/>
              <a:t>id</a:t>
            </a:r>
            <a:r>
              <a:rPr lang="en-US" altLang="zh-CN" sz="2000" dirty="0" smtClean="0"/>
              <a:t>){</a:t>
            </a:r>
            <a:endParaRPr lang="en-US" altLang="zh-CN" sz="2000" dirty="0" smtClean="0"/>
          </a:p>
          <a:p>
            <a:pPr marL="0" indent="0">
              <a:buNone/>
            </a:pPr>
            <a:r>
              <a:rPr lang="en-US" altLang="zh-CN" sz="2000" dirty="0"/>
              <a:t> </a:t>
            </a:r>
            <a:r>
              <a:rPr lang="en-US" altLang="zh-CN" sz="2000" dirty="0" smtClean="0"/>
              <a:t>      this</a:t>
            </a:r>
            <a:r>
              <a:rPr lang="en-US" altLang="zh-CN" sz="2000" dirty="0" smtClean="0"/>
              <a:t>.id = id;</a:t>
            </a:r>
            <a:endParaRPr lang="en-US" altLang="zh-CN" sz="2000" dirty="0" smtClean="0"/>
          </a:p>
          <a:p>
            <a:pPr marL="0" indent="0">
              <a:buNone/>
            </a:pPr>
            <a:r>
              <a:rPr lang="en-US" altLang="zh-CN" sz="2000" dirty="0" smtClean="0"/>
              <a:t>   }</a:t>
            </a:r>
            <a:endParaRPr lang="en-US" altLang="zh-CN" sz="2000" dirty="0" smtClean="0"/>
          </a:p>
          <a:p>
            <a:pPr marL="0" indent="0">
              <a:buNone/>
            </a:pPr>
            <a:r>
              <a:rPr lang="en-US" altLang="zh-CN" sz="2000" dirty="0" smtClean="0"/>
              <a:t>}</a:t>
            </a:r>
            <a:endParaRPr lang="en-US" altLang="zh-CN"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24362</Words>
  <Application>WPS 演示</Application>
  <PresentationFormat>全屏显示(4:3)</PresentationFormat>
  <Paragraphs>798</Paragraphs>
  <Slides>81</Slides>
  <Notes>23</Notes>
  <HiddenSlides>3</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81</vt:i4>
      </vt:variant>
    </vt:vector>
  </HeadingPairs>
  <TitlesOfParts>
    <vt:vector size="89" baseType="lpstr">
      <vt:lpstr>Arial</vt:lpstr>
      <vt:lpstr>宋体</vt:lpstr>
      <vt:lpstr>Wingdings</vt:lpstr>
      <vt:lpstr>楷体</vt:lpstr>
      <vt:lpstr>Calibri</vt:lpstr>
      <vt:lpstr>微软雅黑</vt:lpstr>
      <vt:lpstr>Arial Unicode MS</vt:lpstr>
      <vt:lpstr>Office Theme</vt:lpstr>
      <vt:lpstr>Java Programming</vt:lpstr>
      <vt:lpstr>How to describe the student(s)?</vt:lpstr>
      <vt:lpstr>How to describe the student(s)?</vt:lpstr>
      <vt:lpstr>Outline</vt:lpstr>
      <vt:lpstr>Object oriented programming</vt:lpstr>
      <vt:lpstr>Class &amp; Object</vt:lpstr>
      <vt:lpstr>Class &amp; Object </vt:lpstr>
      <vt:lpstr>Object oriented programming</vt:lpstr>
      <vt:lpstr>Defining a class: Student</vt:lpstr>
      <vt:lpstr>Creating Student objects</vt:lpstr>
      <vt:lpstr>Class declarations(类的定义)</vt:lpstr>
      <vt:lpstr>Class declarations</vt:lpstr>
      <vt:lpstr>Define multiple Classes in a file</vt:lpstr>
      <vt:lpstr>Member variables(成员变量)</vt:lpstr>
      <vt:lpstr>Access Modifiers(访问修饰符)</vt:lpstr>
      <vt:lpstr>Access Modifiers</vt:lpstr>
      <vt:lpstr>Access Modifiers – class level</vt:lpstr>
      <vt:lpstr>Access Modifiers – member level</vt:lpstr>
      <vt:lpstr>Tips on member access modifiers</vt:lpstr>
      <vt:lpstr>The static modifier</vt:lpstr>
      <vt:lpstr>The static modifier</vt:lpstr>
      <vt:lpstr>Instance variables(实例变量)</vt:lpstr>
      <vt:lpstr>Default values of Instance variables</vt:lpstr>
      <vt:lpstr>Class variables(类变量)</vt:lpstr>
      <vt:lpstr>What is the output?</vt:lpstr>
      <vt:lpstr>What is the output?</vt:lpstr>
      <vt:lpstr>Constants(常量)</vt:lpstr>
      <vt:lpstr>Member Methods(成员方法)</vt:lpstr>
      <vt:lpstr>Method declarations</vt:lpstr>
      <vt:lpstr>Instance &amp; Class Method</vt:lpstr>
      <vt:lpstr>Constructor method</vt:lpstr>
      <vt:lpstr>Constructor method</vt:lpstr>
      <vt:lpstr>Keyword this and dot notation</vt:lpstr>
      <vt:lpstr>Overloading(重载)</vt:lpstr>
      <vt:lpstr>The setter and getter methods</vt:lpstr>
      <vt:lpstr>Quiz: define your own Date class </vt:lpstr>
      <vt:lpstr>Constructing objects with new</vt:lpstr>
      <vt:lpstr>Look inside the object</vt:lpstr>
      <vt:lpstr>Automatic garbage collection</vt:lpstr>
      <vt:lpstr>When to use new operation?</vt:lpstr>
      <vt:lpstr>Accessing the instance members</vt:lpstr>
      <vt:lpstr>The null value</vt:lpstr>
      <vt:lpstr>The null value</vt:lpstr>
      <vt:lpstr>Encapsulation(封装)</vt:lpstr>
      <vt:lpstr>BMI statistics problem</vt:lpstr>
      <vt:lpstr>Sort students by height</vt:lpstr>
      <vt:lpstr>Refactor the BMI classes</vt:lpstr>
      <vt:lpstr>Generate students randomly</vt:lpstr>
      <vt:lpstr>JVM internals* Java虚拟机剖析</vt:lpstr>
      <vt:lpstr>JVM internals</vt:lpstr>
      <vt:lpstr>JVM internals</vt:lpstr>
      <vt:lpstr>Method area(方法区)</vt:lpstr>
      <vt:lpstr>Run-time constant pool(常量池)</vt:lpstr>
      <vt:lpstr>Run-time constant pool vs String pool</vt:lpstr>
      <vt:lpstr>Evolution of String pool</vt:lpstr>
      <vt:lpstr>Heap(堆)</vt:lpstr>
      <vt:lpstr>JVM Stacks(栈) </vt:lpstr>
      <vt:lpstr>Case study</vt:lpstr>
      <vt:lpstr>Stack </vt:lpstr>
      <vt:lpstr>Stack and Heap</vt:lpstr>
      <vt:lpstr>More about classes 类的高级用法</vt:lpstr>
      <vt:lpstr>Instance Initialization Blocks</vt:lpstr>
      <vt:lpstr>Instance Initialization Blocks</vt:lpstr>
      <vt:lpstr>Static Initialization Blocks</vt:lpstr>
      <vt:lpstr>Nested Classes(嵌套类)</vt:lpstr>
      <vt:lpstr>Nested Classes</vt:lpstr>
      <vt:lpstr>Nested Classes</vt:lpstr>
      <vt:lpstr>Initialize Nested Classes</vt:lpstr>
      <vt:lpstr>Local classes(局部类)</vt:lpstr>
      <vt:lpstr>Local classes</vt:lpstr>
      <vt:lpstr>Anonymous Classes(匿名类)</vt:lpstr>
      <vt:lpstr>Reading materials</vt:lpstr>
      <vt:lpstr>Unified Modeling Language* 统一建模语言</vt:lpstr>
      <vt:lpstr>UML(统一建模语言)</vt:lpstr>
      <vt:lpstr>UML</vt:lpstr>
      <vt:lpstr>Class diagram</vt:lpstr>
      <vt:lpstr>Class diagram</vt:lpstr>
      <vt:lpstr>Object diagram</vt:lpstr>
      <vt:lpstr>Sequence Diagram</vt:lpstr>
      <vt:lpstr>Summery of Classes &amp; Objects</vt:lpstr>
      <vt:lpstr>PowerPoint 演示文稿</vt:lpstr>
    </vt:vector>
  </TitlesOfParts>
  <Company>University at Buffalo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Xudong</dc:creator>
  <cp:lastModifiedBy>think</cp:lastModifiedBy>
  <cp:revision>1204</cp:revision>
  <cp:lastPrinted>2017-01-15T05:38:00Z</cp:lastPrinted>
  <dcterms:created xsi:type="dcterms:W3CDTF">2016-09-13T14:28:00Z</dcterms:created>
  <dcterms:modified xsi:type="dcterms:W3CDTF">2018-07-17T14:49:32Z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