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7"/>
  </p:handoutMasterIdLst>
  <p:sldIdLst>
    <p:sldId id="256" r:id="rId3"/>
    <p:sldId id="282" r:id="rId4"/>
    <p:sldId id="317" r:id="rId5"/>
    <p:sldId id="285" r:id="rId6"/>
    <p:sldId id="299" r:id="rId8"/>
    <p:sldId id="283" r:id="rId9"/>
    <p:sldId id="284" r:id="rId10"/>
    <p:sldId id="288" r:id="rId11"/>
    <p:sldId id="316" r:id="rId12"/>
    <p:sldId id="297" r:id="rId13"/>
    <p:sldId id="293" r:id="rId14"/>
    <p:sldId id="298" r:id="rId15"/>
    <p:sldId id="295" r:id="rId16"/>
    <p:sldId id="312" r:id="rId17"/>
    <p:sldId id="311" r:id="rId18"/>
    <p:sldId id="294" r:id="rId19"/>
    <p:sldId id="315" r:id="rId20"/>
    <p:sldId id="300" r:id="rId21"/>
    <p:sldId id="313" r:id="rId22"/>
    <p:sldId id="301" r:id="rId23"/>
    <p:sldId id="307" r:id="rId24"/>
    <p:sldId id="310" r:id="rId25"/>
    <p:sldId id="314" r:id="rId26"/>
    <p:sldId id="302" r:id="rId27"/>
    <p:sldId id="308" r:id="rId28"/>
    <p:sldId id="304" r:id="rId29"/>
    <p:sldId id="305" r:id="rId30"/>
    <p:sldId id="306" r:id="rId31"/>
    <p:sldId id="318" r:id="rId32"/>
    <p:sldId id="321" r:id="rId33"/>
    <p:sldId id="322" r:id="rId34"/>
    <p:sldId id="324" r:id="rId35"/>
    <p:sldId id="281" r:id="rId36"/>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75197" autoAdjust="0"/>
  </p:normalViewPr>
  <p:slideViewPr>
    <p:cSldViewPr snapToGrid="0">
      <p:cViewPr varScale="1">
        <p:scale>
          <a:sx n="51" d="100"/>
          <a:sy n="51" d="100"/>
        </p:scale>
        <p:origin x="1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33A769B4-3C4B-4D86-971E-89410116978C}" type="datetimeFigureOut">
              <a:rPr lang="zh-CN" altLang="en-US" smtClean="0"/>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37B1F703-52B4-48C1-8310-B832274BCAC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2925" y="0"/>
            <a:ext cx="4303713" cy="341313"/>
          </a:xfrm>
          <a:prstGeom prst="rect">
            <a:avLst/>
          </a:prstGeom>
        </p:spPr>
        <p:txBody>
          <a:bodyPr vert="horz" lIns="91440" tIns="45720" rIns="91440" bIns="45720" rtlCol="0"/>
          <a:lstStyle>
            <a:lvl1pPr algn="r">
              <a:defRPr sz="1200"/>
            </a:lvl1pPr>
          </a:lstStyle>
          <a:p>
            <a:fld id="{052D6BDB-246E-41E7-9770-F81D95CFA726}"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188" y="3271838"/>
            <a:ext cx="7943850" cy="2676525"/>
          </a:xfrm>
          <a:prstGeom prst="rect">
            <a:avLst/>
          </a:prstGeom>
        </p:spPr>
        <p:txBody>
          <a:bodyPr vert="horz" lIns="91440" tIns="45720" rIns="91440" bIns="45720" rtlCol="0"/>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2925" y="6456363"/>
            <a:ext cx="4303713" cy="341312"/>
          </a:xfrm>
          <a:prstGeom prst="rect">
            <a:avLst/>
          </a:prstGeom>
        </p:spPr>
        <p:txBody>
          <a:bodyPr vert="horz" lIns="91440" tIns="45720" rIns="91440" bIns="45720" rtlCol="0" anchor="b"/>
          <a:lstStyle>
            <a:lvl1pPr algn="r">
              <a:defRPr sz="1200"/>
            </a:lvl1pPr>
          </a:lstStyle>
          <a:p>
            <a:fld id="{01EC079D-44E6-422C-BE3C-CCF384E6C0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一维数组到二维数组的转换，将</a:t>
            </a:r>
            <a:r>
              <a:rPr lang="en-US" altLang="zh-CN" dirty="0" err="1" smtClean="0"/>
              <a:t>Tetrimino</a:t>
            </a:r>
            <a:r>
              <a:rPr lang="zh-CN" altLang="en-US" dirty="0" smtClean="0"/>
              <a:t>的</a:t>
            </a:r>
            <a:r>
              <a:rPr lang="en-US" altLang="zh-CN" dirty="0" smtClean="0"/>
              <a:t>16</a:t>
            </a:r>
            <a:r>
              <a:rPr lang="zh-CN" altLang="en-US" dirty="0" smtClean="0"/>
              <a:t>个方块填到地图对应的位置上</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从最上层（第</a:t>
            </a:r>
            <a:r>
              <a:rPr lang="en-US" altLang="zh-CN" dirty="0" smtClean="0"/>
              <a:t>0</a:t>
            </a:r>
            <a:r>
              <a:rPr lang="zh-CN" altLang="en-US" dirty="0" smtClean="0"/>
              <a:t>行）开始，检查每行是否被方块填满（每个格子中，</a:t>
            </a:r>
            <a:r>
              <a:rPr lang="en-US" altLang="zh-CN" dirty="0" smtClean="0"/>
              <a:t>0-</a:t>
            </a:r>
            <a:r>
              <a:rPr lang="zh-CN" altLang="en-US" dirty="0" smtClean="0"/>
              <a:t>无方块，</a:t>
            </a:r>
            <a:r>
              <a:rPr lang="en-US" altLang="zh-CN" dirty="0" smtClean="0"/>
              <a:t>1-</a:t>
            </a:r>
            <a:r>
              <a:rPr lang="zh-CN" altLang="en-US" dirty="0" smtClean="0"/>
              <a:t>有方块）</a:t>
            </a:r>
            <a:endParaRPr lang="en-US" altLang="zh-CN" dirty="0" smtClean="0"/>
          </a:p>
          <a:p>
            <a:r>
              <a:rPr lang="zh-CN" altLang="en-US" dirty="0" smtClean="0"/>
              <a:t>如果发现</a:t>
            </a:r>
            <a:r>
              <a:rPr lang="en-US" altLang="zh-CN" dirty="0" err="1" smtClean="0"/>
              <a:t>yy</a:t>
            </a:r>
            <a:r>
              <a:rPr lang="zh-CN" altLang="en-US" dirty="0" smtClean="0"/>
              <a:t>行满了，则清除这一行，即将</a:t>
            </a:r>
            <a:r>
              <a:rPr lang="en-US" altLang="zh-CN" dirty="0" smtClean="0"/>
              <a:t>yy-1</a:t>
            </a:r>
            <a:r>
              <a:rPr lang="zh-CN" altLang="en-US" dirty="0" smtClean="0"/>
              <a:t>行替换</a:t>
            </a:r>
            <a:r>
              <a:rPr lang="en-US" altLang="zh-CN" dirty="0" err="1" smtClean="0"/>
              <a:t>yy</a:t>
            </a:r>
            <a:r>
              <a:rPr lang="zh-CN" altLang="en-US" dirty="0" smtClean="0"/>
              <a:t>行，将</a:t>
            </a:r>
            <a:r>
              <a:rPr lang="en-US" altLang="zh-CN" dirty="0" smtClean="0"/>
              <a:t>yy-2</a:t>
            </a:r>
            <a:r>
              <a:rPr lang="zh-CN" altLang="en-US" dirty="0" smtClean="0"/>
              <a:t>行替换</a:t>
            </a:r>
            <a:r>
              <a:rPr lang="en-US" altLang="zh-CN" dirty="0" smtClean="0"/>
              <a:t>yy-1</a:t>
            </a:r>
            <a:r>
              <a:rPr lang="zh-CN" altLang="en-US" dirty="0" smtClean="0"/>
              <a:t>行，依次类推，一直到第</a:t>
            </a:r>
            <a:r>
              <a:rPr lang="en-US" altLang="zh-CN" dirty="0" smtClean="0"/>
              <a:t>0</a:t>
            </a:r>
            <a:r>
              <a:rPr lang="zh-CN" altLang="en-US" dirty="0" smtClean="0"/>
              <a:t>行</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已知矩阵行列，可换算出一维数组下标</a:t>
            </a:r>
            <a:endParaRPr lang="en-US" altLang="zh-CN" dirty="0" smtClean="0"/>
          </a:p>
          <a:p>
            <a:r>
              <a:rPr lang="zh-CN" altLang="en-US" dirty="0" smtClean="0"/>
              <a:t>已知一维数组下标，也可换算出矩阵行列</a:t>
            </a:r>
            <a:endParaRPr lang="en-US" altLang="zh-CN" dirty="0" smtClean="0"/>
          </a:p>
          <a:p>
            <a:r>
              <a:rPr lang="zh-CN" altLang="en-US" dirty="0" smtClean="0"/>
              <a:t>也就是说，二维数组可以用一维数组来表示</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用一个三维矩阵定义一个</a:t>
            </a:r>
            <a:r>
              <a:rPr lang="en-US" altLang="zh-CN" dirty="0" err="1" smtClean="0"/>
              <a:t>tetrimino</a:t>
            </a:r>
            <a:r>
              <a:rPr lang="zh-CN" altLang="en-US" dirty="0" smtClean="0"/>
              <a:t>，因为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每个</a:t>
            </a:r>
            <a:r>
              <a:rPr lang="en-US" altLang="zh-CN" dirty="0" err="1" smtClean="0"/>
              <a:t>tetrimino</a:t>
            </a:r>
            <a:r>
              <a:rPr lang="zh-CN" altLang="en-US" dirty="0" smtClean="0"/>
              <a:t>共</a:t>
            </a:r>
            <a:r>
              <a:rPr lang="en-US" altLang="zh-CN" dirty="0" smtClean="0"/>
              <a:t>4</a:t>
            </a:r>
            <a:r>
              <a:rPr lang="zh-CN" altLang="en-US" dirty="0" smtClean="0"/>
              <a:t>种状态</a:t>
            </a:r>
            <a:endParaRPr lang="en-US" altLang="zh-CN" dirty="0" smtClean="0"/>
          </a:p>
          <a:p>
            <a:r>
              <a:rPr lang="zh-CN" altLang="en-US" dirty="0" smtClean="0"/>
              <a:t>每一个状态为一个二维矩阵</a:t>
            </a:r>
            <a:endParaRPr lang="en-US" altLang="zh-CN" dirty="0" smtClean="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为了保存所有的</a:t>
            </a:r>
            <a:r>
              <a:rPr lang="en-US" altLang="zh-CN" dirty="0" err="1" smtClean="0"/>
              <a:t>tetrimino</a:t>
            </a:r>
            <a:r>
              <a:rPr lang="zh-CN" altLang="en-US" dirty="0" smtClean="0"/>
              <a:t>的所有状态，需要</a:t>
            </a:r>
            <a:r>
              <a:rPr lang="en-US" altLang="zh-CN" dirty="0" smtClean="0"/>
              <a:t>4</a:t>
            </a:r>
            <a:r>
              <a:rPr lang="zh-CN" altLang="en-US" dirty="0" smtClean="0"/>
              <a:t>维矩阵</a:t>
            </a:r>
            <a:endParaRPr lang="en-US" altLang="zh-CN" dirty="0" smtClean="0"/>
          </a:p>
          <a:p>
            <a:r>
              <a:rPr lang="zh-CN" altLang="en-US" dirty="0" smtClean="0"/>
              <a:t>为了避免</a:t>
            </a:r>
            <a:r>
              <a:rPr lang="en-US" altLang="zh-CN" dirty="0" smtClean="0"/>
              <a:t>4</a:t>
            </a:r>
            <a:r>
              <a:rPr lang="zh-CN" altLang="en-US" dirty="0" smtClean="0"/>
              <a:t>维矩阵，我们将每一个状态用一个一维矩阵表示，而不用之前的二维矩阵</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注意，这些函数去掉了</a:t>
            </a:r>
            <a:r>
              <a:rPr lang="en-US" altLang="zh-CN" dirty="0" smtClean="0"/>
              <a:t>static</a:t>
            </a:r>
            <a:r>
              <a:rPr lang="zh-CN" altLang="en-US" dirty="0" smtClean="0"/>
              <a:t>关键字</a:t>
            </a:r>
            <a:endParaRPr lang="en-US" altLang="zh-CN" dirty="0" smtClean="0"/>
          </a:p>
          <a:p>
            <a:r>
              <a:rPr lang="zh-CN" altLang="en-US" dirty="0" smtClean="0"/>
              <a:t>而且在函数外部定义了变量！</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下部和有部多余的设计是为了保证碰撞检测和停止算法不会数组越界</a:t>
            </a:r>
            <a:endParaRPr lang="zh-CN" altLang="en-US" dirty="0"/>
          </a:p>
        </p:txBody>
      </p:sp>
      <p:sp>
        <p:nvSpPr>
          <p:cNvPr id="4" name="Slide Number Placeholder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先碰撞检测，再移动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注意，碰撞检测发生在每个动作之前，例如下落时，假定</a:t>
            </a:r>
            <a:r>
              <a:rPr lang="en-US" altLang="zh-CN" dirty="0" smtClean="0"/>
              <a:t>y=y+1</a:t>
            </a:r>
            <a:r>
              <a:rPr lang="zh-CN" altLang="en-US" dirty="0" smtClean="0"/>
              <a:t>，即假设</a:t>
            </a:r>
            <a:r>
              <a:rPr lang="en-US" altLang="zh-CN" dirty="0" err="1" smtClean="0"/>
              <a:t>tetrimino</a:t>
            </a:r>
            <a:r>
              <a:rPr lang="zh-CN" altLang="en-US" dirty="0" smtClean="0"/>
              <a:t>已经在</a:t>
            </a:r>
            <a:r>
              <a:rPr lang="en-US" altLang="zh-CN" dirty="0" smtClean="0"/>
              <a:t>y+1</a:t>
            </a:r>
            <a:r>
              <a:rPr lang="zh-CN" altLang="en-US" dirty="0" smtClean="0"/>
              <a:t>的位置上，然后进行检测，如果检测碰撞了，则并不进行真正下落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a:t>
            </a:r>
            <a:r>
              <a:rPr lang="en-US" altLang="zh-CN" dirty="0" err="1" smtClean="0"/>
              <a:t>Tetrimino</a:t>
            </a:r>
            <a:r>
              <a:rPr lang="zh-CN" altLang="en-US" dirty="0" smtClean="0"/>
              <a:t>的</a:t>
            </a:r>
            <a:r>
              <a:rPr lang="en-US" altLang="zh-CN" dirty="0" smtClean="0"/>
              <a:t>16</a:t>
            </a:r>
            <a:r>
              <a:rPr lang="zh-CN" altLang="en-US" dirty="0" smtClean="0"/>
              <a:t>个方块进行检测，看是否于地图上已经放置的方块重叠</a:t>
            </a:r>
            <a:endParaRPr lang="en-US" altLang="zh-CN" dirty="0" smtClean="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endParaRPr lang="en-US" altLang="zh-CN" dirty="0" smtClean="0"/>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baseline="0">
          <a:solidFill>
            <a:schemeClr val="tx1"/>
          </a:solidFill>
          <a:latin typeface="+mn-lt"/>
          <a:ea typeface="楷体" panose="0201060906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baseline="0">
          <a:solidFill>
            <a:schemeClr val="tx1"/>
          </a:solidFill>
          <a:latin typeface="+mn-lt"/>
          <a:ea typeface="楷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baseline="0">
          <a:solidFill>
            <a:schemeClr val="tx1"/>
          </a:solidFill>
          <a:latin typeface="+mn-lt"/>
          <a:ea typeface="楷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baseline="0">
          <a:solidFill>
            <a:schemeClr val="tx1"/>
          </a:solidFill>
          <a:latin typeface="+mn-lt"/>
          <a:ea typeface="楷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GIF"/><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3600" dirty="0" smtClean="0"/>
              <a:t>Tetris Game</a:t>
            </a:r>
            <a:endParaRPr lang="en-US" altLang="zh-CN" sz="3600" dirty="0" smtClean="0"/>
          </a:p>
          <a:p>
            <a:r>
              <a:rPr lang="zh-CN" altLang="en-US" sz="3600" b="1" smtClean="0"/>
              <a:t>俄罗斯方块</a:t>
            </a:r>
            <a:endParaRPr lang="zh-CN" altLang="en-US" sz="36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69617" y="642361"/>
            <a:ext cx="2204765" cy="146396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Multi-dimensional arrays</a:t>
            </a:r>
            <a:endParaRPr lang="zh-CN" altLang="en-US" dirty="0"/>
          </a:p>
        </p:txBody>
      </p:sp>
      <p:sp>
        <p:nvSpPr>
          <p:cNvPr id="3" name="Content Placeholder 2"/>
          <p:cNvSpPr>
            <a:spLocks noGrp="1"/>
          </p:cNvSpPr>
          <p:nvPr>
            <p:ph idx="1"/>
          </p:nvPr>
        </p:nvSpPr>
        <p:spPr/>
        <p:txBody>
          <a:bodyPr/>
          <a:lstStyle/>
          <a:p>
            <a:r>
              <a:rPr lang="en-US" altLang="zh-CN" dirty="0" smtClean="0"/>
              <a:t>You can declare a three dimensional array as :</a:t>
            </a:r>
            <a:endParaRPr lang="en-US" altLang="zh-CN" dirty="0"/>
          </a:p>
          <a:p>
            <a:pPr marL="0" indent="0">
              <a:buNone/>
            </a:pPr>
            <a:r>
              <a:rPr lang="en-US" altLang="zh-CN" dirty="0" smtClean="0"/>
              <a:t>   </a:t>
            </a:r>
            <a:endParaRPr lang="en-US" altLang="zh-CN" dirty="0" smtClean="0"/>
          </a:p>
          <a:p>
            <a:pPr marL="0" indent="0">
              <a:buNone/>
            </a:pPr>
            <a:r>
              <a:rPr lang="en-US" altLang="zh-CN" dirty="0"/>
              <a:t> </a:t>
            </a:r>
            <a:r>
              <a:rPr lang="en-US" altLang="zh-CN" dirty="0" smtClean="0"/>
              <a:t>    int </a:t>
            </a:r>
            <a:r>
              <a:rPr lang="en-US" altLang="zh-CN" dirty="0" err="1" smtClean="0"/>
              <a:t>threeD</a:t>
            </a:r>
            <a:r>
              <a:rPr lang="en-US" altLang="zh-CN" dirty="0" smtClean="0"/>
              <a:t>[][][]= new int [3</a:t>
            </a:r>
            <a:r>
              <a:rPr lang="en-US" altLang="zh-CN" dirty="0"/>
              <a:t>][4][5</a:t>
            </a:r>
            <a:r>
              <a:rPr lang="en-US" altLang="zh-CN" dirty="0" smtClean="0"/>
              <a:t>];</a:t>
            </a:r>
            <a:endParaRPr lang="en-US" altLang="zh-CN" dirty="0" smtClean="0"/>
          </a:p>
          <a:p>
            <a:pPr marL="0" indent="0">
              <a:buNone/>
            </a:pPr>
            <a:endParaRPr lang="en-US" altLang="zh-CN" dirty="0"/>
          </a:p>
          <a:p>
            <a:r>
              <a:rPr lang="en-US" altLang="zh-CN" dirty="0"/>
              <a:t>You </a:t>
            </a:r>
            <a:r>
              <a:rPr lang="en-US" altLang="zh-CN" dirty="0" smtClean="0"/>
              <a:t>can </a:t>
            </a:r>
            <a:r>
              <a:rPr lang="en-US" altLang="zh-CN" dirty="0"/>
              <a:t>declare a </a:t>
            </a:r>
            <a:r>
              <a:rPr lang="en-US" altLang="zh-CN" dirty="0" smtClean="0"/>
              <a:t>4 or more </a:t>
            </a:r>
            <a:r>
              <a:rPr lang="en-US" altLang="zh-CN" dirty="0"/>
              <a:t>dimensional </a:t>
            </a:r>
            <a:r>
              <a:rPr lang="en-US" altLang="zh-CN" dirty="0" smtClean="0"/>
              <a:t>array, but it is not recommended.</a:t>
            </a:r>
            <a:endParaRPr lang="en-US" altLang="zh-CN" dirty="0" smtClean="0"/>
          </a:p>
          <a:p>
            <a:pPr marL="0" indent="0">
              <a:buNone/>
            </a:pPr>
            <a:endParaRPr lang="en-US" altLang="zh-CN" dirty="0" smtClean="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Store the J shape Tetrimino</a:t>
            </a:r>
            <a:endParaRPr lang="zh-CN" altLang="en-US" dirty="0"/>
          </a:p>
        </p:txBody>
      </p:sp>
      <p:sp>
        <p:nvSpPr>
          <p:cNvPr id="3" name="Content Placeholder 2"/>
          <p:cNvSpPr>
            <a:spLocks noGrp="1"/>
          </p:cNvSpPr>
          <p:nvPr>
            <p:ph idx="1"/>
          </p:nvPr>
        </p:nvSpPr>
        <p:spPr/>
        <p:txBody>
          <a:bodyPr>
            <a:normAutofit/>
          </a:bodyPr>
          <a:lstStyle/>
          <a:p>
            <a:r>
              <a:rPr lang="en-US" altLang="zh-CN" dirty="0"/>
              <a:t>We can </a:t>
            </a:r>
            <a:r>
              <a:rPr lang="en-US" altLang="zh-CN" dirty="0" smtClean="0"/>
              <a:t>use a three-dimensional array to store a </a:t>
            </a:r>
            <a:r>
              <a:rPr lang="en-US" altLang="zh-CN" dirty="0"/>
              <a:t>Tetrimino</a:t>
            </a:r>
            <a:endParaRPr lang="en-US" altLang="zh-CN" dirty="0"/>
          </a:p>
          <a:p>
            <a:pPr marL="0" indent="0">
              <a:buNone/>
            </a:pPr>
            <a:endParaRPr lang="en-US" altLang="zh-CN" sz="2000" dirty="0">
              <a:solidFill>
                <a:srgbClr val="000000"/>
              </a:solidFill>
              <a:latin typeface="Consolas" panose="020B0609020204030204" pitchFamily="49" charset="0"/>
            </a:endParaRPr>
          </a:p>
          <a:p>
            <a:pPr marL="0" indent="0">
              <a:buNone/>
            </a:pPr>
            <a:endParaRPr lang="en-US" altLang="zh-CN" sz="2000" dirty="0" smtClean="0">
              <a:solidFill>
                <a:srgbClr val="000000"/>
              </a:solidFill>
              <a:latin typeface="Consolas" panose="020B0609020204030204" pitchFamily="49" charset="0"/>
            </a:endParaRPr>
          </a:p>
          <a:p>
            <a:pPr marL="0" indent="0">
              <a:buNone/>
            </a:pPr>
            <a:endParaRPr lang="en-US" altLang="zh-CN" sz="2000" dirty="0">
              <a:solidFill>
                <a:srgbClr val="000000"/>
              </a:solidFill>
              <a:latin typeface="Consolas" panose="020B0609020204030204" pitchFamily="49" charset="0"/>
            </a:endParaRPr>
          </a:p>
          <a:p>
            <a:pPr marL="0" indent="0">
              <a:buNone/>
            </a:pPr>
            <a:endParaRPr lang="en-US" altLang="zh-CN" sz="2000" dirty="0" smtClean="0">
              <a:solidFill>
                <a:srgbClr val="000000"/>
              </a:solidFill>
              <a:latin typeface="Consolas" panose="020B0609020204030204" pitchFamily="49" charset="0"/>
            </a:endParaRPr>
          </a:p>
          <a:p>
            <a:pPr marL="0" indent="0">
              <a:buNone/>
            </a:pPr>
            <a:r>
              <a:rPr lang="en-US" altLang="zh-CN" sz="2000" dirty="0" err="1" smtClean="0">
                <a:solidFill>
                  <a:srgbClr val="000000"/>
                </a:solidFill>
                <a:latin typeface="Consolas" panose="020B0609020204030204" pitchFamily="49" charset="0"/>
              </a:rPr>
              <a:t>int</a:t>
            </a:r>
            <a:r>
              <a:rPr lang="en-US" altLang="zh-CN" sz="2000" dirty="0" smtClean="0">
                <a:solidFill>
                  <a:srgbClr val="000000"/>
                </a:solidFill>
                <a:latin typeface="Consolas" panose="020B0609020204030204" pitchFamily="49" charset="0"/>
              </a:rPr>
              <a:t>[][][] J=</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{{{0,1,0,0},{0,1,0,0},{1,1,0,0},{0,0,0,0}}, </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{{1,0,0,0},{1,1,1,0},{0,0,0,0},{0,0,0,0}},</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{{1,1,0,0},{1,0,0,0},{1,0,0,0},{0,0,0,0}},</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{{1,1,1,0},{0,0,1,0},{0,0,0,0},{0,0,0,0}}};</a:t>
            </a:r>
            <a:endParaRPr lang="zh-CN" altLang="en-US" sz="2000" dirty="0"/>
          </a:p>
        </p:txBody>
      </p:sp>
      <p:pic>
        <p:nvPicPr>
          <p:cNvPr id="4" name="Picture 3"/>
          <p:cNvPicPr>
            <a:picLocks noChangeAspect="1"/>
          </p:cNvPicPr>
          <p:nvPr/>
        </p:nvPicPr>
        <p:blipFill>
          <a:blip r:embed="rId1"/>
          <a:stretch>
            <a:fillRect/>
          </a:stretch>
        </p:blipFill>
        <p:spPr>
          <a:xfrm>
            <a:off x="1455190" y="2637756"/>
            <a:ext cx="5870474" cy="148974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Store all the Tetriminos</a:t>
            </a:r>
            <a:endParaRPr lang="zh-CN" altLang="en-US" dirty="0"/>
          </a:p>
        </p:txBody>
      </p:sp>
      <p:sp>
        <p:nvSpPr>
          <p:cNvPr id="3" name="Content Placeholder 2"/>
          <p:cNvSpPr>
            <a:spLocks noGrp="1"/>
          </p:cNvSpPr>
          <p:nvPr>
            <p:ph idx="1"/>
          </p:nvPr>
        </p:nvSpPr>
        <p:spPr>
          <a:xfrm>
            <a:off x="628650" y="1825624"/>
            <a:ext cx="7886700" cy="4791075"/>
          </a:xfrm>
        </p:spPr>
        <p:txBody>
          <a:bodyPr>
            <a:noAutofit/>
          </a:bodyPr>
          <a:lstStyle/>
          <a:p>
            <a:pPr marL="0" indent="0">
              <a:buNone/>
            </a:pPr>
            <a:r>
              <a:rPr lang="en-US" altLang="zh-CN" sz="1800" dirty="0" err="1" smtClean="0">
                <a:solidFill>
                  <a:srgbClr val="000000"/>
                </a:solidFill>
                <a:latin typeface="Consolas" panose="020B0609020204030204" pitchFamily="49" charset="0"/>
              </a:rPr>
              <a:t>int</a:t>
            </a:r>
            <a:r>
              <a:rPr lang="en-US" altLang="zh-CN" sz="1800" dirty="0" smtClean="0">
                <a:solidFill>
                  <a:srgbClr val="000000"/>
                </a:solidFill>
                <a:latin typeface="Consolas" panose="020B0609020204030204" pitchFamily="49" charset="0"/>
              </a:rPr>
              <a:t> </a:t>
            </a:r>
            <a:r>
              <a:rPr lang="en-US" altLang="zh-CN" sz="1800" dirty="0" smtClean="0">
                <a:solidFill>
                  <a:srgbClr val="0070C0"/>
                </a:solidFill>
                <a:latin typeface="Consolas" panose="020B0609020204030204" pitchFamily="49" charset="0"/>
              </a:rPr>
              <a:t>shapes</a:t>
            </a:r>
            <a:r>
              <a:rPr lang="en-US" altLang="zh-CN" sz="1800" dirty="0" smtClean="0">
                <a:solidFill>
                  <a:srgbClr val="000000"/>
                </a:solidFill>
                <a:latin typeface="Consolas" panose="020B0609020204030204" pitchFamily="49" charset="0"/>
              </a:rPr>
              <a:t>[][][] = new </a:t>
            </a:r>
            <a:r>
              <a:rPr lang="en-US" altLang="zh-CN" sz="1800" dirty="0" err="1" smtClean="0">
                <a:solidFill>
                  <a:srgbClr val="000000"/>
                </a:solidFill>
                <a:latin typeface="Consolas" panose="020B0609020204030204" pitchFamily="49" charset="0"/>
              </a:rPr>
              <a:t>int</a:t>
            </a:r>
            <a:r>
              <a:rPr lang="en-US" altLang="zh-CN" sz="1800" dirty="0" smtClean="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B050"/>
                </a:solidFill>
                <a:latin typeface="Consolas" panose="020B0609020204030204" pitchFamily="49" charset="0"/>
              </a:rPr>
              <a:t>// I shape</a:t>
            </a:r>
            <a:endParaRPr lang="zh-CN" altLang="en-US" sz="1800" dirty="0">
              <a:solidFill>
                <a:srgbClr val="00B05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{{0,0,0,0,1,1,1,1,0,0,0,0,0,0,0,0},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{0,1,0,0,0,1,0,0,0,1,0,0,0,1,0,0},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{0,0,0,0,1,1,1,1,0,0,0,0,0,0,0,0},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{0,1,0,0,0,1,0,0,0,1,0,0,0,1,0,0}}, </a:t>
            </a:r>
            <a:endParaRPr lang="en-US" altLang="zh-CN" sz="1800" dirty="0" smtClean="0">
              <a:solidFill>
                <a:srgbClr val="000000"/>
              </a:solidFill>
              <a:latin typeface="Consolas" panose="020B0609020204030204" pitchFamily="49" charset="0"/>
            </a:endParaRPr>
          </a:p>
          <a:p>
            <a:pPr marL="0" indent="0">
              <a:buNone/>
            </a:pPr>
            <a:r>
              <a:rPr lang="en-US" altLang="zh-CN" sz="1800" dirty="0" smtClean="0">
                <a:solidFill>
                  <a:srgbClr val="00B050"/>
                </a:solidFill>
                <a:latin typeface="Consolas" panose="020B0609020204030204" pitchFamily="49" charset="0"/>
              </a:rPr>
              <a:t>// J shape</a:t>
            </a:r>
            <a:endParaRPr lang="zh-CN" altLang="en-US" sz="1800" dirty="0">
              <a:solidFill>
                <a:srgbClr val="00B05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{{0,1,0,0,0,1,0,0,1,1,0,0,0,0,0,0}, </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{1,0,0,0,1,1,1,0,0,0,0,0,0,0,0,0},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{1,1,0,0,1,0,0,0,1,0,0,0,0,0,0,0},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{1,1,1,0,0,0,1,0,0,0,0,0,0,0,0,0}};</a:t>
            </a:r>
            <a:endParaRPr lang="zh-CN" altLang="en-US" sz="1800" dirty="0"/>
          </a:p>
          <a:p>
            <a:pPr marL="0" indent="0">
              <a:buNone/>
            </a:pPr>
            <a:r>
              <a:rPr lang="en-US" altLang="zh-CN" sz="1800" dirty="0" smtClean="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a:t>
            </a:r>
            <a:endParaRPr lang="zh-CN" altLang="en-US" sz="1800"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Generate and rotate a Tetrimino</a:t>
            </a:r>
            <a:endParaRPr lang="zh-CN" altLang="en-US" dirty="0"/>
          </a:p>
        </p:txBody>
      </p:sp>
      <p:sp>
        <p:nvSpPr>
          <p:cNvPr id="3" name="Content Placeholder 2"/>
          <p:cNvSpPr>
            <a:spLocks noGrp="1"/>
          </p:cNvSpPr>
          <p:nvPr>
            <p:ph idx="1"/>
          </p:nvPr>
        </p:nvSpPr>
        <p:spPr/>
        <p:txBody>
          <a:bodyPr/>
          <a:lstStyle/>
          <a:p>
            <a:r>
              <a:rPr lang="en-US" altLang="zh-CN" dirty="0" smtClean="0"/>
              <a:t>Generate </a:t>
            </a:r>
            <a:r>
              <a:rPr lang="en-US" altLang="zh-CN" dirty="0"/>
              <a:t>a </a:t>
            </a:r>
            <a:r>
              <a:rPr lang="en-US" altLang="zh-CN" dirty="0" err="1"/>
              <a:t>Tetrimino</a:t>
            </a:r>
            <a:r>
              <a:rPr lang="en-US" altLang="zh-CN" dirty="0"/>
              <a:t> </a:t>
            </a:r>
            <a:r>
              <a:rPr lang="en-US" altLang="zh-CN" dirty="0" smtClean="0"/>
              <a:t>randomly(</a:t>
            </a:r>
            <a:r>
              <a:rPr lang="zh-CN" altLang="en-US" dirty="0" smtClean="0"/>
              <a:t>随机生成骨牌</a:t>
            </a:r>
            <a:r>
              <a:rPr lang="en-US" altLang="zh-CN" dirty="0" smtClean="0"/>
              <a:t>)</a:t>
            </a:r>
            <a:endParaRPr lang="en-US" altLang="zh-CN" dirty="0" smtClean="0"/>
          </a:p>
          <a:p>
            <a:pPr lvl="1"/>
            <a:r>
              <a:rPr lang="en-US" altLang="zh-CN" dirty="0" smtClean="0"/>
              <a:t>Because shape[</a:t>
            </a:r>
            <a:r>
              <a:rPr lang="en-US" altLang="zh-CN" dirty="0" err="1" smtClean="0"/>
              <a:t>i</a:t>
            </a:r>
            <a:r>
              <a:rPr lang="en-US" altLang="zh-CN" dirty="0" smtClean="0"/>
              <a:t>] indicates one of the 7 kinds of Tetriminos.</a:t>
            </a:r>
            <a:endParaRPr lang="en-US" altLang="zh-CN" dirty="0" smtClean="0"/>
          </a:p>
          <a:p>
            <a:pPr lvl="1" fontAlgn="base"/>
            <a:r>
              <a:rPr lang="en-US" altLang="zh-CN" dirty="0" smtClean="0"/>
              <a:t>The index </a:t>
            </a:r>
            <a:r>
              <a:rPr lang="en-US" altLang="zh-CN" dirty="0" err="1"/>
              <a:t>i</a:t>
            </a:r>
            <a:r>
              <a:rPr lang="en-US" altLang="zh-CN" dirty="0" smtClean="0"/>
              <a:t> can be generated from 0 </a:t>
            </a:r>
            <a:r>
              <a:rPr lang="en-US" altLang="zh-CN" dirty="0"/>
              <a:t>to </a:t>
            </a:r>
            <a:r>
              <a:rPr lang="en-US" altLang="zh-CN" dirty="0" smtClean="0"/>
              <a:t>6 randomly (with equal probability).</a:t>
            </a:r>
            <a:endParaRPr lang="en-US" altLang="zh-CN" dirty="0"/>
          </a:p>
          <a:p>
            <a:pPr lvl="2"/>
            <a:endParaRPr lang="en-US" altLang="zh-CN" dirty="0"/>
          </a:p>
          <a:p>
            <a:r>
              <a:rPr lang="en-US" altLang="zh-CN" dirty="0" smtClean="0"/>
              <a:t>Rotate </a:t>
            </a:r>
            <a:r>
              <a:rPr lang="en-US" altLang="zh-CN" dirty="0"/>
              <a:t>a </a:t>
            </a:r>
            <a:r>
              <a:rPr lang="en-US" altLang="zh-CN" dirty="0" err="1" smtClean="0"/>
              <a:t>Tetrimino</a:t>
            </a:r>
            <a:r>
              <a:rPr lang="en-US" altLang="zh-CN" dirty="0" smtClean="0"/>
              <a:t>(</a:t>
            </a:r>
            <a:r>
              <a:rPr lang="zh-CN" altLang="en-US" dirty="0" smtClean="0"/>
              <a:t>旋转骨牌</a:t>
            </a:r>
            <a:r>
              <a:rPr lang="en-US" altLang="zh-CN" dirty="0" smtClean="0"/>
              <a:t>)</a:t>
            </a:r>
            <a:endParaRPr lang="en-US" altLang="zh-CN" dirty="0" smtClean="0"/>
          </a:p>
          <a:p>
            <a:pPr lvl="1"/>
            <a:r>
              <a:rPr lang="en-US" altLang="zh-CN" dirty="0"/>
              <a:t>shape[</a:t>
            </a:r>
            <a:r>
              <a:rPr lang="en-US" altLang="zh-CN" dirty="0" err="1"/>
              <a:t>i</a:t>
            </a:r>
            <a:r>
              <a:rPr lang="en-US" altLang="zh-CN" dirty="0" smtClean="0"/>
              <a:t>][j] indicates the </a:t>
            </a:r>
            <a:r>
              <a:rPr lang="en-US" altLang="zh-CN" dirty="0" err="1" smtClean="0"/>
              <a:t>jth</a:t>
            </a:r>
            <a:r>
              <a:rPr lang="en-US" altLang="zh-CN" dirty="0" smtClean="0"/>
              <a:t> status of </a:t>
            </a:r>
            <a:r>
              <a:rPr lang="en-US" altLang="zh-CN" dirty="0" err="1" smtClean="0"/>
              <a:t>ith</a:t>
            </a:r>
            <a:r>
              <a:rPr lang="en-US" altLang="zh-CN" dirty="0" smtClean="0"/>
              <a:t> shape</a:t>
            </a:r>
            <a:endParaRPr lang="en-US" altLang="zh-CN" dirty="0" smtClean="0"/>
          </a:p>
          <a:p>
            <a:pPr lvl="1"/>
            <a:r>
              <a:rPr lang="en-US" altLang="zh-CN" dirty="0" smtClean="0"/>
              <a:t>Rotate </a:t>
            </a:r>
            <a:r>
              <a:rPr lang="en-US" altLang="zh-CN" dirty="0"/>
              <a:t>shape[</a:t>
            </a:r>
            <a:r>
              <a:rPr lang="en-US" altLang="zh-CN" dirty="0" err="1"/>
              <a:t>i</a:t>
            </a:r>
            <a:r>
              <a:rPr lang="en-US" altLang="zh-CN" dirty="0" smtClean="0"/>
              <a:t>] means change shape[</a:t>
            </a:r>
            <a:r>
              <a:rPr lang="en-US" altLang="zh-CN" dirty="0" err="1" smtClean="0"/>
              <a:t>i</a:t>
            </a:r>
            <a:r>
              <a:rPr lang="en-US" altLang="zh-CN" dirty="0" smtClean="0"/>
              <a:t>] from </a:t>
            </a:r>
            <a:r>
              <a:rPr lang="en-US" altLang="zh-CN" dirty="0" err="1" smtClean="0"/>
              <a:t>jth</a:t>
            </a:r>
            <a:r>
              <a:rPr lang="en-US" altLang="zh-CN" dirty="0" smtClean="0"/>
              <a:t> to (j+1)</a:t>
            </a:r>
            <a:r>
              <a:rPr lang="en-US" altLang="zh-CN" dirty="0" err="1" smtClean="0"/>
              <a:t>th</a:t>
            </a:r>
            <a:r>
              <a:rPr lang="en-US" altLang="zh-CN" dirty="0" smtClean="0"/>
              <a:t> status</a:t>
            </a:r>
            <a:endParaRPr lang="en-US" altLang="zh-CN" dirty="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Generate </a:t>
            </a:r>
            <a:r>
              <a:rPr lang="en-US" altLang="zh-CN" dirty="0" smtClean="0"/>
              <a:t>a Tetrimino randomly</a:t>
            </a:r>
            <a:endParaRPr lang="zh-CN" altLang="en-US" dirty="0"/>
          </a:p>
        </p:txBody>
      </p:sp>
      <p:sp>
        <p:nvSpPr>
          <p:cNvPr id="3" name="Content Placeholder 2"/>
          <p:cNvSpPr>
            <a:spLocks noGrp="1"/>
          </p:cNvSpPr>
          <p:nvPr>
            <p:ph idx="1"/>
          </p:nvPr>
        </p:nvSpPr>
        <p:spPr>
          <a:xfrm>
            <a:off x="628650" y="1825625"/>
            <a:ext cx="7886700" cy="4875800"/>
          </a:xfrm>
        </p:spPr>
        <p:txBody>
          <a:bodyPr>
            <a:normAutofit fontScale="70000" lnSpcReduction="20000"/>
          </a:bodyPr>
          <a:lstStyle/>
          <a:p>
            <a:pPr marL="0" indent="0">
              <a:buNone/>
            </a:pPr>
            <a:r>
              <a:rPr lang="en-US" altLang="zh-CN" dirty="0"/>
              <a:t>class Tetris </a:t>
            </a:r>
            <a:r>
              <a:rPr lang="en-US" altLang="zh-CN" dirty="0" smtClean="0"/>
              <a:t>{</a:t>
            </a:r>
            <a:endParaRPr lang="en-US" altLang="zh-CN" dirty="0" smtClean="0"/>
          </a:p>
          <a:p>
            <a:pPr marL="0" indent="0">
              <a:buNone/>
            </a:pPr>
            <a:r>
              <a:rPr lang="en-US" altLang="zh-CN" sz="2400" dirty="0" smtClean="0">
                <a:solidFill>
                  <a:srgbClr val="0070C0"/>
                </a:solidFill>
              </a:rPr>
              <a:t>Random </a:t>
            </a:r>
            <a:r>
              <a:rPr lang="en-US" altLang="zh-CN" sz="2400" dirty="0">
                <a:solidFill>
                  <a:srgbClr val="0070C0"/>
                </a:solidFill>
              </a:rPr>
              <a:t>ran = new Random(); </a:t>
            </a:r>
            <a:endParaRPr lang="zh-CN" altLang="en-US" sz="2400" dirty="0">
              <a:solidFill>
                <a:srgbClr val="0070C0"/>
              </a:solidFill>
            </a:endParaRPr>
          </a:p>
          <a:p>
            <a:pPr marL="0" indent="0">
              <a:buNone/>
            </a:pPr>
            <a:r>
              <a:rPr lang="en-US" altLang="zh-CN" sz="2400" dirty="0" err="1" smtClean="0">
                <a:solidFill>
                  <a:srgbClr val="0070C0"/>
                </a:solidFill>
              </a:rPr>
              <a:t>int</a:t>
            </a:r>
            <a:r>
              <a:rPr lang="en-US" altLang="zh-CN" sz="2400" dirty="0" smtClean="0">
                <a:solidFill>
                  <a:srgbClr val="0070C0"/>
                </a:solidFill>
              </a:rPr>
              <a:t> </a:t>
            </a:r>
            <a:r>
              <a:rPr lang="en-US" altLang="zh-CN" sz="2400" dirty="0" err="1" smtClean="0">
                <a:solidFill>
                  <a:srgbClr val="0070C0"/>
                </a:solidFill>
              </a:rPr>
              <a:t>TetriminoType</a:t>
            </a:r>
            <a:r>
              <a:rPr lang="en-US" altLang="zh-CN" sz="2400" dirty="0" smtClean="0">
                <a:solidFill>
                  <a:srgbClr val="0070C0"/>
                </a:solidFill>
              </a:rPr>
              <a:t>; </a:t>
            </a:r>
            <a:endParaRPr lang="en-US" altLang="zh-CN" sz="2400" dirty="0" smtClean="0">
              <a:solidFill>
                <a:srgbClr val="0070C0"/>
              </a:solidFill>
            </a:endParaRPr>
          </a:p>
          <a:p>
            <a:pPr marL="0" indent="0">
              <a:buNone/>
            </a:pPr>
            <a:r>
              <a:rPr lang="en-US" altLang="zh-CN" sz="2400" dirty="0" err="1" smtClean="0">
                <a:solidFill>
                  <a:srgbClr val="0070C0"/>
                </a:solidFill>
              </a:rPr>
              <a:t>int</a:t>
            </a:r>
            <a:r>
              <a:rPr lang="en-US" altLang="zh-CN" sz="2400" dirty="0" smtClean="0">
                <a:solidFill>
                  <a:srgbClr val="0070C0"/>
                </a:solidFill>
              </a:rPr>
              <a:t> </a:t>
            </a:r>
            <a:r>
              <a:rPr lang="en-US" altLang="zh-CN" sz="2400" dirty="0" err="1" smtClean="0">
                <a:solidFill>
                  <a:srgbClr val="0070C0"/>
                </a:solidFill>
              </a:rPr>
              <a:t>rotateState</a:t>
            </a:r>
            <a:r>
              <a:rPr lang="en-US" altLang="zh-CN" sz="2400" dirty="0" smtClean="0">
                <a:solidFill>
                  <a:srgbClr val="0070C0"/>
                </a:solidFill>
              </a:rPr>
              <a:t>; </a:t>
            </a:r>
            <a:endParaRPr lang="en-US" altLang="zh-CN" sz="2400" dirty="0" smtClean="0">
              <a:solidFill>
                <a:srgbClr val="0070C0"/>
              </a:solidFill>
            </a:endParaRPr>
          </a:p>
          <a:p>
            <a:pPr marL="0" indent="0">
              <a:buNone/>
            </a:pPr>
            <a:r>
              <a:rPr lang="en-US" altLang="zh-CN" sz="2400" dirty="0" err="1" smtClean="0">
                <a:solidFill>
                  <a:srgbClr val="0070C0"/>
                </a:solidFill>
              </a:rPr>
              <a:t>int</a:t>
            </a:r>
            <a:r>
              <a:rPr lang="en-US" altLang="zh-CN" sz="2400" dirty="0" smtClean="0">
                <a:solidFill>
                  <a:srgbClr val="0070C0"/>
                </a:solidFill>
              </a:rPr>
              <a:t> </a:t>
            </a:r>
            <a:r>
              <a:rPr lang="en-US" altLang="zh-CN" sz="2400" dirty="0" err="1" smtClean="0">
                <a:solidFill>
                  <a:srgbClr val="0070C0"/>
                </a:solidFill>
              </a:rPr>
              <a:t>x,y</a:t>
            </a:r>
            <a:r>
              <a:rPr lang="en-US" altLang="zh-CN" sz="2400" dirty="0">
                <a:solidFill>
                  <a:srgbClr val="0070C0"/>
                </a:solidFill>
              </a:rPr>
              <a:t>; </a:t>
            </a:r>
            <a:r>
              <a:rPr lang="en-US" altLang="zh-CN" sz="2400" dirty="0">
                <a:solidFill>
                  <a:srgbClr val="00B050"/>
                </a:solidFill>
              </a:rPr>
              <a:t>// </a:t>
            </a:r>
            <a:r>
              <a:rPr lang="en-US" altLang="zh-CN" sz="2400" dirty="0" smtClean="0">
                <a:solidFill>
                  <a:srgbClr val="00B050"/>
                </a:solidFill>
              </a:rPr>
              <a:t>position of a Tetrimino on the map</a:t>
            </a:r>
            <a:endParaRPr lang="en-US" altLang="zh-CN" sz="2400" dirty="0" smtClean="0">
              <a:solidFill>
                <a:srgbClr val="00B050"/>
              </a:solidFill>
            </a:endParaRPr>
          </a:p>
          <a:p>
            <a:pPr marL="0" indent="0">
              <a:buNone/>
            </a:pPr>
            <a:endParaRPr lang="en-US" altLang="zh-CN" sz="2400" dirty="0" smtClean="0"/>
          </a:p>
          <a:p>
            <a:pPr marL="0" indent="0">
              <a:buNone/>
            </a:pPr>
            <a:r>
              <a:rPr lang="en-US" altLang="zh-CN" sz="2400" dirty="0" err="1" smtClean="0"/>
              <a:t>public</a:t>
            </a:r>
            <a:r>
              <a:rPr lang="en-US" altLang="zh-CN" sz="2400" dirty="0" smtClean="0"/>
              <a:t> void </a:t>
            </a:r>
            <a:r>
              <a:rPr lang="en-US" altLang="zh-CN" sz="2400" dirty="0" err="1" smtClean="0"/>
              <a:t>newTetrimino</a:t>
            </a:r>
            <a:r>
              <a:rPr lang="en-US" altLang="zh-CN" sz="2400" dirty="0" smtClean="0"/>
              <a:t>(){</a:t>
            </a:r>
            <a:endParaRPr lang="en-US" altLang="zh-CN" sz="2400" dirty="0" smtClean="0"/>
          </a:p>
          <a:p>
            <a:pPr marL="0" indent="0">
              <a:buNone/>
            </a:pPr>
            <a:r>
              <a:rPr lang="en-US" altLang="zh-CN" sz="2400" dirty="0" smtClean="0">
                <a:solidFill>
                  <a:srgbClr val="00B050"/>
                </a:solidFill>
              </a:rPr>
              <a:t>	//</a:t>
            </a:r>
            <a:r>
              <a:rPr lang="en-US" altLang="zh-CN" sz="2400" dirty="0">
                <a:solidFill>
                  <a:srgbClr val="00B050"/>
                </a:solidFill>
              </a:rPr>
              <a:t>shape[</a:t>
            </a:r>
            <a:r>
              <a:rPr lang="en-US" altLang="zh-CN" sz="2400" dirty="0" err="1">
                <a:solidFill>
                  <a:srgbClr val="00B050"/>
                </a:solidFill>
              </a:rPr>
              <a:t>TetriminoType</a:t>
            </a:r>
            <a:r>
              <a:rPr lang="en-US" altLang="zh-CN" sz="2400" dirty="0">
                <a:solidFill>
                  <a:srgbClr val="00B050"/>
                </a:solidFill>
              </a:rPr>
              <a:t>] is the new Tetrimino </a:t>
            </a:r>
            <a:endParaRPr lang="en-US" altLang="zh-CN" sz="2400" dirty="0">
              <a:solidFill>
                <a:srgbClr val="00B050"/>
              </a:solidFill>
            </a:endParaRPr>
          </a:p>
          <a:p>
            <a:pPr marL="0" indent="0">
              <a:buNone/>
            </a:pPr>
            <a:r>
              <a:rPr lang="en-US" altLang="zh-CN" sz="2400" dirty="0" smtClean="0"/>
              <a:t>	</a:t>
            </a:r>
            <a:r>
              <a:rPr lang="en-US" altLang="zh-CN" sz="2400" dirty="0" err="1" smtClean="0"/>
              <a:t>TetriminoType</a:t>
            </a:r>
            <a:r>
              <a:rPr lang="en-US" altLang="zh-CN" sz="2400" dirty="0" smtClean="0"/>
              <a:t> </a:t>
            </a:r>
            <a:r>
              <a:rPr lang="en-US" altLang="zh-CN" sz="2400" dirty="0"/>
              <a:t>= </a:t>
            </a:r>
            <a:r>
              <a:rPr lang="en-US" altLang="zh-CN" sz="2400" dirty="0" err="1"/>
              <a:t>ran.nextInt</a:t>
            </a:r>
            <a:r>
              <a:rPr lang="en-US" altLang="zh-CN" sz="2400" dirty="0"/>
              <a:t>(7); </a:t>
            </a:r>
            <a:endParaRPr lang="en-US" altLang="zh-CN" sz="2400" dirty="0"/>
          </a:p>
          <a:p>
            <a:pPr marL="0" indent="0">
              <a:buNone/>
            </a:pPr>
            <a:r>
              <a:rPr lang="en-US" altLang="zh-CN" sz="2400" dirty="0" smtClean="0">
                <a:solidFill>
                  <a:srgbClr val="00B050"/>
                </a:solidFill>
              </a:rPr>
              <a:t>	// </a:t>
            </a:r>
            <a:r>
              <a:rPr lang="en-US" altLang="zh-CN" sz="2400" dirty="0">
                <a:solidFill>
                  <a:srgbClr val="00B050"/>
                </a:solidFill>
              </a:rPr>
              <a:t>shape[</a:t>
            </a:r>
            <a:r>
              <a:rPr lang="en-US" altLang="zh-CN" sz="2400" dirty="0" err="1">
                <a:solidFill>
                  <a:srgbClr val="00B050"/>
                </a:solidFill>
              </a:rPr>
              <a:t>TetriminoType</a:t>
            </a:r>
            <a:r>
              <a:rPr lang="en-US" altLang="zh-CN" sz="2400" dirty="0">
                <a:solidFill>
                  <a:srgbClr val="00B050"/>
                </a:solidFill>
              </a:rPr>
              <a:t>][</a:t>
            </a:r>
            <a:r>
              <a:rPr lang="en-US" altLang="zh-CN" sz="2400" dirty="0" err="1">
                <a:solidFill>
                  <a:srgbClr val="00B050"/>
                </a:solidFill>
              </a:rPr>
              <a:t>rotateState</a:t>
            </a:r>
            <a:r>
              <a:rPr lang="en-US" altLang="zh-CN" sz="2400" dirty="0">
                <a:solidFill>
                  <a:srgbClr val="00B050"/>
                </a:solidFill>
              </a:rPr>
              <a:t>] is </a:t>
            </a:r>
            <a:r>
              <a:rPr lang="en-US" altLang="zh-CN" sz="2400" dirty="0" smtClean="0">
                <a:solidFill>
                  <a:srgbClr val="00B050"/>
                </a:solidFill>
              </a:rPr>
              <a:t>the status of the </a:t>
            </a:r>
            <a:r>
              <a:rPr lang="en-US" altLang="zh-CN" sz="2400" dirty="0">
                <a:solidFill>
                  <a:srgbClr val="00B050"/>
                </a:solidFill>
              </a:rPr>
              <a:t>new Tetrimino </a:t>
            </a:r>
            <a:endParaRPr lang="en-US" altLang="zh-CN" sz="2400" dirty="0">
              <a:solidFill>
                <a:srgbClr val="00B050"/>
              </a:solidFill>
            </a:endParaRPr>
          </a:p>
          <a:p>
            <a:pPr marL="0" indent="0">
              <a:buNone/>
            </a:pPr>
            <a:r>
              <a:rPr lang="en-US" altLang="zh-CN" sz="2400" dirty="0" smtClean="0"/>
              <a:t>	</a:t>
            </a:r>
            <a:r>
              <a:rPr lang="en-US" altLang="zh-CN" sz="2400" dirty="0" err="1" smtClean="0"/>
              <a:t>rotateState</a:t>
            </a:r>
            <a:r>
              <a:rPr lang="en-US" altLang="zh-CN" sz="2400" dirty="0" smtClean="0"/>
              <a:t> </a:t>
            </a:r>
            <a:r>
              <a:rPr lang="en-US" altLang="zh-CN" sz="2400" dirty="0"/>
              <a:t>= </a:t>
            </a:r>
            <a:r>
              <a:rPr lang="en-US" altLang="zh-CN" sz="2400" dirty="0" err="1"/>
              <a:t>ran.nextInt</a:t>
            </a:r>
            <a:r>
              <a:rPr lang="en-US" altLang="zh-CN" sz="2400" dirty="0"/>
              <a:t>(4</a:t>
            </a:r>
            <a:r>
              <a:rPr lang="en-US" altLang="zh-CN" sz="2400" dirty="0" smtClean="0"/>
              <a:t>);</a:t>
            </a:r>
            <a:endParaRPr lang="en-US" altLang="zh-CN" sz="2400" dirty="0" smtClean="0"/>
          </a:p>
          <a:p>
            <a:pPr marL="0" indent="0">
              <a:buNone/>
            </a:pPr>
            <a:r>
              <a:rPr lang="en-US" altLang="zh-CN" sz="2400" dirty="0"/>
              <a:t>	</a:t>
            </a:r>
            <a:r>
              <a:rPr lang="en-US" altLang="zh-CN" sz="2400" dirty="0" smtClean="0"/>
              <a:t>x=4;</a:t>
            </a:r>
            <a:endParaRPr lang="en-US" altLang="zh-CN" sz="2400" dirty="0" smtClean="0"/>
          </a:p>
          <a:p>
            <a:pPr marL="0" indent="0">
              <a:buNone/>
            </a:pPr>
            <a:r>
              <a:rPr lang="en-US" altLang="zh-CN" sz="2400" dirty="0"/>
              <a:t>	</a:t>
            </a:r>
            <a:r>
              <a:rPr lang="en-US" altLang="zh-CN" sz="2400" dirty="0" smtClean="0"/>
              <a:t>y=1;</a:t>
            </a:r>
            <a:endParaRPr lang="en-US" altLang="zh-CN" sz="2400" dirty="0" smtClean="0"/>
          </a:p>
          <a:p>
            <a:pPr marL="0" indent="0">
              <a:buNone/>
            </a:pPr>
            <a:r>
              <a:rPr lang="en-US" altLang="zh-CN" sz="2400" dirty="0" smtClean="0"/>
              <a:t>} </a:t>
            </a:r>
            <a:endParaRPr lang="en-US" altLang="zh-CN" sz="2400" dirty="0" smtClean="0"/>
          </a:p>
          <a:p>
            <a:pPr marL="0" indent="0">
              <a:buNone/>
            </a:pPr>
            <a:r>
              <a:rPr lang="en-US" altLang="zh-CN" sz="2400" dirty="0" smtClean="0"/>
              <a:t>…</a:t>
            </a:r>
            <a:endParaRPr lang="en-US" altLang="zh-CN" sz="2400" dirty="0" smtClean="0"/>
          </a:p>
          <a:p>
            <a:pPr marL="0" indent="0">
              <a:buNone/>
            </a:pPr>
            <a:r>
              <a:rPr lang="en-US"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Rotate a Tetrimino</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smtClean="0"/>
              <a:t>void rotate() </a:t>
            </a:r>
            <a:r>
              <a:rPr lang="en-US" altLang="zh-CN" sz="2400" dirty="0"/>
              <a:t>{</a:t>
            </a:r>
            <a:endParaRPr lang="en-US" altLang="zh-CN" sz="2400" dirty="0"/>
          </a:p>
          <a:p>
            <a:pPr marL="0" indent="0">
              <a:buNone/>
            </a:pPr>
            <a:r>
              <a:rPr lang="en-US" altLang="zh-CN" sz="2400" dirty="0" smtClean="0"/>
              <a:t>	</a:t>
            </a:r>
            <a:r>
              <a:rPr lang="en-US" altLang="zh-CN" sz="2400" dirty="0" err="1" smtClean="0"/>
              <a:t>int</a:t>
            </a:r>
            <a:r>
              <a:rPr lang="en-US" altLang="zh-CN" sz="2400" dirty="0" smtClean="0"/>
              <a:t> </a:t>
            </a:r>
            <a:r>
              <a:rPr lang="en-US" altLang="zh-CN" sz="2400" dirty="0" err="1" smtClean="0"/>
              <a:t>tempState</a:t>
            </a:r>
            <a:r>
              <a:rPr lang="en-US" altLang="zh-CN" sz="2400" dirty="0" smtClean="0"/>
              <a:t> = </a:t>
            </a:r>
            <a:r>
              <a:rPr lang="en-US" altLang="zh-CN" sz="2400" dirty="0" err="1" smtClean="0"/>
              <a:t>rotateState</a:t>
            </a:r>
            <a:r>
              <a:rPr lang="en-US" altLang="zh-CN" sz="2400" dirty="0" smtClean="0"/>
              <a:t> ;</a:t>
            </a:r>
            <a:endParaRPr lang="en-US" altLang="zh-CN" sz="2400" dirty="0" smtClean="0"/>
          </a:p>
          <a:p>
            <a:pPr marL="0" indent="0">
              <a:buNone/>
            </a:pPr>
            <a:r>
              <a:rPr lang="en-US" altLang="zh-CN" sz="2400" dirty="0"/>
              <a:t>	</a:t>
            </a:r>
            <a:r>
              <a:rPr lang="en-US" altLang="zh-CN" sz="2400" dirty="0" err="1" smtClean="0">
                <a:solidFill>
                  <a:srgbClr val="0070C0"/>
                </a:solidFill>
              </a:rPr>
              <a:t>rotateState</a:t>
            </a:r>
            <a:r>
              <a:rPr lang="en-US" altLang="zh-CN" sz="2400" dirty="0" smtClean="0">
                <a:solidFill>
                  <a:srgbClr val="0070C0"/>
                </a:solidFill>
              </a:rPr>
              <a:t> = (</a:t>
            </a:r>
            <a:r>
              <a:rPr lang="en-US" altLang="zh-CN" sz="2400" dirty="0" err="1" smtClean="0">
                <a:solidFill>
                  <a:srgbClr val="0070C0"/>
                </a:solidFill>
              </a:rPr>
              <a:t>rotateState</a:t>
            </a:r>
            <a:r>
              <a:rPr lang="en-US" altLang="zh-CN" sz="2400" dirty="0" smtClean="0">
                <a:solidFill>
                  <a:srgbClr val="0070C0"/>
                </a:solidFill>
              </a:rPr>
              <a:t> </a:t>
            </a:r>
            <a:r>
              <a:rPr lang="en-US" altLang="zh-CN" sz="2400" dirty="0">
                <a:solidFill>
                  <a:srgbClr val="0070C0"/>
                </a:solidFill>
              </a:rPr>
              <a:t>+ 1) % 4;</a:t>
            </a:r>
            <a:endParaRPr lang="en-US" altLang="zh-CN" sz="2400" dirty="0">
              <a:solidFill>
                <a:srgbClr val="0070C0"/>
              </a:solidFill>
            </a:endParaRPr>
          </a:p>
          <a:p>
            <a:pPr marL="0" indent="0">
              <a:buNone/>
            </a:pPr>
            <a:r>
              <a:rPr lang="en-US" altLang="zh-CN" sz="2400" dirty="0" smtClean="0"/>
              <a:t>	if (</a:t>
            </a:r>
            <a:r>
              <a:rPr lang="en-US" altLang="zh-CN" sz="2400" dirty="0" err="1" smtClean="0"/>
              <a:t>collisionDetect</a:t>
            </a:r>
            <a:r>
              <a:rPr lang="en-US" altLang="zh-CN" sz="2400" dirty="0" smtClean="0"/>
              <a:t>(x, y, </a:t>
            </a:r>
            <a:r>
              <a:rPr lang="en-US" altLang="zh-CN" sz="2400" dirty="0" err="1" smtClean="0"/>
              <a:t>TetriminoType</a:t>
            </a:r>
            <a:r>
              <a:rPr lang="en-US" altLang="zh-CN" sz="2400" dirty="0" smtClean="0"/>
              <a:t>, </a:t>
            </a:r>
            <a:r>
              <a:rPr lang="en-US" altLang="zh-CN" sz="2400" dirty="0" err="1" smtClean="0"/>
              <a:t>rotateState</a:t>
            </a:r>
            <a:r>
              <a:rPr lang="en-US" altLang="zh-CN" sz="2400" dirty="0" smtClean="0"/>
              <a:t>)) {</a:t>
            </a:r>
            <a:endParaRPr lang="en-US" altLang="zh-CN" sz="2400" dirty="0" smtClean="0"/>
          </a:p>
          <a:p>
            <a:pPr marL="0" indent="0">
              <a:buNone/>
            </a:pPr>
            <a:r>
              <a:rPr lang="en-US" altLang="zh-CN" sz="2400" dirty="0" smtClean="0"/>
              <a:t>		 </a:t>
            </a:r>
            <a:r>
              <a:rPr lang="en-US" altLang="zh-CN" sz="2400" dirty="0" err="1" smtClean="0"/>
              <a:t>rotateState</a:t>
            </a:r>
            <a:r>
              <a:rPr lang="en-US" altLang="zh-CN" sz="2400" dirty="0" smtClean="0"/>
              <a:t> = </a:t>
            </a:r>
            <a:r>
              <a:rPr lang="en-US" altLang="zh-CN" sz="2400" dirty="0" err="1" smtClean="0"/>
              <a:t>tempState</a:t>
            </a:r>
            <a:r>
              <a:rPr lang="en-US" altLang="zh-CN" sz="2400" dirty="0" smtClean="0"/>
              <a:t>;</a:t>
            </a:r>
            <a:endParaRPr lang="en-US" altLang="zh-CN" sz="2400" dirty="0" smtClean="0"/>
          </a:p>
          <a:p>
            <a:pPr marL="0" indent="0">
              <a:buNone/>
            </a:pPr>
            <a:r>
              <a:rPr lang="en-US" altLang="zh-CN" sz="2400" dirty="0" smtClean="0"/>
              <a:t>	}</a:t>
            </a:r>
            <a:endParaRPr lang="en-US" altLang="zh-CN" sz="2400" dirty="0" smtClean="0"/>
          </a:p>
          <a:p>
            <a:pPr marL="0" indent="0">
              <a:buNone/>
            </a:pP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Store the map</a:t>
            </a:r>
            <a:endParaRPr lang="zh-CN" altLang="en-US" dirty="0"/>
          </a:p>
        </p:txBody>
      </p:sp>
      <p:sp>
        <p:nvSpPr>
          <p:cNvPr id="5" name="Content Placeholder 4"/>
          <p:cNvSpPr>
            <a:spLocks noGrp="1"/>
          </p:cNvSpPr>
          <p:nvPr>
            <p:ph idx="1"/>
          </p:nvPr>
        </p:nvSpPr>
        <p:spPr/>
        <p:txBody>
          <a:bodyPr>
            <a:normAutofit/>
          </a:bodyPr>
          <a:lstStyle/>
          <a:p>
            <a:r>
              <a:rPr lang="en-US" altLang="zh-CN" sz="2400" dirty="0" smtClean="0"/>
              <a:t>We can use two-dimensional array to store the map.</a:t>
            </a:r>
            <a:endParaRPr lang="en-US" altLang="zh-CN" sz="2400" dirty="0" smtClean="0"/>
          </a:p>
          <a:p>
            <a:pPr marL="0" indent="0">
              <a:buNone/>
            </a:pPr>
            <a:r>
              <a:rPr lang="en-US" altLang="zh-CN" sz="2000" dirty="0" smtClean="0">
                <a:solidFill>
                  <a:srgbClr val="00B0F0"/>
                </a:solidFill>
                <a:latin typeface="Consolas" panose="020B0609020204030204" pitchFamily="49" charset="0"/>
              </a:rPr>
              <a:t>    </a:t>
            </a:r>
            <a:r>
              <a:rPr lang="en-US" altLang="zh-CN" sz="2000" dirty="0" err="1" smtClean="0">
                <a:latin typeface="Consolas" panose="020B0609020204030204" pitchFamily="49" charset="0"/>
              </a:rPr>
              <a:t>int</a:t>
            </a:r>
            <a:r>
              <a:rPr lang="en-US" altLang="zh-CN" sz="2000" dirty="0" smtClean="0">
                <a:latin typeface="Consolas" panose="020B0609020204030204" pitchFamily="49" charset="0"/>
              </a:rPr>
              <a:t> map[][] </a:t>
            </a:r>
            <a:r>
              <a:rPr lang="en-US" altLang="zh-CN" sz="2000" dirty="0">
                <a:latin typeface="Consolas" panose="020B0609020204030204" pitchFamily="49" charset="0"/>
              </a:rPr>
              <a:t>= new </a:t>
            </a:r>
            <a:r>
              <a:rPr lang="en-US" altLang="zh-CN" sz="2000" dirty="0" err="1" smtClean="0">
                <a:latin typeface="Consolas" panose="020B0609020204030204" pitchFamily="49" charset="0"/>
              </a:rPr>
              <a:t>int</a:t>
            </a:r>
            <a:r>
              <a:rPr lang="en-US" altLang="zh-CN" sz="2000" dirty="0">
                <a:latin typeface="Consolas" panose="020B0609020204030204" pitchFamily="49" charset="0"/>
              </a:rPr>
              <a:t>[23</a:t>
            </a:r>
            <a:r>
              <a:rPr lang="en-US" altLang="zh-CN" sz="2000" dirty="0" smtClean="0">
                <a:latin typeface="Consolas" panose="020B0609020204030204" pitchFamily="49" charset="0"/>
              </a:rPr>
              <a:t>][</a:t>
            </a:r>
            <a:r>
              <a:rPr lang="en-US" altLang="zh-CN" sz="2000" dirty="0">
                <a:latin typeface="Consolas" panose="020B0609020204030204" pitchFamily="49" charset="0"/>
              </a:rPr>
              <a:t>13];</a:t>
            </a:r>
            <a:endParaRPr lang="en-US" altLang="zh-CN" sz="2000" dirty="0" smtClean="0">
              <a:latin typeface="Consolas" panose="020B0609020204030204" pitchFamily="49" charset="0"/>
            </a:endParaRPr>
          </a:p>
          <a:p>
            <a:endParaRPr lang="en-US" altLang="zh-CN" sz="2400" dirty="0" smtClean="0">
              <a:solidFill>
                <a:srgbClr val="0070C0"/>
              </a:solidFill>
            </a:endParaRPr>
          </a:p>
          <a:p>
            <a:r>
              <a:rPr lang="en-US" altLang="zh-CN" sz="2400" dirty="0" smtClean="0">
                <a:solidFill>
                  <a:srgbClr val="0070C0"/>
                </a:solidFill>
              </a:rPr>
              <a:t>The </a:t>
            </a:r>
            <a:r>
              <a:rPr lang="en-US" altLang="zh-CN" sz="2400" dirty="0">
                <a:solidFill>
                  <a:srgbClr val="0070C0"/>
                </a:solidFill>
              </a:rPr>
              <a:t>value of each empty square in the map is </a:t>
            </a:r>
            <a:r>
              <a:rPr lang="en-US" altLang="zh-CN" sz="2400" dirty="0" smtClean="0">
                <a:solidFill>
                  <a:srgbClr val="0070C0"/>
                </a:solidFill>
              </a:rPr>
              <a:t>0 by </a:t>
            </a:r>
            <a:r>
              <a:rPr lang="en-US" altLang="zh-CN" sz="2400" dirty="0">
                <a:solidFill>
                  <a:srgbClr val="0070C0"/>
                </a:solidFill>
              </a:rPr>
              <a:t>default</a:t>
            </a:r>
            <a:r>
              <a:rPr lang="en-US" altLang="zh-CN" sz="2400" dirty="0" smtClean="0">
                <a:solidFill>
                  <a:srgbClr val="0070C0"/>
                </a:solidFill>
              </a:rPr>
              <a:t>. </a:t>
            </a:r>
            <a:r>
              <a:rPr lang="en-US" altLang="zh-CN" sz="2400" dirty="0">
                <a:solidFill>
                  <a:srgbClr val="0070C0"/>
                </a:solidFill>
              </a:rPr>
              <a:t>The </a:t>
            </a:r>
            <a:r>
              <a:rPr lang="en-US" altLang="zh-CN" sz="2400" dirty="0" smtClean="0">
                <a:solidFill>
                  <a:srgbClr val="0070C0"/>
                </a:solidFill>
              </a:rPr>
              <a:t>value of each square belonging to </a:t>
            </a:r>
            <a:r>
              <a:rPr lang="en-US" altLang="zh-CN" sz="2400" dirty="0">
                <a:solidFill>
                  <a:srgbClr val="0070C0"/>
                </a:solidFill>
              </a:rPr>
              <a:t>three </a:t>
            </a:r>
            <a:r>
              <a:rPr lang="en-US" altLang="zh-CN" sz="2400" dirty="0" smtClean="0">
                <a:solidFill>
                  <a:srgbClr val="0070C0"/>
                </a:solidFill>
              </a:rPr>
              <a:t>sides (left, lower-1, right-1) of the map is 2.</a:t>
            </a:r>
            <a:endParaRPr lang="en-US" altLang="zh-CN" sz="2400"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Store the map</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600" dirty="0">
                <a:solidFill>
                  <a:srgbClr val="00B050"/>
                </a:solidFill>
              </a:rPr>
              <a:t>// initialize the map</a:t>
            </a:r>
            <a:endParaRPr lang="en-US" altLang="zh-CN" sz="1600" dirty="0">
              <a:solidFill>
                <a:srgbClr val="00B050"/>
              </a:solidFill>
            </a:endParaRPr>
          </a:p>
          <a:p>
            <a:pPr marL="0" indent="0">
              <a:buNone/>
            </a:pPr>
            <a:r>
              <a:rPr lang="en-US" altLang="zh-CN" sz="1600" dirty="0" smtClean="0"/>
              <a:t>void </a:t>
            </a:r>
            <a:r>
              <a:rPr lang="en-US" altLang="zh-CN" sz="1600" dirty="0" err="1"/>
              <a:t>newMap</a:t>
            </a:r>
            <a:r>
              <a:rPr lang="en-US" altLang="zh-CN" sz="1600" dirty="0"/>
              <a:t>() {</a:t>
            </a:r>
            <a:endParaRPr lang="en-US" altLang="zh-CN" sz="1600" dirty="0"/>
          </a:p>
          <a:p>
            <a:pPr marL="0" indent="0">
              <a:buNone/>
            </a:pPr>
            <a:r>
              <a:rPr lang="nn-NO" altLang="zh-CN" sz="1600" dirty="0" smtClean="0"/>
              <a:t>      for </a:t>
            </a:r>
            <a:r>
              <a:rPr lang="nn-NO" altLang="zh-CN" sz="1600" dirty="0"/>
              <a:t>(int i = 0; i &lt; </a:t>
            </a:r>
            <a:r>
              <a:rPr lang="nn-NO" altLang="zh-CN" sz="1600" dirty="0" smtClean="0">
                <a:solidFill>
                  <a:srgbClr val="0070C0"/>
                </a:solidFill>
              </a:rPr>
              <a:t>13</a:t>
            </a:r>
            <a:r>
              <a:rPr lang="nn-NO" altLang="zh-CN" sz="1600" dirty="0" smtClean="0"/>
              <a:t>; </a:t>
            </a:r>
            <a:r>
              <a:rPr lang="nn-NO" altLang="zh-CN" sz="1600" dirty="0"/>
              <a:t>i++) {</a:t>
            </a:r>
            <a:endParaRPr lang="nn-NO" altLang="zh-CN" sz="1600" dirty="0"/>
          </a:p>
          <a:p>
            <a:pPr marL="0" indent="0">
              <a:buNone/>
            </a:pPr>
            <a:r>
              <a:rPr lang="en-US" altLang="zh-CN" sz="1600" dirty="0" smtClean="0"/>
              <a:t>          for </a:t>
            </a:r>
            <a:r>
              <a:rPr lang="en-US" altLang="zh-CN" sz="1600" dirty="0"/>
              <a:t>(</a:t>
            </a:r>
            <a:r>
              <a:rPr lang="en-US" altLang="zh-CN" sz="1600" dirty="0" err="1"/>
              <a:t>int</a:t>
            </a:r>
            <a:r>
              <a:rPr lang="en-US" altLang="zh-CN" sz="1600" dirty="0"/>
              <a:t> j = 0; j &lt; </a:t>
            </a:r>
            <a:r>
              <a:rPr lang="en-US" altLang="zh-CN" sz="1600" dirty="0" smtClean="0">
                <a:solidFill>
                  <a:srgbClr val="0070C0"/>
                </a:solidFill>
              </a:rPr>
              <a:t>23</a:t>
            </a:r>
            <a:r>
              <a:rPr lang="en-US" altLang="zh-CN" sz="1600" dirty="0" smtClean="0"/>
              <a:t>; </a:t>
            </a:r>
            <a:r>
              <a:rPr lang="en-US" altLang="zh-CN" sz="1600" dirty="0" err="1"/>
              <a:t>j++</a:t>
            </a:r>
            <a:r>
              <a:rPr lang="en-US" altLang="zh-CN" sz="1600" dirty="0"/>
              <a:t>) {</a:t>
            </a:r>
            <a:endParaRPr lang="en-US" altLang="zh-CN" sz="1600" dirty="0"/>
          </a:p>
          <a:p>
            <a:pPr marL="0" indent="0">
              <a:buNone/>
            </a:pPr>
            <a:r>
              <a:rPr lang="en-US" altLang="zh-CN" sz="1600" dirty="0" smtClean="0"/>
              <a:t>              map[j][</a:t>
            </a:r>
            <a:r>
              <a:rPr lang="en-US" altLang="zh-CN" sz="1600" dirty="0" err="1"/>
              <a:t>i</a:t>
            </a:r>
            <a:r>
              <a:rPr lang="en-US" altLang="zh-CN" sz="1600" dirty="0"/>
              <a:t>] = 0;</a:t>
            </a:r>
            <a:endParaRPr lang="en-US" altLang="zh-CN" sz="1600" dirty="0"/>
          </a:p>
          <a:p>
            <a:pPr marL="0" indent="0">
              <a:buNone/>
            </a:pPr>
            <a:r>
              <a:rPr lang="en-US" altLang="zh-CN" sz="1600" dirty="0" smtClean="0"/>
              <a:t>         }</a:t>
            </a:r>
            <a:endParaRPr lang="en-US" altLang="zh-CN" sz="1600" dirty="0"/>
          </a:p>
          <a:p>
            <a:pPr marL="0" indent="0">
              <a:buNone/>
            </a:pPr>
            <a:r>
              <a:rPr lang="en-US" altLang="zh-CN" sz="1600" dirty="0" smtClean="0"/>
              <a:t>      }</a:t>
            </a:r>
            <a:endParaRPr lang="en-US" altLang="zh-CN" sz="1600" dirty="0"/>
          </a:p>
          <a:p>
            <a:pPr marL="0" indent="0">
              <a:buNone/>
            </a:pPr>
            <a:r>
              <a:rPr lang="en-US" altLang="zh-CN" sz="1600" dirty="0" smtClean="0"/>
              <a:t>     </a:t>
            </a:r>
            <a:r>
              <a:rPr lang="en-US" altLang="zh-CN" sz="1600" dirty="0" smtClean="0">
                <a:solidFill>
                  <a:srgbClr val="00B050"/>
                </a:solidFill>
              </a:rPr>
              <a:t> // </a:t>
            </a:r>
            <a:r>
              <a:rPr lang="en-US" altLang="zh-CN" sz="1600" dirty="0">
                <a:solidFill>
                  <a:srgbClr val="00B050"/>
                </a:solidFill>
              </a:rPr>
              <a:t>draw walls</a:t>
            </a:r>
            <a:endParaRPr lang="en-US" altLang="zh-CN" sz="1600" dirty="0">
              <a:solidFill>
                <a:srgbClr val="00B050"/>
              </a:solidFill>
            </a:endParaRPr>
          </a:p>
          <a:p>
            <a:pPr marL="0" indent="0">
              <a:buNone/>
            </a:pPr>
            <a:r>
              <a:rPr lang="nn-NO" altLang="zh-CN" sz="1600" dirty="0" smtClean="0"/>
              <a:t>     for </a:t>
            </a:r>
            <a:r>
              <a:rPr lang="nn-NO" altLang="zh-CN" sz="1600" dirty="0"/>
              <a:t>(int i = 0; i &lt; </a:t>
            </a:r>
            <a:r>
              <a:rPr lang="nn-NO" altLang="zh-CN" sz="1600" dirty="0">
                <a:solidFill>
                  <a:srgbClr val="0070C0"/>
                </a:solidFill>
              </a:rPr>
              <a:t>12</a:t>
            </a:r>
            <a:r>
              <a:rPr lang="nn-NO" altLang="zh-CN" sz="1600" dirty="0"/>
              <a:t>; i++) </a:t>
            </a:r>
            <a:endParaRPr lang="nn-NO" altLang="zh-CN" sz="1600" dirty="0"/>
          </a:p>
          <a:p>
            <a:pPr marL="0" indent="0">
              <a:buNone/>
            </a:pPr>
            <a:r>
              <a:rPr lang="en-US" altLang="zh-CN" sz="1600" dirty="0" smtClean="0"/>
              <a:t>         </a:t>
            </a:r>
            <a:r>
              <a:rPr lang="en-US" altLang="zh-CN" sz="1600" dirty="0"/>
              <a:t>map[21</a:t>
            </a:r>
            <a:r>
              <a:rPr lang="en-US" altLang="zh-CN" sz="1600" dirty="0" smtClean="0"/>
              <a:t>][</a:t>
            </a:r>
            <a:r>
              <a:rPr lang="en-US" altLang="zh-CN" sz="1600" dirty="0" err="1" smtClean="0"/>
              <a:t>i</a:t>
            </a:r>
            <a:r>
              <a:rPr lang="en-US" altLang="zh-CN" sz="1600" dirty="0" smtClean="0"/>
              <a:t>] </a:t>
            </a:r>
            <a:r>
              <a:rPr lang="en-US" altLang="zh-CN" sz="1600" dirty="0"/>
              <a:t>= 2</a:t>
            </a:r>
            <a:r>
              <a:rPr lang="en-US" altLang="zh-CN" sz="1600" dirty="0" smtClean="0"/>
              <a:t>; </a:t>
            </a:r>
            <a:r>
              <a:rPr lang="en-US" altLang="zh-CN" sz="1600" dirty="0" smtClean="0">
                <a:solidFill>
                  <a:srgbClr val="00B050"/>
                </a:solidFill>
              </a:rPr>
              <a:t>//lower-1</a:t>
            </a:r>
            <a:endParaRPr lang="en-US" altLang="zh-CN" sz="1600" dirty="0">
              <a:solidFill>
                <a:srgbClr val="00B050"/>
              </a:solidFill>
            </a:endParaRPr>
          </a:p>
          <a:p>
            <a:pPr marL="0" indent="0">
              <a:buNone/>
            </a:pPr>
            <a:r>
              <a:rPr lang="en-US" altLang="zh-CN" sz="1600" dirty="0" smtClean="0"/>
              <a:t>     for </a:t>
            </a:r>
            <a:r>
              <a:rPr lang="en-US" altLang="zh-CN" sz="1600" dirty="0"/>
              <a:t>(</a:t>
            </a:r>
            <a:r>
              <a:rPr lang="en-US" altLang="zh-CN" sz="1600" dirty="0" err="1"/>
              <a:t>int</a:t>
            </a:r>
            <a:r>
              <a:rPr lang="en-US" altLang="zh-CN" sz="1600" dirty="0"/>
              <a:t> j = 0; j &lt; </a:t>
            </a:r>
            <a:r>
              <a:rPr lang="en-US" altLang="zh-CN" sz="1600" dirty="0">
                <a:solidFill>
                  <a:srgbClr val="0070C0"/>
                </a:solidFill>
              </a:rPr>
              <a:t>22</a:t>
            </a:r>
            <a:r>
              <a:rPr lang="en-US" altLang="zh-CN" sz="1600" dirty="0"/>
              <a:t>; </a:t>
            </a:r>
            <a:r>
              <a:rPr lang="en-US" altLang="zh-CN" sz="1600" dirty="0" err="1"/>
              <a:t>j++</a:t>
            </a:r>
            <a:r>
              <a:rPr lang="en-US" altLang="zh-CN" sz="1600" dirty="0"/>
              <a:t>) {</a:t>
            </a:r>
            <a:endParaRPr lang="en-US" altLang="zh-CN" sz="1600" dirty="0"/>
          </a:p>
          <a:p>
            <a:pPr marL="0" indent="0">
              <a:buNone/>
            </a:pPr>
            <a:r>
              <a:rPr lang="en-US" altLang="zh-CN" sz="1600" dirty="0" smtClean="0"/>
              <a:t>          map[j][</a:t>
            </a:r>
            <a:r>
              <a:rPr lang="en-US" altLang="zh-CN" sz="1600" dirty="0"/>
              <a:t>11] = 2</a:t>
            </a:r>
            <a:r>
              <a:rPr lang="en-US" altLang="zh-CN" sz="1600" dirty="0" smtClean="0"/>
              <a:t>; </a:t>
            </a:r>
            <a:r>
              <a:rPr lang="en-US" altLang="zh-CN" sz="1600" dirty="0" smtClean="0">
                <a:solidFill>
                  <a:srgbClr val="00B050"/>
                </a:solidFill>
              </a:rPr>
              <a:t>//left</a:t>
            </a:r>
            <a:endParaRPr lang="en-US" altLang="zh-CN" sz="1600" dirty="0">
              <a:solidFill>
                <a:srgbClr val="00B050"/>
              </a:solidFill>
            </a:endParaRPr>
          </a:p>
          <a:p>
            <a:pPr marL="0" indent="0">
              <a:buNone/>
            </a:pPr>
            <a:r>
              <a:rPr lang="en-US" altLang="zh-CN" sz="1600" dirty="0" smtClean="0"/>
              <a:t>          map[j][</a:t>
            </a:r>
            <a:r>
              <a:rPr lang="en-US" altLang="zh-CN" sz="1600" dirty="0"/>
              <a:t>0] = 2</a:t>
            </a:r>
            <a:r>
              <a:rPr lang="en-US" altLang="zh-CN" sz="1600" dirty="0" smtClean="0"/>
              <a:t>; </a:t>
            </a:r>
            <a:r>
              <a:rPr lang="en-US" altLang="zh-CN" sz="1600" dirty="0" smtClean="0">
                <a:solidFill>
                  <a:srgbClr val="00B050"/>
                </a:solidFill>
              </a:rPr>
              <a:t>//right-1</a:t>
            </a:r>
            <a:endParaRPr lang="en-US" altLang="zh-CN" sz="1600" dirty="0">
              <a:solidFill>
                <a:srgbClr val="00B050"/>
              </a:solidFill>
            </a:endParaRPr>
          </a:p>
          <a:p>
            <a:pPr marL="0" indent="0">
              <a:buNone/>
            </a:pPr>
            <a:r>
              <a:rPr lang="en-US" altLang="zh-CN" sz="1600" dirty="0" smtClean="0"/>
              <a:t>      }</a:t>
            </a:r>
            <a:endParaRPr lang="en-US" altLang="zh-CN" sz="1600" dirty="0"/>
          </a:p>
          <a:p>
            <a:pPr marL="0" indent="0">
              <a:buNone/>
            </a:pPr>
            <a:r>
              <a:rPr lang="en-US" altLang="zh-CN" sz="1600" dirty="0"/>
              <a:t>}</a:t>
            </a:r>
            <a:endParaRPr lang="zh-CN" altLang="en-US" sz="1600" dirty="0"/>
          </a:p>
        </p:txBody>
      </p:sp>
      <p:graphicFrame>
        <p:nvGraphicFramePr>
          <p:cNvPr id="4" name="Table 3"/>
          <p:cNvGraphicFramePr>
            <a:graphicFrameLocks noGrp="1"/>
          </p:cNvGraphicFramePr>
          <p:nvPr/>
        </p:nvGraphicFramePr>
        <p:xfrm>
          <a:off x="4292311" y="864437"/>
          <a:ext cx="3131128" cy="5783580"/>
        </p:xfrm>
        <a:graphic>
          <a:graphicData uri="http://schemas.openxmlformats.org/drawingml/2006/table">
            <a:tbl>
              <a:tblPr firstRow="1" bandRow="1"/>
              <a:tblGrid>
                <a:gridCol w="240856"/>
                <a:gridCol w="240856"/>
                <a:gridCol w="240856"/>
                <a:gridCol w="240856"/>
                <a:gridCol w="240856"/>
                <a:gridCol w="240856"/>
                <a:gridCol w="240856"/>
                <a:gridCol w="240856"/>
                <a:gridCol w="240856"/>
                <a:gridCol w="240856"/>
                <a:gridCol w="240856"/>
                <a:gridCol w="240856"/>
                <a:gridCol w="240856"/>
              </a:tblGrid>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34162">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tr>
            </a:tbl>
          </a:graphicData>
        </a:graphic>
      </p:graphicFrame>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23439" y="2190000"/>
            <a:ext cx="1428750" cy="1428750"/>
          </a:xfrm>
          <a:prstGeom prst="rect">
            <a:avLst/>
          </a:prstGeom>
        </p:spPr>
      </p:pic>
      <p:sp>
        <p:nvSpPr>
          <p:cNvPr id="6" name="TextBox 5"/>
          <p:cNvSpPr txBox="1"/>
          <p:nvPr/>
        </p:nvSpPr>
        <p:spPr>
          <a:xfrm>
            <a:off x="4264601" y="455728"/>
            <a:ext cx="279689" cy="307777"/>
          </a:xfrm>
          <a:prstGeom prst="rect">
            <a:avLst/>
          </a:prstGeom>
          <a:noFill/>
        </p:spPr>
        <p:txBody>
          <a:bodyPr wrap="square" rtlCol="0">
            <a:spAutoFit/>
          </a:bodyPr>
          <a:lstStyle/>
          <a:p>
            <a:r>
              <a:rPr lang="en-US" altLang="zh-CN" sz="1400" b="1" dirty="0" smtClean="0"/>
              <a:t>0</a:t>
            </a:r>
            <a:endParaRPr lang="zh-CN" altLang="en-US" sz="1400" b="1" dirty="0"/>
          </a:p>
        </p:txBody>
      </p:sp>
      <p:sp>
        <p:nvSpPr>
          <p:cNvPr id="7" name="TextBox 6"/>
          <p:cNvSpPr txBox="1"/>
          <p:nvPr/>
        </p:nvSpPr>
        <p:spPr>
          <a:xfrm>
            <a:off x="6869251" y="455728"/>
            <a:ext cx="376674" cy="307777"/>
          </a:xfrm>
          <a:prstGeom prst="rect">
            <a:avLst/>
          </a:prstGeom>
          <a:noFill/>
        </p:spPr>
        <p:txBody>
          <a:bodyPr wrap="square" rtlCol="0">
            <a:spAutoFit/>
          </a:bodyPr>
          <a:lstStyle/>
          <a:p>
            <a:r>
              <a:rPr lang="en-US" altLang="zh-CN" sz="1400" b="1" dirty="0" smtClean="0"/>
              <a:t>11</a:t>
            </a:r>
            <a:endParaRPr lang="zh-CN" altLang="en-US" sz="1400" b="1" dirty="0"/>
          </a:p>
        </p:txBody>
      </p:sp>
      <p:sp>
        <p:nvSpPr>
          <p:cNvPr id="8" name="TextBox 7"/>
          <p:cNvSpPr txBox="1"/>
          <p:nvPr/>
        </p:nvSpPr>
        <p:spPr>
          <a:xfrm>
            <a:off x="3822555" y="6132422"/>
            <a:ext cx="376674" cy="307777"/>
          </a:xfrm>
          <a:prstGeom prst="rect">
            <a:avLst/>
          </a:prstGeom>
          <a:noFill/>
        </p:spPr>
        <p:txBody>
          <a:bodyPr wrap="square" rtlCol="0">
            <a:spAutoFit/>
          </a:bodyPr>
          <a:lstStyle/>
          <a:p>
            <a:r>
              <a:rPr lang="en-US" altLang="zh-CN" sz="1400" b="1" dirty="0"/>
              <a:t>2</a:t>
            </a:r>
            <a:r>
              <a:rPr lang="en-US" altLang="zh-CN" sz="1400" b="1" dirty="0" smtClean="0"/>
              <a:t>1</a:t>
            </a:r>
            <a:endParaRPr lang="zh-CN" altLang="en-US" sz="1400" b="1" dirty="0"/>
          </a:p>
        </p:txBody>
      </p:sp>
      <p:sp>
        <p:nvSpPr>
          <p:cNvPr id="9" name="TextBox 8"/>
          <p:cNvSpPr txBox="1"/>
          <p:nvPr/>
        </p:nvSpPr>
        <p:spPr>
          <a:xfrm>
            <a:off x="3871048" y="836735"/>
            <a:ext cx="279689" cy="307777"/>
          </a:xfrm>
          <a:prstGeom prst="rect">
            <a:avLst/>
          </a:prstGeom>
          <a:noFill/>
        </p:spPr>
        <p:txBody>
          <a:bodyPr wrap="square" rtlCol="0">
            <a:spAutoFit/>
          </a:bodyPr>
          <a:lstStyle/>
          <a:p>
            <a:r>
              <a:rPr lang="en-US" altLang="zh-CN" sz="1400" b="1" dirty="0" smtClean="0"/>
              <a:t>0</a:t>
            </a:r>
            <a:endParaRPr lang="zh-CN" altLang="en-US" sz="1400" b="1" dirty="0"/>
          </a:p>
        </p:txBody>
      </p:sp>
      <p:cxnSp>
        <p:nvCxnSpPr>
          <p:cNvPr id="11" name="Straight Arrow Connector 10"/>
          <p:cNvCxnSpPr/>
          <p:nvPr/>
        </p:nvCxnSpPr>
        <p:spPr>
          <a:xfrm>
            <a:off x="4544290" y="609616"/>
            <a:ext cx="2324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010892" y="1144512"/>
            <a:ext cx="1" cy="4987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Move a </a:t>
            </a:r>
            <a:r>
              <a:rPr lang="en-US" altLang="zh-CN" dirty="0" err="1" smtClean="0"/>
              <a:t>Tetrimino</a:t>
            </a:r>
            <a:r>
              <a:rPr lang="en-US" altLang="zh-CN" dirty="0" smtClean="0"/>
              <a:t>(</a:t>
            </a:r>
            <a:r>
              <a:rPr lang="zh-CN" altLang="en-US" dirty="0" smtClean="0"/>
              <a:t>移动</a:t>
            </a:r>
            <a:r>
              <a:rPr lang="zh-CN" altLang="en-US" dirty="0"/>
              <a:t>骨牌</a:t>
            </a:r>
            <a:r>
              <a:rPr lang="en-US" altLang="zh-CN" dirty="0" smtClean="0"/>
              <a:t>) </a:t>
            </a:r>
            <a:endParaRPr lang="zh-CN" altLang="en-US" dirty="0"/>
          </a:p>
        </p:txBody>
      </p:sp>
      <p:sp>
        <p:nvSpPr>
          <p:cNvPr id="3" name="Content Placeholder 2"/>
          <p:cNvSpPr>
            <a:spLocks noGrp="1"/>
          </p:cNvSpPr>
          <p:nvPr>
            <p:ph idx="1"/>
          </p:nvPr>
        </p:nvSpPr>
        <p:spPr/>
        <p:txBody>
          <a:bodyPr>
            <a:normAutofit/>
          </a:bodyPr>
          <a:lstStyle/>
          <a:p>
            <a:r>
              <a:rPr lang="en-US" altLang="zh-CN" sz="2400" dirty="0"/>
              <a:t>The row and column </a:t>
            </a:r>
            <a:r>
              <a:rPr lang="en-US" altLang="zh-CN" sz="2400" dirty="0" smtClean="0"/>
              <a:t>index (</a:t>
            </a:r>
            <a:r>
              <a:rPr lang="en-US" altLang="zh-CN" sz="2400" dirty="0" err="1" smtClean="0"/>
              <a:t>x,y</a:t>
            </a:r>
            <a:r>
              <a:rPr lang="en-US" altLang="zh-CN" sz="2400" dirty="0" smtClean="0"/>
              <a:t>) </a:t>
            </a:r>
            <a:r>
              <a:rPr lang="en-US" altLang="zh-CN" sz="2400" dirty="0"/>
              <a:t>of the map can be used to indicate the position of </a:t>
            </a:r>
            <a:r>
              <a:rPr lang="en-US" altLang="zh-CN" sz="2400" dirty="0" smtClean="0"/>
              <a:t>(</a:t>
            </a:r>
            <a:r>
              <a:rPr lang="en-US" altLang="zh-CN" sz="2400" dirty="0"/>
              <a:t>the top-left square</a:t>
            </a:r>
            <a:r>
              <a:rPr lang="en-US" altLang="zh-CN" sz="2400" dirty="0" smtClean="0"/>
              <a:t>) Tetrimino </a:t>
            </a:r>
            <a:r>
              <a:rPr lang="en-US" altLang="zh-CN" sz="2400" dirty="0"/>
              <a:t>in the map</a:t>
            </a:r>
            <a:r>
              <a:rPr lang="en-US" altLang="zh-CN" sz="2400" dirty="0" smtClean="0"/>
              <a:t>.</a:t>
            </a:r>
            <a:endParaRPr lang="en-US" altLang="zh-CN" sz="2400" dirty="0" smtClean="0"/>
          </a:p>
          <a:p>
            <a:pPr marL="0" indent="0">
              <a:buNone/>
            </a:pPr>
            <a:endParaRPr lang="zh-CN" altLang="en-US" sz="2400" dirty="0"/>
          </a:p>
          <a:p>
            <a:endParaRPr lang="zh-CN" alt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3200" y="3172660"/>
            <a:ext cx="6702296" cy="3317040"/>
          </a:xfrm>
          <a:prstGeom prst="rect">
            <a:avLst/>
          </a:prstGeom>
        </p:spPr>
      </p:pic>
      <p:sp>
        <p:nvSpPr>
          <p:cNvPr id="5" name="Oval 4"/>
          <p:cNvSpPr/>
          <p:nvPr/>
        </p:nvSpPr>
        <p:spPr>
          <a:xfrm>
            <a:off x="3089565" y="4544291"/>
            <a:ext cx="124692" cy="12469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Move a Tetrimino </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2000" dirty="0" smtClean="0"/>
              <a:t>void </a:t>
            </a:r>
            <a:r>
              <a:rPr lang="en-US" altLang="zh-CN" sz="2000" dirty="0"/>
              <a:t>left() {</a:t>
            </a:r>
            <a:endParaRPr lang="en-US" altLang="zh-CN" sz="2000" dirty="0"/>
          </a:p>
          <a:p>
            <a:pPr marL="0" indent="0">
              <a:buNone/>
            </a:pPr>
            <a:r>
              <a:rPr lang="en-US" altLang="zh-CN" sz="2000" dirty="0"/>
              <a:t>	</a:t>
            </a:r>
            <a:r>
              <a:rPr lang="en-US" altLang="zh-CN" sz="2000" dirty="0" smtClean="0"/>
              <a:t>if </a:t>
            </a:r>
            <a:r>
              <a:rPr lang="en-US" altLang="zh-CN" sz="2000" dirty="0"/>
              <a:t>(!</a:t>
            </a:r>
            <a:r>
              <a:rPr lang="en-US" altLang="zh-CN" sz="2000" dirty="0" err="1"/>
              <a:t>collisionDetect</a:t>
            </a:r>
            <a:r>
              <a:rPr lang="en-US" altLang="zh-CN" sz="2000" dirty="0"/>
              <a:t>(x - 1, y, </a:t>
            </a:r>
            <a:r>
              <a:rPr lang="en-US" altLang="zh-CN" sz="2000" dirty="0" err="1"/>
              <a:t>TetriminoType</a:t>
            </a:r>
            <a:r>
              <a:rPr lang="en-US" altLang="zh-CN" sz="2000" dirty="0"/>
              <a:t>, </a:t>
            </a:r>
            <a:r>
              <a:rPr lang="en-US" altLang="zh-CN" sz="2000" dirty="0" err="1"/>
              <a:t>rotateState</a:t>
            </a:r>
            <a:r>
              <a:rPr lang="en-US" altLang="zh-CN" sz="2000" dirty="0"/>
              <a:t>)) </a:t>
            </a:r>
            <a:endParaRPr lang="en-US" altLang="zh-CN" sz="2000" dirty="0"/>
          </a:p>
          <a:p>
            <a:pPr marL="0" indent="0">
              <a:buNone/>
            </a:pPr>
            <a:r>
              <a:rPr lang="en-US" altLang="zh-CN" sz="2000" dirty="0"/>
              <a:t>		x = x - 1;</a:t>
            </a:r>
            <a:endParaRPr lang="en-US" altLang="zh-CN" sz="2000" dirty="0"/>
          </a:p>
          <a:p>
            <a:pPr marL="0" indent="0">
              <a:buNone/>
            </a:pPr>
            <a:r>
              <a:rPr lang="en-US" altLang="zh-CN" sz="2000" dirty="0" smtClean="0"/>
              <a:t>}</a:t>
            </a:r>
            <a:endParaRPr lang="en-US" altLang="zh-CN" sz="2000" dirty="0"/>
          </a:p>
          <a:p>
            <a:pPr marL="0" indent="0">
              <a:buNone/>
            </a:pPr>
            <a:r>
              <a:rPr lang="en-US" altLang="zh-CN" sz="2000" dirty="0" smtClean="0"/>
              <a:t>void </a:t>
            </a:r>
            <a:r>
              <a:rPr lang="en-US" altLang="zh-CN" sz="2000" dirty="0"/>
              <a:t>right() {</a:t>
            </a:r>
            <a:endParaRPr lang="en-US" altLang="zh-CN" sz="2000" dirty="0"/>
          </a:p>
          <a:p>
            <a:pPr marL="0" indent="0">
              <a:buNone/>
            </a:pPr>
            <a:r>
              <a:rPr lang="en-US" altLang="zh-CN" sz="2000" dirty="0"/>
              <a:t>	if (!</a:t>
            </a:r>
            <a:r>
              <a:rPr lang="en-US" altLang="zh-CN" sz="2000" dirty="0" err="1"/>
              <a:t>collisionDetect</a:t>
            </a:r>
            <a:r>
              <a:rPr lang="en-US" altLang="zh-CN" sz="2000" dirty="0"/>
              <a:t>(x + 1, y, </a:t>
            </a:r>
            <a:r>
              <a:rPr lang="en-US" altLang="zh-CN" sz="2000" dirty="0" err="1"/>
              <a:t>TetriminoType</a:t>
            </a:r>
            <a:r>
              <a:rPr lang="en-US" altLang="zh-CN" sz="2000" dirty="0"/>
              <a:t>, </a:t>
            </a:r>
            <a:r>
              <a:rPr lang="en-US" altLang="zh-CN" sz="2000" dirty="0" err="1"/>
              <a:t>rotateState</a:t>
            </a:r>
            <a:r>
              <a:rPr lang="en-US" altLang="zh-CN" sz="2000" dirty="0"/>
              <a:t>)) </a:t>
            </a:r>
            <a:endParaRPr lang="en-US" altLang="zh-CN" sz="2000" dirty="0"/>
          </a:p>
          <a:p>
            <a:pPr marL="0" indent="0">
              <a:buNone/>
            </a:pPr>
            <a:r>
              <a:rPr lang="en-US" altLang="zh-CN" sz="2000" dirty="0"/>
              <a:t>		x = x + 1;</a:t>
            </a:r>
            <a:endParaRPr lang="en-US" altLang="zh-CN" sz="2000" dirty="0"/>
          </a:p>
          <a:p>
            <a:pPr marL="0" indent="0">
              <a:buNone/>
            </a:pPr>
            <a:r>
              <a:rPr lang="en-US" altLang="zh-CN" sz="2000" dirty="0" smtClean="0"/>
              <a:t>}</a:t>
            </a:r>
            <a:endParaRPr lang="en-US" altLang="zh-CN" sz="2000" dirty="0" smtClean="0"/>
          </a:p>
          <a:p>
            <a:pPr marL="0" indent="0">
              <a:buNone/>
            </a:pPr>
            <a:r>
              <a:rPr lang="en-US" altLang="zh-CN" sz="2000" dirty="0" smtClean="0"/>
              <a:t>void </a:t>
            </a:r>
            <a:r>
              <a:rPr lang="en-US" altLang="zh-CN" sz="2000" dirty="0"/>
              <a:t>fall() {</a:t>
            </a:r>
            <a:endParaRPr lang="en-US" altLang="zh-CN" sz="2000" dirty="0"/>
          </a:p>
          <a:p>
            <a:pPr marL="0" indent="0">
              <a:buNone/>
            </a:pPr>
            <a:r>
              <a:rPr lang="en-US" altLang="zh-CN" sz="2000" dirty="0" smtClean="0"/>
              <a:t>	if </a:t>
            </a:r>
            <a:r>
              <a:rPr lang="en-US" altLang="zh-CN" sz="2000" dirty="0"/>
              <a:t>(!</a:t>
            </a:r>
            <a:r>
              <a:rPr lang="en-US" altLang="zh-CN" sz="2000" dirty="0" err="1"/>
              <a:t>collisionDetect</a:t>
            </a:r>
            <a:r>
              <a:rPr lang="en-US" altLang="zh-CN" sz="2000" dirty="0"/>
              <a:t>(x, y + 1, </a:t>
            </a:r>
            <a:r>
              <a:rPr lang="en-US" altLang="zh-CN" sz="2000" dirty="0" err="1"/>
              <a:t>TetriminoType</a:t>
            </a:r>
            <a:r>
              <a:rPr lang="en-US" altLang="zh-CN" sz="2000" dirty="0"/>
              <a:t>, </a:t>
            </a:r>
            <a:r>
              <a:rPr lang="en-US" altLang="zh-CN" sz="2000" dirty="0" err="1"/>
              <a:t>rotateState</a:t>
            </a:r>
            <a:r>
              <a:rPr lang="en-US" altLang="zh-CN" sz="2000" dirty="0"/>
              <a:t>)) </a:t>
            </a:r>
            <a:endParaRPr lang="en-US" altLang="zh-CN" sz="2000" dirty="0"/>
          </a:p>
          <a:p>
            <a:pPr marL="0" indent="0">
              <a:buNone/>
            </a:pPr>
            <a:r>
              <a:rPr lang="en-US" altLang="zh-CN" sz="2000" dirty="0" smtClean="0"/>
              <a:t>		y </a:t>
            </a:r>
            <a:r>
              <a:rPr lang="en-US" altLang="zh-CN" sz="2000" dirty="0"/>
              <a:t>= y + 1;</a:t>
            </a:r>
            <a:endParaRPr lang="en-US" altLang="zh-CN" sz="2000" dirty="0"/>
          </a:p>
          <a:p>
            <a:pPr marL="0" indent="0">
              <a:buNone/>
            </a:pP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Tetris(</a:t>
            </a:r>
            <a:r>
              <a:rPr lang="zh-CN" altLang="en-US" dirty="0" smtClean="0"/>
              <a:t>俄罗斯方块游戏</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Tetris is a tile-matching puzzle video game, originally designed and programmed by Russian game designer </a:t>
            </a:r>
            <a:r>
              <a:rPr lang="en-US" altLang="zh-CN" dirty="0" smtClean="0">
                <a:solidFill>
                  <a:srgbClr val="0070C0"/>
                </a:solidFill>
              </a:rPr>
              <a:t>Alexey Pajitnov</a:t>
            </a:r>
            <a:r>
              <a:rPr lang="en-US" altLang="zh-CN" dirty="0" smtClean="0"/>
              <a:t>. </a:t>
            </a:r>
            <a:endParaRPr lang="zh-C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60867" y="3603625"/>
            <a:ext cx="2021908" cy="257333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249" y="3603625"/>
            <a:ext cx="2505019" cy="2573338"/>
          </a:xfrm>
          <a:prstGeom prst="rect">
            <a:avLst/>
          </a:prstGeom>
        </p:spPr>
      </p:pic>
      <p:sp>
        <p:nvSpPr>
          <p:cNvPr id="6" name="Rectangle 5"/>
          <p:cNvSpPr/>
          <p:nvPr/>
        </p:nvSpPr>
        <p:spPr>
          <a:xfrm>
            <a:off x="628650" y="6488668"/>
            <a:ext cx="8065424" cy="369332"/>
          </a:xfrm>
          <a:prstGeom prst="rect">
            <a:avLst/>
          </a:prstGeom>
        </p:spPr>
        <p:txBody>
          <a:bodyPr wrap="square">
            <a:spAutoFit/>
          </a:bodyPr>
          <a:lstStyle/>
          <a:p>
            <a:r>
              <a:rPr lang="zh-CN" altLang="en-US" dirty="0"/>
              <a:t>https://motherboard.vice.com/en_us/article/bmjyq4/the-man-who-made-tetris</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 the rotation </a:t>
            </a:r>
            <a:r>
              <a:rPr lang="en-US" altLang="zh-CN" dirty="0"/>
              <a:t>or </a:t>
            </a:r>
            <a:r>
              <a:rPr lang="en-US" altLang="zh-CN" dirty="0" smtClean="0"/>
              <a:t>movement legal?</a:t>
            </a:r>
            <a:endParaRPr lang="zh-CN" altLang="en-US" dirty="0"/>
          </a:p>
        </p:txBody>
      </p:sp>
      <p:sp>
        <p:nvSpPr>
          <p:cNvPr id="3" name="Content Placeholder 2"/>
          <p:cNvSpPr>
            <a:spLocks noGrp="1"/>
          </p:cNvSpPr>
          <p:nvPr>
            <p:ph idx="1"/>
          </p:nvPr>
        </p:nvSpPr>
        <p:spPr/>
        <p:txBody>
          <a:bodyPr/>
          <a:lstStyle/>
          <a:p>
            <a:r>
              <a:rPr lang="en-US" altLang="zh-CN" dirty="0" smtClean="0"/>
              <a:t>Collision detection(</a:t>
            </a:r>
            <a:r>
              <a:rPr lang="zh-CN" altLang="en-US" dirty="0" smtClean="0"/>
              <a:t>碰撞检测</a:t>
            </a:r>
            <a:r>
              <a:rPr lang="en-US" altLang="zh-CN" dirty="0" smtClean="0"/>
              <a:t>) </a:t>
            </a:r>
            <a:endParaRPr lang="en-US" altLang="zh-CN" dirty="0" smtClean="0"/>
          </a:p>
          <a:p>
            <a:pPr lvl="1"/>
            <a:r>
              <a:rPr lang="en-US" altLang="zh-CN" dirty="0" smtClean="0"/>
              <a:t>Check whether the orange squares overlap the dark squares</a:t>
            </a:r>
            <a:endParaRPr lang="zh-C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0080" y="3064380"/>
            <a:ext cx="6725416" cy="3328482"/>
          </a:xfrm>
          <a:prstGeom prst="rect">
            <a:avLst/>
          </a:prstGeom>
        </p:spPr>
      </p:pic>
      <p:sp>
        <p:nvSpPr>
          <p:cNvPr id="5" name="Rectangle 4"/>
          <p:cNvSpPr/>
          <p:nvPr/>
        </p:nvSpPr>
        <p:spPr>
          <a:xfrm>
            <a:off x="3124200" y="4506371"/>
            <a:ext cx="1943100" cy="1670592"/>
          </a:xfrm>
          <a:prstGeom prst="rect">
            <a:avLst/>
          </a:prstGeom>
          <a:solidFill>
            <a:srgbClr val="5B9BD5">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56509"/>
            <a:ext cx="7886700" cy="4752108"/>
          </a:xfrm>
        </p:spPr>
        <p:txBody>
          <a:bodyPr>
            <a:normAutofit lnSpcReduction="10000"/>
          </a:bodyPr>
          <a:lstStyle/>
          <a:p>
            <a:pPr marL="0" indent="0">
              <a:buNone/>
            </a:pPr>
            <a:r>
              <a:rPr lang="en-US" altLang="zh-CN" sz="2000" dirty="0" err="1" smtClean="0"/>
              <a:t>boolean</a:t>
            </a:r>
            <a:r>
              <a:rPr lang="en-US" altLang="zh-CN" sz="2000" dirty="0" smtClean="0"/>
              <a:t> </a:t>
            </a:r>
            <a:r>
              <a:rPr lang="en-US" altLang="zh-CN" sz="2000" dirty="0" err="1" smtClean="0"/>
              <a:t>collisionDetect</a:t>
            </a:r>
            <a:r>
              <a:rPr lang="en-US" altLang="zh-CN" sz="2000" dirty="0" smtClean="0"/>
              <a:t>(int </a:t>
            </a:r>
            <a:r>
              <a:rPr lang="en-US" altLang="zh-CN" sz="2000" dirty="0"/>
              <a:t>x, int y, int </a:t>
            </a:r>
            <a:r>
              <a:rPr lang="en-US" altLang="zh-CN" sz="2000" dirty="0" err="1"/>
              <a:t>blockType</a:t>
            </a:r>
            <a:r>
              <a:rPr lang="en-US" altLang="zh-CN" sz="2000" dirty="0"/>
              <a:t>, int </a:t>
            </a:r>
            <a:r>
              <a:rPr lang="en-US" altLang="zh-CN" sz="2000" dirty="0" err="1" smtClean="0"/>
              <a:t>turnState</a:t>
            </a:r>
            <a:r>
              <a:rPr lang="en-US" altLang="zh-CN" sz="2000" dirty="0"/>
              <a:t>) {</a:t>
            </a:r>
            <a:endParaRPr lang="en-US" altLang="zh-CN" sz="2000" dirty="0"/>
          </a:p>
          <a:p>
            <a:pPr marL="0" indent="0">
              <a:buNone/>
            </a:pPr>
            <a:r>
              <a:rPr lang="en-US" altLang="zh-CN" sz="2000" dirty="0"/>
              <a:t>	</a:t>
            </a:r>
            <a:r>
              <a:rPr lang="en-US" altLang="zh-CN" sz="2000" dirty="0" smtClean="0"/>
              <a:t>for </a:t>
            </a:r>
            <a:r>
              <a:rPr lang="en-US" altLang="zh-CN" sz="2000" dirty="0"/>
              <a:t>(</a:t>
            </a:r>
            <a:r>
              <a:rPr lang="en-US" altLang="zh-CN" sz="2000" dirty="0" err="1"/>
              <a:t>int</a:t>
            </a:r>
            <a:r>
              <a:rPr lang="en-US" altLang="zh-CN" sz="2000" dirty="0"/>
              <a:t> a = 0; a &lt; 4; a++) {</a:t>
            </a:r>
            <a:endParaRPr lang="en-US" altLang="zh-CN" sz="2000" dirty="0"/>
          </a:p>
          <a:p>
            <a:pPr marL="0" indent="0">
              <a:buNone/>
            </a:pPr>
            <a:r>
              <a:rPr lang="en-US" altLang="zh-CN" sz="2000" dirty="0"/>
              <a:t>		for (</a:t>
            </a:r>
            <a:r>
              <a:rPr lang="en-US" altLang="zh-CN" sz="2000" dirty="0" err="1"/>
              <a:t>int</a:t>
            </a:r>
            <a:r>
              <a:rPr lang="en-US" altLang="zh-CN" sz="2000" dirty="0"/>
              <a:t> b = 0; b &lt; 4; b++) {</a:t>
            </a:r>
            <a:endParaRPr lang="en-US" altLang="zh-CN" sz="2000" dirty="0"/>
          </a:p>
          <a:p>
            <a:pPr marL="0" indent="0">
              <a:buNone/>
            </a:pPr>
            <a:r>
              <a:rPr lang="en-US" altLang="zh-CN" sz="2000" dirty="0"/>
              <a:t>			if </a:t>
            </a:r>
            <a:r>
              <a:rPr lang="en-US" altLang="zh-CN" sz="2000" dirty="0" smtClean="0"/>
              <a:t>(((shapes[</a:t>
            </a:r>
            <a:r>
              <a:rPr lang="en-US" altLang="zh-CN" sz="2000" dirty="0" err="1" smtClean="0"/>
              <a:t>blockType</a:t>
            </a:r>
            <a:r>
              <a:rPr lang="en-US" altLang="zh-CN" sz="2000" dirty="0" smtClean="0"/>
              <a:t>][</a:t>
            </a:r>
            <a:r>
              <a:rPr lang="en-US" altLang="zh-CN" sz="2000" dirty="0" err="1" smtClean="0"/>
              <a:t>turnState</a:t>
            </a:r>
            <a:r>
              <a:rPr lang="en-US" altLang="zh-CN" sz="2000" dirty="0" smtClean="0"/>
              <a:t>][</a:t>
            </a:r>
            <a:r>
              <a:rPr lang="en-US" altLang="zh-CN" sz="2000" dirty="0"/>
              <a:t>a * 4 + b] == 1) </a:t>
            </a:r>
            <a:endParaRPr lang="en-US" altLang="zh-CN" sz="2000" dirty="0"/>
          </a:p>
          <a:p>
            <a:pPr marL="0" indent="0">
              <a:buNone/>
            </a:pPr>
            <a:r>
              <a:rPr lang="en-US" altLang="zh-CN" sz="2000" dirty="0"/>
              <a:t>					&amp;&amp; (</a:t>
            </a:r>
            <a:r>
              <a:rPr lang="en-US" altLang="zh-CN" sz="2000" dirty="0" smtClean="0"/>
              <a:t>map[y </a:t>
            </a:r>
            <a:r>
              <a:rPr lang="en-US" altLang="zh-CN" sz="2000" dirty="0"/>
              <a:t>+ a</a:t>
            </a:r>
            <a:r>
              <a:rPr lang="en-US" altLang="zh-CN" sz="2000" dirty="0" smtClean="0"/>
              <a:t>][</a:t>
            </a:r>
            <a:r>
              <a:rPr lang="en-US" altLang="zh-CN" sz="2000" dirty="0"/>
              <a:t>x + b + 1] == 1))|| </a:t>
            </a:r>
            <a:endParaRPr lang="en-US" altLang="zh-CN" sz="2000" dirty="0"/>
          </a:p>
          <a:p>
            <a:pPr marL="0" indent="0">
              <a:buNone/>
            </a:pPr>
            <a:r>
              <a:rPr lang="en-US" altLang="zh-CN" sz="2000" dirty="0"/>
              <a:t>				((shapes[</a:t>
            </a:r>
            <a:r>
              <a:rPr lang="en-US" altLang="zh-CN" sz="2000" dirty="0" err="1"/>
              <a:t>blockType</a:t>
            </a:r>
            <a:r>
              <a:rPr lang="en-US" altLang="zh-CN" sz="2000" dirty="0" smtClean="0"/>
              <a:t>][</a:t>
            </a:r>
            <a:r>
              <a:rPr lang="en-US" altLang="zh-CN" sz="2000" dirty="0" err="1" smtClean="0"/>
              <a:t>turnState</a:t>
            </a:r>
            <a:r>
              <a:rPr lang="en-US" altLang="zh-CN" sz="2000" dirty="0" smtClean="0"/>
              <a:t>][</a:t>
            </a:r>
            <a:r>
              <a:rPr lang="en-US" altLang="zh-CN" sz="2000" dirty="0"/>
              <a:t>a * 4 + b] == 1) </a:t>
            </a:r>
            <a:endParaRPr lang="en-US" altLang="zh-CN" sz="2000" dirty="0"/>
          </a:p>
          <a:p>
            <a:pPr marL="0" indent="0">
              <a:buNone/>
            </a:pPr>
            <a:r>
              <a:rPr lang="en-US" altLang="zh-CN" sz="2000" dirty="0"/>
              <a:t>					&amp;&amp; (</a:t>
            </a:r>
            <a:r>
              <a:rPr lang="en-US" altLang="zh-CN" sz="2000" dirty="0" smtClean="0"/>
              <a:t>map[y </a:t>
            </a:r>
            <a:r>
              <a:rPr lang="en-US" altLang="zh-CN" sz="2000" dirty="0"/>
              <a:t>+ a</a:t>
            </a:r>
            <a:r>
              <a:rPr lang="en-US" altLang="zh-CN" sz="2000" dirty="0" smtClean="0"/>
              <a:t>][</a:t>
            </a:r>
            <a:r>
              <a:rPr lang="en-US" altLang="zh-CN" sz="2000" dirty="0"/>
              <a:t>x + b + 1] == 2))) {</a:t>
            </a:r>
            <a:endParaRPr lang="en-US" altLang="zh-CN" sz="2000" dirty="0"/>
          </a:p>
          <a:p>
            <a:pPr marL="0" indent="0">
              <a:buNone/>
            </a:pPr>
            <a:r>
              <a:rPr lang="en-US" altLang="zh-CN" sz="2000" dirty="0"/>
              <a:t>				return true;</a:t>
            </a:r>
            <a:endParaRPr lang="en-US" altLang="zh-CN" sz="2000" dirty="0"/>
          </a:p>
          <a:p>
            <a:pPr marL="0" indent="0">
              <a:buNone/>
            </a:pPr>
            <a:r>
              <a:rPr lang="en-US" altLang="zh-CN" sz="2000" dirty="0"/>
              <a:t>			}</a:t>
            </a:r>
            <a:endParaRPr lang="en-US" altLang="zh-CN" sz="2000" dirty="0"/>
          </a:p>
          <a:p>
            <a:pPr marL="0" indent="0">
              <a:buNone/>
            </a:pPr>
            <a:r>
              <a:rPr lang="en-US" altLang="zh-CN" sz="2000" dirty="0"/>
              <a:t>		}</a:t>
            </a:r>
            <a:endParaRPr lang="en-US" altLang="zh-CN" sz="2000" dirty="0"/>
          </a:p>
          <a:p>
            <a:pPr marL="0" indent="0">
              <a:buNone/>
            </a:pPr>
            <a:r>
              <a:rPr lang="en-US" altLang="zh-CN" sz="2000" dirty="0"/>
              <a:t>	</a:t>
            </a:r>
            <a:r>
              <a:rPr lang="en-US" altLang="zh-CN" sz="2000" dirty="0" smtClean="0"/>
              <a:t>}</a:t>
            </a:r>
            <a:endParaRPr lang="en-US" altLang="zh-CN" sz="2000" dirty="0"/>
          </a:p>
          <a:p>
            <a:pPr marL="0" indent="0">
              <a:buNone/>
            </a:pPr>
            <a:r>
              <a:rPr lang="en-US" altLang="zh-CN" sz="2000" dirty="0"/>
              <a:t>	</a:t>
            </a:r>
            <a:r>
              <a:rPr lang="en-US" altLang="zh-CN" sz="2000" dirty="0" smtClean="0"/>
              <a:t>return </a:t>
            </a:r>
            <a:r>
              <a:rPr lang="en-US" altLang="zh-CN" sz="2000" dirty="0"/>
              <a:t>false;</a:t>
            </a:r>
            <a:endParaRPr lang="en-US" altLang="zh-CN" sz="2000" dirty="0"/>
          </a:p>
          <a:p>
            <a:pPr marL="0" indent="0">
              <a:buNone/>
            </a:pPr>
            <a:r>
              <a:rPr lang="en-US" altLang="zh-CN" sz="2000" dirty="0" smtClean="0"/>
              <a:t>}</a:t>
            </a:r>
            <a:endParaRPr lang="zh-CN" altLang="en-US" sz="2000" dirty="0"/>
          </a:p>
        </p:txBody>
      </p:sp>
      <p:sp>
        <p:nvSpPr>
          <p:cNvPr id="4" name="Title 1"/>
          <p:cNvSpPr>
            <a:spLocks noGrp="1"/>
          </p:cNvSpPr>
          <p:nvPr>
            <p:ph type="title"/>
          </p:nvPr>
        </p:nvSpPr>
        <p:spPr>
          <a:xfrm>
            <a:off x="628650" y="365126"/>
            <a:ext cx="7886700" cy="1325563"/>
          </a:xfrm>
        </p:spPr>
        <p:txBody>
          <a:bodyPr/>
          <a:lstStyle/>
          <a:p>
            <a:r>
              <a:rPr lang="en-US" altLang="zh-CN" dirty="0"/>
              <a:t>Collision </a:t>
            </a:r>
            <a:r>
              <a:rPr lang="en-US" altLang="zh-CN" dirty="0" smtClean="0"/>
              <a:t>detection(</a:t>
            </a:r>
            <a:r>
              <a:rPr lang="zh-CN" altLang="en-US" dirty="0" smtClean="0"/>
              <a:t>碰撞检测</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Stop moving(</a:t>
            </a:r>
            <a:r>
              <a:rPr lang="zh-CN" altLang="en-US" dirty="0" smtClean="0"/>
              <a:t>停止移动</a:t>
            </a:r>
            <a:r>
              <a:rPr lang="en-US" altLang="zh-CN" dirty="0" smtClean="0"/>
              <a:t>)</a:t>
            </a:r>
            <a:endParaRPr lang="zh-CN" altLang="en-US" dirty="0"/>
          </a:p>
        </p:txBody>
      </p:sp>
      <p:sp>
        <p:nvSpPr>
          <p:cNvPr id="3" name="Content Placeholder 2"/>
          <p:cNvSpPr>
            <a:spLocks noGrp="1"/>
          </p:cNvSpPr>
          <p:nvPr>
            <p:ph idx="1"/>
          </p:nvPr>
        </p:nvSpPr>
        <p:spPr/>
        <p:txBody>
          <a:bodyPr>
            <a:noAutofit/>
          </a:bodyPr>
          <a:lstStyle/>
          <a:p>
            <a:r>
              <a:rPr lang="en-US" altLang="zh-CN" sz="2400" dirty="0"/>
              <a:t>When the Tetrimino can not be moved, the value of </a:t>
            </a:r>
            <a:r>
              <a:rPr lang="en-US" altLang="zh-CN" sz="2400" dirty="0" smtClean="0"/>
              <a:t>squares on the map </a:t>
            </a:r>
            <a:r>
              <a:rPr lang="en-US" altLang="zh-CN" sz="2400" dirty="0"/>
              <a:t>overlapped by the Tetrimino will </a:t>
            </a:r>
            <a:r>
              <a:rPr lang="en-US" altLang="zh-CN" sz="2400" dirty="0" smtClean="0"/>
              <a:t>be set to </a:t>
            </a:r>
            <a:r>
              <a:rPr lang="en-US" altLang="zh-CN" sz="2400" dirty="0"/>
              <a:t>be </a:t>
            </a:r>
            <a:r>
              <a:rPr lang="en-US" altLang="zh-CN" sz="2400" dirty="0" smtClean="0"/>
              <a:t>one.</a:t>
            </a:r>
            <a:endParaRPr lang="en-US" altLang="zh-CN" sz="2400" dirty="0" smtClean="0"/>
          </a:p>
          <a:p>
            <a:endParaRPr lang="en-US" altLang="zh-CN" sz="24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60569" y="3124070"/>
            <a:ext cx="6432875" cy="318782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56508"/>
            <a:ext cx="7886700" cy="4641273"/>
          </a:xfrm>
        </p:spPr>
        <p:txBody>
          <a:bodyPr>
            <a:normAutofit/>
          </a:bodyPr>
          <a:lstStyle/>
          <a:p>
            <a:pPr marL="0" indent="0">
              <a:buNone/>
            </a:pPr>
            <a:r>
              <a:rPr lang="en-US" altLang="zh-CN" sz="2000" dirty="0" smtClean="0"/>
              <a:t>void </a:t>
            </a:r>
            <a:r>
              <a:rPr lang="en-US" altLang="zh-CN" sz="2000" dirty="0" err="1"/>
              <a:t>addToMap</a:t>
            </a:r>
            <a:r>
              <a:rPr lang="en-US" altLang="zh-CN" sz="2000" dirty="0"/>
              <a:t>(int x, int y, int </a:t>
            </a:r>
            <a:r>
              <a:rPr lang="en-US" altLang="zh-CN" sz="2000" dirty="0" err="1"/>
              <a:t>blockType</a:t>
            </a:r>
            <a:r>
              <a:rPr lang="en-US" altLang="zh-CN" sz="2000" dirty="0"/>
              <a:t>, int </a:t>
            </a:r>
            <a:r>
              <a:rPr lang="en-US" altLang="zh-CN" sz="2000" dirty="0" err="1"/>
              <a:t>turnState</a:t>
            </a:r>
            <a:r>
              <a:rPr lang="en-US" altLang="zh-CN" sz="2000" dirty="0"/>
              <a:t>) {</a:t>
            </a:r>
            <a:endParaRPr lang="en-US" altLang="zh-CN" sz="2000" dirty="0"/>
          </a:p>
          <a:p>
            <a:pPr marL="0" indent="0">
              <a:buNone/>
            </a:pPr>
            <a:r>
              <a:rPr lang="en-US" altLang="zh-CN" sz="2000" dirty="0"/>
              <a:t>	</a:t>
            </a:r>
            <a:r>
              <a:rPr lang="en-US" altLang="zh-CN" sz="2000" dirty="0" err="1"/>
              <a:t>int</a:t>
            </a:r>
            <a:r>
              <a:rPr lang="en-US" altLang="zh-CN" sz="2000" dirty="0"/>
              <a:t> j = 0;</a:t>
            </a:r>
            <a:endParaRPr lang="en-US" altLang="zh-CN" sz="2000" dirty="0"/>
          </a:p>
          <a:p>
            <a:pPr marL="0" indent="0">
              <a:buNone/>
            </a:pPr>
            <a:r>
              <a:rPr lang="en-US" altLang="zh-CN" sz="2000" dirty="0"/>
              <a:t>	for (</a:t>
            </a:r>
            <a:r>
              <a:rPr lang="en-US" altLang="zh-CN" sz="2000" dirty="0" err="1"/>
              <a:t>int</a:t>
            </a:r>
            <a:r>
              <a:rPr lang="en-US" altLang="zh-CN" sz="2000" dirty="0"/>
              <a:t> a = 0; a &lt; 4; a++) {</a:t>
            </a:r>
            <a:endParaRPr lang="en-US" altLang="zh-CN" sz="2000" dirty="0"/>
          </a:p>
          <a:p>
            <a:pPr marL="0" indent="0">
              <a:buNone/>
            </a:pPr>
            <a:r>
              <a:rPr lang="en-US" altLang="zh-CN" sz="2000" dirty="0"/>
              <a:t>		for (</a:t>
            </a:r>
            <a:r>
              <a:rPr lang="en-US" altLang="zh-CN" sz="2000" dirty="0" err="1"/>
              <a:t>int</a:t>
            </a:r>
            <a:r>
              <a:rPr lang="en-US" altLang="zh-CN" sz="2000" dirty="0"/>
              <a:t> b = 0; b &lt; 4; b++) {</a:t>
            </a:r>
            <a:endParaRPr lang="en-US" altLang="zh-CN" sz="2000" dirty="0"/>
          </a:p>
          <a:p>
            <a:pPr marL="0" indent="0">
              <a:buNone/>
            </a:pPr>
            <a:r>
              <a:rPr lang="en-US" altLang="zh-CN" sz="2000" dirty="0"/>
              <a:t>			</a:t>
            </a:r>
            <a:r>
              <a:rPr lang="en-US" altLang="zh-CN" sz="2000" dirty="0">
                <a:solidFill>
                  <a:srgbClr val="0070C0"/>
                </a:solidFill>
              </a:rPr>
              <a:t>if (</a:t>
            </a:r>
            <a:r>
              <a:rPr lang="en-US" altLang="zh-CN" sz="2000" dirty="0" smtClean="0">
                <a:solidFill>
                  <a:srgbClr val="0070C0"/>
                </a:solidFill>
              </a:rPr>
              <a:t>map[y </a:t>
            </a:r>
            <a:r>
              <a:rPr lang="en-US" altLang="zh-CN" sz="2000" dirty="0">
                <a:solidFill>
                  <a:srgbClr val="0070C0"/>
                </a:solidFill>
              </a:rPr>
              <a:t>+ a</a:t>
            </a:r>
            <a:r>
              <a:rPr lang="en-US" altLang="zh-CN" sz="2000" dirty="0" smtClean="0">
                <a:solidFill>
                  <a:srgbClr val="0070C0"/>
                </a:solidFill>
              </a:rPr>
              <a:t>][</a:t>
            </a:r>
            <a:r>
              <a:rPr lang="en-US" altLang="zh-CN" sz="2000" dirty="0">
                <a:solidFill>
                  <a:srgbClr val="0070C0"/>
                </a:solidFill>
              </a:rPr>
              <a:t>x + b + 1] == 0) {</a:t>
            </a:r>
            <a:endParaRPr lang="en-US" altLang="zh-CN" sz="2000" dirty="0">
              <a:solidFill>
                <a:srgbClr val="0070C0"/>
              </a:solidFill>
            </a:endParaRPr>
          </a:p>
          <a:p>
            <a:pPr marL="0" indent="0">
              <a:buNone/>
            </a:pPr>
            <a:r>
              <a:rPr lang="en-US" altLang="zh-CN" sz="2000" dirty="0">
                <a:solidFill>
                  <a:srgbClr val="0070C0"/>
                </a:solidFill>
              </a:rPr>
              <a:t>				</a:t>
            </a:r>
            <a:r>
              <a:rPr lang="en-US" altLang="zh-CN" sz="2000" dirty="0" smtClean="0">
                <a:solidFill>
                  <a:srgbClr val="0070C0"/>
                </a:solidFill>
              </a:rPr>
              <a:t>map[y </a:t>
            </a:r>
            <a:r>
              <a:rPr lang="en-US" altLang="zh-CN" sz="2000" dirty="0">
                <a:solidFill>
                  <a:srgbClr val="0070C0"/>
                </a:solidFill>
              </a:rPr>
              <a:t>+ a</a:t>
            </a:r>
            <a:r>
              <a:rPr lang="en-US" altLang="zh-CN" sz="2000" dirty="0" smtClean="0">
                <a:solidFill>
                  <a:srgbClr val="0070C0"/>
                </a:solidFill>
              </a:rPr>
              <a:t>][</a:t>
            </a:r>
            <a:r>
              <a:rPr lang="en-US" altLang="zh-CN" sz="2000" dirty="0">
                <a:solidFill>
                  <a:srgbClr val="0070C0"/>
                </a:solidFill>
              </a:rPr>
              <a:t>x + b + 1] = </a:t>
            </a:r>
            <a:endParaRPr lang="en-US" altLang="zh-CN" sz="2000" dirty="0">
              <a:solidFill>
                <a:srgbClr val="0070C0"/>
              </a:solidFill>
            </a:endParaRPr>
          </a:p>
          <a:p>
            <a:pPr marL="0" indent="0">
              <a:buNone/>
            </a:pPr>
            <a:r>
              <a:rPr lang="en-US" altLang="zh-CN" sz="2000" dirty="0">
                <a:solidFill>
                  <a:srgbClr val="0070C0"/>
                </a:solidFill>
              </a:rPr>
              <a:t>					shapes[</a:t>
            </a:r>
            <a:r>
              <a:rPr lang="en-US" altLang="zh-CN" sz="2000" dirty="0" err="1">
                <a:solidFill>
                  <a:srgbClr val="0070C0"/>
                </a:solidFill>
              </a:rPr>
              <a:t>blockType</a:t>
            </a:r>
            <a:r>
              <a:rPr lang="en-US" altLang="zh-CN" sz="2000" dirty="0">
                <a:solidFill>
                  <a:srgbClr val="0070C0"/>
                </a:solidFill>
              </a:rPr>
              <a:t>][</a:t>
            </a:r>
            <a:r>
              <a:rPr lang="en-US" altLang="zh-CN" sz="2000" dirty="0" err="1">
                <a:solidFill>
                  <a:srgbClr val="0070C0"/>
                </a:solidFill>
              </a:rPr>
              <a:t>turnState</a:t>
            </a:r>
            <a:r>
              <a:rPr lang="en-US" altLang="zh-CN" sz="2000" dirty="0">
                <a:solidFill>
                  <a:srgbClr val="0070C0"/>
                </a:solidFill>
              </a:rPr>
              <a:t>][j];</a:t>
            </a:r>
            <a:endParaRPr lang="en-US" altLang="zh-CN" sz="2000" dirty="0">
              <a:solidFill>
                <a:srgbClr val="0070C0"/>
              </a:solidFill>
            </a:endParaRPr>
          </a:p>
          <a:p>
            <a:pPr marL="0" indent="0">
              <a:buNone/>
            </a:pPr>
            <a:r>
              <a:rPr lang="en-US" altLang="zh-CN" sz="2000" dirty="0">
                <a:solidFill>
                  <a:srgbClr val="0070C0"/>
                </a:solidFill>
              </a:rPr>
              <a:t>			}</a:t>
            </a:r>
            <a:endParaRPr lang="en-US" altLang="zh-CN" sz="2000" dirty="0">
              <a:solidFill>
                <a:srgbClr val="0070C0"/>
              </a:solidFill>
            </a:endParaRPr>
          </a:p>
          <a:p>
            <a:pPr marL="0" indent="0">
              <a:buNone/>
            </a:pPr>
            <a:r>
              <a:rPr lang="en-US" altLang="zh-CN" sz="2000" dirty="0"/>
              <a:t>			</a:t>
            </a:r>
            <a:r>
              <a:rPr lang="en-US" altLang="zh-CN" sz="2000" dirty="0" err="1"/>
              <a:t>j++</a:t>
            </a:r>
            <a:r>
              <a:rPr lang="en-US" altLang="zh-CN" sz="2000" dirty="0"/>
              <a:t>;</a:t>
            </a:r>
            <a:endParaRPr lang="en-US" altLang="zh-CN" sz="2000" dirty="0"/>
          </a:p>
          <a:p>
            <a:pPr marL="0" indent="0">
              <a:buNone/>
            </a:pPr>
            <a:r>
              <a:rPr lang="en-US" altLang="zh-CN" sz="2000" dirty="0"/>
              <a:t>		}</a:t>
            </a:r>
            <a:endParaRPr lang="en-US" altLang="zh-CN" sz="2000" dirty="0"/>
          </a:p>
          <a:p>
            <a:pPr marL="0" indent="0">
              <a:buNone/>
            </a:pPr>
            <a:r>
              <a:rPr lang="en-US" altLang="zh-CN" sz="2000" dirty="0"/>
              <a:t>	}</a:t>
            </a:r>
            <a:endParaRPr lang="en-US" altLang="zh-CN" sz="2000" dirty="0"/>
          </a:p>
          <a:p>
            <a:pPr marL="0" indent="0">
              <a:buNone/>
            </a:pPr>
            <a:r>
              <a:rPr lang="en-US" altLang="zh-CN" sz="2000" dirty="0"/>
              <a:t>}</a:t>
            </a:r>
            <a:endParaRPr lang="zh-CN" altLang="en-US" sz="2000" dirty="0"/>
          </a:p>
          <a:p>
            <a:endParaRPr lang="zh-CN" altLang="en-US" sz="2000" dirty="0"/>
          </a:p>
        </p:txBody>
      </p:sp>
      <p:sp>
        <p:nvSpPr>
          <p:cNvPr id="4" name="Title 1"/>
          <p:cNvSpPr>
            <a:spLocks noGrp="1"/>
          </p:cNvSpPr>
          <p:nvPr>
            <p:ph type="title"/>
          </p:nvPr>
        </p:nvSpPr>
        <p:spPr>
          <a:xfrm>
            <a:off x="628650" y="365126"/>
            <a:ext cx="7886700" cy="1325563"/>
          </a:xfrm>
        </p:spPr>
        <p:txBody>
          <a:bodyPr/>
          <a:lstStyle/>
          <a:p>
            <a:r>
              <a:rPr lang="en-US" altLang="zh-CN" dirty="0" smtClean="0"/>
              <a:t>Stop moving</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Clear lines(</a:t>
            </a:r>
            <a:r>
              <a:rPr lang="zh-CN" altLang="en-US" dirty="0" smtClean="0"/>
              <a:t>消行</a:t>
            </a:r>
            <a:r>
              <a:rPr lang="en-US" altLang="zh-CN" dirty="0" smtClean="0"/>
              <a:t>)</a:t>
            </a:r>
            <a:endParaRPr lang="en-US" altLang="zh-CN" dirty="0"/>
          </a:p>
        </p:txBody>
      </p:sp>
      <p:sp>
        <p:nvSpPr>
          <p:cNvPr id="3" name="Content Placeholder 2"/>
          <p:cNvSpPr>
            <a:spLocks noGrp="1"/>
          </p:cNvSpPr>
          <p:nvPr>
            <p:ph idx="1"/>
          </p:nvPr>
        </p:nvSpPr>
        <p:spPr/>
        <p:txBody>
          <a:bodyPr/>
          <a:lstStyle/>
          <a:p>
            <a:r>
              <a:rPr lang="en-US" altLang="zh-CN" dirty="0" smtClean="0"/>
              <a:t>If the values of </a:t>
            </a:r>
            <a:r>
              <a:rPr lang="en-US" altLang="zh-CN" dirty="0"/>
              <a:t>the squares in </a:t>
            </a:r>
            <a:r>
              <a:rPr lang="en-US" altLang="zh-CN" dirty="0" smtClean="0"/>
              <a:t>a row are same and equal one, the row is full.</a:t>
            </a:r>
            <a:endParaRPr lang="en-US" altLang="zh-CN" dirty="0" smtClean="0"/>
          </a:p>
          <a:p>
            <a:r>
              <a:rPr lang="en-US" altLang="zh-CN" dirty="0"/>
              <a:t>If </a:t>
            </a:r>
            <a:r>
              <a:rPr lang="en-US" altLang="zh-CN" dirty="0" err="1"/>
              <a:t>ith</a:t>
            </a:r>
            <a:r>
              <a:rPr lang="en-US" altLang="zh-CN" dirty="0"/>
              <a:t> row is full, then the (i-1)</a:t>
            </a:r>
            <a:r>
              <a:rPr lang="en-US" altLang="zh-CN" dirty="0" err="1"/>
              <a:t>th</a:t>
            </a:r>
            <a:r>
              <a:rPr lang="en-US" altLang="zh-CN" dirty="0"/>
              <a:t> row will fall down to </a:t>
            </a:r>
            <a:r>
              <a:rPr lang="en-US" altLang="zh-CN" dirty="0" err="1"/>
              <a:t>ith</a:t>
            </a:r>
            <a:r>
              <a:rPr lang="en-US" altLang="zh-CN" dirty="0"/>
              <a:t>, (i-2)</a:t>
            </a:r>
            <a:r>
              <a:rPr lang="en-US" altLang="zh-CN" dirty="0" err="1"/>
              <a:t>th</a:t>
            </a:r>
            <a:r>
              <a:rPr lang="en-US" altLang="zh-CN" dirty="0"/>
              <a:t> row will fall down to (i-1)</a:t>
            </a:r>
            <a:r>
              <a:rPr lang="en-US" altLang="zh-CN" dirty="0" err="1"/>
              <a:t>th</a:t>
            </a:r>
            <a:r>
              <a:rPr lang="en-US" altLang="zh-CN" dirty="0"/>
              <a:t>, and so forth</a:t>
            </a:r>
            <a:r>
              <a:rPr lang="en-US" altLang="zh-CN" dirty="0" smtClean="0"/>
              <a:t>.</a:t>
            </a:r>
            <a:endParaRPr lang="zh-CN" altLang="en-US" dirty="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buNone/>
            </a:pPr>
            <a:r>
              <a:rPr lang="en-US" altLang="zh-CN" sz="1600" dirty="0" smtClean="0"/>
              <a:t>void </a:t>
            </a:r>
            <a:r>
              <a:rPr lang="en-US" altLang="zh-CN" sz="1600" dirty="0" err="1" smtClean="0"/>
              <a:t>clearLines</a:t>
            </a:r>
            <a:r>
              <a:rPr lang="en-US" altLang="zh-CN" sz="1600" dirty="0" smtClean="0"/>
              <a:t>() </a:t>
            </a:r>
            <a:r>
              <a:rPr lang="en-US" altLang="zh-CN" sz="1600" dirty="0"/>
              <a:t>{</a:t>
            </a:r>
            <a:endParaRPr lang="en-US" altLang="zh-CN" sz="1600" dirty="0"/>
          </a:p>
          <a:p>
            <a:pPr marL="0" indent="0">
              <a:buNone/>
            </a:pPr>
            <a:r>
              <a:rPr lang="en-US" altLang="zh-CN" sz="1600" dirty="0"/>
              <a:t>	</a:t>
            </a:r>
            <a:r>
              <a:rPr lang="en-US" altLang="zh-CN" sz="1600" dirty="0" err="1" smtClean="0"/>
              <a:t>int</a:t>
            </a:r>
            <a:r>
              <a:rPr lang="en-US" altLang="zh-CN" sz="1600" dirty="0" smtClean="0"/>
              <a:t> </a:t>
            </a:r>
            <a:r>
              <a:rPr lang="en-US" altLang="zh-CN" sz="1600" dirty="0"/>
              <a:t>c = 0;</a:t>
            </a:r>
            <a:endParaRPr lang="en-US" altLang="zh-CN" sz="1600" dirty="0"/>
          </a:p>
          <a:p>
            <a:pPr marL="0" indent="0">
              <a:buNone/>
            </a:pPr>
            <a:r>
              <a:rPr lang="en-US" altLang="zh-CN" sz="1600" dirty="0"/>
              <a:t>	</a:t>
            </a:r>
            <a:r>
              <a:rPr lang="en-US" altLang="zh-CN" sz="1600" dirty="0" err="1" smtClean="0"/>
              <a:t>int</a:t>
            </a:r>
            <a:r>
              <a:rPr lang="en-US" altLang="zh-CN" sz="1600" dirty="0" smtClean="0"/>
              <a:t> lines </a:t>
            </a:r>
            <a:r>
              <a:rPr lang="en-US" altLang="zh-CN" sz="1600" dirty="0"/>
              <a:t>= 0; </a:t>
            </a:r>
            <a:r>
              <a:rPr lang="en-US" altLang="zh-CN" sz="1600" dirty="0">
                <a:solidFill>
                  <a:srgbClr val="00B050"/>
                </a:solidFill>
              </a:rPr>
              <a:t>// </a:t>
            </a:r>
            <a:r>
              <a:rPr lang="en-US" altLang="zh-CN" sz="1600" dirty="0" smtClean="0">
                <a:solidFill>
                  <a:srgbClr val="00B050"/>
                </a:solidFill>
              </a:rPr>
              <a:t>count lines that will be cleared</a:t>
            </a:r>
            <a:endParaRPr lang="zh-CN" altLang="en-US" sz="1600" dirty="0">
              <a:solidFill>
                <a:srgbClr val="00B050"/>
              </a:solidFill>
            </a:endParaRPr>
          </a:p>
          <a:p>
            <a:pPr marL="0" indent="0">
              <a:buNone/>
            </a:pPr>
            <a:r>
              <a:rPr lang="zh-CN" altLang="en-US" sz="1600" dirty="0"/>
              <a:t>	</a:t>
            </a:r>
            <a:r>
              <a:rPr lang="en-US" altLang="zh-CN" sz="1600" dirty="0" smtClean="0"/>
              <a:t>for </a:t>
            </a:r>
            <a:r>
              <a:rPr lang="en-US" altLang="zh-CN" sz="1600" dirty="0"/>
              <a:t>(</a:t>
            </a:r>
            <a:r>
              <a:rPr lang="en-US" altLang="zh-CN" sz="1600" dirty="0" err="1"/>
              <a:t>int</a:t>
            </a:r>
            <a:r>
              <a:rPr lang="en-US" altLang="zh-CN" sz="1600" dirty="0"/>
              <a:t> </a:t>
            </a:r>
            <a:r>
              <a:rPr lang="en-US" altLang="zh-CN" sz="1600" dirty="0" err="1" smtClean="0"/>
              <a:t>yy</a:t>
            </a:r>
            <a:r>
              <a:rPr lang="en-US" altLang="zh-CN" sz="1600" dirty="0" smtClean="0"/>
              <a:t> </a:t>
            </a:r>
            <a:r>
              <a:rPr lang="en-US" altLang="zh-CN" sz="1600" dirty="0"/>
              <a:t>= 0; </a:t>
            </a:r>
            <a:r>
              <a:rPr lang="en-US" altLang="zh-CN" sz="1600" dirty="0" err="1" smtClean="0"/>
              <a:t>yy</a:t>
            </a:r>
            <a:r>
              <a:rPr lang="en-US" altLang="zh-CN" sz="1600" dirty="0" smtClean="0"/>
              <a:t> </a:t>
            </a:r>
            <a:r>
              <a:rPr lang="en-US" altLang="zh-CN" sz="1600" dirty="0"/>
              <a:t>&lt; 22; </a:t>
            </a:r>
            <a:r>
              <a:rPr lang="en-US" altLang="zh-CN" sz="1600" dirty="0" err="1" smtClean="0"/>
              <a:t>yy</a:t>
            </a:r>
            <a:r>
              <a:rPr lang="en-US" altLang="zh-CN" sz="1600" dirty="0" smtClean="0"/>
              <a:t>++) </a:t>
            </a:r>
            <a:r>
              <a:rPr lang="en-US" altLang="zh-CN" sz="1600" dirty="0"/>
              <a:t>{</a:t>
            </a:r>
            <a:endParaRPr lang="en-US" altLang="zh-CN" sz="1600" dirty="0"/>
          </a:p>
          <a:p>
            <a:pPr marL="0" indent="0">
              <a:buNone/>
            </a:pPr>
            <a:r>
              <a:rPr lang="en-US" altLang="zh-CN" sz="1600" dirty="0"/>
              <a:t>		c = 0;</a:t>
            </a:r>
            <a:endParaRPr lang="en-US" altLang="zh-CN" sz="1600" dirty="0"/>
          </a:p>
          <a:p>
            <a:pPr marL="0" indent="0">
              <a:buNone/>
            </a:pPr>
            <a:r>
              <a:rPr lang="en-US" altLang="zh-CN" sz="1600" dirty="0"/>
              <a:t>		for (</a:t>
            </a:r>
            <a:r>
              <a:rPr lang="en-US" altLang="zh-CN" sz="1600" dirty="0" err="1"/>
              <a:t>int</a:t>
            </a:r>
            <a:r>
              <a:rPr lang="en-US" altLang="zh-CN" sz="1600" dirty="0"/>
              <a:t> </a:t>
            </a:r>
            <a:r>
              <a:rPr lang="en-US" altLang="zh-CN" sz="1600" dirty="0" smtClean="0"/>
              <a:t>xx </a:t>
            </a:r>
            <a:r>
              <a:rPr lang="en-US" altLang="zh-CN" sz="1600" dirty="0"/>
              <a:t>= </a:t>
            </a:r>
            <a:r>
              <a:rPr lang="en-US" altLang="zh-CN" sz="1600" dirty="0" smtClean="0"/>
              <a:t>1; xx </a:t>
            </a:r>
            <a:r>
              <a:rPr lang="en-US" altLang="zh-CN" sz="1600" dirty="0"/>
              <a:t>&lt; </a:t>
            </a:r>
            <a:r>
              <a:rPr lang="en-US" altLang="zh-CN" sz="1600" dirty="0" smtClean="0"/>
              <a:t>11; xx++) </a:t>
            </a:r>
            <a:r>
              <a:rPr lang="en-US" altLang="zh-CN" sz="1600" dirty="0"/>
              <a:t>{</a:t>
            </a:r>
            <a:endParaRPr lang="en-US" altLang="zh-CN" sz="1600" dirty="0"/>
          </a:p>
          <a:p>
            <a:pPr marL="0" indent="0">
              <a:buNone/>
            </a:pPr>
            <a:r>
              <a:rPr lang="en-US" altLang="zh-CN" sz="1600" dirty="0"/>
              <a:t>			if (</a:t>
            </a:r>
            <a:r>
              <a:rPr lang="en-US" altLang="zh-CN" sz="1600" dirty="0" smtClean="0"/>
              <a:t>map[</a:t>
            </a:r>
            <a:r>
              <a:rPr lang="en-US" altLang="zh-CN" sz="1600" dirty="0" err="1" smtClean="0"/>
              <a:t>yy</a:t>
            </a:r>
            <a:r>
              <a:rPr lang="en-US" altLang="zh-CN" sz="1600" dirty="0" smtClean="0"/>
              <a:t>][xx] </a:t>
            </a:r>
            <a:r>
              <a:rPr lang="en-US" altLang="zh-CN" sz="1600" dirty="0"/>
              <a:t>== 1) {</a:t>
            </a:r>
            <a:endParaRPr lang="en-US" altLang="zh-CN" sz="1600" dirty="0"/>
          </a:p>
          <a:p>
            <a:pPr marL="0" indent="0">
              <a:buNone/>
            </a:pPr>
            <a:r>
              <a:rPr lang="en-US" altLang="zh-CN" sz="1600" dirty="0"/>
              <a:t>				c = c + 1;</a:t>
            </a:r>
            <a:endParaRPr lang="en-US" altLang="zh-CN" sz="1600" dirty="0"/>
          </a:p>
          <a:p>
            <a:pPr marL="0" indent="0">
              <a:buNone/>
            </a:pPr>
            <a:r>
              <a:rPr lang="en-US" altLang="zh-CN" sz="1600" dirty="0"/>
              <a:t>				if (c == 10) </a:t>
            </a:r>
            <a:r>
              <a:rPr lang="en-US" altLang="zh-CN" sz="1600" dirty="0" smtClean="0"/>
              <a:t>{</a:t>
            </a:r>
            <a:r>
              <a:rPr lang="en-US" altLang="zh-CN" sz="1600" dirty="0" smtClean="0">
                <a:solidFill>
                  <a:srgbClr val="00B050"/>
                </a:solidFill>
              </a:rPr>
              <a:t>// clear the line</a:t>
            </a:r>
            <a:endParaRPr lang="en-US" altLang="zh-CN" sz="1600" dirty="0">
              <a:solidFill>
                <a:srgbClr val="00B050"/>
              </a:solidFill>
            </a:endParaRPr>
          </a:p>
          <a:p>
            <a:pPr marL="0" indent="0">
              <a:buNone/>
            </a:pPr>
            <a:r>
              <a:rPr lang="en-US" altLang="zh-CN" sz="1600" dirty="0"/>
              <a:t>					</a:t>
            </a:r>
            <a:r>
              <a:rPr lang="en-US" altLang="zh-CN" sz="1600" dirty="0" smtClean="0"/>
              <a:t>lines++;</a:t>
            </a:r>
            <a:endParaRPr lang="en-US" altLang="zh-CN" sz="1600" dirty="0"/>
          </a:p>
          <a:p>
            <a:pPr marL="0" indent="0">
              <a:buNone/>
            </a:pPr>
            <a:r>
              <a:rPr lang="en-US" altLang="zh-CN" sz="1600" dirty="0"/>
              <a:t>					for (int </a:t>
            </a:r>
            <a:r>
              <a:rPr lang="en-US" altLang="zh-CN" sz="1600" dirty="0" smtClean="0"/>
              <a:t>cy </a:t>
            </a:r>
            <a:r>
              <a:rPr lang="en-US" altLang="zh-CN" sz="1600" dirty="0"/>
              <a:t>= </a:t>
            </a:r>
            <a:r>
              <a:rPr lang="en-US" altLang="zh-CN" sz="1600" dirty="0" err="1" smtClean="0"/>
              <a:t>yy</a:t>
            </a:r>
            <a:r>
              <a:rPr lang="en-US" altLang="zh-CN" sz="1600" dirty="0" smtClean="0"/>
              <a:t>; cy </a:t>
            </a:r>
            <a:r>
              <a:rPr lang="en-US" altLang="zh-CN" sz="1600" dirty="0"/>
              <a:t>&gt; 0; </a:t>
            </a:r>
            <a:r>
              <a:rPr lang="en-US" altLang="zh-CN" sz="1600" dirty="0" smtClean="0"/>
              <a:t>cy-</a:t>
            </a:r>
            <a:r>
              <a:rPr lang="en-US" altLang="zh-CN" sz="1600" dirty="0"/>
              <a:t>-) </a:t>
            </a:r>
            <a:r>
              <a:rPr lang="en-US" altLang="zh-CN" sz="1600" dirty="0" smtClean="0"/>
              <a:t>{</a:t>
            </a:r>
            <a:endParaRPr lang="en-US" altLang="zh-CN" sz="1600" dirty="0"/>
          </a:p>
          <a:p>
            <a:pPr marL="0" indent="0">
              <a:buNone/>
            </a:pPr>
            <a:r>
              <a:rPr lang="en-US" altLang="zh-CN" sz="1600" dirty="0"/>
              <a:t>						for (int e = </a:t>
            </a:r>
            <a:r>
              <a:rPr lang="en-US" altLang="zh-CN" sz="1600" dirty="0" smtClean="0"/>
              <a:t>1; </a:t>
            </a:r>
            <a:r>
              <a:rPr lang="en-US" altLang="zh-CN" sz="1600" dirty="0"/>
              <a:t>e &lt; 11; e++) </a:t>
            </a:r>
            <a:r>
              <a:rPr lang="en-US" altLang="zh-CN" sz="1600" dirty="0" smtClean="0"/>
              <a:t>{</a:t>
            </a:r>
            <a:r>
              <a:rPr lang="en-US" altLang="zh-CN" sz="1600" dirty="0" smtClean="0">
                <a:solidFill>
                  <a:srgbClr val="00B050"/>
                </a:solidFill>
              </a:rPr>
              <a:t>//falling lines</a:t>
            </a:r>
            <a:endParaRPr lang="en-US" altLang="zh-CN" sz="1600" dirty="0">
              <a:solidFill>
                <a:srgbClr val="00B050"/>
              </a:solidFill>
            </a:endParaRPr>
          </a:p>
          <a:p>
            <a:pPr marL="0" indent="0">
              <a:buNone/>
            </a:pPr>
            <a:r>
              <a:rPr lang="en-US" altLang="zh-CN" sz="1600" dirty="0"/>
              <a:t>							</a:t>
            </a:r>
            <a:r>
              <a:rPr lang="en-US" altLang="zh-CN" sz="1600" dirty="0" smtClean="0"/>
              <a:t>map[cy][</a:t>
            </a:r>
            <a:r>
              <a:rPr lang="en-US" altLang="zh-CN" sz="1600" dirty="0"/>
              <a:t>e] = </a:t>
            </a:r>
            <a:r>
              <a:rPr lang="en-US" altLang="zh-CN" sz="1600" dirty="0" smtClean="0"/>
              <a:t>map[cy </a:t>
            </a:r>
            <a:r>
              <a:rPr lang="en-US" altLang="zh-CN" sz="1600" dirty="0"/>
              <a:t>- 1</a:t>
            </a:r>
            <a:r>
              <a:rPr lang="en-US" altLang="zh-CN" sz="1600" dirty="0" smtClean="0"/>
              <a:t>][</a:t>
            </a:r>
            <a:r>
              <a:rPr lang="en-US" altLang="zh-CN" sz="1600" dirty="0"/>
              <a:t>e];</a:t>
            </a:r>
            <a:endParaRPr lang="en-US" altLang="zh-CN" sz="1600" dirty="0"/>
          </a:p>
          <a:p>
            <a:pPr marL="0" indent="0">
              <a:buNone/>
            </a:pPr>
            <a:r>
              <a:rPr lang="en-US" altLang="zh-CN" sz="1600" dirty="0"/>
              <a:t>						}</a:t>
            </a:r>
            <a:endParaRPr lang="en-US" altLang="zh-CN" sz="1600" dirty="0"/>
          </a:p>
          <a:p>
            <a:pPr marL="0" indent="0">
              <a:buNone/>
            </a:pPr>
            <a:r>
              <a:rPr lang="en-US" altLang="zh-CN" sz="1600" dirty="0"/>
              <a:t>					}</a:t>
            </a:r>
            <a:endParaRPr lang="en-US" altLang="zh-CN" sz="1600" dirty="0"/>
          </a:p>
          <a:p>
            <a:pPr marL="0" indent="0">
              <a:buNone/>
            </a:pPr>
            <a:r>
              <a:rPr lang="en-US" altLang="zh-CN" sz="1600" dirty="0"/>
              <a:t>				}</a:t>
            </a:r>
            <a:endParaRPr lang="en-US" altLang="zh-CN" sz="1600" dirty="0"/>
          </a:p>
          <a:p>
            <a:pPr marL="0" indent="0">
              <a:buNone/>
            </a:pPr>
            <a:r>
              <a:rPr lang="en-US" altLang="zh-CN" sz="1600" dirty="0"/>
              <a:t>			}</a:t>
            </a:r>
            <a:endParaRPr lang="en-US" altLang="zh-CN" sz="1600" dirty="0"/>
          </a:p>
          <a:p>
            <a:pPr marL="0" indent="0">
              <a:buNone/>
            </a:pPr>
            <a:r>
              <a:rPr lang="en-US" altLang="zh-CN" sz="1600" dirty="0"/>
              <a:t>		</a:t>
            </a:r>
            <a:r>
              <a:rPr lang="en-US" altLang="zh-CN" sz="1600" dirty="0" smtClean="0"/>
              <a:t>}</a:t>
            </a:r>
            <a:endParaRPr lang="en-US" altLang="zh-CN" sz="1600" dirty="0"/>
          </a:p>
          <a:p>
            <a:pPr marL="0" indent="0">
              <a:buNone/>
            </a:pPr>
            <a:r>
              <a:rPr lang="en-US" altLang="zh-CN" sz="1600" dirty="0"/>
              <a:t>	</a:t>
            </a:r>
            <a:r>
              <a:rPr lang="en-US" altLang="zh-CN" sz="1600" dirty="0" smtClean="0"/>
              <a:t>}</a:t>
            </a:r>
            <a:endParaRPr lang="en-US" altLang="zh-CN" sz="1600" dirty="0"/>
          </a:p>
          <a:p>
            <a:pPr marL="0" indent="0">
              <a:buNone/>
            </a:pPr>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Scores(</a:t>
            </a:r>
            <a:r>
              <a:rPr lang="zh-CN" altLang="en-US" dirty="0"/>
              <a:t>计分</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score 10 </a:t>
            </a:r>
            <a:r>
              <a:rPr lang="en-US" altLang="zh-CN" dirty="0" smtClean="0"/>
              <a:t>points when clearing 1 line at one time </a:t>
            </a:r>
            <a:endParaRPr lang="en-US" altLang="zh-CN" dirty="0" smtClean="0"/>
          </a:p>
          <a:p>
            <a:r>
              <a:rPr lang="en-US" altLang="zh-CN" dirty="0"/>
              <a:t>score 40 </a:t>
            </a:r>
            <a:r>
              <a:rPr lang="en-US" altLang="zh-CN" dirty="0" smtClean="0"/>
              <a:t>points when clearing </a:t>
            </a:r>
            <a:r>
              <a:rPr lang="en-US" altLang="zh-CN" dirty="0"/>
              <a:t>2</a:t>
            </a:r>
            <a:r>
              <a:rPr lang="en-US" altLang="zh-CN" dirty="0" smtClean="0"/>
              <a:t> lines </a:t>
            </a:r>
            <a:r>
              <a:rPr lang="en-US" altLang="zh-CN" dirty="0"/>
              <a:t>at one time </a:t>
            </a:r>
            <a:endParaRPr lang="en-US" altLang="zh-CN" dirty="0" smtClean="0"/>
          </a:p>
          <a:p>
            <a:r>
              <a:rPr lang="en-US" altLang="zh-CN" dirty="0"/>
              <a:t>score 90 </a:t>
            </a:r>
            <a:r>
              <a:rPr lang="en-US" altLang="zh-CN" dirty="0" smtClean="0"/>
              <a:t>points when clearing 3 lines </a:t>
            </a:r>
            <a:r>
              <a:rPr lang="en-US" altLang="zh-CN" dirty="0"/>
              <a:t>at one </a:t>
            </a:r>
            <a:r>
              <a:rPr lang="en-US" altLang="zh-CN" dirty="0" smtClean="0"/>
              <a:t>time</a:t>
            </a:r>
            <a:endParaRPr lang="en-US" altLang="zh-CN" dirty="0" smtClean="0"/>
          </a:p>
          <a:p>
            <a:r>
              <a:rPr lang="en-US" altLang="zh-CN" dirty="0" smtClean="0"/>
              <a:t>score </a:t>
            </a:r>
            <a:r>
              <a:rPr lang="en-US" altLang="zh-CN" dirty="0"/>
              <a:t>160 points </a:t>
            </a:r>
            <a:r>
              <a:rPr lang="en-US" altLang="zh-CN" dirty="0" smtClean="0"/>
              <a:t>when clearing 4 lines </a:t>
            </a:r>
            <a:r>
              <a:rPr lang="en-US" altLang="zh-CN" dirty="0"/>
              <a:t>at one </a:t>
            </a:r>
            <a:r>
              <a:rPr lang="en-US" altLang="zh-CN" dirty="0" smtClean="0"/>
              <a:t>time</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Game over(</a:t>
            </a:r>
            <a:r>
              <a:rPr lang="zh-CN" altLang="en-US" dirty="0" smtClean="0"/>
              <a:t>游戏结束</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The </a:t>
            </a:r>
            <a:r>
              <a:rPr lang="en-US" altLang="zh-CN" dirty="0"/>
              <a:t>game ends </a:t>
            </a:r>
            <a:r>
              <a:rPr lang="en-US" altLang="zh-CN" dirty="0">
                <a:solidFill>
                  <a:srgbClr val="0070C0"/>
                </a:solidFill>
              </a:rPr>
              <a:t>when the stack of Tetriminos reaches the top of the playing field and no new Tetriminos are able to enter</a:t>
            </a:r>
            <a:r>
              <a:rPr lang="en-US" altLang="zh-CN" dirty="0" smtClean="0">
                <a:solidFill>
                  <a:srgbClr val="0070C0"/>
                </a:solidFill>
              </a:rPr>
              <a:t>.</a:t>
            </a:r>
            <a:endParaRPr lang="en-US" altLang="zh-CN" dirty="0" smtClean="0">
              <a:solidFill>
                <a:srgbClr val="0070C0"/>
              </a:solidFill>
            </a:endParaRPr>
          </a:p>
          <a:p>
            <a:r>
              <a:rPr lang="en-US" altLang="zh-CN" dirty="0" smtClean="0"/>
              <a:t>That is to say if the new </a:t>
            </a:r>
            <a:r>
              <a:rPr lang="en-US" altLang="zh-CN" dirty="0" err="1" smtClean="0"/>
              <a:t>Tetrimino</a:t>
            </a:r>
            <a:r>
              <a:rPr lang="en-US" altLang="zh-CN" dirty="0" smtClean="0"/>
              <a:t> collides the stopped Tetriminos, the game is over.</a:t>
            </a: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make a GUI for Tetris?</a:t>
            </a:r>
            <a:endParaRPr lang="zh-CN" altLang="en-US" dirty="0"/>
          </a:p>
        </p:txBody>
      </p:sp>
      <p:sp>
        <p:nvSpPr>
          <p:cNvPr id="3" name="Content Placeholder 2"/>
          <p:cNvSpPr>
            <a:spLocks noGrp="1"/>
          </p:cNvSpPr>
          <p:nvPr>
            <p:ph idx="1"/>
          </p:nvPr>
        </p:nvSpPr>
        <p:spPr/>
        <p:txBody>
          <a:bodyPr/>
          <a:lstStyle/>
          <a:p>
            <a:r>
              <a:rPr lang="en-US" altLang="zh-CN" dirty="0" smtClean="0"/>
              <a:t>We will introduce OO &amp; GUI programming in the future.</a:t>
            </a:r>
            <a:endParaRPr lang="zh-CN" altLang="en-US" dirty="0"/>
          </a:p>
        </p:txBody>
      </p:sp>
      <p:pic>
        <p:nvPicPr>
          <p:cNvPr id="5" name="Picture 4"/>
          <p:cNvPicPr>
            <a:picLocks noChangeAspect="1"/>
          </p:cNvPicPr>
          <p:nvPr/>
        </p:nvPicPr>
        <p:blipFill>
          <a:blip r:embed="rId1"/>
          <a:stretch>
            <a:fillRect/>
          </a:stretch>
        </p:blipFill>
        <p:spPr>
          <a:xfrm>
            <a:off x="3002144" y="2565685"/>
            <a:ext cx="3139712" cy="405419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Projects/Games</a:t>
            </a:r>
            <a:endParaRPr lang="zh-CN" altLang="en-US" dirty="0"/>
          </a:p>
        </p:txBody>
      </p:sp>
      <p:sp>
        <p:nvSpPr>
          <p:cNvPr id="3" name="Content Placeholder 2"/>
          <p:cNvSpPr>
            <a:spLocks noGrp="1"/>
          </p:cNvSpPr>
          <p:nvPr>
            <p:ph idx="1"/>
          </p:nvPr>
        </p:nvSpPr>
        <p:spPr/>
        <p:txBody>
          <a:bodyPr/>
          <a:lstStyle/>
          <a:p>
            <a:r>
              <a:rPr lang="en-US" altLang="zh-CN" dirty="0" smtClean="0"/>
              <a:t>Each team choose one of the following projects</a:t>
            </a:r>
            <a:r>
              <a:rPr lang="en-US" altLang="zh-CN" b="0" dirty="0" smtClean="0"/>
              <a:t>.</a:t>
            </a:r>
            <a:endParaRPr lang="en-US" altLang="zh-CN" dirty="0" smtClean="0"/>
          </a:p>
          <a:p>
            <a:pPr lvl="1"/>
            <a:r>
              <a:rPr lang="en-US" altLang="zh-CN" dirty="0" err="1" smtClean="0"/>
              <a:t>Blockies</a:t>
            </a:r>
            <a:endParaRPr lang="en-US" altLang="zh-CN" dirty="0"/>
          </a:p>
          <a:p>
            <a:pPr lvl="1"/>
            <a:r>
              <a:rPr lang="en-US" altLang="zh-CN" dirty="0" smtClean="0"/>
              <a:t>Cube Crash</a:t>
            </a:r>
            <a:endParaRPr lang="en-US" altLang="zh-CN" dirty="0" smtClean="0"/>
          </a:p>
          <a:p>
            <a:pPr lvl="1"/>
            <a:r>
              <a:rPr lang="en-US" altLang="zh-CN" dirty="0" smtClean="0"/>
              <a:t>Maze Game</a:t>
            </a:r>
            <a:endParaRPr lang="en-US" altLang="zh-CN" dirty="0" smtClean="0"/>
          </a:p>
          <a:p>
            <a:pPr lvl="1"/>
            <a:r>
              <a:rPr lang="en-US" altLang="zh-CN" dirty="0" smtClean="0"/>
              <a:t>Two player Tetris (you can refactor the example code)</a:t>
            </a:r>
            <a:endParaRPr lang="en-US" altLang="zh-CN" dirty="0" smtClean="0"/>
          </a:p>
          <a:p>
            <a:pPr lvl="1"/>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Multi-dimensional array</a:t>
            </a:r>
            <a:endParaRPr lang="en-US" altLang="zh-CN" dirty="0" smtClean="0"/>
          </a:p>
          <a:p>
            <a:r>
              <a:rPr lang="en-US" altLang="zh-CN" dirty="0" smtClean="0"/>
              <a:t>How to make a Tetris Game*</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Blockies</a:t>
            </a:r>
            <a:endParaRPr lang="zh-CN" altLang="en-US" dirty="0"/>
          </a:p>
        </p:txBody>
      </p:sp>
      <p:sp>
        <p:nvSpPr>
          <p:cNvPr id="3" name="Content Placeholder 2"/>
          <p:cNvSpPr>
            <a:spLocks noGrp="1"/>
          </p:cNvSpPr>
          <p:nvPr>
            <p:ph idx="1"/>
          </p:nvPr>
        </p:nvSpPr>
        <p:spPr/>
        <p:txBody>
          <a:bodyPr>
            <a:normAutofit/>
          </a:bodyPr>
          <a:lstStyle/>
          <a:p>
            <a:r>
              <a:rPr lang="en-US" altLang="zh-CN" dirty="0"/>
              <a:t>The goal of </a:t>
            </a:r>
            <a:r>
              <a:rPr lang="en-US" altLang="zh-CN" dirty="0" err="1"/>
              <a:t>Blockies</a:t>
            </a:r>
            <a:r>
              <a:rPr lang="en-US" altLang="zh-CN" dirty="0"/>
              <a:t> is fairly </a:t>
            </a:r>
            <a:r>
              <a:rPr lang="en-US" altLang="zh-CN" dirty="0" smtClean="0"/>
              <a:t>simple. </a:t>
            </a:r>
            <a:r>
              <a:rPr lang="en-US" altLang="zh-CN" dirty="0"/>
              <a:t>You have to remove </a:t>
            </a:r>
            <a:r>
              <a:rPr lang="en-US" altLang="zh-CN" dirty="0" smtClean="0"/>
              <a:t>same-colored </a:t>
            </a:r>
            <a:r>
              <a:rPr lang="en-US" altLang="zh-CN" dirty="0"/>
              <a:t>blocks by clicking on groups of three or more as they accumulate on the bottom of the screen</a:t>
            </a:r>
            <a:r>
              <a:rPr lang="en-US" altLang="zh-CN" dirty="0" smtClean="0"/>
              <a:t>. As </a:t>
            </a:r>
            <a:r>
              <a:rPr lang="en-US" altLang="zh-CN" dirty="0"/>
              <a:t>you work to remove blocks, new rows will be falling from the top of the screen.</a:t>
            </a:r>
            <a:endParaRPr lang="en-US" altLang="zh-CN" dirty="0" smtClean="0"/>
          </a:p>
          <a:p>
            <a:r>
              <a:rPr lang="en-US" altLang="zh-CN" b="0" dirty="0" smtClean="0"/>
              <a:t>SEE:</a:t>
            </a:r>
            <a:r>
              <a:rPr lang="en-US" altLang="zh-CN" dirty="0"/>
              <a:t> http://</a:t>
            </a:r>
            <a:r>
              <a:rPr lang="en-US" altLang="zh-CN" dirty="0" smtClean="0"/>
              <a:t>netpuzzlegames.com/blockies</a:t>
            </a:r>
            <a:endParaRPr lang="zh-CN" altLang="en-US" dirty="0"/>
          </a:p>
        </p:txBody>
      </p:sp>
      <p:pic>
        <p:nvPicPr>
          <p:cNvPr id="4" name="Picture 3"/>
          <p:cNvPicPr>
            <a:picLocks noChangeAspect="1"/>
          </p:cNvPicPr>
          <p:nvPr/>
        </p:nvPicPr>
        <p:blipFill>
          <a:blip r:embed="rId1"/>
          <a:stretch>
            <a:fillRect/>
          </a:stretch>
        </p:blipFill>
        <p:spPr>
          <a:xfrm>
            <a:off x="7372350" y="4019878"/>
            <a:ext cx="1771650" cy="28381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Cube Crash</a:t>
            </a:r>
            <a:endParaRPr lang="zh-CN" altLang="en-US" dirty="0"/>
          </a:p>
        </p:txBody>
      </p:sp>
      <p:sp>
        <p:nvSpPr>
          <p:cNvPr id="3" name="Content Placeholder 2"/>
          <p:cNvSpPr>
            <a:spLocks noGrp="1"/>
          </p:cNvSpPr>
          <p:nvPr>
            <p:ph idx="1"/>
          </p:nvPr>
        </p:nvSpPr>
        <p:spPr/>
        <p:txBody>
          <a:bodyPr/>
          <a:lstStyle/>
          <a:p>
            <a:r>
              <a:rPr lang="en-US" altLang="zh-CN" dirty="0"/>
              <a:t>Click on groups of three or more same colored cubes that are touching on at least one edge. The bigger the group, the more points you get. </a:t>
            </a:r>
            <a:endParaRPr lang="en-US" altLang="zh-CN" dirty="0" smtClean="0"/>
          </a:p>
          <a:p>
            <a:r>
              <a:rPr lang="en-US" altLang="zh-CN" dirty="0"/>
              <a:t>As the game progresses more colors are introduced and you are required to remove more cubes to progress to the next level making the game much more difficult. </a:t>
            </a:r>
            <a:endParaRPr lang="en-US" altLang="zh-CN" dirty="0" smtClean="0"/>
          </a:p>
          <a:p>
            <a:r>
              <a:rPr lang="en-US" altLang="zh-CN" b="0" dirty="0" smtClean="0"/>
              <a:t>SEE: </a:t>
            </a:r>
            <a:r>
              <a:rPr lang="en-US" altLang="zh-CN" dirty="0"/>
              <a:t>http://netpuzzlegames.com/cube-crash</a:t>
            </a:r>
            <a:endParaRPr lang="zh-CN" altLang="en-US" dirty="0"/>
          </a:p>
          <a:p>
            <a:endParaRPr lang="zh-CN" altLang="en-US" dirty="0"/>
          </a:p>
        </p:txBody>
      </p:sp>
      <p:pic>
        <p:nvPicPr>
          <p:cNvPr id="6" name="Picture 5"/>
          <p:cNvPicPr>
            <a:picLocks noChangeAspect="1"/>
          </p:cNvPicPr>
          <p:nvPr/>
        </p:nvPicPr>
        <p:blipFill>
          <a:blip r:embed="rId1"/>
          <a:stretch>
            <a:fillRect/>
          </a:stretch>
        </p:blipFill>
        <p:spPr>
          <a:xfrm>
            <a:off x="3971925" y="5093393"/>
            <a:ext cx="2374009" cy="1745352"/>
          </a:xfrm>
          <a:prstGeom prst="rect">
            <a:avLst/>
          </a:prstGeom>
        </p:spPr>
      </p:pic>
      <p:pic>
        <p:nvPicPr>
          <p:cNvPr id="7" name="Picture 6"/>
          <p:cNvPicPr>
            <a:picLocks noChangeAspect="1"/>
          </p:cNvPicPr>
          <p:nvPr/>
        </p:nvPicPr>
        <p:blipFill>
          <a:blip r:embed="rId2"/>
          <a:stretch>
            <a:fillRect/>
          </a:stretch>
        </p:blipFill>
        <p:spPr>
          <a:xfrm>
            <a:off x="6600825" y="5093393"/>
            <a:ext cx="2328862" cy="17333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Maze Game</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Use the arrow key to move the red ball until you arrive at the yellow star. Win the game as soon as possible. You will lose game if you can not reach the yellow star. Record the user and score in a text file, and you can see the ranking list. </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See: http</a:t>
            </a:r>
            <a:r>
              <a:rPr lang="en-US" altLang="zh-CN" dirty="0"/>
              <a:t>://www.sheppardsoftware.com/braingames/maze/maze.htm</a:t>
            </a:r>
            <a:endParaRPr lang="zh-CN" altLang="en-US" dirty="0"/>
          </a:p>
        </p:txBody>
      </p:sp>
      <p:pic>
        <p:nvPicPr>
          <p:cNvPr id="4" name="Picture 3"/>
          <p:cNvPicPr>
            <a:picLocks noChangeAspect="1"/>
          </p:cNvPicPr>
          <p:nvPr/>
        </p:nvPicPr>
        <p:blipFill>
          <a:blip r:embed="rId1"/>
          <a:stretch>
            <a:fillRect/>
          </a:stretch>
        </p:blipFill>
        <p:spPr>
          <a:xfrm>
            <a:off x="3941379" y="3346614"/>
            <a:ext cx="4991993" cy="35113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Tetriminos</a:t>
            </a:r>
            <a:r>
              <a:rPr lang="en-US" altLang="zh-CN" dirty="0" smtClean="0"/>
              <a:t>(</a:t>
            </a:r>
            <a:r>
              <a:rPr lang="zh-CN" altLang="en-US" dirty="0"/>
              <a:t>四格骨牌</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smtClean="0"/>
              <a:t>A Tetrimino is a geometric shape composed of four squares, connected orthogonally</a:t>
            </a:r>
            <a:r>
              <a:rPr lang="en-US" altLang="zh-CN" dirty="0" smtClean="0"/>
              <a:t>.</a:t>
            </a:r>
            <a:endParaRPr lang="en-US" altLang="zh-CN" dirty="0" smtClean="0"/>
          </a:p>
          <a:p>
            <a:r>
              <a:rPr lang="en-US" altLang="zh-CN" smtClean="0"/>
              <a:t>There are 7 kinds of Tetriminos</a:t>
            </a:r>
            <a:r>
              <a:rPr lang="en-US" altLang="zh-CN" dirty="0"/>
              <a:t>.</a:t>
            </a:r>
            <a:endParaRPr lang="en-US" altLang="zh-CN"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0750" y="3244849"/>
            <a:ext cx="4762500" cy="30670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make a Tetris game?</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How to store the Tetriminos?</a:t>
            </a:r>
            <a:endParaRPr lang="en-US" altLang="zh-CN" dirty="0" smtClean="0"/>
          </a:p>
          <a:p>
            <a:r>
              <a:rPr lang="en-US" altLang="zh-CN" dirty="0" smtClean="0"/>
              <a:t>How </a:t>
            </a:r>
            <a:r>
              <a:rPr lang="en-US" altLang="zh-CN" dirty="0"/>
              <a:t>to store the </a:t>
            </a:r>
            <a:r>
              <a:rPr lang="en-US" altLang="zh-CN" dirty="0" smtClean="0"/>
              <a:t>map (playing field)?</a:t>
            </a:r>
            <a:endParaRPr lang="en-US" altLang="zh-CN" dirty="0" smtClean="0"/>
          </a:p>
          <a:p>
            <a:r>
              <a:rPr lang="en-US" altLang="zh-CN" dirty="0" smtClean="0"/>
              <a:t>How to generate a Tetrimino?</a:t>
            </a:r>
            <a:endParaRPr lang="en-US" altLang="zh-CN" dirty="0"/>
          </a:p>
          <a:p>
            <a:r>
              <a:rPr lang="en-US" altLang="zh-CN" dirty="0" smtClean="0"/>
              <a:t>How </a:t>
            </a:r>
            <a:r>
              <a:rPr lang="en-US" altLang="zh-CN" dirty="0"/>
              <a:t>to rotate a Tetrimino</a:t>
            </a:r>
            <a:r>
              <a:rPr lang="en-US" altLang="zh-CN" dirty="0" smtClean="0"/>
              <a:t>?</a:t>
            </a:r>
            <a:endParaRPr lang="en-US" altLang="zh-CN" dirty="0" smtClean="0"/>
          </a:p>
          <a:p>
            <a:r>
              <a:rPr lang="en-US" altLang="zh-CN" dirty="0"/>
              <a:t>How to move a Tetrimino?</a:t>
            </a:r>
            <a:endParaRPr lang="en-US" altLang="zh-CN" dirty="0"/>
          </a:p>
          <a:p>
            <a:r>
              <a:rPr lang="en-US" altLang="zh-CN" dirty="0" smtClean="0"/>
              <a:t>How </a:t>
            </a:r>
            <a:r>
              <a:rPr lang="en-US" altLang="zh-CN" dirty="0"/>
              <a:t>to </a:t>
            </a:r>
            <a:r>
              <a:rPr lang="en-US" altLang="zh-CN" dirty="0" smtClean="0"/>
              <a:t>determine whether a rotation or movement is legal?</a:t>
            </a:r>
            <a:endParaRPr lang="en-US" altLang="zh-CN" dirty="0" smtClean="0"/>
          </a:p>
          <a:p>
            <a:r>
              <a:rPr lang="en-US" altLang="zh-CN" dirty="0" smtClean="0"/>
              <a:t>How to </a:t>
            </a:r>
            <a:r>
              <a:rPr lang="en-US" altLang="zh-CN" dirty="0"/>
              <a:t>determine </a:t>
            </a:r>
            <a:r>
              <a:rPr lang="en-US" altLang="zh-CN" dirty="0" smtClean="0"/>
              <a:t>whether a row(line) is full?</a:t>
            </a:r>
            <a:endParaRPr lang="en-US" altLang="zh-CN" dirty="0" smtClean="0"/>
          </a:p>
          <a:p>
            <a:r>
              <a:rPr lang="en-US" altLang="zh-CN" dirty="0" smtClean="0"/>
              <a:t>How to clear a line?</a:t>
            </a:r>
            <a:endParaRPr lang="en-US" altLang="zh-CN" dirty="0" smtClean="0"/>
          </a:p>
          <a:p>
            <a:r>
              <a:rPr lang="en-US" altLang="zh-CN" dirty="0" smtClean="0"/>
              <a:t>How to score the</a:t>
            </a:r>
            <a:r>
              <a:rPr lang="en-US" altLang="zh-CN" dirty="0"/>
              <a:t> line clears</a:t>
            </a:r>
            <a:r>
              <a:rPr lang="en-US" altLang="zh-CN" dirty="0" smtClean="0"/>
              <a:t>?</a:t>
            </a:r>
            <a:endParaRPr lang="en-US" altLang="zh-CN" dirty="0" smtClean="0"/>
          </a:p>
          <a:p>
            <a:r>
              <a:rPr lang="en-US" altLang="zh-CN" dirty="0" smtClean="0"/>
              <a:t>How to end the game?</a:t>
            </a:r>
            <a:endParaRPr lang="en-US" altLang="zh-CN" dirty="0" smtClean="0"/>
          </a:p>
          <a:p>
            <a:r>
              <a:rPr lang="en-US" altLang="zh-CN" dirty="0" smtClean="0">
                <a:solidFill>
                  <a:srgbClr val="FF0000"/>
                </a:solidFill>
              </a:rPr>
              <a:t>How to draw the map and </a:t>
            </a:r>
            <a:r>
              <a:rPr lang="en-US" altLang="zh-CN" dirty="0" err="1" smtClean="0">
                <a:solidFill>
                  <a:srgbClr val="FF0000"/>
                </a:solidFill>
              </a:rPr>
              <a:t>Tetriminos</a:t>
            </a:r>
            <a:r>
              <a:rPr lang="en-US" altLang="zh-CN" dirty="0" smtClean="0">
                <a:solidFill>
                  <a:srgbClr val="FF0000"/>
                </a:solidFill>
              </a:rPr>
              <a:t>?</a:t>
            </a:r>
            <a:endParaRPr lang="en-US" altLang="zh-CN" dirty="0" smtClean="0">
              <a:solidFill>
                <a:srgbClr val="FF0000"/>
              </a:solidFill>
            </a:endParaRPr>
          </a:p>
          <a:p>
            <a:r>
              <a:rPr lang="en-US" altLang="zh-CN" dirty="0" smtClean="0">
                <a:solidFill>
                  <a:srgbClr val="FF0000"/>
                </a:solidFill>
              </a:rPr>
              <a:t>How to operate the game?</a:t>
            </a:r>
            <a:endParaRPr lang="zh-CN" altLang="en-US" dirty="0">
              <a:solidFill>
                <a:srgbClr val="FF0000"/>
              </a:solidFill>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62650" y="1302868"/>
            <a:ext cx="2552700" cy="18943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How to store the Tetriminos</a:t>
            </a:r>
            <a:r>
              <a:rPr lang="en-US" altLang="zh-CN" dirty="0"/>
              <a:t>?</a:t>
            </a:r>
            <a:endParaRPr lang="zh-CN" altLang="en-US" dirty="0"/>
          </a:p>
        </p:txBody>
      </p:sp>
      <p:sp>
        <p:nvSpPr>
          <p:cNvPr id="3" name="Content Placeholder 2"/>
          <p:cNvSpPr>
            <a:spLocks noGrp="1"/>
          </p:cNvSpPr>
          <p:nvPr>
            <p:ph idx="1"/>
          </p:nvPr>
        </p:nvSpPr>
        <p:spPr/>
        <p:txBody>
          <a:bodyPr>
            <a:normAutofit/>
          </a:bodyPr>
          <a:lstStyle/>
          <a:p>
            <a:r>
              <a:rPr lang="en-US" altLang="zh-CN" dirty="0" smtClean="0"/>
              <a:t>Each Tetrimino has four status, e.g. J shape</a:t>
            </a:r>
            <a:endParaRPr lang="en-US" altLang="zh-CN" dirty="0" smtClean="0"/>
          </a:p>
          <a:p>
            <a:r>
              <a:rPr lang="en-US" altLang="zh-CN" dirty="0"/>
              <a:t>We can use 4X4 matrices (2-dimension array) to store them.</a:t>
            </a:r>
            <a:endParaRPr lang="en-US" altLang="zh-CN" dirty="0"/>
          </a:p>
          <a:p>
            <a:endParaRPr lang="en-US" altLang="zh-CN" dirty="0" smtClean="0"/>
          </a:p>
          <a:p>
            <a:endParaRPr lang="en-US" altLang="zh-CN" dirty="0" smtClean="0"/>
          </a:p>
          <a:p>
            <a:endParaRPr lang="en-US" altLang="zh-CN" dirty="0"/>
          </a:p>
          <a:p>
            <a:endParaRPr lang="en-US" altLang="zh-CN" dirty="0"/>
          </a:p>
          <a:p>
            <a:endParaRPr lang="en-US" altLang="zh-CN" dirty="0" smtClean="0"/>
          </a:p>
          <a:p>
            <a:endParaRPr lang="en-US" altLang="zh-CN" dirty="0"/>
          </a:p>
        </p:txBody>
      </p:sp>
      <p:pic>
        <p:nvPicPr>
          <p:cNvPr id="11" name="Picture 10"/>
          <p:cNvPicPr>
            <a:picLocks noChangeAspect="1"/>
          </p:cNvPicPr>
          <p:nvPr/>
        </p:nvPicPr>
        <p:blipFill>
          <a:blip r:embed="rId1"/>
          <a:stretch>
            <a:fillRect/>
          </a:stretch>
        </p:blipFill>
        <p:spPr>
          <a:xfrm>
            <a:off x="2117143" y="3328922"/>
            <a:ext cx="4784835" cy="1209071"/>
          </a:xfrm>
          <a:prstGeom prst="rect">
            <a:avLst/>
          </a:prstGeom>
        </p:spPr>
      </p:pic>
      <p:pic>
        <p:nvPicPr>
          <p:cNvPr id="17" name="Picture 16"/>
          <p:cNvPicPr>
            <a:picLocks noChangeAspect="1"/>
          </p:cNvPicPr>
          <p:nvPr/>
        </p:nvPicPr>
        <p:blipFill>
          <a:blip r:embed="rId2"/>
          <a:stretch>
            <a:fillRect/>
          </a:stretch>
        </p:blipFill>
        <p:spPr>
          <a:xfrm>
            <a:off x="1999711" y="4720556"/>
            <a:ext cx="5019700" cy="12738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Two-dimensional Array(</a:t>
            </a:r>
            <a:r>
              <a:rPr lang="zh-CN" altLang="en-US" dirty="0" smtClean="0"/>
              <a:t>二维数组</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solidFill>
                  <a:schemeClr val="accent5"/>
                </a:solidFill>
              </a:rPr>
              <a:t>Two-dimensional arrays </a:t>
            </a:r>
            <a:r>
              <a:rPr lang="en-US" altLang="zh-CN" dirty="0" smtClean="0"/>
              <a:t>are also sometimes called </a:t>
            </a:r>
            <a:r>
              <a:rPr lang="en-US" altLang="zh-CN" dirty="0" smtClean="0">
                <a:solidFill>
                  <a:schemeClr val="accent5"/>
                </a:solidFill>
              </a:rPr>
              <a:t>matrices. </a:t>
            </a:r>
            <a:r>
              <a:rPr lang="en-US" altLang="zh-CN" dirty="0" smtClean="0"/>
              <a:t>They work in much the same way as a one-dimensional array but allow you to specify a column index and a row index.</a:t>
            </a:r>
            <a:endParaRPr lang="en-US" altLang="zh-CN" dirty="0" smtClean="0"/>
          </a:p>
          <a:p>
            <a:r>
              <a:rPr lang="en-US" altLang="zh-CN" dirty="0" smtClean="0"/>
              <a:t>For example, if A is a 2D array of </a:t>
            </a:r>
            <a:r>
              <a:rPr lang="en-US" altLang="zh-CN" dirty="0" err="1" smtClean="0"/>
              <a:t>int</a:t>
            </a:r>
            <a:r>
              <a:rPr lang="en-US" altLang="zh-CN" dirty="0" smtClean="0"/>
              <a:t>, then A[2][3] would be the element in row 2, column 3.</a:t>
            </a:r>
            <a:endParaRPr lang="en-US" altLang="zh-CN" dirty="0" smtClean="0"/>
          </a:p>
          <a:p>
            <a:endParaRPr lang="zh-C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34387" y="4318000"/>
            <a:ext cx="2220407" cy="2184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Create and initialize 2D Array</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solidFill>
                  <a:schemeClr val="accent5"/>
                </a:solidFill>
              </a:rPr>
              <a:t>Create a 2D array</a:t>
            </a:r>
            <a:endParaRPr lang="en-US" altLang="zh-CN" dirty="0" smtClean="0">
              <a:solidFill>
                <a:schemeClr val="accent5"/>
              </a:solidFill>
            </a:endParaRPr>
          </a:p>
          <a:p>
            <a:pPr marL="0" indent="0">
              <a:buNone/>
            </a:pPr>
            <a:r>
              <a:rPr lang="en-US" altLang="zh-CN" dirty="0" smtClean="0"/>
              <a:t>    int[][] A;</a:t>
            </a:r>
            <a:endParaRPr lang="en-US" altLang="zh-CN" dirty="0"/>
          </a:p>
          <a:p>
            <a:pPr marL="0" indent="0">
              <a:buNone/>
            </a:pPr>
            <a:r>
              <a:rPr lang="en-US" altLang="zh-CN" dirty="0" smtClean="0"/>
              <a:t>    A = new int[3][</a:t>
            </a:r>
            <a:r>
              <a:rPr lang="en-US" altLang="zh-CN" dirty="0"/>
              <a:t>4</a:t>
            </a:r>
            <a:r>
              <a:rPr lang="en-US" altLang="zh-CN" dirty="0" smtClean="0"/>
              <a:t>];</a:t>
            </a:r>
            <a:endParaRPr lang="en-US" altLang="zh-CN" dirty="0" smtClean="0"/>
          </a:p>
          <a:p>
            <a:endParaRPr lang="en-US" altLang="zh-CN" dirty="0" smtClean="0"/>
          </a:p>
          <a:p>
            <a:r>
              <a:rPr lang="en-US" altLang="zh-CN" dirty="0" smtClean="0">
                <a:solidFill>
                  <a:srgbClr val="00B0F0"/>
                </a:solidFill>
              </a:rPr>
              <a:t>Create and initialize a 2D array</a:t>
            </a:r>
            <a:endParaRPr lang="en-US" altLang="zh-CN" dirty="0">
              <a:solidFill>
                <a:srgbClr val="00B0F0"/>
              </a:solidFill>
            </a:endParaRPr>
          </a:p>
          <a:p>
            <a:pPr marL="0" indent="0">
              <a:buNone/>
            </a:pPr>
            <a:r>
              <a:rPr lang="en-US" altLang="zh-CN" dirty="0" smtClean="0"/>
              <a:t>    int[][]  A  =  new int[][] { </a:t>
            </a:r>
            <a:endParaRPr lang="en-US" altLang="zh-CN" dirty="0" smtClean="0"/>
          </a:p>
          <a:p>
            <a:pPr marL="0" indent="0">
              <a:buNone/>
            </a:pPr>
            <a:r>
              <a:rPr lang="en-US" altLang="zh-CN" dirty="0"/>
              <a:t>	</a:t>
            </a:r>
            <a:r>
              <a:rPr lang="en-US" altLang="zh-CN" dirty="0" smtClean="0"/>
              <a:t>	{  1,  0, 12, -1 },</a:t>
            </a:r>
            <a:endParaRPr lang="en-US" altLang="zh-CN" dirty="0"/>
          </a:p>
          <a:p>
            <a:pPr marL="0" indent="0">
              <a:buNone/>
            </a:pPr>
            <a:r>
              <a:rPr lang="en-US" altLang="zh-CN" dirty="0" smtClean="0"/>
              <a:t>                  {  7, -3,  2,  5 },</a:t>
            </a:r>
            <a:endParaRPr lang="en-US" altLang="zh-CN" dirty="0"/>
          </a:p>
          <a:p>
            <a:pPr marL="0" indent="0">
              <a:buNone/>
            </a:pPr>
            <a:r>
              <a:rPr lang="en-US" altLang="zh-CN" dirty="0" smtClean="0"/>
              <a:t>                  { -</a:t>
            </a:r>
            <a:r>
              <a:rPr lang="en-US" altLang="zh-CN" dirty="0"/>
              <a:t>5</a:t>
            </a:r>
            <a:r>
              <a:rPr lang="en-US" altLang="zh-CN" dirty="0" smtClean="0"/>
              <a:t>, -2,  2, -9 }};</a:t>
            </a:r>
            <a:endParaRPr lang="en-US" altLang="zh-CN" dirty="0" smtClean="0"/>
          </a:p>
          <a:p>
            <a:pPr marL="0" indent="0">
              <a:buNone/>
            </a:pPr>
            <a:r>
              <a:rPr lang="en-US" altLang="zh-CN" dirty="0" smtClean="0"/>
              <a:t>    int[][] a = { { 1 }, { 3, 4 }, { 5, 6, 7 }, { 9, 10, 11, 12 } };</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Conversion between Array &amp; 2D Array</a:t>
            </a:r>
            <a:endParaRPr lang="zh-CN" altLang="en-US" sz="3600"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sz="2400" dirty="0" smtClean="0"/>
              <a:t>int[][] a =</a:t>
            </a:r>
            <a:r>
              <a:rPr lang="en-US" altLang="zh-CN" sz="2400" dirty="0" smtClean="0">
                <a:solidFill>
                  <a:srgbClr val="000000"/>
                </a:solidFill>
                <a:latin typeface="Consolas" panose="020B0609020204030204" pitchFamily="49" charset="0"/>
              </a:rPr>
              <a:t>{{</a:t>
            </a:r>
            <a:r>
              <a:rPr lang="en-US" altLang="zh-CN" sz="2400" dirty="0">
                <a:solidFill>
                  <a:srgbClr val="000000"/>
                </a:solidFill>
                <a:latin typeface="Consolas" panose="020B0609020204030204" pitchFamily="49" charset="0"/>
              </a:rPr>
              <a:t>0,1,0,0</a:t>
            </a:r>
            <a:r>
              <a:rPr lang="en-US" altLang="zh-CN" sz="2400" dirty="0" smtClean="0">
                <a:solidFill>
                  <a:srgbClr val="000000"/>
                </a:solidFill>
                <a:latin typeface="Consolas" panose="020B0609020204030204" pitchFamily="49" charset="0"/>
              </a:rPr>
              <a:t>},</a:t>
            </a:r>
            <a:endParaRPr lang="en-US" altLang="zh-CN" sz="2400" dirty="0" smtClean="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0,1,0,0</a:t>
            </a:r>
            <a:r>
              <a:rPr lang="en-US" altLang="zh-CN" sz="2400" dirty="0" smtClean="0">
                <a:solidFill>
                  <a:srgbClr val="000000"/>
                </a:solidFill>
                <a:latin typeface="Consolas" panose="020B0609020204030204" pitchFamily="49" charset="0"/>
              </a:rPr>
              <a:t>},</a:t>
            </a:r>
            <a:endParaRPr lang="en-US" altLang="zh-CN" sz="2400" dirty="0" smtClean="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1,1,0,0</a:t>
            </a:r>
            <a:r>
              <a:rPr lang="en-US" altLang="zh-CN" sz="2400" dirty="0" smtClean="0">
                <a:solidFill>
                  <a:srgbClr val="000000"/>
                </a:solidFill>
                <a:latin typeface="Consolas" panose="020B0609020204030204" pitchFamily="49" charset="0"/>
              </a:rPr>
              <a:t>},</a:t>
            </a:r>
            <a:endParaRPr lang="en-US" altLang="zh-CN" sz="2400" dirty="0" smtClean="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0,0,0,0</a:t>
            </a:r>
            <a:r>
              <a:rPr lang="en-US" altLang="zh-CN" sz="2400" dirty="0" smtClean="0">
                <a:solidFill>
                  <a:srgbClr val="000000"/>
                </a:solidFill>
                <a:latin typeface="Consolas" panose="020B0609020204030204" pitchFamily="49" charset="0"/>
              </a:rPr>
              <a:t>};</a:t>
            </a:r>
            <a:endParaRPr lang="en-US" altLang="zh-CN" sz="2400" dirty="0" smtClean="0">
              <a:solidFill>
                <a:srgbClr val="000000"/>
              </a:solidFill>
              <a:latin typeface="Consolas" panose="020B0609020204030204" pitchFamily="49" charset="0"/>
            </a:endParaRPr>
          </a:p>
          <a:p>
            <a:pPr marL="0" indent="0">
              <a:buNone/>
            </a:pPr>
            <a:endParaRPr lang="en-US" altLang="zh-CN" sz="2400" dirty="0" smtClean="0">
              <a:solidFill>
                <a:srgbClr val="000000"/>
              </a:solidFill>
              <a:latin typeface="Consolas" panose="020B0609020204030204" pitchFamily="49" charset="0"/>
            </a:endParaRPr>
          </a:p>
          <a:p>
            <a:pPr marL="0" indent="0">
              <a:buNone/>
            </a:pPr>
            <a:r>
              <a:rPr lang="en-US" altLang="zh-CN" sz="2400" dirty="0" smtClean="0"/>
              <a:t>int[] b  =</a:t>
            </a:r>
            <a:r>
              <a:rPr lang="en-US" altLang="zh-CN" sz="2400" dirty="0" smtClean="0">
                <a:solidFill>
                  <a:srgbClr val="000000"/>
                </a:solidFill>
                <a:latin typeface="Consolas" panose="020B0609020204030204" pitchFamily="49" charset="0"/>
              </a:rPr>
              <a:t>{0,1,0,0,</a:t>
            </a:r>
            <a:endParaRPr lang="en-US" altLang="zh-CN" sz="2400" dirty="0" smtClean="0">
              <a:solidFill>
                <a:srgbClr val="000000"/>
              </a:solidFill>
              <a:latin typeface="Consolas" panose="020B0609020204030204" pitchFamily="49" charset="0"/>
            </a:endParaRPr>
          </a:p>
          <a:p>
            <a:pPr marL="0" indent="0">
              <a:buNone/>
            </a:pPr>
            <a:r>
              <a:rPr lang="en-US" altLang="zh-CN" sz="2400" dirty="0" smtClean="0">
                <a:solidFill>
                  <a:srgbClr val="000000"/>
                </a:solidFill>
                <a:latin typeface="Consolas" panose="020B0609020204030204" pitchFamily="49" charset="0"/>
              </a:rPr>
              <a:t>       0,1,0,0,</a:t>
            </a:r>
            <a:endParaRPr lang="en-US" altLang="zh-CN" sz="2400" dirty="0" smtClean="0">
              <a:solidFill>
                <a:srgbClr val="000000"/>
              </a:solidFill>
              <a:latin typeface="Consolas" panose="020B0609020204030204" pitchFamily="49" charset="0"/>
            </a:endParaRPr>
          </a:p>
          <a:p>
            <a:pPr marL="0" indent="0">
              <a:buNone/>
            </a:pPr>
            <a:r>
              <a:rPr lang="en-US" altLang="zh-CN" sz="2400" dirty="0" smtClean="0">
                <a:solidFill>
                  <a:srgbClr val="000000"/>
                </a:solidFill>
                <a:latin typeface="Consolas" panose="020B0609020204030204" pitchFamily="49" charset="0"/>
              </a:rPr>
              <a:t>       1,1,0,0,</a:t>
            </a:r>
            <a:endParaRPr lang="en-US" altLang="zh-CN" sz="2400" dirty="0" smtClean="0">
              <a:solidFill>
                <a:srgbClr val="000000"/>
              </a:solidFill>
              <a:latin typeface="Consolas" panose="020B0609020204030204" pitchFamily="49" charset="0"/>
            </a:endParaRPr>
          </a:p>
          <a:p>
            <a:pPr marL="0" indent="0">
              <a:buNone/>
            </a:pPr>
            <a:r>
              <a:rPr lang="en-US" altLang="zh-CN" sz="2400" dirty="0" smtClean="0">
                <a:solidFill>
                  <a:srgbClr val="000000"/>
                </a:solidFill>
                <a:latin typeface="Consolas" panose="020B0609020204030204" pitchFamily="49" charset="0"/>
              </a:rPr>
              <a:t>       0,0,0,0};</a:t>
            </a:r>
            <a:endParaRPr lang="en-US" altLang="zh-CN" sz="2400" dirty="0" smtClean="0">
              <a:solidFill>
                <a:srgbClr val="000000"/>
              </a:solidFill>
              <a:latin typeface="Consolas" panose="020B0609020204030204" pitchFamily="49" charset="0"/>
            </a:endParaRPr>
          </a:p>
          <a:p>
            <a:pPr marL="0" indent="0">
              <a:buNone/>
            </a:pPr>
            <a:endParaRPr lang="en-US" altLang="zh-CN" sz="2400" dirty="0" smtClean="0">
              <a:solidFill>
                <a:srgbClr val="000000"/>
              </a:solidFill>
              <a:latin typeface="Consolas" panose="020B0609020204030204" pitchFamily="49" charset="0"/>
            </a:endParaRPr>
          </a:p>
          <a:p>
            <a:pPr marL="0" indent="0">
              <a:buNone/>
            </a:pPr>
            <a:r>
              <a:rPr lang="en-US" altLang="zh-CN" sz="2400" dirty="0" smtClean="0">
                <a:solidFill>
                  <a:schemeClr val="accent5"/>
                </a:solidFill>
                <a:latin typeface="Consolas" panose="020B0609020204030204" pitchFamily="49" charset="0"/>
              </a:rPr>
              <a:t>a[</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][j] == b[</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*4+j]</a:t>
            </a:r>
            <a:endParaRPr lang="en-US" altLang="zh-CN" sz="2400" dirty="0" smtClean="0">
              <a:solidFill>
                <a:schemeClr val="accent5"/>
              </a:solidFill>
              <a:latin typeface="Consolas" panose="020B0609020204030204" pitchFamily="49" charset="0"/>
            </a:endParaRPr>
          </a:p>
          <a:p>
            <a:pPr marL="0" indent="0">
              <a:buNone/>
            </a:pPr>
            <a:r>
              <a:rPr lang="en-US" altLang="zh-CN" sz="2400" dirty="0" smtClean="0">
                <a:solidFill>
                  <a:schemeClr val="accent5"/>
                </a:solidFill>
                <a:latin typeface="Consolas" panose="020B0609020204030204" pitchFamily="49" charset="0"/>
              </a:rPr>
              <a:t>b[</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 == a[</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/4][i%4]</a:t>
            </a:r>
            <a:endParaRPr lang="en-US" altLang="zh-CN" sz="2400" dirty="0">
              <a:solidFill>
                <a:schemeClr val="accent5"/>
              </a:solidFill>
              <a:latin typeface="Consolas" panose="020B0609020204030204" pitchFamily="49" charset="0"/>
            </a:endParaRPr>
          </a:p>
          <a:p>
            <a:pPr marL="0" indent="0">
              <a:buNone/>
            </a:pPr>
            <a:endParaRPr lang="en-US" altLang="zh-CN" sz="2400" dirty="0">
              <a:solidFill>
                <a:srgbClr val="000000"/>
              </a:solidFill>
              <a:latin typeface="Consolas" panose="020B0609020204030204" pitchFamily="49" charset="0"/>
            </a:endParaRPr>
          </a:p>
          <a:p>
            <a:pPr marL="0" indent="0">
              <a:buNone/>
            </a:pPr>
            <a:endParaRPr lang="en-US" altLang="zh-CN" sz="2400" dirty="0">
              <a:solidFill>
                <a:srgbClr val="000000"/>
              </a:solidFill>
              <a:latin typeface="Consolas" panose="020B0609020204030204" pitchFamily="49" charset="0"/>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7945</Words>
  <Application>WPS 演示</Application>
  <PresentationFormat>全屏显示(4:3)</PresentationFormat>
  <Paragraphs>934</Paragraphs>
  <Slides>33</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宋体</vt:lpstr>
      <vt:lpstr>Wingdings</vt:lpstr>
      <vt:lpstr>楷体</vt:lpstr>
      <vt:lpstr>Consolas</vt:lpstr>
      <vt:lpstr>Calibri</vt:lpstr>
      <vt:lpstr>微软雅黑</vt:lpstr>
      <vt:lpstr>Arial Unicode MS</vt:lpstr>
      <vt:lpstr>Office Theme</vt:lpstr>
      <vt:lpstr>Java Programming</vt:lpstr>
      <vt:lpstr>Tetris(俄罗斯方块游戏)</vt:lpstr>
      <vt:lpstr>Outline</vt:lpstr>
      <vt:lpstr>Tetriminos(四格骨牌)</vt:lpstr>
      <vt:lpstr>How to make a Tetris game?</vt:lpstr>
      <vt:lpstr>How to store the Tetriminos?</vt:lpstr>
      <vt:lpstr>Two-dimensional Array(二维数组)</vt:lpstr>
      <vt:lpstr>Create and initialize 2D Array</vt:lpstr>
      <vt:lpstr>Conversion between Array &amp; 2D Array</vt:lpstr>
      <vt:lpstr>Multi-dimensional arrays</vt:lpstr>
      <vt:lpstr>Store the J shape Tetrimino</vt:lpstr>
      <vt:lpstr>Store all the Tetriminos</vt:lpstr>
      <vt:lpstr>Generate and rotate a Tetrimino</vt:lpstr>
      <vt:lpstr>Generate a Tetrimino randomly</vt:lpstr>
      <vt:lpstr>Rotate a Tetrimino</vt:lpstr>
      <vt:lpstr>Store the map</vt:lpstr>
      <vt:lpstr>Store the map</vt:lpstr>
      <vt:lpstr>Move a Tetrimino(移动骨牌) </vt:lpstr>
      <vt:lpstr>Move a Tetrimino </vt:lpstr>
      <vt:lpstr>Is the rotation or movement legal?</vt:lpstr>
      <vt:lpstr>Collision detection(碰撞检测) </vt:lpstr>
      <vt:lpstr>Stop moving(停止移动)</vt:lpstr>
      <vt:lpstr>Stop moving</vt:lpstr>
      <vt:lpstr>Clear lines(消行)</vt:lpstr>
      <vt:lpstr>PowerPoint 演示文稿</vt:lpstr>
      <vt:lpstr>Scores(计分)</vt:lpstr>
      <vt:lpstr>Game over(游戏结束)</vt:lpstr>
      <vt:lpstr>How to make a GUI for Tetris?</vt:lpstr>
      <vt:lpstr>Projects/Games</vt:lpstr>
      <vt:lpstr>Blockies</vt:lpstr>
      <vt:lpstr>Cube Crash</vt:lpstr>
      <vt:lpstr>Maze Game</vt:lpstr>
      <vt:lpstr>PowerPoint 演示文稿</vt:lpstr>
    </vt:vector>
  </TitlesOfParts>
  <Company>University at Buffalo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think</cp:lastModifiedBy>
  <cp:revision>781</cp:revision>
  <cp:lastPrinted>2017-01-15T05:36:00Z</cp:lastPrinted>
  <dcterms:created xsi:type="dcterms:W3CDTF">2016-09-13T14:28:00Z</dcterms:created>
  <dcterms:modified xsi:type="dcterms:W3CDTF">2018-07-24T02:21:53Z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