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7.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2.jpg" ContentType="image/gif"/>
  <Override PartName="/ppt/notesSlides/notesSlide11.xml" ContentType="application/vnd.openxmlformats-officedocument.presentationml.notesSlid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53"/>
  </p:notesMasterIdLst>
  <p:sldIdLst>
    <p:sldId id="256" r:id="rId2"/>
    <p:sldId id="342" r:id="rId3"/>
    <p:sldId id="309" r:id="rId4"/>
    <p:sldId id="285" r:id="rId5"/>
    <p:sldId id="320" r:id="rId6"/>
    <p:sldId id="288" r:id="rId7"/>
    <p:sldId id="321" r:id="rId8"/>
    <p:sldId id="323" r:id="rId9"/>
    <p:sldId id="325" r:id="rId10"/>
    <p:sldId id="322" r:id="rId11"/>
    <p:sldId id="324" r:id="rId12"/>
    <p:sldId id="295" r:id="rId13"/>
    <p:sldId id="343" r:id="rId14"/>
    <p:sldId id="291" r:id="rId15"/>
    <p:sldId id="292" r:id="rId16"/>
    <p:sldId id="298" r:id="rId17"/>
    <p:sldId id="344" r:id="rId18"/>
    <p:sldId id="345" r:id="rId19"/>
    <p:sldId id="346" r:id="rId20"/>
    <p:sldId id="347" r:id="rId21"/>
    <p:sldId id="348" r:id="rId22"/>
    <p:sldId id="349" r:id="rId23"/>
    <p:sldId id="350" r:id="rId24"/>
    <p:sldId id="351" r:id="rId25"/>
    <p:sldId id="353" r:id="rId26"/>
    <p:sldId id="301" r:id="rId27"/>
    <p:sldId id="352" r:id="rId28"/>
    <p:sldId id="354" r:id="rId29"/>
    <p:sldId id="355" r:id="rId30"/>
    <p:sldId id="356" r:id="rId31"/>
    <p:sldId id="357" r:id="rId32"/>
    <p:sldId id="358" r:id="rId33"/>
    <p:sldId id="329" r:id="rId34"/>
    <p:sldId id="340" r:id="rId35"/>
    <p:sldId id="326" r:id="rId36"/>
    <p:sldId id="360" r:id="rId37"/>
    <p:sldId id="330" r:id="rId38"/>
    <p:sldId id="332" r:id="rId39"/>
    <p:sldId id="359" r:id="rId40"/>
    <p:sldId id="334" r:id="rId41"/>
    <p:sldId id="337" r:id="rId42"/>
    <p:sldId id="338" r:id="rId43"/>
    <p:sldId id="339" r:id="rId44"/>
    <p:sldId id="313" r:id="rId45"/>
    <p:sldId id="286" r:id="rId46"/>
    <p:sldId id="317" r:id="rId47"/>
    <p:sldId id="318" r:id="rId48"/>
    <p:sldId id="319" r:id="rId49"/>
    <p:sldId id="316" r:id="rId50"/>
    <p:sldId id="312" r:id="rId51"/>
    <p:sldId id="281"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87927" autoAdjust="0"/>
  </p:normalViewPr>
  <p:slideViewPr>
    <p:cSldViewPr snapToGrid="0">
      <p:cViewPr varScale="1">
        <p:scale>
          <a:sx n="70" d="100"/>
          <a:sy n="70" d="100"/>
        </p:scale>
        <p:origin x="11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FADF0-E399-4375-B526-1667494A88E2}" type="datetimeFigureOut">
              <a:rPr lang="zh-CN" altLang="en-US" smtClean="0"/>
              <a:t>2018/5/28</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3BEE4D-1BC1-4030-9B25-CD4B60769381}" type="slidenum">
              <a:rPr lang="zh-CN" altLang="en-US" smtClean="0"/>
              <a:t>‹#›</a:t>
            </a:fld>
            <a:endParaRPr lang="zh-CN" altLang="en-US"/>
          </a:p>
        </p:txBody>
      </p:sp>
    </p:spTree>
    <p:extLst>
      <p:ext uri="{BB962C8B-B14F-4D97-AF65-F5344CB8AC3E}">
        <p14:creationId xmlns:p14="http://schemas.microsoft.com/office/powerpoint/2010/main" val="1639401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1</a:t>
            </a:fld>
            <a:endParaRPr lang="zh-CN" altLang="en-US"/>
          </a:p>
        </p:txBody>
      </p:sp>
    </p:spTree>
    <p:extLst>
      <p:ext uri="{BB962C8B-B14F-4D97-AF65-F5344CB8AC3E}">
        <p14:creationId xmlns:p14="http://schemas.microsoft.com/office/powerpoint/2010/main" val="363730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Overflow</a:t>
            </a:r>
            <a:r>
              <a:rPr lang="zh-CN" altLang="en-US" dirty="0" smtClean="0"/>
              <a:t>上溢</a:t>
            </a:r>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42</a:t>
            </a:fld>
            <a:endParaRPr lang="zh-CN" altLang="en-US"/>
          </a:p>
        </p:txBody>
      </p:sp>
    </p:spTree>
    <p:extLst>
      <p:ext uri="{BB962C8B-B14F-4D97-AF65-F5344CB8AC3E}">
        <p14:creationId xmlns:p14="http://schemas.microsoft.com/office/powerpoint/2010/main" val="195067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https://en.wikipedia.org/wiki/ISO_3166-1_numeric</a:t>
            </a:r>
            <a:endParaRPr lang="zh-CN" altLang="en-US" dirty="0"/>
          </a:p>
        </p:txBody>
      </p:sp>
      <p:sp>
        <p:nvSpPr>
          <p:cNvPr id="4" name="Slide Number Placeholder 3"/>
          <p:cNvSpPr>
            <a:spLocks noGrp="1"/>
          </p:cNvSpPr>
          <p:nvPr>
            <p:ph type="sldNum" sz="quarter" idx="10"/>
          </p:nvPr>
        </p:nvSpPr>
        <p:spPr/>
        <p:txBody>
          <a:bodyPr/>
          <a:lstStyle/>
          <a:p>
            <a:fld id="{F83BEE4D-1BC1-4030-9B25-CD4B60769381}" type="slidenum">
              <a:rPr lang="zh-CN" altLang="en-US" smtClean="0"/>
              <a:t>49</a:t>
            </a:fld>
            <a:endParaRPr lang="zh-CN" altLang="en-US"/>
          </a:p>
        </p:txBody>
      </p:sp>
    </p:spTree>
    <p:extLst>
      <p:ext uri="{BB962C8B-B14F-4D97-AF65-F5344CB8AC3E}">
        <p14:creationId xmlns:p14="http://schemas.microsoft.com/office/powerpoint/2010/main" val="301832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看这段程，共有六条语句，这六条语句依次按顺序执行，那么能否跳过一些语句执行能</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2</a:t>
            </a:fld>
            <a:endParaRPr lang="zh-CN" altLang="en-US"/>
          </a:p>
        </p:txBody>
      </p:sp>
    </p:spTree>
    <p:extLst>
      <p:ext uri="{BB962C8B-B14F-4D97-AF65-F5344CB8AC3E}">
        <p14:creationId xmlns:p14="http://schemas.microsoft.com/office/powerpoint/2010/main" val="846526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Knowledge points Review:</a:t>
            </a:r>
          </a:p>
          <a:p>
            <a:r>
              <a:rPr lang="en-US" altLang="zh-CN" baseline="0" dirty="0" smtClean="0"/>
              <a:t>Static Method</a:t>
            </a:r>
          </a:p>
          <a:p>
            <a:r>
              <a:rPr lang="en-US" altLang="zh-CN" dirty="0" smtClean="0"/>
              <a:t>Method name</a:t>
            </a:r>
          </a:p>
          <a:p>
            <a:r>
              <a:rPr lang="en-US" altLang="zh-CN" dirty="0" smtClean="0"/>
              <a:t>Return type</a:t>
            </a:r>
            <a:endParaRPr lang="en-US" altLang="zh-CN" baseline="0" dirty="0" smtClean="0"/>
          </a:p>
          <a:p>
            <a:r>
              <a:rPr lang="en-US" altLang="zh-CN" baseline="0" dirty="0" smtClean="0"/>
              <a:t>Parameters</a:t>
            </a:r>
          </a:p>
          <a:p>
            <a:r>
              <a:rPr lang="en-US" altLang="zh-CN" dirty="0" smtClean="0"/>
              <a:t>Return statement</a:t>
            </a:r>
          </a:p>
          <a:p>
            <a:r>
              <a:rPr lang="en-US" altLang="zh-CN" dirty="0" smtClean="0"/>
              <a:t>Method invocation</a:t>
            </a:r>
          </a:p>
          <a:p>
            <a:r>
              <a:rPr lang="en-US" altLang="zh-CN" dirty="0" smtClean="0"/>
              <a:t>Arguments</a:t>
            </a:r>
          </a:p>
          <a:p>
            <a:r>
              <a:rPr lang="en-US" altLang="zh-CN" dirty="0" smtClean="0"/>
              <a:t>Parameters Passing</a:t>
            </a:r>
          </a:p>
          <a:p>
            <a:r>
              <a:rPr lang="en-US" altLang="zh-CN" dirty="0" smtClean="0"/>
              <a:t>Local variables</a:t>
            </a:r>
          </a:p>
        </p:txBody>
      </p:sp>
      <p:sp>
        <p:nvSpPr>
          <p:cNvPr id="4" name="灯片编号占位符 3"/>
          <p:cNvSpPr>
            <a:spLocks noGrp="1"/>
          </p:cNvSpPr>
          <p:nvPr>
            <p:ph type="sldNum" sz="quarter" idx="10"/>
          </p:nvPr>
        </p:nvSpPr>
        <p:spPr/>
        <p:txBody>
          <a:bodyPr/>
          <a:lstStyle/>
          <a:p>
            <a:fld id="{F83BEE4D-1BC1-4030-9B25-CD4B60769381}" type="slidenum">
              <a:rPr lang="zh-CN" altLang="en-US" smtClean="0"/>
              <a:t>3</a:t>
            </a:fld>
            <a:endParaRPr lang="zh-CN" altLang="en-US"/>
          </a:p>
        </p:txBody>
      </p:sp>
    </p:spTree>
    <p:extLst>
      <p:ext uri="{BB962C8B-B14F-4D97-AF65-F5344CB8AC3E}">
        <p14:creationId xmlns:p14="http://schemas.microsoft.com/office/powerpoint/2010/main" val="3590098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注意浮点除法可能会产生溢出</a:t>
            </a:r>
            <a:endParaRPr lang="en-US" altLang="zh-CN" dirty="0" smtClean="0"/>
          </a:p>
          <a:p>
            <a:endParaRPr lang="en-US" altLang="zh-CN" dirty="0" smtClean="0"/>
          </a:p>
          <a:p>
            <a:r>
              <a:rPr lang="en-US" altLang="zh-CN" dirty="0" smtClean="0"/>
              <a:t>How to solve this problem?</a:t>
            </a:r>
          </a:p>
          <a:p>
            <a:pPr lvl="1"/>
            <a:r>
              <a:rPr lang="en-US" altLang="zh-CN" dirty="0" smtClean="0"/>
              <a:t>Modify the main method?</a:t>
            </a:r>
          </a:p>
          <a:p>
            <a:pPr lvl="1"/>
            <a:r>
              <a:rPr lang="en-US" altLang="zh-CN" dirty="0" smtClean="0"/>
              <a:t>Or modify the BMI method?</a:t>
            </a:r>
          </a:p>
          <a:p>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16</a:t>
            </a:fld>
            <a:endParaRPr lang="zh-CN" altLang="en-US"/>
          </a:p>
        </p:txBody>
      </p:sp>
    </p:spTree>
    <p:extLst>
      <p:ext uri="{BB962C8B-B14F-4D97-AF65-F5344CB8AC3E}">
        <p14:creationId xmlns:p14="http://schemas.microsoft.com/office/powerpoint/2010/main" val="2093107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interface of a black box should be fairly straightforward, well-defined, and easy to understand.</a:t>
            </a:r>
          </a:p>
          <a:p>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17</a:t>
            </a:fld>
            <a:endParaRPr lang="zh-CN" altLang="en-US"/>
          </a:p>
        </p:txBody>
      </p:sp>
    </p:spTree>
    <p:extLst>
      <p:ext uri="{BB962C8B-B14F-4D97-AF65-F5344CB8AC3E}">
        <p14:creationId xmlns:p14="http://schemas.microsoft.com/office/powerpoint/2010/main" val="1973892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18</a:t>
            </a:fld>
            <a:endParaRPr lang="zh-CN" altLang="en-US"/>
          </a:p>
        </p:txBody>
      </p:sp>
    </p:spTree>
    <p:extLst>
      <p:ext uri="{BB962C8B-B14F-4D97-AF65-F5344CB8AC3E}">
        <p14:creationId xmlns:p14="http://schemas.microsoft.com/office/powerpoint/2010/main" val="75115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含义不明确，还有更好的办法，即通过</a:t>
            </a:r>
            <a:r>
              <a:rPr lang="en-US" altLang="zh-CN" dirty="0" smtClean="0"/>
              <a:t>exception</a:t>
            </a:r>
            <a:r>
              <a:rPr lang="zh-CN" altLang="en-US" dirty="0" smtClean="0"/>
              <a:t>来给出错误信息</a:t>
            </a:r>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26</a:t>
            </a:fld>
            <a:endParaRPr lang="zh-CN" altLang="en-US"/>
          </a:p>
        </p:txBody>
      </p:sp>
    </p:spTree>
    <p:extLst>
      <p:ext uri="{BB962C8B-B14F-4D97-AF65-F5344CB8AC3E}">
        <p14:creationId xmlns:p14="http://schemas.microsoft.com/office/powerpoint/2010/main" val="244786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https://en.wikipedia.org/wiki/ISO_3166-1_numeric</a:t>
            </a:r>
            <a:endParaRPr lang="zh-CN" altLang="en-US" dirty="0"/>
          </a:p>
        </p:txBody>
      </p:sp>
      <p:sp>
        <p:nvSpPr>
          <p:cNvPr id="4" name="Slide Number Placeholder 3"/>
          <p:cNvSpPr>
            <a:spLocks noGrp="1"/>
          </p:cNvSpPr>
          <p:nvPr>
            <p:ph type="sldNum" sz="quarter" idx="10"/>
          </p:nvPr>
        </p:nvSpPr>
        <p:spPr/>
        <p:txBody>
          <a:bodyPr/>
          <a:lstStyle/>
          <a:p>
            <a:fld id="{F83BEE4D-1BC1-4030-9B25-CD4B60769381}" type="slidenum">
              <a:rPr lang="zh-CN" altLang="en-US" smtClean="0"/>
              <a:t>30</a:t>
            </a:fld>
            <a:endParaRPr lang="zh-CN" altLang="en-US"/>
          </a:p>
        </p:txBody>
      </p:sp>
    </p:spTree>
    <p:extLst>
      <p:ext uri="{BB962C8B-B14F-4D97-AF65-F5344CB8AC3E}">
        <p14:creationId xmlns:p14="http://schemas.microsoft.com/office/powerpoint/2010/main" val="197102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在学习了</a:t>
            </a:r>
            <a:r>
              <a:rPr lang="en-US" altLang="zh-CN" dirty="0" smtClean="0"/>
              <a:t>collection</a:t>
            </a:r>
            <a:r>
              <a:rPr lang="en-US" altLang="zh-CN" baseline="0" dirty="0" smtClean="0"/>
              <a:t> frameworks</a:t>
            </a:r>
            <a:r>
              <a:rPr lang="zh-CN" altLang="en-US" baseline="0" dirty="0" smtClean="0"/>
              <a:t>及</a:t>
            </a:r>
            <a:r>
              <a:rPr lang="en-US" altLang="zh-CN" baseline="0" dirty="0" smtClean="0"/>
              <a:t>file</a:t>
            </a:r>
            <a:r>
              <a:rPr lang="zh-CN" altLang="en-US" baseline="0" dirty="0" smtClean="0"/>
              <a:t>等内容后，可实现更好的可扩展性，即在新的增加国家应用时，只需修改外部配置文件，而不修改程序代码！</a:t>
            </a:r>
            <a:endParaRPr lang="zh-CN" altLang="en-US" dirty="0"/>
          </a:p>
        </p:txBody>
      </p:sp>
      <p:sp>
        <p:nvSpPr>
          <p:cNvPr id="4" name="灯片编号占位符 3"/>
          <p:cNvSpPr>
            <a:spLocks noGrp="1"/>
          </p:cNvSpPr>
          <p:nvPr>
            <p:ph type="sldNum" sz="quarter" idx="10"/>
          </p:nvPr>
        </p:nvSpPr>
        <p:spPr/>
        <p:txBody>
          <a:bodyPr/>
          <a:lstStyle/>
          <a:p>
            <a:fld id="{F83BEE4D-1BC1-4030-9B25-CD4B60769381}" type="slidenum">
              <a:rPr lang="zh-CN" altLang="en-US" smtClean="0"/>
              <a:t>32</a:t>
            </a:fld>
            <a:endParaRPr lang="zh-CN" altLang="en-US"/>
          </a:p>
        </p:txBody>
      </p:sp>
    </p:spTree>
    <p:extLst>
      <p:ext uri="{BB962C8B-B14F-4D97-AF65-F5344CB8AC3E}">
        <p14:creationId xmlns:p14="http://schemas.microsoft.com/office/powerpoint/2010/main" val="3066640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mn-lt"/>
              </a:defRPr>
            </a:lvl1pPr>
          </a:lstStyle>
          <a:p>
            <a:r>
              <a:rPr lang="en-US" altLang="zh-CN"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baseline="0">
                <a:ea typeface="楷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smtClean="0"/>
              <a:t>Click to edit Master subtitle style</a:t>
            </a:r>
            <a:endParaRPr 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23044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8674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94732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n-lt"/>
              </a:defRPr>
            </a:lvl1pPr>
          </a:lstStyle>
          <a:p>
            <a:r>
              <a:rPr lang="en-US" altLang="zh-CN" dirty="0" smtClean="0"/>
              <a:t>Click to edit Master title style</a:t>
            </a:r>
            <a:endParaRPr lang="en-US" dirty="0"/>
          </a:p>
        </p:txBody>
      </p:sp>
      <p:sp>
        <p:nvSpPr>
          <p:cNvPr id="3" name="Content Placeholder 2"/>
          <p:cNvSpPr>
            <a:spLocks noGrp="1"/>
          </p:cNvSpPr>
          <p:nvPr>
            <p:ph idx="1"/>
          </p:nvPr>
        </p:nvSpPr>
        <p:spPr/>
        <p:txBody>
          <a:bodyPr/>
          <a:lstStyle>
            <a:lvl1pPr>
              <a:defRPr b="1"/>
            </a:lvl1pPr>
            <a:lvl2pPr>
              <a:defRPr b="1"/>
            </a:lvl2pPr>
            <a:lvl3pPr>
              <a:defRPr b="1"/>
            </a:lvl3pPr>
            <a:lvl4pPr>
              <a:defRPr b="1"/>
            </a:lvl4pPr>
            <a:lvl5pPr>
              <a:defRPr b="1"/>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75653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mn-lt"/>
              </a:defRPr>
            </a:lvl1p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14714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ltLang="zh-CN" dirty="0"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94654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83954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16587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27282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08148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9172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D0F35-082B-44F0-BB91-68C18FBCC343}" type="datetimeFigureOut">
              <a:rPr lang="zh-CN" altLang="en-US" smtClean="0"/>
              <a:pPr/>
              <a:t>2018/5/28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1035360094"/>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4400" b="1" kern="1200" baseline="0">
          <a:solidFill>
            <a:schemeClr val="tx1"/>
          </a:solidFill>
          <a:latin typeface="+mn-lt"/>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baseline="0">
          <a:solidFill>
            <a:schemeClr val="tx1"/>
          </a:solidFill>
          <a:latin typeface="+mn-lt"/>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sz="3600" b="1" dirty="0" smtClean="0"/>
              <a:t>Conditionals</a:t>
            </a:r>
          </a:p>
          <a:p>
            <a:r>
              <a:rPr lang="zh-CN" altLang="en-US" sz="3600" dirty="0" smtClean="0"/>
              <a:t>分支语句</a:t>
            </a:r>
            <a:endParaRPr lang="zh-CN" altLang="en-US" sz="3600" b="1" dirty="0"/>
          </a:p>
        </p:txBody>
      </p:sp>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Chaining and nesting</a:t>
            </a:r>
            <a:endParaRPr lang="zh-CN" altLang="en-US" dirty="0"/>
          </a:p>
        </p:txBody>
      </p:sp>
      <p:sp>
        <p:nvSpPr>
          <p:cNvPr id="4" name="Content Placeholder 3"/>
          <p:cNvSpPr>
            <a:spLocks noGrp="1"/>
          </p:cNvSpPr>
          <p:nvPr>
            <p:ph sz="half" idx="1"/>
          </p:nvPr>
        </p:nvSpPr>
        <p:spPr/>
        <p:txBody>
          <a:bodyPr>
            <a:normAutofit/>
          </a:bodyPr>
          <a:lstStyle/>
          <a:p>
            <a:r>
              <a:rPr lang="en-US" altLang="zh-CN" dirty="0" smtClean="0"/>
              <a:t>Chaining(</a:t>
            </a:r>
            <a:r>
              <a:rPr lang="zh-CN" altLang="en-US" dirty="0" smtClean="0"/>
              <a:t>链式</a:t>
            </a:r>
            <a:r>
              <a:rPr lang="en-US" altLang="zh-CN" dirty="0" smtClean="0"/>
              <a:t>)</a:t>
            </a:r>
          </a:p>
          <a:p>
            <a:pPr lvl="1"/>
            <a:endParaRPr lang="en-US" altLang="zh-CN" dirty="0" smtClean="0"/>
          </a:p>
          <a:p>
            <a:pPr marL="457200" lvl="1" indent="0">
              <a:buNone/>
            </a:pPr>
            <a:r>
              <a:rPr lang="en-US" altLang="zh-CN" dirty="0" smtClean="0"/>
              <a:t>if </a:t>
            </a:r>
            <a:r>
              <a:rPr lang="en-US" altLang="zh-CN" dirty="0"/>
              <a:t>(</a:t>
            </a:r>
            <a:r>
              <a:rPr lang="en-US" altLang="zh-CN" dirty="0">
                <a:solidFill>
                  <a:srgbClr val="FFFF00"/>
                </a:solidFill>
              </a:rPr>
              <a:t>CONDITION</a:t>
            </a:r>
            <a:r>
              <a:rPr lang="en-US" altLang="zh-CN" dirty="0"/>
              <a:t>) {</a:t>
            </a:r>
            <a:br>
              <a:rPr lang="en-US" altLang="zh-CN" dirty="0"/>
            </a:br>
            <a:r>
              <a:rPr lang="en-US" altLang="zh-CN" dirty="0"/>
              <a:t>    </a:t>
            </a:r>
            <a:r>
              <a:rPr lang="en-US" altLang="zh-CN" dirty="0">
                <a:solidFill>
                  <a:srgbClr val="FFFF00"/>
                </a:solidFill>
              </a:rPr>
              <a:t>STATEMENTS</a:t>
            </a:r>
            <a:r>
              <a:rPr lang="en-US" altLang="zh-CN" dirty="0"/>
              <a:t/>
            </a:r>
            <a:br>
              <a:rPr lang="en-US" altLang="zh-CN" dirty="0"/>
            </a:br>
            <a:r>
              <a:rPr lang="en-US" altLang="zh-CN" dirty="0"/>
              <a:t>} else if (</a:t>
            </a:r>
            <a:r>
              <a:rPr lang="en-US" altLang="zh-CN" dirty="0">
                <a:solidFill>
                  <a:srgbClr val="FFFF00"/>
                </a:solidFill>
              </a:rPr>
              <a:t>CONDITION</a:t>
            </a:r>
            <a:r>
              <a:rPr lang="en-US" altLang="zh-CN" dirty="0"/>
              <a:t>) {</a:t>
            </a:r>
            <a:br>
              <a:rPr lang="en-US" altLang="zh-CN" dirty="0"/>
            </a:br>
            <a:r>
              <a:rPr lang="en-US" altLang="zh-CN" dirty="0"/>
              <a:t>    </a:t>
            </a:r>
            <a:r>
              <a:rPr lang="en-US" altLang="zh-CN" dirty="0">
                <a:solidFill>
                  <a:srgbClr val="FFFF00"/>
                </a:solidFill>
              </a:rPr>
              <a:t>STATEMENTS</a:t>
            </a:r>
            <a:r>
              <a:rPr lang="en-US" altLang="zh-CN" dirty="0"/>
              <a:t/>
            </a:r>
            <a:br>
              <a:rPr lang="en-US" altLang="zh-CN" dirty="0"/>
            </a:br>
            <a:r>
              <a:rPr lang="en-US" altLang="zh-CN" dirty="0"/>
              <a:t>} </a:t>
            </a:r>
            <a:r>
              <a:rPr lang="en-US" altLang="zh-CN" dirty="0" smtClean="0"/>
              <a:t>else </a:t>
            </a:r>
            <a:r>
              <a:rPr lang="en-US" altLang="zh-CN" dirty="0"/>
              <a:t>{</a:t>
            </a:r>
            <a:br>
              <a:rPr lang="en-US" altLang="zh-CN" dirty="0"/>
            </a:br>
            <a:r>
              <a:rPr lang="en-US" altLang="zh-CN" dirty="0"/>
              <a:t>    </a:t>
            </a:r>
            <a:r>
              <a:rPr lang="en-US" altLang="zh-CN" dirty="0">
                <a:solidFill>
                  <a:srgbClr val="FFFF00"/>
                </a:solidFill>
              </a:rPr>
              <a:t>STATEMENTS</a:t>
            </a:r>
            <a:r>
              <a:rPr lang="en-US" altLang="zh-CN" dirty="0"/>
              <a:t/>
            </a:r>
            <a:br>
              <a:rPr lang="en-US" altLang="zh-CN" dirty="0"/>
            </a:br>
            <a:r>
              <a:rPr lang="en-US" altLang="zh-CN" dirty="0"/>
              <a:t>}</a:t>
            </a:r>
            <a:endParaRPr lang="zh-CN" altLang="en-US" dirty="0"/>
          </a:p>
        </p:txBody>
      </p:sp>
      <p:sp>
        <p:nvSpPr>
          <p:cNvPr id="5" name="Content Placeholder 4"/>
          <p:cNvSpPr>
            <a:spLocks noGrp="1"/>
          </p:cNvSpPr>
          <p:nvPr>
            <p:ph sz="half" idx="2"/>
          </p:nvPr>
        </p:nvSpPr>
        <p:spPr/>
        <p:txBody>
          <a:bodyPr>
            <a:normAutofit/>
          </a:bodyPr>
          <a:lstStyle/>
          <a:p>
            <a:r>
              <a:rPr lang="en-US" altLang="zh-CN" dirty="0" smtClean="0"/>
              <a:t>Nesting(</a:t>
            </a:r>
            <a:r>
              <a:rPr lang="zh-CN" altLang="en-US" dirty="0"/>
              <a:t>嵌套</a:t>
            </a:r>
            <a:r>
              <a:rPr lang="en-US" altLang="zh-CN" dirty="0" smtClean="0"/>
              <a:t>)</a:t>
            </a:r>
          </a:p>
          <a:p>
            <a:pPr marL="457200" lvl="1" indent="0">
              <a:buNone/>
            </a:pPr>
            <a:endParaRPr lang="en-US" altLang="zh-CN" dirty="0" smtClean="0"/>
          </a:p>
          <a:p>
            <a:pPr marL="457200" lvl="1" indent="0">
              <a:buNone/>
            </a:pPr>
            <a:r>
              <a:rPr lang="en-US" altLang="zh-CN" dirty="0" smtClean="0"/>
              <a:t>if </a:t>
            </a:r>
            <a:r>
              <a:rPr lang="en-US" altLang="zh-CN" dirty="0"/>
              <a:t>(</a:t>
            </a:r>
            <a:r>
              <a:rPr lang="en-US" altLang="zh-CN" dirty="0">
                <a:solidFill>
                  <a:srgbClr val="FFFF00"/>
                </a:solidFill>
              </a:rPr>
              <a:t>CONDITION</a:t>
            </a:r>
            <a:r>
              <a:rPr lang="en-US" altLang="zh-CN" dirty="0"/>
              <a:t>) {</a:t>
            </a:r>
            <a:br>
              <a:rPr lang="en-US" altLang="zh-CN" dirty="0"/>
            </a:br>
            <a:r>
              <a:rPr lang="en-US" altLang="zh-CN" dirty="0"/>
              <a:t>    </a:t>
            </a:r>
            <a:r>
              <a:rPr lang="en-US" altLang="zh-CN" dirty="0">
                <a:solidFill>
                  <a:srgbClr val="FFFF00"/>
                </a:solidFill>
              </a:rPr>
              <a:t>STATEMENTS</a:t>
            </a:r>
            <a:r>
              <a:rPr lang="en-US" altLang="zh-CN" dirty="0"/>
              <a:t/>
            </a:r>
            <a:br>
              <a:rPr lang="en-US" altLang="zh-CN" dirty="0"/>
            </a:br>
            <a:r>
              <a:rPr lang="en-US" altLang="zh-CN" dirty="0"/>
              <a:t>} else </a:t>
            </a:r>
            <a:r>
              <a:rPr lang="en-US" altLang="zh-CN" dirty="0" smtClean="0"/>
              <a:t>{</a:t>
            </a:r>
          </a:p>
          <a:p>
            <a:pPr marL="457200" lvl="1" indent="0">
              <a:buNone/>
            </a:pPr>
            <a:r>
              <a:rPr lang="en-US" altLang="zh-CN" dirty="0"/>
              <a:t> </a:t>
            </a:r>
            <a:r>
              <a:rPr lang="en-US" altLang="zh-CN" dirty="0" smtClean="0"/>
              <a:t>    if </a:t>
            </a:r>
            <a:r>
              <a:rPr lang="en-US" altLang="zh-CN" dirty="0"/>
              <a:t>(</a:t>
            </a:r>
            <a:r>
              <a:rPr lang="en-US" altLang="zh-CN" dirty="0">
                <a:solidFill>
                  <a:srgbClr val="FFFF00"/>
                </a:solidFill>
              </a:rPr>
              <a:t>CONDITION</a:t>
            </a:r>
            <a:r>
              <a:rPr lang="en-US" altLang="zh-CN" dirty="0"/>
              <a:t>) {</a:t>
            </a:r>
            <a:br>
              <a:rPr lang="en-US" altLang="zh-CN" dirty="0"/>
            </a:br>
            <a:r>
              <a:rPr lang="en-US" altLang="zh-CN" dirty="0"/>
              <a:t>    </a:t>
            </a:r>
            <a:r>
              <a:rPr lang="en-US" altLang="zh-CN" dirty="0" smtClean="0"/>
              <a:t>     </a:t>
            </a:r>
            <a:r>
              <a:rPr lang="en-US" altLang="zh-CN" dirty="0" smtClean="0">
                <a:solidFill>
                  <a:srgbClr val="FFFF00"/>
                </a:solidFill>
              </a:rPr>
              <a:t>STATEMENTS</a:t>
            </a:r>
            <a:r>
              <a:rPr lang="en-US" altLang="zh-CN" dirty="0"/>
              <a:t/>
            </a:r>
            <a:br>
              <a:rPr lang="en-US" altLang="zh-CN" dirty="0"/>
            </a:br>
            <a:r>
              <a:rPr lang="en-US" altLang="zh-CN" dirty="0" smtClean="0"/>
              <a:t>     } </a:t>
            </a:r>
            <a:r>
              <a:rPr lang="en-US" altLang="zh-CN" dirty="0"/>
              <a:t>else </a:t>
            </a:r>
            <a:br>
              <a:rPr lang="en-US" altLang="zh-CN" dirty="0"/>
            </a:br>
            <a:r>
              <a:rPr lang="en-US" altLang="zh-CN" dirty="0"/>
              <a:t>    </a:t>
            </a:r>
            <a:r>
              <a:rPr lang="en-US" altLang="zh-CN" dirty="0" smtClean="0"/>
              <a:t>    </a:t>
            </a:r>
            <a:r>
              <a:rPr lang="en-US" altLang="zh-CN" dirty="0" smtClean="0">
                <a:solidFill>
                  <a:srgbClr val="FFFF00"/>
                </a:solidFill>
              </a:rPr>
              <a:t>STATEMENTS</a:t>
            </a:r>
          </a:p>
          <a:p>
            <a:pPr marL="457200" lvl="1" indent="0">
              <a:buNone/>
            </a:pPr>
            <a:r>
              <a:rPr lang="en-US" altLang="zh-CN" dirty="0">
                <a:solidFill>
                  <a:srgbClr val="FFFF00"/>
                </a:solidFill>
              </a:rPr>
              <a:t> </a:t>
            </a:r>
            <a:r>
              <a:rPr lang="en-US" altLang="zh-CN" dirty="0" smtClean="0">
                <a:solidFill>
                  <a:srgbClr val="FFFF00"/>
                </a:solidFill>
              </a:rPr>
              <a:t>    </a:t>
            </a:r>
            <a:r>
              <a:rPr lang="en-US" altLang="zh-CN" dirty="0" smtClean="0"/>
              <a:t>}</a:t>
            </a:r>
            <a:r>
              <a:rPr lang="en-US" altLang="zh-CN" dirty="0"/>
              <a:t/>
            </a:r>
            <a:br>
              <a:rPr lang="en-US" altLang="zh-CN" dirty="0"/>
            </a:br>
            <a:r>
              <a:rPr lang="en-US" altLang="zh-CN" dirty="0"/>
              <a:t>}</a:t>
            </a:r>
            <a:endParaRPr lang="zh-CN" altLang="en-US" dirty="0"/>
          </a:p>
          <a:p>
            <a:pPr lvl="1"/>
            <a:endParaRPr lang="zh-CN" altLang="en-US" dirty="0"/>
          </a:p>
        </p:txBody>
      </p:sp>
    </p:spTree>
    <p:extLst>
      <p:ext uri="{BB962C8B-B14F-4D97-AF65-F5344CB8AC3E}">
        <p14:creationId xmlns:p14="http://schemas.microsoft.com/office/powerpoint/2010/main" val="399385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a:t>
            </a:r>
            <a:endParaRPr lang="zh-CN" altLang="en-US" dirty="0"/>
          </a:p>
        </p:txBody>
      </p:sp>
      <p:sp>
        <p:nvSpPr>
          <p:cNvPr id="3" name="Content Placeholder 2"/>
          <p:cNvSpPr>
            <a:spLocks noGrp="1"/>
          </p:cNvSpPr>
          <p:nvPr>
            <p:ph sz="half" idx="1"/>
          </p:nvPr>
        </p:nvSpPr>
        <p:spPr/>
        <p:txBody>
          <a:bodyPr>
            <a:noAutofit/>
          </a:bodyPr>
          <a:lstStyle/>
          <a:p>
            <a:pPr marL="0" indent="0">
              <a:buNone/>
            </a:pPr>
            <a:r>
              <a:rPr lang="en-US" altLang="zh-CN" sz="1800" dirty="0" err="1" smtClean="0"/>
              <a:t>int</a:t>
            </a:r>
            <a:r>
              <a:rPr lang="en-US" altLang="zh-CN" sz="1800" dirty="0" smtClean="0"/>
              <a:t> x=9;</a:t>
            </a:r>
          </a:p>
          <a:p>
            <a:pPr marL="0" indent="0">
              <a:buNone/>
            </a:pPr>
            <a:r>
              <a:rPr lang="en-US" altLang="zh-CN" sz="1800" dirty="0"/>
              <a:t>if (x &gt; 0) {</a:t>
            </a:r>
          </a:p>
          <a:p>
            <a:pPr marL="0" indent="0">
              <a:buNone/>
            </a:pPr>
            <a:r>
              <a:rPr lang="en-US" altLang="zh-CN" sz="1800" dirty="0" smtClean="0"/>
              <a:t>    </a:t>
            </a:r>
            <a:r>
              <a:rPr lang="en-US" altLang="zh-CN" sz="1800" dirty="0" err="1" smtClean="0"/>
              <a:t>System.out.println</a:t>
            </a:r>
            <a:r>
              <a:rPr lang="en-US" altLang="zh-CN" sz="1800" dirty="0"/>
              <a:t>("x is positive");</a:t>
            </a:r>
          </a:p>
          <a:p>
            <a:pPr marL="0" indent="0">
              <a:buNone/>
            </a:pPr>
            <a:r>
              <a:rPr lang="en-US" altLang="zh-CN" sz="1800" dirty="0"/>
              <a:t>} else if (x &lt; 0) {</a:t>
            </a:r>
          </a:p>
          <a:p>
            <a:pPr marL="0" indent="0">
              <a:buNone/>
            </a:pPr>
            <a:r>
              <a:rPr lang="en-US" altLang="zh-CN" sz="1800" dirty="0" smtClean="0"/>
              <a:t>    </a:t>
            </a:r>
            <a:r>
              <a:rPr lang="en-US" altLang="zh-CN" sz="1800" dirty="0" err="1" smtClean="0"/>
              <a:t>System.out.println</a:t>
            </a:r>
            <a:r>
              <a:rPr lang="en-US" altLang="zh-CN" sz="1800" dirty="0"/>
              <a:t>("x is negative");</a:t>
            </a:r>
          </a:p>
          <a:p>
            <a:pPr marL="0" indent="0">
              <a:buNone/>
            </a:pPr>
            <a:r>
              <a:rPr lang="en-US" altLang="zh-CN" sz="1800" dirty="0"/>
              <a:t>} else {</a:t>
            </a:r>
          </a:p>
          <a:p>
            <a:pPr marL="0" indent="0">
              <a:buNone/>
            </a:pPr>
            <a:r>
              <a:rPr lang="en-US" altLang="zh-CN" sz="1800" dirty="0" smtClean="0"/>
              <a:t>    </a:t>
            </a:r>
            <a:r>
              <a:rPr lang="en-US" altLang="zh-CN" sz="1800" dirty="0" err="1" smtClean="0"/>
              <a:t>System.out.println</a:t>
            </a:r>
            <a:r>
              <a:rPr lang="en-US" altLang="zh-CN" sz="1800" dirty="0"/>
              <a:t>("x is zero");</a:t>
            </a:r>
          </a:p>
          <a:p>
            <a:pPr marL="0" indent="0">
              <a:buNone/>
            </a:pPr>
            <a:r>
              <a:rPr lang="en-US" altLang="zh-CN" sz="1800" dirty="0"/>
              <a:t>}</a:t>
            </a:r>
            <a:endParaRPr lang="zh-CN" altLang="en-US" sz="1800" dirty="0"/>
          </a:p>
        </p:txBody>
      </p:sp>
      <p:sp>
        <p:nvSpPr>
          <p:cNvPr id="4" name="Content Placeholder 3"/>
          <p:cNvSpPr>
            <a:spLocks noGrp="1"/>
          </p:cNvSpPr>
          <p:nvPr>
            <p:ph sz="half" idx="2"/>
          </p:nvPr>
        </p:nvSpPr>
        <p:spPr/>
        <p:txBody>
          <a:bodyPr>
            <a:noAutofit/>
          </a:bodyPr>
          <a:lstStyle/>
          <a:p>
            <a:pPr marL="0" indent="0">
              <a:buNone/>
            </a:pPr>
            <a:r>
              <a:rPr lang="en-US" altLang="zh-CN" sz="1800" dirty="0" err="1"/>
              <a:t>int</a:t>
            </a:r>
            <a:r>
              <a:rPr lang="en-US" altLang="zh-CN" sz="1800" dirty="0"/>
              <a:t> x=9;</a:t>
            </a:r>
          </a:p>
          <a:p>
            <a:pPr marL="0" indent="0">
              <a:buNone/>
            </a:pPr>
            <a:r>
              <a:rPr lang="en-US" altLang="zh-CN" sz="1800" dirty="0"/>
              <a:t>if (x &gt; 0) {</a:t>
            </a:r>
          </a:p>
          <a:p>
            <a:pPr marL="0" indent="0">
              <a:buNone/>
            </a:pPr>
            <a:r>
              <a:rPr lang="en-US" altLang="zh-CN" sz="1800" dirty="0"/>
              <a:t>    </a:t>
            </a:r>
            <a:r>
              <a:rPr lang="en-US" altLang="zh-CN" sz="1800" dirty="0" err="1"/>
              <a:t>System.out.println</a:t>
            </a:r>
            <a:r>
              <a:rPr lang="en-US" altLang="zh-CN" sz="1800" dirty="0"/>
              <a:t>("x is positive");</a:t>
            </a:r>
          </a:p>
          <a:p>
            <a:pPr marL="0" indent="0">
              <a:buNone/>
            </a:pPr>
            <a:r>
              <a:rPr lang="en-US" altLang="zh-CN" sz="1800" dirty="0"/>
              <a:t>} else </a:t>
            </a:r>
            <a:r>
              <a:rPr lang="en-US" altLang="zh-CN" sz="1800" dirty="0" smtClean="0"/>
              <a:t>{</a:t>
            </a:r>
          </a:p>
          <a:p>
            <a:pPr marL="0" indent="0">
              <a:buNone/>
            </a:pPr>
            <a:r>
              <a:rPr lang="en-US" altLang="zh-CN" sz="1800" dirty="0"/>
              <a:t> </a:t>
            </a:r>
            <a:r>
              <a:rPr lang="en-US" altLang="zh-CN" sz="1800" dirty="0" smtClean="0"/>
              <a:t>   if </a:t>
            </a:r>
            <a:r>
              <a:rPr lang="en-US" altLang="zh-CN" sz="1800" dirty="0"/>
              <a:t>(x &lt; 0) {</a:t>
            </a:r>
          </a:p>
          <a:p>
            <a:pPr marL="0" indent="0">
              <a:buNone/>
            </a:pPr>
            <a:r>
              <a:rPr lang="en-US" altLang="zh-CN" sz="1800" dirty="0"/>
              <a:t>    </a:t>
            </a:r>
            <a:r>
              <a:rPr lang="en-US" altLang="zh-CN" sz="1800" dirty="0" smtClean="0"/>
              <a:t>    </a:t>
            </a:r>
            <a:r>
              <a:rPr lang="en-US" altLang="zh-CN" sz="1800" dirty="0" err="1" smtClean="0"/>
              <a:t>System.out.println</a:t>
            </a:r>
            <a:r>
              <a:rPr lang="en-US" altLang="zh-CN" sz="1800" dirty="0"/>
              <a:t>("x is negative");</a:t>
            </a:r>
          </a:p>
          <a:p>
            <a:pPr marL="0" indent="0">
              <a:buNone/>
            </a:pPr>
            <a:r>
              <a:rPr lang="en-US" altLang="zh-CN" sz="1800" dirty="0" smtClean="0"/>
              <a:t>    } </a:t>
            </a:r>
            <a:r>
              <a:rPr lang="en-US" altLang="zh-CN" sz="1800" dirty="0"/>
              <a:t>else {</a:t>
            </a:r>
          </a:p>
          <a:p>
            <a:pPr marL="0" indent="0">
              <a:buNone/>
            </a:pPr>
            <a:r>
              <a:rPr lang="en-US" altLang="zh-CN" sz="1800" dirty="0"/>
              <a:t>    </a:t>
            </a:r>
            <a:r>
              <a:rPr lang="en-US" altLang="zh-CN" sz="1800" dirty="0" smtClean="0"/>
              <a:t>    </a:t>
            </a:r>
            <a:r>
              <a:rPr lang="en-US" altLang="zh-CN" sz="1800" dirty="0" err="1" smtClean="0"/>
              <a:t>System.out.println</a:t>
            </a:r>
            <a:r>
              <a:rPr lang="en-US" altLang="zh-CN" sz="1800" dirty="0"/>
              <a:t>("x is zero");</a:t>
            </a:r>
          </a:p>
          <a:p>
            <a:pPr marL="0" indent="0">
              <a:buNone/>
            </a:pPr>
            <a:r>
              <a:rPr lang="en-US" altLang="zh-CN" sz="1800" dirty="0" smtClean="0"/>
              <a:t>    }</a:t>
            </a:r>
          </a:p>
          <a:p>
            <a:pPr marL="0" indent="0">
              <a:buNone/>
            </a:pPr>
            <a:r>
              <a:rPr lang="en-US" altLang="zh-CN" sz="1800" dirty="0" smtClean="0"/>
              <a:t>}</a:t>
            </a:r>
            <a:endParaRPr lang="zh-CN" altLang="en-US" sz="1800" dirty="0"/>
          </a:p>
          <a:p>
            <a:endParaRPr lang="zh-CN" altLang="en-US" sz="1800" dirty="0"/>
          </a:p>
        </p:txBody>
      </p:sp>
      <p:sp>
        <p:nvSpPr>
          <p:cNvPr id="5" name="Rectangle 4"/>
          <p:cNvSpPr/>
          <p:nvPr/>
        </p:nvSpPr>
        <p:spPr>
          <a:xfrm>
            <a:off x="628650" y="5753397"/>
            <a:ext cx="8248650" cy="830997"/>
          </a:xfrm>
          <a:prstGeom prst="rect">
            <a:avLst/>
          </a:prstGeom>
        </p:spPr>
        <p:txBody>
          <a:bodyPr wrap="square">
            <a:spAutoFit/>
          </a:bodyPr>
          <a:lstStyle/>
          <a:p>
            <a:r>
              <a:rPr lang="en-US" altLang="zh-CN" sz="2400" b="1" dirty="0" smtClean="0">
                <a:solidFill>
                  <a:srgbClr val="FFFF00"/>
                </a:solidFill>
              </a:rPr>
              <a:t>Note: </a:t>
            </a:r>
            <a:r>
              <a:rPr lang="en-US" altLang="zh-CN" sz="2400" b="1" dirty="0" smtClean="0"/>
              <a:t>It’s better</a:t>
            </a:r>
            <a:r>
              <a:rPr lang="zh-CN" altLang="en-US" sz="2400" b="1" dirty="0" smtClean="0"/>
              <a:t> </a:t>
            </a:r>
            <a:r>
              <a:rPr lang="en-US" altLang="zh-CN" sz="2400" b="1" dirty="0" smtClean="0"/>
              <a:t>to use chaining if possible, because it is more readable</a:t>
            </a:r>
            <a:endParaRPr lang="zh-CN" altLang="en-US" sz="2400" b="1" dirty="0"/>
          </a:p>
        </p:txBody>
      </p:sp>
    </p:spTree>
    <p:extLst>
      <p:ext uri="{BB962C8B-B14F-4D97-AF65-F5344CB8AC3E}">
        <p14:creationId xmlns:p14="http://schemas.microsoft.com/office/powerpoint/2010/main" val="2569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Body Mass Index (BMI)</a:t>
            </a:r>
            <a:endParaRPr lang="zh-CN" altLang="en-US" dirty="0"/>
          </a:p>
        </p:txBody>
      </p:sp>
      <p:sp>
        <p:nvSpPr>
          <p:cNvPr id="3" name="Content Placeholder 2"/>
          <p:cNvSpPr>
            <a:spLocks noGrp="1"/>
          </p:cNvSpPr>
          <p:nvPr>
            <p:ph idx="1"/>
          </p:nvPr>
        </p:nvSpPr>
        <p:spPr/>
        <p:txBody>
          <a:bodyPr/>
          <a:lstStyle/>
          <a:p>
            <a:r>
              <a:rPr lang="en-US" altLang="zh-CN" dirty="0"/>
              <a:t>The BMI is defined as the body mass divided by the square of the body height. The Hospital Authority of Hong Kong recommends the use of the following BMI </a:t>
            </a:r>
            <a:r>
              <a:rPr lang="en-US" altLang="zh-CN" dirty="0" smtClean="0"/>
              <a:t>ranges.</a:t>
            </a:r>
          </a:p>
        </p:txBody>
      </p:sp>
      <p:pic>
        <p:nvPicPr>
          <p:cNvPr id="5" name="Picture 4"/>
          <p:cNvPicPr>
            <a:picLocks noChangeAspect="1"/>
          </p:cNvPicPr>
          <p:nvPr/>
        </p:nvPicPr>
        <p:blipFill>
          <a:blip r:embed="rId2"/>
          <a:stretch>
            <a:fillRect/>
          </a:stretch>
        </p:blipFill>
        <p:spPr>
          <a:xfrm>
            <a:off x="2242543" y="3568192"/>
            <a:ext cx="4658913" cy="3072472"/>
          </a:xfrm>
          <a:prstGeom prst="rect">
            <a:avLst/>
          </a:prstGeom>
        </p:spPr>
      </p:pic>
    </p:spTree>
    <p:extLst>
      <p:ext uri="{BB962C8B-B14F-4D97-AF65-F5344CB8AC3E}">
        <p14:creationId xmlns:p14="http://schemas.microsoft.com/office/powerpoint/2010/main" val="596820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Body Mass Index (BMI)</a:t>
            </a:r>
            <a:endParaRPr lang="zh-CN" altLang="en-US" dirty="0"/>
          </a:p>
        </p:txBody>
      </p:sp>
      <p:sp>
        <p:nvSpPr>
          <p:cNvPr id="3" name="内容占位符 2"/>
          <p:cNvSpPr>
            <a:spLocks noGrp="1"/>
          </p:cNvSpPr>
          <p:nvPr>
            <p:ph idx="1"/>
          </p:nvPr>
        </p:nvSpPr>
        <p:spPr/>
        <p:txBody>
          <a:bodyPr>
            <a:normAutofit/>
          </a:bodyPr>
          <a:lstStyle/>
          <a:p>
            <a:pPr marL="0" lvl="0" indent="0">
              <a:buNone/>
            </a:pPr>
            <a:r>
              <a:rPr lang="en-US" altLang="zh-CN" sz="2000" dirty="0">
                <a:solidFill>
                  <a:prstClr val="white"/>
                </a:solidFill>
              </a:rPr>
              <a:t>String s=“Underweight”;</a:t>
            </a:r>
          </a:p>
          <a:p>
            <a:pPr marL="0" lvl="0" indent="0">
              <a:buNone/>
            </a:pPr>
            <a:r>
              <a:rPr lang="en-US" altLang="zh-CN" sz="2000" dirty="0" smtClean="0">
                <a:solidFill>
                  <a:srgbClr val="FFFF00"/>
                </a:solidFill>
              </a:rPr>
              <a:t>if </a:t>
            </a:r>
            <a:r>
              <a:rPr lang="en-US" altLang="zh-CN" sz="2000" dirty="0">
                <a:solidFill>
                  <a:srgbClr val="FFFF00"/>
                </a:solidFill>
              </a:rPr>
              <a:t>(</a:t>
            </a:r>
            <a:r>
              <a:rPr lang="en-US" altLang="zh-CN" sz="2000" dirty="0" err="1">
                <a:solidFill>
                  <a:srgbClr val="FFFF00"/>
                </a:solidFill>
              </a:rPr>
              <a:t>bmi</a:t>
            </a:r>
            <a:r>
              <a:rPr lang="en-US" altLang="zh-CN" sz="2000" dirty="0">
                <a:solidFill>
                  <a:srgbClr val="FFFF00"/>
                </a:solidFill>
              </a:rPr>
              <a:t>&gt;18.5 &amp;&amp; </a:t>
            </a:r>
            <a:r>
              <a:rPr lang="en-US" altLang="zh-CN" sz="2000" dirty="0" err="1">
                <a:solidFill>
                  <a:srgbClr val="FFFF00"/>
                </a:solidFill>
              </a:rPr>
              <a:t>bmi</a:t>
            </a:r>
            <a:r>
              <a:rPr lang="en-US" altLang="zh-CN" sz="2000" dirty="0">
                <a:solidFill>
                  <a:srgbClr val="FFFF00"/>
                </a:solidFill>
              </a:rPr>
              <a:t>&lt;=23) </a:t>
            </a:r>
            <a:r>
              <a:rPr lang="en-US" altLang="zh-CN" sz="2000" dirty="0">
                <a:solidFill>
                  <a:prstClr val="white"/>
                </a:solidFill>
              </a:rPr>
              <a:t>s=“Normal Range”;</a:t>
            </a:r>
          </a:p>
          <a:p>
            <a:pPr marL="0" lvl="0" indent="0">
              <a:buNone/>
            </a:pPr>
            <a:r>
              <a:rPr lang="en-US" altLang="zh-CN" sz="2000" dirty="0" smtClean="0">
                <a:solidFill>
                  <a:srgbClr val="FFFF00"/>
                </a:solidFill>
              </a:rPr>
              <a:t>else </a:t>
            </a:r>
            <a:r>
              <a:rPr lang="en-US" altLang="zh-CN" sz="2000" dirty="0">
                <a:solidFill>
                  <a:srgbClr val="FFFF00"/>
                </a:solidFill>
              </a:rPr>
              <a:t>if(</a:t>
            </a:r>
            <a:r>
              <a:rPr lang="en-US" altLang="zh-CN" sz="2000" dirty="0" err="1">
                <a:solidFill>
                  <a:srgbClr val="FFFF00"/>
                </a:solidFill>
              </a:rPr>
              <a:t>bmi</a:t>
            </a:r>
            <a:r>
              <a:rPr lang="en-US" altLang="zh-CN" sz="2000" dirty="0">
                <a:solidFill>
                  <a:srgbClr val="FFFF00"/>
                </a:solidFill>
              </a:rPr>
              <a:t>&gt;23 &amp;&amp; </a:t>
            </a:r>
            <a:r>
              <a:rPr lang="en-US" altLang="zh-CN" sz="2000" dirty="0" err="1">
                <a:solidFill>
                  <a:srgbClr val="FFFF00"/>
                </a:solidFill>
              </a:rPr>
              <a:t>bmi</a:t>
            </a:r>
            <a:r>
              <a:rPr lang="en-US" altLang="zh-CN" sz="2000" dirty="0">
                <a:solidFill>
                  <a:srgbClr val="FFFF00"/>
                </a:solidFill>
              </a:rPr>
              <a:t>&lt;=25) </a:t>
            </a:r>
            <a:r>
              <a:rPr lang="en-US" altLang="zh-CN" sz="2000" dirty="0">
                <a:solidFill>
                  <a:prstClr val="white"/>
                </a:solidFill>
              </a:rPr>
              <a:t>s=“</a:t>
            </a:r>
            <a:r>
              <a:rPr lang="en-US" altLang="zh-CN" sz="2000" dirty="0" err="1">
                <a:solidFill>
                  <a:prstClr val="white"/>
                </a:solidFill>
              </a:rPr>
              <a:t>OverWeight</a:t>
            </a:r>
            <a:r>
              <a:rPr lang="en-US" altLang="zh-CN" sz="2000" dirty="0">
                <a:solidFill>
                  <a:prstClr val="white"/>
                </a:solidFill>
              </a:rPr>
              <a:t>-At risk”;</a:t>
            </a:r>
          </a:p>
          <a:p>
            <a:pPr marL="0" lvl="0" indent="0">
              <a:buNone/>
            </a:pPr>
            <a:r>
              <a:rPr lang="en-US" altLang="zh-CN" sz="2000" dirty="0" smtClean="0">
                <a:solidFill>
                  <a:srgbClr val="FFFF00"/>
                </a:solidFill>
              </a:rPr>
              <a:t>else </a:t>
            </a:r>
            <a:r>
              <a:rPr lang="en-US" altLang="zh-CN" sz="2000" dirty="0">
                <a:solidFill>
                  <a:srgbClr val="FFFF00"/>
                </a:solidFill>
              </a:rPr>
              <a:t>if(</a:t>
            </a:r>
            <a:r>
              <a:rPr lang="en-US" altLang="zh-CN" sz="2000" dirty="0" err="1">
                <a:solidFill>
                  <a:srgbClr val="FFFF00"/>
                </a:solidFill>
              </a:rPr>
              <a:t>bmi</a:t>
            </a:r>
            <a:r>
              <a:rPr lang="en-US" altLang="zh-CN" sz="2000" dirty="0">
                <a:solidFill>
                  <a:srgbClr val="FFFF00"/>
                </a:solidFill>
              </a:rPr>
              <a:t>&gt;18.5 &amp;&amp; </a:t>
            </a:r>
            <a:r>
              <a:rPr lang="en-US" altLang="zh-CN" sz="2000" dirty="0" err="1">
                <a:solidFill>
                  <a:srgbClr val="FFFF00"/>
                </a:solidFill>
              </a:rPr>
              <a:t>bmi</a:t>
            </a:r>
            <a:r>
              <a:rPr lang="en-US" altLang="zh-CN" sz="2000" dirty="0">
                <a:solidFill>
                  <a:srgbClr val="FFFF00"/>
                </a:solidFill>
              </a:rPr>
              <a:t>&lt;=30</a:t>
            </a:r>
            <a:r>
              <a:rPr lang="en-US" altLang="zh-CN" sz="2000" dirty="0">
                <a:solidFill>
                  <a:srgbClr val="92D050"/>
                </a:solidFill>
              </a:rPr>
              <a:t>) </a:t>
            </a:r>
            <a:r>
              <a:rPr lang="en-US" altLang="zh-CN" sz="2000" dirty="0">
                <a:solidFill>
                  <a:prstClr val="white"/>
                </a:solidFill>
              </a:rPr>
              <a:t>s=“</a:t>
            </a:r>
            <a:r>
              <a:rPr lang="en-US" altLang="zh-CN" sz="2000" dirty="0" err="1">
                <a:solidFill>
                  <a:prstClr val="white"/>
                </a:solidFill>
              </a:rPr>
              <a:t>OverWeight</a:t>
            </a:r>
            <a:r>
              <a:rPr lang="en-US" altLang="zh-CN" sz="2000" dirty="0">
                <a:solidFill>
                  <a:prstClr val="white"/>
                </a:solidFill>
              </a:rPr>
              <a:t>-Moderately Obese”;</a:t>
            </a:r>
          </a:p>
          <a:p>
            <a:pPr marL="0" lvl="0" indent="0">
              <a:buNone/>
            </a:pPr>
            <a:r>
              <a:rPr lang="en-US" altLang="zh-CN" sz="2000" dirty="0" smtClean="0">
                <a:solidFill>
                  <a:srgbClr val="FFFF00"/>
                </a:solidFill>
              </a:rPr>
              <a:t>else </a:t>
            </a:r>
            <a:r>
              <a:rPr lang="en-US" altLang="zh-CN" sz="2000" dirty="0">
                <a:solidFill>
                  <a:srgbClr val="FFFF00"/>
                </a:solidFill>
              </a:rPr>
              <a:t>if(</a:t>
            </a:r>
            <a:r>
              <a:rPr lang="en-US" altLang="zh-CN" sz="2000" dirty="0" err="1">
                <a:solidFill>
                  <a:srgbClr val="FFFF00"/>
                </a:solidFill>
              </a:rPr>
              <a:t>bmi</a:t>
            </a:r>
            <a:r>
              <a:rPr lang="en-US" altLang="zh-CN" sz="2000" dirty="0">
                <a:solidFill>
                  <a:srgbClr val="FFFF00"/>
                </a:solidFill>
              </a:rPr>
              <a:t>&gt;30) </a:t>
            </a:r>
            <a:r>
              <a:rPr lang="en-US" altLang="zh-CN" sz="2000" dirty="0">
                <a:solidFill>
                  <a:prstClr val="white"/>
                </a:solidFill>
              </a:rPr>
              <a:t>s=“</a:t>
            </a:r>
            <a:r>
              <a:rPr lang="en-US" altLang="zh-CN" sz="2000" dirty="0" err="1">
                <a:solidFill>
                  <a:prstClr val="white"/>
                </a:solidFill>
              </a:rPr>
              <a:t>OverWeight-Severly</a:t>
            </a:r>
            <a:r>
              <a:rPr lang="en-US" altLang="zh-CN" sz="2000" dirty="0">
                <a:solidFill>
                  <a:prstClr val="white"/>
                </a:solidFill>
              </a:rPr>
              <a:t> Obese”;</a:t>
            </a:r>
          </a:p>
          <a:p>
            <a:pPr marL="0" lvl="0" indent="0">
              <a:buNone/>
            </a:pPr>
            <a:r>
              <a:rPr lang="en-US" altLang="zh-CN" sz="2000" dirty="0" err="1" smtClean="0">
                <a:solidFill>
                  <a:prstClr val="white"/>
                </a:solidFill>
              </a:rPr>
              <a:t>System.out.print</a:t>
            </a:r>
            <a:r>
              <a:rPr lang="en-US" altLang="zh-CN" sz="2000" dirty="0">
                <a:solidFill>
                  <a:prstClr val="white"/>
                </a:solidFill>
              </a:rPr>
              <a:t>(“your BMI is %.2f, %s!”,</a:t>
            </a:r>
            <a:r>
              <a:rPr lang="en-US" altLang="zh-CN" sz="2000" dirty="0" err="1">
                <a:solidFill>
                  <a:prstClr val="white"/>
                </a:solidFill>
              </a:rPr>
              <a:t>bmi</a:t>
            </a:r>
            <a:r>
              <a:rPr lang="en-US" altLang="zh-CN" sz="2000" dirty="0">
                <a:solidFill>
                  <a:prstClr val="white"/>
                </a:solidFill>
              </a:rPr>
              <a:t>, s</a:t>
            </a:r>
            <a:r>
              <a:rPr lang="en-US" altLang="zh-CN" sz="2000" dirty="0" smtClean="0">
                <a:solidFill>
                  <a:prstClr val="white"/>
                </a:solidFill>
              </a:rPr>
              <a:t>);</a:t>
            </a:r>
          </a:p>
          <a:p>
            <a:pPr marL="0" lvl="0" indent="0">
              <a:buNone/>
            </a:pPr>
            <a:endParaRPr lang="en-US" altLang="zh-CN" sz="2000" dirty="0">
              <a:solidFill>
                <a:prstClr val="white"/>
              </a:solidFill>
            </a:endParaRPr>
          </a:p>
          <a:p>
            <a:pPr marL="0" lvl="0" indent="0">
              <a:buNone/>
            </a:pPr>
            <a:endParaRPr lang="en-US" altLang="zh-CN" sz="2000" dirty="0" smtClean="0">
              <a:solidFill>
                <a:prstClr val="white"/>
              </a:solidFill>
            </a:endParaRPr>
          </a:p>
          <a:p>
            <a:pPr marL="0" lvl="0" indent="0">
              <a:buNone/>
            </a:pPr>
            <a:r>
              <a:rPr lang="en-US" altLang="zh-CN" sz="2000" dirty="0" smtClean="0">
                <a:solidFill>
                  <a:prstClr val="white"/>
                </a:solidFill>
              </a:rPr>
              <a:t> </a:t>
            </a:r>
            <a:endParaRPr lang="en-US" altLang="zh-CN" sz="2000" dirty="0">
              <a:solidFill>
                <a:prstClr val="white"/>
              </a:solidFill>
            </a:endParaRPr>
          </a:p>
          <a:p>
            <a:endParaRPr lang="zh-CN" altLang="en-US" sz="2400" dirty="0"/>
          </a:p>
        </p:txBody>
      </p:sp>
    </p:spTree>
    <p:extLst>
      <p:ext uri="{BB962C8B-B14F-4D97-AF65-F5344CB8AC3E}">
        <p14:creationId xmlns:p14="http://schemas.microsoft.com/office/powerpoint/2010/main" val="1031613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BodyMassIndex.java</a:t>
            </a:r>
            <a:endParaRPr lang="zh-CN" altLang="en-US" dirty="0"/>
          </a:p>
        </p:txBody>
      </p:sp>
      <p:sp>
        <p:nvSpPr>
          <p:cNvPr id="3" name="Content Placeholder 2"/>
          <p:cNvSpPr>
            <a:spLocks noGrp="1"/>
          </p:cNvSpPr>
          <p:nvPr>
            <p:ph idx="1"/>
          </p:nvPr>
        </p:nvSpPr>
        <p:spPr>
          <a:xfrm>
            <a:off x="628650" y="1825624"/>
            <a:ext cx="7886700" cy="4935393"/>
          </a:xfrm>
        </p:spPr>
        <p:txBody>
          <a:bodyPr>
            <a:noAutofit/>
          </a:bodyPr>
          <a:lstStyle/>
          <a:p>
            <a:pPr marL="0" indent="0">
              <a:buNone/>
            </a:pPr>
            <a:r>
              <a:rPr lang="en-US" altLang="zh-CN" sz="2000" dirty="0"/>
              <a:t>import </a:t>
            </a:r>
            <a:r>
              <a:rPr lang="en-US" altLang="zh-CN" sz="2000" dirty="0" err="1"/>
              <a:t>java.util.Scanner</a:t>
            </a:r>
            <a:r>
              <a:rPr lang="en-US" altLang="zh-CN" sz="2000" dirty="0"/>
              <a:t>; </a:t>
            </a:r>
          </a:p>
          <a:p>
            <a:pPr marL="0" indent="0">
              <a:buNone/>
            </a:pPr>
            <a:r>
              <a:rPr lang="en-US" altLang="zh-CN" sz="2000" dirty="0" smtClean="0"/>
              <a:t>public </a:t>
            </a:r>
            <a:r>
              <a:rPr lang="en-US" altLang="zh-CN" sz="2000" dirty="0"/>
              <a:t>class </a:t>
            </a:r>
            <a:r>
              <a:rPr lang="en-US" altLang="zh-CN" sz="2000" dirty="0" err="1">
                <a:solidFill>
                  <a:srgbClr val="FFFF00"/>
                </a:solidFill>
              </a:rPr>
              <a:t>BodyMassIndex</a:t>
            </a:r>
            <a:r>
              <a:rPr lang="en-US" altLang="zh-CN" sz="2000" dirty="0">
                <a:solidFill>
                  <a:srgbClr val="FFFF00"/>
                </a:solidFill>
              </a:rPr>
              <a:t> </a:t>
            </a:r>
            <a:r>
              <a:rPr lang="en-US" altLang="zh-CN" sz="2000" dirty="0" smtClean="0"/>
              <a:t>{</a:t>
            </a:r>
            <a:endParaRPr lang="en-US" altLang="zh-CN" sz="2000" dirty="0"/>
          </a:p>
          <a:p>
            <a:pPr marL="0" indent="0">
              <a:buNone/>
            </a:pPr>
            <a:r>
              <a:rPr lang="en-US" altLang="zh-CN" sz="2000" dirty="0"/>
              <a:t>	public static void </a:t>
            </a:r>
            <a:r>
              <a:rPr lang="en-US" altLang="zh-CN" sz="2000" dirty="0">
                <a:solidFill>
                  <a:srgbClr val="FFFF00"/>
                </a:solidFill>
              </a:rPr>
              <a:t>main</a:t>
            </a:r>
            <a:r>
              <a:rPr lang="en-US" altLang="zh-CN" sz="2000" dirty="0"/>
              <a:t>(String[] </a:t>
            </a:r>
            <a:r>
              <a:rPr lang="en-US" altLang="zh-CN" sz="2000" dirty="0" err="1"/>
              <a:t>args</a:t>
            </a:r>
            <a:r>
              <a:rPr lang="en-US" altLang="zh-CN" sz="2000" dirty="0"/>
              <a:t>) </a:t>
            </a:r>
            <a:r>
              <a:rPr lang="en-US" altLang="zh-CN" sz="2000" dirty="0" smtClean="0"/>
              <a:t>{</a:t>
            </a:r>
          </a:p>
          <a:p>
            <a:pPr marL="0" indent="0">
              <a:buNone/>
            </a:pPr>
            <a:r>
              <a:rPr lang="en-US" altLang="zh-CN" sz="2000" dirty="0" smtClean="0"/>
              <a:t>		Scanner </a:t>
            </a:r>
            <a:r>
              <a:rPr lang="en-US" altLang="zh-CN" sz="2000" dirty="0"/>
              <a:t>in = new Scanner(System.in);</a:t>
            </a:r>
            <a:br>
              <a:rPr lang="en-US" altLang="zh-CN" sz="2000" dirty="0"/>
            </a:br>
            <a:r>
              <a:rPr lang="en-US" altLang="zh-CN" sz="2000" dirty="0"/>
              <a:t>		</a:t>
            </a:r>
            <a:r>
              <a:rPr lang="en-US" altLang="zh-CN" sz="2000" dirty="0" err="1"/>
              <a:t>System.out.println</a:t>
            </a:r>
            <a:r>
              <a:rPr lang="en-US" altLang="zh-CN" sz="2000" dirty="0" smtClean="0"/>
              <a:t>(“height is ? meters”);</a:t>
            </a:r>
            <a:r>
              <a:rPr lang="en-US" altLang="zh-CN" sz="2000" dirty="0"/>
              <a:t/>
            </a:r>
            <a:br>
              <a:rPr lang="en-US" altLang="zh-CN" sz="2000" dirty="0"/>
            </a:br>
            <a:r>
              <a:rPr lang="en-US" altLang="zh-CN" sz="2000" dirty="0"/>
              <a:t>		</a:t>
            </a:r>
            <a:r>
              <a:rPr lang="en-US" altLang="zh-CN" sz="2000" dirty="0" smtClean="0"/>
              <a:t>double height= </a:t>
            </a:r>
            <a:r>
              <a:rPr lang="en-US" altLang="zh-CN" sz="2000" dirty="0" err="1" smtClean="0"/>
              <a:t>in.nextDouble</a:t>
            </a:r>
            <a:r>
              <a:rPr lang="en-US" altLang="zh-CN" sz="2000" dirty="0" smtClean="0"/>
              <a:t>(); </a:t>
            </a:r>
            <a:r>
              <a:rPr lang="en-US" altLang="zh-CN" sz="2000" dirty="0"/>
              <a:t/>
            </a:r>
            <a:br>
              <a:rPr lang="en-US" altLang="zh-CN" sz="2000" dirty="0"/>
            </a:br>
            <a:r>
              <a:rPr lang="en-US" altLang="zh-CN" sz="2000" dirty="0"/>
              <a:t>		</a:t>
            </a:r>
            <a:r>
              <a:rPr lang="en-US" altLang="zh-CN" sz="2000" dirty="0" err="1"/>
              <a:t>System.out.println</a:t>
            </a:r>
            <a:r>
              <a:rPr lang="en-US" altLang="zh-CN" sz="2000" dirty="0" smtClean="0"/>
              <a:t>(“weight is ? kg”);</a:t>
            </a:r>
            <a:r>
              <a:rPr lang="en-US" altLang="zh-CN" sz="2000" dirty="0"/>
              <a:t/>
            </a:r>
            <a:br>
              <a:rPr lang="en-US" altLang="zh-CN" sz="2000" dirty="0"/>
            </a:br>
            <a:r>
              <a:rPr lang="en-US" altLang="zh-CN" sz="2000" dirty="0"/>
              <a:t>		double </a:t>
            </a:r>
            <a:r>
              <a:rPr lang="en-US" altLang="zh-CN" sz="2000" dirty="0" smtClean="0"/>
              <a:t>weight</a:t>
            </a:r>
            <a:r>
              <a:rPr lang="en-US" altLang="zh-CN" sz="2000" dirty="0"/>
              <a:t>= </a:t>
            </a:r>
            <a:r>
              <a:rPr lang="en-US" altLang="zh-CN" sz="2000" dirty="0" err="1"/>
              <a:t>in.nextDouble</a:t>
            </a:r>
            <a:r>
              <a:rPr lang="en-US" altLang="zh-CN" sz="2000" dirty="0"/>
              <a:t>(); </a:t>
            </a:r>
            <a:r>
              <a:rPr lang="en-US" altLang="zh-CN" sz="2000" dirty="0">
                <a:solidFill>
                  <a:srgbClr val="FFFF00"/>
                </a:solidFill>
              </a:rPr>
              <a:t/>
            </a:r>
            <a:br>
              <a:rPr lang="en-US" altLang="zh-CN" sz="2000" dirty="0">
                <a:solidFill>
                  <a:srgbClr val="FFFF00"/>
                </a:solidFill>
              </a:rPr>
            </a:br>
            <a:r>
              <a:rPr lang="en-US" altLang="zh-CN" sz="2000" dirty="0">
                <a:solidFill>
                  <a:srgbClr val="FFFF00"/>
                </a:solidFill>
              </a:rPr>
              <a:t>		</a:t>
            </a:r>
            <a:r>
              <a:rPr lang="en-US" altLang="zh-CN" sz="2000" dirty="0" err="1" smtClean="0">
                <a:solidFill>
                  <a:srgbClr val="FFFF00"/>
                </a:solidFill>
              </a:rPr>
              <a:t>showCategory</a:t>
            </a:r>
            <a:r>
              <a:rPr lang="en-US" altLang="zh-CN" sz="2000" dirty="0" smtClean="0">
                <a:solidFill>
                  <a:srgbClr val="FFFF00"/>
                </a:solidFill>
              </a:rPr>
              <a:t>(</a:t>
            </a:r>
            <a:r>
              <a:rPr lang="en-US" altLang="zh-CN" sz="2000" dirty="0" err="1" smtClean="0">
                <a:solidFill>
                  <a:srgbClr val="FFFF00"/>
                </a:solidFill>
              </a:rPr>
              <a:t>calcBMI</a:t>
            </a:r>
            <a:r>
              <a:rPr lang="en-US" altLang="zh-CN" sz="2000" dirty="0" smtClean="0">
                <a:solidFill>
                  <a:srgbClr val="FFFF00"/>
                </a:solidFill>
              </a:rPr>
              <a:t>(</a:t>
            </a:r>
            <a:r>
              <a:rPr lang="en-US" altLang="zh-CN" sz="2000" dirty="0" err="1" smtClean="0">
                <a:solidFill>
                  <a:srgbClr val="FFFF00"/>
                </a:solidFill>
              </a:rPr>
              <a:t>height,weight</a:t>
            </a:r>
            <a:r>
              <a:rPr lang="en-US" altLang="zh-CN" sz="2000" dirty="0" smtClean="0">
                <a:solidFill>
                  <a:srgbClr val="FFFF00"/>
                </a:solidFill>
              </a:rPr>
              <a:t>));</a:t>
            </a:r>
          </a:p>
          <a:p>
            <a:pPr marL="0" indent="0">
              <a:buNone/>
            </a:pPr>
            <a:r>
              <a:rPr lang="en-US" altLang="zh-CN" sz="2000" dirty="0" smtClean="0"/>
              <a:t>	}</a:t>
            </a:r>
          </a:p>
          <a:p>
            <a:pPr marL="0" indent="0">
              <a:buNone/>
            </a:pPr>
            <a:r>
              <a:rPr lang="en-US" altLang="zh-CN" sz="2000" dirty="0"/>
              <a:t>	</a:t>
            </a:r>
            <a:r>
              <a:rPr lang="en-US" altLang="zh-CN" sz="2000" dirty="0" smtClean="0"/>
              <a:t>public </a:t>
            </a:r>
            <a:r>
              <a:rPr lang="en-US" altLang="zh-CN" sz="2000" dirty="0"/>
              <a:t>static </a:t>
            </a:r>
            <a:r>
              <a:rPr lang="en-US" altLang="zh-CN" sz="2000" dirty="0" smtClean="0"/>
              <a:t>double </a:t>
            </a:r>
            <a:r>
              <a:rPr lang="en-US" altLang="zh-CN" sz="2000" dirty="0" err="1" smtClean="0">
                <a:solidFill>
                  <a:srgbClr val="FFFF00"/>
                </a:solidFill>
              </a:rPr>
              <a:t>calcBMI</a:t>
            </a:r>
            <a:r>
              <a:rPr lang="en-US" altLang="zh-CN" sz="2000" dirty="0" smtClean="0"/>
              <a:t>(double m, double kg) {…}</a:t>
            </a:r>
            <a:endParaRPr lang="en-US" altLang="zh-CN" sz="2000" dirty="0"/>
          </a:p>
          <a:p>
            <a:pPr marL="0" indent="0">
              <a:buNone/>
            </a:pPr>
            <a:r>
              <a:rPr lang="en-US" altLang="zh-CN" sz="2000" dirty="0" smtClean="0"/>
              <a:t>	public </a:t>
            </a:r>
            <a:r>
              <a:rPr lang="en-US" altLang="zh-CN" sz="2000" dirty="0"/>
              <a:t>static void </a:t>
            </a:r>
            <a:r>
              <a:rPr lang="en-US" altLang="zh-CN" sz="2000" dirty="0" err="1">
                <a:solidFill>
                  <a:srgbClr val="FFFF00"/>
                </a:solidFill>
              </a:rPr>
              <a:t>showCategory</a:t>
            </a:r>
            <a:r>
              <a:rPr lang="en-US" altLang="zh-CN" sz="2000" dirty="0">
                <a:solidFill>
                  <a:srgbClr val="FFFF00"/>
                </a:solidFill>
              </a:rPr>
              <a:t> </a:t>
            </a:r>
            <a:r>
              <a:rPr lang="en-US" altLang="zh-CN" sz="2000" dirty="0" smtClean="0"/>
              <a:t>(</a:t>
            </a:r>
            <a:r>
              <a:rPr lang="en-US" altLang="zh-CN" sz="2000" dirty="0" err="1" smtClean="0"/>
              <a:t>doube</a:t>
            </a:r>
            <a:r>
              <a:rPr lang="en-US" altLang="zh-CN" sz="2000" dirty="0" smtClean="0"/>
              <a:t> </a:t>
            </a:r>
            <a:r>
              <a:rPr lang="en-US" altLang="zh-CN" sz="2000" dirty="0" err="1" smtClean="0"/>
              <a:t>bmi</a:t>
            </a:r>
            <a:r>
              <a:rPr lang="en-US" altLang="zh-CN" sz="2000" dirty="0" smtClean="0"/>
              <a:t>) {…}</a:t>
            </a:r>
            <a:endParaRPr lang="en-US" altLang="zh-CN" sz="2000" dirty="0"/>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3281673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BodyMassIndex.java</a:t>
            </a:r>
            <a:endParaRPr lang="zh-CN" altLang="en-US" dirty="0"/>
          </a:p>
        </p:txBody>
      </p:sp>
      <p:sp>
        <p:nvSpPr>
          <p:cNvPr id="3" name="Content Placeholder 2"/>
          <p:cNvSpPr>
            <a:spLocks noGrp="1"/>
          </p:cNvSpPr>
          <p:nvPr>
            <p:ph idx="1"/>
          </p:nvPr>
        </p:nvSpPr>
        <p:spPr>
          <a:xfrm>
            <a:off x="628649" y="1825624"/>
            <a:ext cx="8387759" cy="4879975"/>
          </a:xfrm>
        </p:spPr>
        <p:txBody>
          <a:bodyPr>
            <a:normAutofit/>
          </a:bodyPr>
          <a:lstStyle/>
          <a:p>
            <a:pPr marL="0" indent="0">
              <a:buNone/>
            </a:pPr>
            <a:r>
              <a:rPr lang="en-US" altLang="zh-CN" sz="2000" dirty="0"/>
              <a:t>public static double </a:t>
            </a:r>
            <a:r>
              <a:rPr lang="en-US" altLang="zh-CN" sz="2000" dirty="0" err="1" smtClean="0">
                <a:solidFill>
                  <a:srgbClr val="FFFF00"/>
                </a:solidFill>
              </a:rPr>
              <a:t>calcBMI</a:t>
            </a:r>
            <a:r>
              <a:rPr lang="en-US" altLang="zh-CN" sz="2000" dirty="0" smtClean="0"/>
              <a:t>(double </a:t>
            </a:r>
            <a:r>
              <a:rPr lang="en-US" altLang="zh-CN" sz="2000" dirty="0"/>
              <a:t>m, double kg) </a:t>
            </a:r>
            <a:r>
              <a:rPr lang="en-US" altLang="zh-CN" sz="2000" dirty="0" smtClean="0"/>
              <a:t>{</a:t>
            </a:r>
          </a:p>
          <a:p>
            <a:pPr marL="0" indent="0">
              <a:buNone/>
            </a:pPr>
            <a:r>
              <a:rPr lang="en-US" altLang="zh-CN" sz="2000" dirty="0" smtClean="0"/>
              <a:t>	return kg/(m*m);</a:t>
            </a:r>
            <a:endParaRPr lang="en-US" altLang="zh-CN" sz="2000" dirty="0"/>
          </a:p>
          <a:p>
            <a:pPr marL="0" indent="0">
              <a:buNone/>
            </a:pPr>
            <a:r>
              <a:rPr lang="en-US" altLang="zh-CN" sz="2000" dirty="0" smtClean="0"/>
              <a:t>}</a:t>
            </a:r>
            <a:endParaRPr lang="en-US" altLang="zh-CN" sz="2000" dirty="0"/>
          </a:p>
          <a:p>
            <a:pPr marL="0" indent="0">
              <a:buNone/>
            </a:pPr>
            <a:r>
              <a:rPr lang="en-US" altLang="zh-CN" sz="2000" dirty="0"/>
              <a:t>public static </a:t>
            </a:r>
            <a:r>
              <a:rPr lang="en-US" altLang="zh-CN" sz="2000" dirty="0" smtClean="0"/>
              <a:t>void </a:t>
            </a:r>
            <a:r>
              <a:rPr lang="en-US" altLang="zh-CN" sz="2000" dirty="0" err="1" smtClean="0">
                <a:solidFill>
                  <a:srgbClr val="FFFF00"/>
                </a:solidFill>
              </a:rPr>
              <a:t>showCategory</a:t>
            </a:r>
            <a:r>
              <a:rPr lang="en-US" altLang="zh-CN" sz="2000" dirty="0" smtClean="0"/>
              <a:t>(double </a:t>
            </a:r>
            <a:r>
              <a:rPr lang="en-US" altLang="zh-CN" sz="2000" dirty="0" err="1" smtClean="0"/>
              <a:t>bmi</a:t>
            </a:r>
            <a:r>
              <a:rPr lang="en-US" altLang="zh-CN" sz="2000" dirty="0" smtClean="0"/>
              <a:t>) </a:t>
            </a:r>
            <a:r>
              <a:rPr lang="en-US" altLang="zh-CN" sz="2000" dirty="0"/>
              <a:t>{</a:t>
            </a:r>
          </a:p>
          <a:p>
            <a:pPr marL="0" indent="0">
              <a:buNone/>
            </a:pPr>
            <a:r>
              <a:rPr lang="en-US" altLang="zh-CN" sz="2000" dirty="0"/>
              <a:t>	</a:t>
            </a:r>
            <a:r>
              <a:rPr lang="en-US" altLang="zh-CN" sz="2000" dirty="0" smtClean="0"/>
              <a:t>String s=“Underweight”;</a:t>
            </a:r>
          </a:p>
          <a:p>
            <a:pPr marL="0" indent="0">
              <a:buNone/>
            </a:pPr>
            <a:r>
              <a:rPr lang="en-US" altLang="zh-CN" sz="2000" dirty="0"/>
              <a:t>	</a:t>
            </a:r>
            <a:r>
              <a:rPr lang="en-US" altLang="zh-CN" sz="2000" dirty="0" smtClean="0">
                <a:solidFill>
                  <a:srgbClr val="FFFF00"/>
                </a:solidFill>
              </a:rPr>
              <a:t>if (</a:t>
            </a:r>
            <a:r>
              <a:rPr lang="en-US" altLang="zh-CN" sz="2000" dirty="0" err="1" smtClean="0">
                <a:solidFill>
                  <a:srgbClr val="FFFF00"/>
                </a:solidFill>
              </a:rPr>
              <a:t>bmi</a:t>
            </a:r>
            <a:r>
              <a:rPr lang="en-US" altLang="zh-CN" sz="2000" dirty="0" smtClean="0">
                <a:solidFill>
                  <a:srgbClr val="FFFF00"/>
                </a:solidFill>
              </a:rPr>
              <a:t>&gt;18.5 &amp;&amp; </a:t>
            </a:r>
            <a:r>
              <a:rPr lang="en-US" altLang="zh-CN" sz="2000" dirty="0" err="1" smtClean="0">
                <a:solidFill>
                  <a:srgbClr val="FFFF00"/>
                </a:solidFill>
              </a:rPr>
              <a:t>bmi</a:t>
            </a:r>
            <a:r>
              <a:rPr lang="en-US" altLang="zh-CN" sz="2000" dirty="0" smtClean="0">
                <a:solidFill>
                  <a:srgbClr val="FFFF00"/>
                </a:solidFill>
              </a:rPr>
              <a:t>&lt;=23) </a:t>
            </a:r>
            <a:r>
              <a:rPr lang="en-US" altLang="zh-CN" sz="2000" dirty="0" smtClean="0"/>
              <a:t>s=“Normal Range”;</a:t>
            </a:r>
          </a:p>
          <a:p>
            <a:pPr marL="0" indent="0">
              <a:buNone/>
            </a:pPr>
            <a:r>
              <a:rPr lang="en-US" altLang="zh-CN" sz="2000" dirty="0"/>
              <a:t>	</a:t>
            </a:r>
            <a:r>
              <a:rPr lang="en-US" altLang="zh-CN" sz="2000" dirty="0" smtClean="0">
                <a:solidFill>
                  <a:srgbClr val="FFFF00"/>
                </a:solidFill>
              </a:rPr>
              <a:t>else if(</a:t>
            </a:r>
            <a:r>
              <a:rPr lang="en-US" altLang="zh-CN" sz="2000" dirty="0" err="1" smtClean="0">
                <a:solidFill>
                  <a:srgbClr val="FFFF00"/>
                </a:solidFill>
              </a:rPr>
              <a:t>bmi</a:t>
            </a:r>
            <a:r>
              <a:rPr lang="en-US" altLang="zh-CN" sz="2000" dirty="0" smtClean="0">
                <a:solidFill>
                  <a:srgbClr val="FFFF00"/>
                </a:solidFill>
              </a:rPr>
              <a:t>&gt;23 </a:t>
            </a:r>
            <a:r>
              <a:rPr lang="en-US" altLang="zh-CN" sz="2000" dirty="0">
                <a:solidFill>
                  <a:srgbClr val="FFFF00"/>
                </a:solidFill>
              </a:rPr>
              <a:t>&amp;&amp; </a:t>
            </a:r>
            <a:r>
              <a:rPr lang="en-US" altLang="zh-CN" sz="2000" dirty="0" err="1">
                <a:solidFill>
                  <a:srgbClr val="FFFF00"/>
                </a:solidFill>
              </a:rPr>
              <a:t>bmi</a:t>
            </a:r>
            <a:r>
              <a:rPr lang="en-US" altLang="zh-CN" sz="2000" dirty="0">
                <a:solidFill>
                  <a:srgbClr val="FFFF00"/>
                </a:solidFill>
              </a:rPr>
              <a:t>&lt;=</a:t>
            </a:r>
            <a:r>
              <a:rPr lang="en-US" altLang="zh-CN" sz="2000" dirty="0" smtClean="0">
                <a:solidFill>
                  <a:srgbClr val="FFFF00"/>
                </a:solidFill>
              </a:rPr>
              <a:t>25) </a:t>
            </a:r>
            <a:r>
              <a:rPr lang="en-US" altLang="zh-CN" sz="2000" dirty="0" smtClean="0"/>
              <a:t>s=“</a:t>
            </a:r>
            <a:r>
              <a:rPr lang="en-US" altLang="zh-CN" sz="2000" dirty="0" err="1" smtClean="0"/>
              <a:t>OverWeight</a:t>
            </a:r>
            <a:r>
              <a:rPr lang="en-US" altLang="zh-CN" sz="2000" dirty="0" smtClean="0"/>
              <a:t>-At risk”;</a:t>
            </a:r>
          </a:p>
          <a:p>
            <a:pPr marL="0" indent="0">
              <a:buNone/>
            </a:pPr>
            <a:r>
              <a:rPr lang="en-US" altLang="zh-CN" sz="2000" dirty="0" smtClean="0"/>
              <a:t>	</a:t>
            </a:r>
            <a:r>
              <a:rPr lang="en-US" altLang="zh-CN" sz="2000" dirty="0">
                <a:solidFill>
                  <a:srgbClr val="FFFF00"/>
                </a:solidFill>
              </a:rPr>
              <a:t>else </a:t>
            </a:r>
            <a:r>
              <a:rPr lang="en-US" altLang="zh-CN" sz="2000" dirty="0" smtClean="0">
                <a:solidFill>
                  <a:srgbClr val="FFFF00"/>
                </a:solidFill>
              </a:rPr>
              <a:t>if(</a:t>
            </a:r>
            <a:r>
              <a:rPr lang="en-US" altLang="zh-CN" sz="2000" dirty="0" err="1">
                <a:solidFill>
                  <a:srgbClr val="FFFF00"/>
                </a:solidFill>
              </a:rPr>
              <a:t>bmi</a:t>
            </a:r>
            <a:r>
              <a:rPr lang="en-US" altLang="zh-CN" sz="2000" dirty="0">
                <a:solidFill>
                  <a:srgbClr val="FFFF00"/>
                </a:solidFill>
              </a:rPr>
              <a:t>&gt;18.5 &amp;&amp; </a:t>
            </a:r>
            <a:r>
              <a:rPr lang="en-US" altLang="zh-CN" sz="2000" dirty="0" err="1">
                <a:solidFill>
                  <a:srgbClr val="FFFF00"/>
                </a:solidFill>
              </a:rPr>
              <a:t>bmi</a:t>
            </a:r>
            <a:r>
              <a:rPr lang="en-US" altLang="zh-CN" sz="2000" dirty="0" smtClean="0">
                <a:solidFill>
                  <a:srgbClr val="FFFF00"/>
                </a:solidFill>
              </a:rPr>
              <a:t>&lt;=30</a:t>
            </a:r>
            <a:r>
              <a:rPr lang="en-US" altLang="zh-CN" sz="2000" dirty="0" smtClean="0">
                <a:solidFill>
                  <a:srgbClr val="92D050"/>
                </a:solidFill>
              </a:rPr>
              <a:t>) </a:t>
            </a:r>
            <a:r>
              <a:rPr lang="en-US" altLang="zh-CN" sz="2000" dirty="0" smtClean="0"/>
              <a:t>s=“</a:t>
            </a:r>
            <a:r>
              <a:rPr lang="en-US" altLang="zh-CN" sz="2000" dirty="0" err="1" smtClean="0"/>
              <a:t>OverWeight</a:t>
            </a:r>
            <a:r>
              <a:rPr lang="en-US" altLang="zh-CN" sz="2000" dirty="0" smtClean="0"/>
              <a:t>-Moderately Obese”;</a:t>
            </a:r>
            <a:endParaRPr lang="en-US" altLang="zh-CN" sz="2000" dirty="0"/>
          </a:p>
          <a:p>
            <a:pPr marL="0" indent="0">
              <a:buNone/>
            </a:pPr>
            <a:r>
              <a:rPr lang="en-US" altLang="zh-CN" sz="2000" dirty="0" smtClean="0"/>
              <a:t>	</a:t>
            </a:r>
            <a:r>
              <a:rPr lang="en-US" altLang="zh-CN" sz="2000" dirty="0">
                <a:solidFill>
                  <a:srgbClr val="FFFF00"/>
                </a:solidFill>
              </a:rPr>
              <a:t>else </a:t>
            </a:r>
            <a:r>
              <a:rPr lang="en-US" altLang="zh-CN" sz="2000" dirty="0" smtClean="0">
                <a:solidFill>
                  <a:srgbClr val="FFFF00"/>
                </a:solidFill>
              </a:rPr>
              <a:t>if(</a:t>
            </a:r>
            <a:r>
              <a:rPr lang="en-US" altLang="zh-CN" sz="2000" dirty="0" err="1" smtClean="0">
                <a:solidFill>
                  <a:srgbClr val="FFFF00"/>
                </a:solidFill>
              </a:rPr>
              <a:t>bmi</a:t>
            </a:r>
            <a:r>
              <a:rPr lang="en-US" altLang="zh-CN" sz="2000" dirty="0" smtClean="0">
                <a:solidFill>
                  <a:srgbClr val="FFFF00"/>
                </a:solidFill>
              </a:rPr>
              <a:t>&gt;30) </a:t>
            </a:r>
            <a:r>
              <a:rPr lang="en-US" altLang="zh-CN" sz="2000" dirty="0" smtClean="0"/>
              <a:t>s=“</a:t>
            </a:r>
            <a:r>
              <a:rPr lang="en-US" altLang="zh-CN" sz="2000" dirty="0" err="1" smtClean="0"/>
              <a:t>OverWeight-Severly</a:t>
            </a:r>
            <a:r>
              <a:rPr lang="en-US" altLang="zh-CN" sz="2000" dirty="0" smtClean="0"/>
              <a:t> Obese”;</a:t>
            </a:r>
          </a:p>
          <a:p>
            <a:pPr marL="0" indent="0">
              <a:buNone/>
            </a:pPr>
            <a:r>
              <a:rPr lang="en-US" altLang="zh-CN" sz="2000" dirty="0"/>
              <a:t>	</a:t>
            </a:r>
            <a:r>
              <a:rPr lang="en-US" altLang="zh-CN" sz="2000" dirty="0" err="1" smtClean="0"/>
              <a:t>System.out.print</a:t>
            </a:r>
            <a:r>
              <a:rPr lang="en-US" altLang="zh-CN" sz="2000" dirty="0" smtClean="0"/>
              <a:t>(“your BMI is %.2f, %s!”,</a:t>
            </a:r>
            <a:r>
              <a:rPr lang="en-US" altLang="zh-CN" sz="2000" dirty="0" err="1" smtClean="0"/>
              <a:t>bmi</a:t>
            </a:r>
            <a:r>
              <a:rPr lang="en-US" altLang="zh-CN" sz="2000" dirty="0" smtClean="0"/>
              <a:t>, s);</a:t>
            </a:r>
            <a:endParaRPr lang="en-US" altLang="zh-CN" sz="2000" dirty="0"/>
          </a:p>
          <a:p>
            <a:pPr marL="0" indent="0">
              <a:buNone/>
            </a:pPr>
            <a:r>
              <a:rPr lang="en-US" altLang="zh-CN" sz="2000" dirty="0"/>
              <a:t>}</a:t>
            </a:r>
            <a:endParaRPr lang="zh-CN" altLang="en-US" sz="2000" dirty="0"/>
          </a:p>
          <a:p>
            <a:pPr marL="0" indent="0">
              <a:buNone/>
            </a:pPr>
            <a:endParaRPr lang="zh-CN" altLang="en-US" sz="2000" dirty="0"/>
          </a:p>
        </p:txBody>
      </p:sp>
    </p:spTree>
    <p:extLst>
      <p:ext uri="{BB962C8B-B14F-4D97-AF65-F5344CB8AC3E}">
        <p14:creationId xmlns:p14="http://schemas.microsoft.com/office/powerpoint/2010/main" val="1003902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Well done?</a:t>
            </a:r>
            <a:endParaRPr lang="zh-CN" altLang="en-US" dirty="0"/>
          </a:p>
        </p:txBody>
      </p:sp>
      <p:sp>
        <p:nvSpPr>
          <p:cNvPr id="3" name="Content Placeholder 2"/>
          <p:cNvSpPr>
            <a:spLocks noGrp="1"/>
          </p:cNvSpPr>
          <p:nvPr>
            <p:ph idx="1"/>
          </p:nvPr>
        </p:nvSpPr>
        <p:spPr/>
        <p:txBody>
          <a:bodyPr/>
          <a:lstStyle/>
          <a:p>
            <a:r>
              <a:rPr lang="en-US" altLang="zh-CN" dirty="0" smtClean="0"/>
              <a:t>If there is an input error, e.g. less than or equal to zero, what will happen?</a:t>
            </a:r>
          </a:p>
          <a:p>
            <a:r>
              <a:rPr lang="en-US" altLang="zh-CN" dirty="0" smtClean="0"/>
              <a:t>Let’s test the code!</a:t>
            </a:r>
          </a:p>
          <a:p>
            <a:endParaRPr lang="en-US" altLang="zh-CN" dirty="0"/>
          </a:p>
          <a:p>
            <a:endParaRPr lang="en-US" altLang="zh-CN" dirty="0"/>
          </a:p>
          <a:p>
            <a:endParaRPr lang="en-US" altLang="zh-CN" dirty="0" smtClean="0"/>
          </a:p>
          <a:p>
            <a:endParaRPr lang="en-US" altLang="zh-CN" dirty="0" smtClean="0"/>
          </a:p>
        </p:txBody>
      </p:sp>
      <p:pic>
        <p:nvPicPr>
          <p:cNvPr id="5" name="图片 4"/>
          <p:cNvPicPr>
            <a:picLocks noChangeAspect="1"/>
          </p:cNvPicPr>
          <p:nvPr/>
        </p:nvPicPr>
        <p:blipFill>
          <a:blip r:embed="rId3"/>
          <a:stretch>
            <a:fillRect/>
          </a:stretch>
        </p:blipFill>
        <p:spPr>
          <a:xfrm>
            <a:off x="367288" y="4721756"/>
            <a:ext cx="5381625" cy="2105025"/>
          </a:xfrm>
          <a:prstGeom prst="rect">
            <a:avLst/>
          </a:prstGeom>
        </p:spPr>
      </p:pic>
      <p:pic>
        <p:nvPicPr>
          <p:cNvPr id="7" name="图片 6"/>
          <p:cNvPicPr>
            <a:picLocks noChangeAspect="1"/>
          </p:cNvPicPr>
          <p:nvPr/>
        </p:nvPicPr>
        <p:blipFill>
          <a:blip r:embed="rId4"/>
          <a:stretch>
            <a:fillRect/>
          </a:stretch>
        </p:blipFill>
        <p:spPr>
          <a:xfrm>
            <a:off x="4498901" y="2506662"/>
            <a:ext cx="3800475" cy="2066925"/>
          </a:xfrm>
          <a:prstGeom prst="rect">
            <a:avLst/>
          </a:prstGeom>
        </p:spPr>
      </p:pic>
      <p:pic>
        <p:nvPicPr>
          <p:cNvPr id="6" name="图片 5"/>
          <p:cNvPicPr>
            <a:picLocks noChangeAspect="1"/>
          </p:cNvPicPr>
          <p:nvPr/>
        </p:nvPicPr>
        <p:blipFill>
          <a:blip r:embed="rId5"/>
          <a:stretch>
            <a:fillRect/>
          </a:stretch>
        </p:blipFill>
        <p:spPr>
          <a:xfrm>
            <a:off x="602844" y="2667063"/>
            <a:ext cx="3848100" cy="2066925"/>
          </a:xfrm>
          <a:prstGeom prst="rect">
            <a:avLst/>
          </a:prstGeom>
        </p:spPr>
      </p:pic>
      <p:pic>
        <p:nvPicPr>
          <p:cNvPr id="4" name="图片 3"/>
          <p:cNvPicPr>
            <a:picLocks noChangeAspect="1"/>
          </p:cNvPicPr>
          <p:nvPr/>
        </p:nvPicPr>
        <p:blipFill>
          <a:blip r:embed="rId6"/>
          <a:stretch>
            <a:fillRect/>
          </a:stretch>
        </p:blipFill>
        <p:spPr>
          <a:xfrm>
            <a:off x="4498901" y="4577786"/>
            <a:ext cx="3865199" cy="1946051"/>
          </a:xfrm>
          <a:prstGeom prst="rect">
            <a:avLst/>
          </a:prstGeom>
        </p:spPr>
      </p:pic>
    </p:spTree>
    <p:extLst>
      <p:ext uri="{BB962C8B-B14F-4D97-AF65-F5344CB8AC3E}">
        <p14:creationId xmlns:p14="http://schemas.microsoft.com/office/powerpoint/2010/main" val="17932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“black box</a:t>
            </a:r>
            <a:r>
              <a:rPr lang="en-US" altLang="zh-CN" dirty="0"/>
              <a:t>”</a:t>
            </a:r>
            <a:endParaRPr lang="zh-CN" altLang="en-US" dirty="0"/>
          </a:p>
        </p:txBody>
      </p:sp>
      <p:sp>
        <p:nvSpPr>
          <p:cNvPr id="3" name="Content Placeholder 2"/>
          <p:cNvSpPr>
            <a:spLocks noGrp="1"/>
          </p:cNvSpPr>
          <p:nvPr>
            <p:ph idx="1"/>
          </p:nvPr>
        </p:nvSpPr>
        <p:spPr/>
        <p:txBody>
          <a:bodyPr>
            <a:normAutofit/>
          </a:bodyPr>
          <a:lstStyle/>
          <a:p>
            <a:r>
              <a:rPr lang="en-US" altLang="zh-CN" dirty="0"/>
              <a:t>A </a:t>
            </a:r>
            <a:r>
              <a:rPr lang="en-US" altLang="zh-CN" dirty="0" smtClean="0">
                <a:solidFill>
                  <a:srgbClr val="FFFF00"/>
                </a:solidFill>
              </a:rPr>
              <a:t>method</a:t>
            </a:r>
            <a:r>
              <a:rPr lang="en-US" altLang="zh-CN" dirty="0" smtClean="0"/>
              <a:t> </a:t>
            </a:r>
            <a:r>
              <a:rPr lang="en-US" altLang="zh-CN" dirty="0"/>
              <a:t>is sometimes said to be </a:t>
            </a:r>
            <a:r>
              <a:rPr lang="en-US" altLang="zh-CN" dirty="0">
                <a:solidFill>
                  <a:srgbClr val="FFFF00"/>
                </a:solidFill>
              </a:rPr>
              <a:t>a “black box” </a:t>
            </a:r>
            <a:endParaRPr lang="en-US" altLang="zh-CN" dirty="0"/>
          </a:p>
          <a:p>
            <a:r>
              <a:rPr lang="en-US" altLang="zh-CN" dirty="0" smtClean="0"/>
              <a:t>A </a:t>
            </a:r>
            <a:r>
              <a:rPr lang="en-US" altLang="zh-CN" dirty="0"/>
              <a:t>black box needs some kind of </a:t>
            </a:r>
            <a:r>
              <a:rPr lang="en-US" altLang="zh-CN" dirty="0">
                <a:solidFill>
                  <a:srgbClr val="FFFF00"/>
                </a:solidFill>
              </a:rPr>
              <a:t>interface</a:t>
            </a:r>
            <a:r>
              <a:rPr lang="en-US" altLang="zh-CN" dirty="0"/>
              <a:t> with the rest of the world, which allows some interaction between what’s inside the box and what’s outside</a:t>
            </a:r>
            <a:r>
              <a:rPr lang="en-US" altLang="zh-CN" dirty="0" smtClean="0"/>
              <a:t>.</a:t>
            </a:r>
          </a:p>
          <a:p>
            <a:r>
              <a:rPr lang="en-US" altLang="zh-CN" dirty="0" smtClean="0">
                <a:solidFill>
                  <a:srgbClr val="FFFF00"/>
                </a:solidFill>
              </a:rPr>
              <a:t>To </a:t>
            </a:r>
            <a:r>
              <a:rPr lang="en-US" altLang="zh-CN" dirty="0">
                <a:solidFill>
                  <a:srgbClr val="FFFF00"/>
                </a:solidFill>
              </a:rPr>
              <a:t>use a black box, you shouldn’t need to know anything about its implementation; all you need to know </a:t>
            </a:r>
            <a:r>
              <a:rPr lang="en-US" altLang="zh-CN" dirty="0" smtClean="0">
                <a:solidFill>
                  <a:srgbClr val="FFFF00"/>
                </a:solidFill>
              </a:rPr>
              <a:t>is its </a:t>
            </a:r>
            <a:r>
              <a:rPr lang="en-US" altLang="zh-CN" dirty="0">
                <a:solidFill>
                  <a:srgbClr val="FFFF00"/>
                </a:solidFill>
              </a:rPr>
              <a:t>interface</a:t>
            </a:r>
            <a:r>
              <a:rPr lang="en-US" altLang="zh-CN" dirty="0" smtClean="0"/>
              <a:t>.</a:t>
            </a:r>
          </a:p>
          <a:p>
            <a:r>
              <a:rPr lang="en-US" altLang="zh-CN" dirty="0"/>
              <a:t>The interface of a black box should be fairly straightforward, well-defined, and easy to understand</a:t>
            </a:r>
            <a:r>
              <a:rPr lang="en-US" altLang="zh-CN" dirty="0" smtClean="0"/>
              <a:t>.</a:t>
            </a:r>
            <a:endParaRPr lang="zh-CN" alt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3756"/>
          <a:stretch/>
        </p:blipFill>
        <p:spPr>
          <a:xfrm>
            <a:off x="5124450" y="365126"/>
            <a:ext cx="2453986" cy="1282542"/>
          </a:xfrm>
          <a:prstGeom prst="rect">
            <a:avLst/>
          </a:prstGeom>
        </p:spPr>
      </p:pic>
    </p:spTree>
    <p:extLst>
      <p:ext uri="{BB962C8B-B14F-4D97-AF65-F5344CB8AC3E}">
        <p14:creationId xmlns:p14="http://schemas.microsoft.com/office/powerpoint/2010/main" val="3334297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“contract”</a:t>
            </a:r>
            <a:endParaRPr lang="zh-CN" altLang="en-US" dirty="0"/>
          </a:p>
        </p:txBody>
      </p:sp>
      <p:sp>
        <p:nvSpPr>
          <p:cNvPr id="3" name="Content Placeholder 2"/>
          <p:cNvSpPr>
            <a:spLocks noGrp="1"/>
          </p:cNvSpPr>
          <p:nvPr>
            <p:ph idx="1"/>
          </p:nvPr>
        </p:nvSpPr>
        <p:spPr/>
        <p:txBody>
          <a:bodyPr>
            <a:normAutofit/>
          </a:bodyPr>
          <a:lstStyle/>
          <a:p>
            <a:r>
              <a:rPr lang="en-US" altLang="zh-CN" dirty="0"/>
              <a:t>The interface also includes a </a:t>
            </a:r>
            <a:r>
              <a:rPr lang="en-US" altLang="zh-CN" dirty="0">
                <a:solidFill>
                  <a:srgbClr val="FFFF00"/>
                </a:solidFill>
              </a:rPr>
              <a:t>specification</a:t>
            </a:r>
            <a:r>
              <a:rPr lang="en-US" altLang="zh-CN" dirty="0"/>
              <a:t> of what </a:t>
            </a:r>
            <a:r>
              <a:rPr lang="en-US" altLang="zh-CN" dirty="0" smtClean="0"/>
              <a:t>the box </a:t>
            </a:r>
            <a:r>
              <a:rPr lang="en-US" altLang="zh-CN" dirty="0"/>
              <a:t>does and how it can be controlled by using the elements of the </a:t>
            </a:r>
            <a:r>
              <a:rPr lang="en-US" altLang="zh-CN" dirty="0" smtClean="0"/>
              <a:t>interface.</a:t>
            </a:r>
          </a:p>
          <a:p>
            <a:r>
              <a:rPr lang="en-US" altLang="zh-CN" dirty="0"/>
              <a:t>we can refer to both parts of the </a:t>
            </a:r>
            <a:r>
              <a:rPr lang="en-US" altLang="zh-CN" dirty="0">
                <a:solidFill>
                  <a:srgbClr val="FFFF00"/>
                </a:solidFill>
              </a:rPr>
              <a:t>interface—syntactic and </a:t>
            </a:r>
            <a:r>
              <a:rPr lang="en-US" altLang="zh-CN" dirty="0" smtClean="0">
                <a:solidFill>
                  <a:srgbClr val="FFFF00"/>
                </a:solidFill>
              </a:rPr>
              <a:t>semantic </a:t>
            </a:r>
            <a:r>
              <a:rPr lang="en-US" altLang="zh-CN" dirty="0" smtClean="0"/>
              <a:t>—</a:t>
            </a:r>
            <a:r>
              <a:rPr lang="en-US" altLang="zh-CN" dirty="0"/>
              <a:t>collectively as the </a:t>
            </a:r>
            <a:r>
              <a:rPr lang="en-US" altLang="zh-CN" dirty="0">
                <a:solidFill>
                  <a:srgbClr val="FFFF00"/>
                </a:solidFill>
              </a:rPr>
              <a:t>contract</a:t>
            </a:r>
            <a:r>
              <a:rPr lang="en-US" altLang="zh-CN" dirty="0"/>
              <a:t> of the method.</a:t>
            </a:r>
            <a:endParaRPr lang="en-US" altLang="zh-CN" dirty="0" smtClean="0"/>
          </a:p>
          <a:p>
            <a:r>
              <a:rPr lang="en-US" altLang="zh-CN" dirty="0" smtClean="0"/>
              <a:t>A </a:t>
            </a:r>
            <a:r>
              <a:rPr lang="en-US" altLang="zh-CN" dirty="0"/>
              <a:t>convenient way to express the contract of a subroutine is in terms of </a:t>
            </a:r>
            <a:r>
              <a:rPr lang="en-US" altLang="zh-CN" dirty="0">
                <a:solidFill>
                  <a:srgbClr val="FFFF00"/>
                </a:solidFill>
              </a:rPr>
              <a:t>preconditions and </a:t>
            </a:r>
            <a:r>
              <a:rPr lang="en-US" altLang="zh-CN" dirty="0" err="1">
                <a:solidFill>
                  <a:srgbClr val="FFFF00"/>
                </a:solidFill>
              </a:rPr>
              <a:t>postconditions</a:t>
            </a:r>
            <a:r>
              <a:rPr lang="en-US" altLang="zh-CN" dirty="0" smtClean="0">
                <a:solidFill>
                  <a:srgbClr val="FFFF00"/>
                </a:solidFill>
              </a:rPr>
              <a:t>.</a:t>
            </a:r>
            <a:r>
              <a:rPr lang="en-US" altLang="zh-CN" dirty="0"/>
              <a:t/>
            </a:r>
            <a:br>
              <a:rPr lang="en-US" altLang="zh-CN" dirty="0"/>
            </a:br>
            <a:endParaRPr lang="zh-CN"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146" y="418307"/>
            <a:ext cx="1219200" cy="1219200"/>
          </a:xfrm>
          <a:prstGeom prst="rect">
            <a:avLst/>
          </a:prstGeom>
        </p:spPr>
      </p:pic>
    </p:spTree>
    <p:extLst>
      <p:ext uri="{BB962C8B-B14F-4D97-AF65-F5344CB8AC3E}">
        <p14:creationId xmlns:p14="http://schemas.microsoft.com/office/powerpoint/2010/main" val="3518097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Preconditions &amp; </a:t>
            </a:r>
            <a:r>
              <a:rPr lang="en-US" altLang="zh-CN" dirty="0" err="1" smtClean="0"/>
              <a:t>postconditions</a:t>
            </a:r>
            <a:endParaRPr lang="zh-CN" altLang="en-US" dirty="0"/>
          </a:p>
        </p:txBody>
      </p:sp>
      <p:sp>
        <p:nvSpPr>
          <p:cNvPr id="3" name="Content Placeholder 2"/>
          <p:cNvSpPr>
            <a:spLocks noGrp="1"/>
          </p:cNvSpPr>
          <p:nvPr>
            <p:ph idx="1"/>
          </p:nvPr>
        </p:nvSpPr>
        <p:spPr/>
        <p:txBody>
          <a:bodyPr>
            <a:normAutofit/>
          </a:bodyPr>
          <a:lstStyle/>
          <a:p>
            <a:r>
              <a:rPr lang="en-US" altLang="zh-CN" dirty="0" smtClean="0"/>
              <a:t>A </a:t>
            </a:r>
            <a:r>
              <a:rPr lang="en-US" altLang="zh-CN" dirty="0" smtClean="0">
                <a:solidFill>
                  <a:srgbClr val="FFFF00"/>
                </a:solidFill>
              </a:rPr>
              <a:t>precondition(</a:t>
            </a:r>
            <a:r>
              <a:rPr lang="zh-CN" altLang="en-US" dirty="0" smtClean="0">
                <a:solidFill>
                  <a:srgbClr val="FFFF00"/>
                </a:solidFill>
              </a:rPr>
              <a:t>前置条件</a:t>
            </a:r>
            <a:r>
              <a:rPr lang="en-US" altLang="zh-CN" dirty="0" smtClean="0">
                <a:solidFill>
                  <a:srgbClr val="FFFF00"/>
                </a:solidFill>
              </a:rPr>
              <a:t>)</a:t>
            </a:r>
            <a:r>
              <a:rPr lang="en-US" altLang="zh-CN" dirty="0" smtClean="0"/>
              <a:t> </a:t>
            </a:r>
            <a:r>
              <a:rPr lang="en-US" altLang="zh-CN" dirty="0"/>
              <a:t>of a subroutine </a:t>
            </a:r>
            <a:r>
              <a:rPr lang="en-US" altLang="zh-CN" dirty="0">
                <a:solidFill>
                  <a:srgbClr val="FFFF00"/>
                </a:solidFill>
              </a:rPr>
              <a:t>is something that must be true when the subroutine is called</a:t>
            </a:r>
            <a:r>
              <a:rPr lang="en-US" altLang="zh-CN" dirty="0" smtClean="0">
                <a:solidFill>
                  <a:srgbClr val="FFFF00"/>
                </a:solidFill>
              </a:rPr>
              <a:t>, if </a:t>
            </a:r>
            <a:r>
              <a:rPr lang="en-US" altLang="zh-CN" dirty="0">
                <a:solidFill>
                  <a:srgbClr val="FFFF00"/>
                </a:solidFill>
              </a:rPr>
              <a:t>the subroutine is to work correctly</a:t>
            </a:r>
            <a:r>
              <a:rPr lang="en-US" altLang="zh-CN" dirty="0" smtClean="0">
                <a:solidFill>
                  <a:srgbClr val="FFFF00"/>
                </a:solidFill>
              </a:rPr>
              <a:t>.</a:t>
            </a:r>
          </a:p>
          <a:p>
            <a:r>
              <a:rPr lang="en-US" altLang="zh-CN" dirty="0"/>
              <a:t>For example, </a:t>
            </a:r>
            <a:endParaRPr lang="en-US" altLang="zh-CN" dirty="0" smtClean="0"/>
          </a:p>
          <a:p>
            <a:pPr lvl="1"/>
            <a:r>
              <a:rPr lang="en-US" altLang="zh-CN" dirty="0" smtClean="0"/>
              <a:t>for </a:t>
            </a:r>
            <a:r>
              <a:rPr lang="en-US" altLang="zh-CN" dirty="0"/>
              <a:t>the built-in function </a:t>
            </a:r>
            <a:r>
              <a:rPr lang="en-US" altLang="zh-CN" dirty="0" err="1"/>
              <a:t>Math.sqrt</a:t>
            </a:r>
            <a:r>
              <a:rPr lang="en-US" altLang="zh-CN" dirty="0"/>
              <a:t>(x), a precondition is that the parameter, x, is greater than or equal to zero, since it is not possible to take the square root of a negative number</a:t>
            </a:r>
            <a:r>
              <a:rPr lang="en-US" altLang="zh-CN" dirty="0" smtClean="0"/>
              <a:t>.</a:t>
            </a:r>
          </a:p>
        </p:txBody>
      </p:sp>
    </p:spTree>
    <p:extLst>
      <p:ext uri="{BB962C8B-B14F-4D97-AF65-F5344CB8AC3E}">
        <p14:creationId xmlns:p14="http://schemas.microsoft.com/office/powerpoint/2010/main" val="2914874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CalcArea.java (</a:t>
            </a:r>
            <a:r>
              <a:rPr lang="en-US" altLang="zh-CN" dirty="0"/>
              <a:t>final </a:t>
            </a:r>
            <a:r>
              <a:rPr lang="en-US" altLang="zh-CN" dirty="0" smtClean="0"/>
              <a:t>version)</a:t>
            </a:r>
            <a:endParaRPr lang="zh-CN" altLang="en-US" dirty="0"/>
          </a:p>
        </p:txBody>
      </p:sp>
      <p:sp>
        <p:nvSpPr>
          <p:cNvPr id="3" name="Content Placeholder 2"/>
          <p:cNvSpPr>
            <a:spLocks noGrp="1"/>
          </p:cNvSpPr>
          <p:nvPr>
            <p:ph idx="1"/>
          </p:nvPr>
        </p:nvSpPr>
        <p:spPr/>
        <p:txBody>
          <a:bodyPr>
            <a:normAutofit/>
          </a:bodyPr>
          <a:lstStyle/>
          <a:p>
            <a:pPr marL="457200" lvl="1" indent="0">
              <a:buNone/>
            </a:pPr>
            <a:r>
              <a:rPr lang="en-US" altLang="zh-CN" dirty="0"/>
              <a:t>package </a:t>
            </a:r>
            <a:r>
              <a:rPr lang="en-US" altLang="zh-CN" dirty="0" err="1"/>
              <a:t>edu.hit.java.intro</a:t>
            </a:r>
            <a:r>
              <a:rPr lang="en-US" altLang="zh-CN" dirty="0"/>
              <a:t>;</a:t>
            </a:r>
          </a:p>
          <a:p>
            <a:pPr marL="457200" lvl="1" indent="0">
              <a:buNone/>
            </a:pPr>
            <a:r>
              <a:rPr lang="en-US" altLang="zh-CN" dirty="0" smtClean="0"/>
              <a:t>import </a:t>
            </a:r>
            <a:r>
              <a:rPr lang="en-US" altLang="zh-CN" dirty="0" err="1"/>
              <a:t>java.util.Scanner</a:t>
            </a:r>
            <a:r>
              <a:rPr lang="en-US" altLang="zh-CN" dirty="0"/>
              <a:t>;</a:t>
            </a:r>
          </a:p>
          <a:p>
            <a:pPr marL="457200" lvl="1" indent="0">
              <a:buNone/>
            </a:pPr>
            <a:r>
              <a:rPr lang="en-US" altLang="zh-CN" dirty="0"/>
              <a:t>public class </a:t>
            </a:r>
            <a:r>
              <a:rPr lang="en-US" altLang="zh-CN" dirty="0" err="1" smtClean="0"/>
              <a:t>CalcArea</a:t>
            </a:r>
            <a:r>
              <a:rPr lang="en-US" altLang="zh-CN" dirty="0" smtClean="0"/>
              <a:t>{</a:t>
            </a:r>
            <a:r>
              <a:rPr lang="en-US" altLang="zh-CN" dirty="0"/>
              <a:t/>
            </a:r>
            <a:br>
              <a:rPr lang="en-US" altLang="zh-CN" dirty="0"/>
            </a:br>
            <a:r>
              <a:rPr lang="en-US" altLang="zh-CN" dirty="0"/>
              <a:t>	public static void main(String[] arguments) {</a:t>
            </a:r>
            <a:br>
              <a:rPr lang="en-US" altLang="zh-CN" dirty="0"/>
            </a:br>
            <a:r>
              <a:rPr lang="en-US" altLang="zh-CN" dirty="0"/>
              <a:t>		Scanner in = new Scanner(System.in); </a:t>
            </a:r>
            <a:br>
              <a:rPr lang="en-US" altLang="zh-CN" dirty="0"/>
            </a:br>
            <a:r>
              <a:rPr lang="en-US" altLang="zh-CN" dirty="0"/>
              <a:t>		</a:t>
            </a:r>
            <a:r>
              <a:rPr lang="en-US" altLang="zh-CN" dirty="0" err="1"/>
              <a:t>System.out.println</a:t>
            </a:r>
            <a:r>
              <a:rPr lang="en-US" altLang="zh-CN" dirty="0" smtClean="0"/>
              <a:t>(“how many inches?”);</a:t>
            </a:r>
            <a:r>
              <a:rPr lang="en-US" altLang="zh-CN" dirty="0"/>
              <a:t/>
            </a:r>
            <a:br>
              <a:rPr lang="en-US" altLang="zh-CN" dirty="0"/>
            </a:br>
            <a:r>
              <a:rPr lang="en-US" altLang="zh-CN" dirty="0" smtClean="0"/>
              <a:t>		float r =  </a:t>
            </a:r>
            <a:r>
              <a:rPr lang="en-US" altLang="zh-CN" dirty="0" err="1" smtClean="0"/>
              <a:t>in.nextFloat</a:t>
            </a:r>
            <a:r>
              <a:rPr lang="en-US" altLang="zh-CN" dirty="0" smtClean="0"/>
              <a:t>(); </a:t>
            </a:r>
            <a:r>
              <a:rPr lang="en-US" altLang="zh-CN" dirty="0"/>
              <a:t/>
            </a:r>
            <a:br>
              <a:rPr lang="en-US" altLang="zh-CN" dirty="0"/>
            </a:br>
            <a:r>
              <a:rPr lang="en-US" altLang="zh-CN" dirty="0"/>
              <a:t>		String </a:t>
            </a:r>
            <a:r>
              <a:rPr lang="en-US" altLang="zh-CN" dirty="0" err="1"/>
              <a:t>str</a:t>
            </a:r>
            <a:r>
              <a:rPr lang="en-US" altLang="zh-CN" dirty="0"/>
              <a:t> = “The circular area with radius ”;</a:t>
            </a:r>
            <a:br>
              <a:rPr lang="en-US" altLang="zh-CN" dirty="0"/>
            </a:br>
            <a:r>
              <a:rPr lang="en-US" altLang="zh-CN" dirty="0"/>
              <a:t>		</a:t>
            </a:r>
            <a:r>
              <a:rPr lang="en-US" altLang="zh-CN" dirty="0" err="1"/>
              <a:t>str</a:t>
            </a:r>
            <a:r>
              <a:rPr lang="en-US" altLang="zh-CN" dirty="0"/>
              <a:t> = </a:t>
            </a:r>
            <a:r>
              <a:rPr lang="en-US" altLang="zh-CN" dirty="0" err="1"/>
              <a:t>str</a:t>
            </a:r>
            <a:r>
              <a:rPr lang="en-US" altLang="zh-CN" dirty="0"/>
              <a:t> + r + “ </a:t>
            </a:r>
            <a:r>
              <a:rPr lang="en-US" altLang="zh-CN" dirty="0" smtClean="0"/>
              <a:t>is</a:t>
            </a:r>
            <a:r>
              <a:rPr lang="en-US" altLang="zh-CN" dirty="0"/>
              <a:t> </a:t>
            </a:r>
            <a:r>
              <a:rPr lang="en-US" altLang="zh-CN" dirty="0" smtClean="0"/>
              <a:t>%.3f\n”;</a:t>
            </a:r>
            <a:r>
              <a:rPr lang="en-US" altLang="zh-CN" dirty="0"/>
              <a:t/>
            </a:r>
            <a:br>
              <a:rPr lang="en-US" altLang="zh-CN" dirty="0"/>
            </a:br>
            <a:r>
              <a:rPr lang="en-US" altLang="zh-CN" dirty="0"/>
              <a:t>		</a:t>
            </a:r>
            <a:r>
              <a:rPr lang="en-US" altLang="zh-CN" dirty="0" err="1" smtClean="0"/>
              <a:t>System.out.println</a:t>
            </a:r>
            <a:r>
              <a:rPr lang="en-US" altLang="zh-CN" dirty="0" smtClean="0"/>
              <a:t>(</a:t>
            </a:r>
            <a:r>
              <a:rPr lang="en-US" altLang="zh-CN" dirty="0" err="1" smtClean="0"/>
              <a:t>str</a:t>
            </a:r>
            <a:r>
              <a:rPr lang="en-US" altLang="zh-CN" dirty="0"/>
              <a:t>,</a:t>
            </a:r>
            <a:r>
              <a:rPr lang="en-US" altLang="zh-CN" dirty="0" smtClean="0"/>
              <a:t> </a:t>
            </a:r>
            <a:r>
              <a:rPr lang="en-US" altLang="zh-CN" dirty="0" err="1" smtClean="0"/>
              <a:t>Math.PI</a:t>
            </a:r>
            <a:r>
              <a:rPr lang="en-US" altLang="zh-CN" dirty="0" smtClean="0"/>
              <a:t>*r*r);</a:t>
            </a:r>
            <a:r>
              <a:rPr lang="en-US" altLang="zh-CN" dirty="0"/>
              <a:t>	</a:t>
            </a:r>
            <a:br>
              <a:rPr lang="en-US" altLang="zh-CN" dirty="0"/>
            </a:br>
            <a:r>
              <a:rPr lang="en-US" altLang="zh-CN" dirty="0"/>
              <a:t>	}</a:t>
            </a:r>
            <a:br>
              <a:rPr lang="en-US" altLang="zh-CN" dirty="0"/>
            </a:br>
            <a:r>
              <a:rPr lang="en-US" altLang="zh-CN" dirty="0"/>
              <a:t>}</a:t>
            </a:r>
            <a:endParaRPr lang="zh-CN" altLang="en-US" dirty="0"/>
          </a:p>
          <a:p>
            <a:endParaRPr lang="en-US" altLang="zh-CN" dirty="0" smtClean="0"/>
          </a:p>
          <a:p>
            <a:endParaRPr lang="zh-CN" altLang="en-US" dirty="0"/>
          </a:p>
        </p:txBody>
      </p:sp>
      <p:sp>
        <p:nvSpPr>
          <p:cNvPr id="4" name="下箭头 3"/>
          <p:cNvSpPr/>
          <p:nvPr/>
        </p:nvSpPr>
        <p:spPr>
          <a:xfrm>
            <a:off x="2137144" y="3423684"/>
            <a:ext cx="148856" cy="1775637"/>
          </a:xfrm>
          <a:prstGeom prst="down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78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Preconditions &amp; </a:t>
            </a:r>
            <a:r>
              <a:rPr lang="en-US" altLang="zh-CN" dirty="0" err="1"/>
              <a:t>postconditions</a:t>
            </a:r>
            <a:endParaRPr lang="zh-CN" altLang="en-US" dirty="0"/>
          </a:p>
        </p:txBody>
      </p:sp>
      <p:sp>
        <p:nvSpPr>
          <p:cNvPr id="3" name="Content Placeholder 2"/>
          <p:cNvSpPr>
            <a:spLocks noGrp="1"/>
          </p:cNvSpPr>
          <p:nvPr>
            <p:ph idx="1"/>
          </p:nvPr>
        </p:nvSpPr>
        <p:spPr/>
        <p:txBody>
          <a:bodyPr>
            <a:normAutofit/>
          </a:bodyPr>
          <a:lstStyle/>
          <a:p>
            <a:r>
              <a:rPr lang="en-US" altLang="zh-CN" dirty="0"/>
              <a:t>A </a:t>
            </a:r>
            <a:r>
              <a:rPr lang="en-US" altLang="zh-CN" dirty="0" err="1" smtClean="0">
                <a:solidFill>
                  <a:srgbClr val="FFFF00"/>
                </a:solidFill>
              </a:rPr>
              <a:t>postcondition</a:t>
            </a:r>
            <a:r>
              <a:rPr lang="en-US" altLang="zh-CN" dirty="0" smtClean="0">
                <a:solidFill>
                  <a:srgbClr val="FFFF00"/>
                </a:solidFill>
              </a:rPr>
              <a:t>(</a:t>
            </a:r>
            <a:r>
              <a:rPr lang="zh-CN" altLang="en-US" dirty="0" smtClean="0">
                <a:solidFill>
                  <a:srgbClr val="FFFF00"/>
                </a:solidFill>
              </a:rPr>
              <a:t>后置条件</a:t>
            </a:r>
            <a:r>
              <a:rPr lang="en-US" altLang="zh-CN" dirty="0" smtClean="0">
                <a:solidFill>
                  <a:srgbClr val="FFFF00"/>
                </a:solidFill>
              </a:rPr>
              <a:t>) is </a:t>
            </a:r>
            <a:r>
              <a:rPr lang="en-US" altLang="zh-CN" dirty="0">
                <a:solidFill>
                  <a:srgbClr val="FFFF00"/>
                </a:solidFill>
              </a:rPr>
              <a:t>something that will be true after the subroutine has run  (assuming that its preconditions were met—and that there are no bugs in the subroutine</a:t>
            </a:r>
            <a:r>
              <a:rPr lang="en-US" altLang="zh-CN" dirty="0" smtClean="0">
                <a:solidFill>
                  <a:srgbClr val="FFFF00"/>
                </a:solidFill>
              </a:rPr>
              <a:t>).</a:t>
            </a:r>
          </a:p>
          <a:p>
            <a:r>
              <a:rPr lang="en-US" altLang="zh-CN" dirty="0" smtClean="0"/>
              <a:t>For example, </a:t>
            </a:r>
          </a:p>
          <a:p>
            <a:pPr lvl="1"/>
            <a:r>
              <a:rPr lang="en-US" altLang="zh-CN" dirty="0" smtClean="0"/>
              <a:t>the </a:t>
            </a:r>
            <a:r>
              <a:rPr lang="en-US" altLang="zh-CN" dirty="0" err="1"/>
              <a:t>postcondition</a:t>
            </a:r>
            <a:r>
              <a:rPr lang="en-US" altLang="zh-CN" dirty="0"/>
              <a:t> of the function </a:t>
            </a:r>
            <a:r>
              <a:rPr lang="en-US" altLang="zh-CN" dirty="0" err="1"/>
              <a:t>Math.sqrt</a:t>
            </a:r>
            <a:r>
              <a:rPr lang="en-US" altLang="zh-CN" dirty="0"/>
              <a:t>() is that the square of the value that is returned by this function is equal to the parameter that is provided when the subroutine is called.</a:t>
            </a:r>
            <a:endParaRPr lang="zh-CN" altLang="en-US" dirty="0"/>
          </a:p>
          <a:p>
            <a:endParaRPr lang="zh-CN" altLang="en-US" dirty="0"/>
          </a:p>
        </p:txBody>
      </p:sp>
    </p:spTree>
    <p:extLst>
      <p:ext uri="{BB962C8B-B14F-4D97-AF65-F5344CB8AC3E}">
        <p14:creationId xmlns:p14="http://schemas.microsoft.com/office/powerpoint/2010/main" val="4161173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Preconditions &amp; </a:t>
            </a:r>
            <a:r>
              <a:rPr lang="en-US" altLang="zh-CN" dirty="0" err="1"/>
              <a:t>postconditions</a:t>
            </a:r>
            <a:endParaRPr lang="zh-CN" altLang="en-US" dirty="0"/>
          </a:p>
        </p:txBody>
      </p:sp>
      <p:sp>
        <p:nvSpPr>
          <p:cNvPr id="3" name="Content Placeholder 2"/>
          <p:cNvSpPr>
            <a:spLocks noGrp="1"/>
          </p:cNvSpPr>
          <p:nvPr>
            <p:ph idx="1"/>
          </p:nvPr>
        </p:nvSpPr>
        <p:spPr/>
        <p:txBody>
          <a:bodyPr/>
          <a:lstStyle/>
          <a:p>
            <a:r>
              <a:rPr lang="en-US" altLang="zh-CN" dirty="0" smtClean="0"/>
              <a:t>Methods are </a:t>
            </a:r>
            <a:r>
              <a:rPr lang="en-US" altLang="zh-CN" dirty="0"/>
              <a:t>sometimes described by </a:t>
            </a:r>
            <a:r>
              <a:rPr lang="en-US" altLang="zh-CN" dirty="0">
                <a:solidFill>
                  <a:srgbClr val="FFFF00"/>
                </a:solidFill>
              </a:rPr>
              <a:t>comments</a:t>
            </a:r>
            <a:r>
              <a:rPr lang="en-US" altLang="zh-CN" dirty="0"/>
              <a:t> that </a:t>
            </a:r>
            <a:r>
              <a:rPr lang="en-US" altLang="zh-CN" dirty="0">
                <a:solidFill>
                  <a:srgbClr val="FFFF00"/>
                </a:solidFill>
              </a:rPr>
              <a:t>explicitly specify their preconditions and </a:t>
            </a:r>
            <a:r>
              <a:rPr lang="en-US" altLang="zh-CN" dirty="0" err="1">
                <a:solidFill>
                  <a:srgbClr val="FFFF00"/>
                </a:solidFill>
              </a:rPr>
              <a:t>postconditions</a:t>
            </a:r>
            <a:r>
              <a:rPr lang="en-US" altLang="zh-CN" dirty="0">
                <a:solidFill>
                  <a:srgbClr val="FFFF00"/>
                </a:solidFill>
              </a:rPr>
              <a:t>. </a:t>
            </a:r>
            <a:endParaRPr lang="en-US" altLang="zh-CN" dirty="0" smtClean="0">
              <a:solidFill>
                <a:srgbClr val="FFFF00"/>
              </a:solidFill>
            </a:endParaRPr>
          </a:p>
          <a:p>
            <a:r>
              <a:rPr lang="en-US" altLang="zh-CN" dirty="0"/>
              <a:t>The comments are given in the form of </a:t>
            </a:r>
            <a:r>
              <a:rPr lang="en-US" altLang="zh-CN" dirty="0">
                <a:solidFill>
                  <a:srgbClr val="FFFF00"/>
                </a:solidFill>
              </a:rPr>
              <a:t>Javadoc</a:t>
            </a:r>
            <a:r>
              <a:rPr lang="en-US" altLang="zh-CN" dirty="0"/>
              <a:t> </a:t>
            </a:r>
            <a:r>
              <a:rPr lang="en-US" altLang="zh-CN" dirty="0">
                <a:solidFill>
                  <a:srgbClr val="FFFF00"/>
                </a:solidFill>
              </a:rPr>
              <a:t>comments</a:t>
            </a:r>
            <a:r>
              <a:rPr lang="en-US" altLang="zh-CN" dirty="0"/>
              <a:t>, but </a:t>
            </a:r>
            <a:r>
              <a:rPr lang="en-US" altLang="zh-CN" dirty="0" smtClean="0"/>
              <a:t>we can explicitly </a:t>
            </a:r>
            <a:r>
              <a:rPr lang="en-US" altLang="zh-CN" dirty="0"/>
              <a:t>label the preconditions and </a:t>
            </a:r>
            <a:r>
              <a:rPr lang="en-US" altLang="zh-CN" dirty="0" err="1"/>
              <a:t>postconditions</a:t>
            </a:r>
            <a:r>
              <a:rPr lang="en-US" altLang="zh-CN" dirty="0"/>
              <a:t>. </a:t>
            </a:r>
            <a:endParaRPr lang="zh-CN" altLang="en-US" dirty="0"/>
          </a:p>
        </p:txBody>
      </p:sp>
    </p:spTree>
    <p:extLst>
      <p:ext uri="{BB962C8B-B14F-4D97-AF65-F5344CB8AC3E}">
        <p14:creationId xmlns:p14="http://schemas.microsoft.com/office/powerpoint/2010/main" val="4036616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Javadoc comments</a:t>
            </a:r>
            <a:endParaRPr lang="zh-CN" altLang="en-US" dirty="0"/>
          </a:p>
        </p:txBody>
      </p:sp>
      <p:sp>
        <p:nvSpPr>
          <p:cNvPr id="3" name="Content Placeholder 2"/>
          <p:cNvSpPr>
            <a:spLocks noGrp="1"/>
          </p:cNvSpPr>
          <p:nvPr>
            <p:ph idx="1"/>
          </p:nvPr>
        </p:nvSpPr>
        <p:spPr/>
        <p:txBody>
          <a:bodyPr>
            <a:normAutofit fontScale="92500"/>
          </a:bodyPr>
          <a:lstStyle/>
          <a:p>
            <a:r>
              <a:rPr lang="en-US" altLang="zh-CN" dirty="0" smtClean="0"/>
              <a:t>begins </a:t>
            </a:r>
            <a:r>
              <a:rPr lang="en-US" altLang="zh-CN" dirty="0"/>
              <a:t>with /** </a:t>
            </a:r>
            <a:r>
              <a:rPr lang="en-US" altLang="zh-CN" dirty="0" smtClean="0"/>
              <a:t>and ends with */</a:t>
            </a:r>
          </a:p>
          <a:p>
            <a:r>
              <a:rPr lang="en-US" altLang="zh-CN" dirty="0" smtClean="0"/>
              <a:t>Javadoc </a:t>
            </a:r>
            <a:r>
              <a:rPr lang="en-US" altLang="zh-CN" dirty="0"/>
              <a:t>comments </a:t>
            </a:r>
            <a:r>
              <a:rPr lang="en-US" altLang="zh-CN" dirty="0" smtClean="0"/>
              <a:t>can be used to describe methods, member </a:t>
            </a:r>
            <a:r>
              <a:rPr lang="en-US" altLang="zh-CN" dirty="0"/>
              <a:t>variables, and </a:t>
            </a:r>
            <a:r>
              <a:rPr lang="en-US" altLang="zh-CN" dirty="0" smtClean="0"/>
              <a:t>classes</a:t>
            </a:r>
            <a:r>
              <a:rPr lang="en-US" altLang="zh-CN" dirty="0"/>
              <a:t>. </a:t>
            </a:r>
            <a:r>
              <a:rPr lang="en-US" altLang="zh-CN" dirty="0" smtClean="0"/>
              <a:t>And they </a:t>
            </a:r>
            <a:r>
              <a:rPr lang="en-US" altLang="zh-CN" dirty="0"/>
              <a:t>always immediately </a:t>
            </a:r>
            <a:r>
              <a:rPr lang="en-US" altLang="zh-CN" dirty="0" smtClean="0"/>
              <a:t>precede </a:t>
            </a:r>
            <a:r>
              <a:rPr lang="en-US" altLang="zh-CN" dirty="0"/>
              <a:t>the thing it is commenting </a:t>
            </a:r>
            <a:r>
              <a:rPr lang="en-US" altLang="zh-CN" dirty="0" smtClean="0"/>
              <a:t>on.</a:t>
            </a:r>
            <a:endParaRPr lang="en-US" altLang="zh-CN" dirty="0"/>
          </a:p>
          <a:p>
            <a:r>
              <a:rPr lang="en-US" altLang="zh-CN" dirty="0"/>
              <a:t>Like any comment, a Javadoc comment is ignored by the computer when the file is compiled.</a:t>
            </a:r>
          </a:p>
          <a:p>
            <a:r>
              <a:rPr lang="en-US" altLang="zh-CN" dirty="0"/>
              <a:t>But there is a tool called </a:t>
            </a:r>
            <a:r>
              <a:rPr lang="en-US" altLang="zh-CN" dirty="0" err="1">
                <a:solidFill>
                  <a:srgbClr val="FFFF00"/>
                </a:solidFill>
              </a:rPr>
              <a:t>javadoc</a:t>
            </a:r>
            <a:r>
              <a:rPr lang="en-US" altLang="zh-CN" dirty="0">
                <a:solidFill>
                  <a:srgbClr val="FFFF00"/>
                </a:solidFill>
              </a:rPr>
              <a:t> </a:t>
            </a:r>
            <a:r>
              <a:rPr lang="en-US" altLang="zh-CN" dirty="0"/>
              <a:t>that reads Java source code files, extracts any Javadoc comments that it finds, and creates a set of Web pages </a:t>
            </a:r>
            <a:r>
              <a:rPr lang="en-US" altLang="zh-CN" dirty="0" smtClean="0"/>
              <a:t>which can help us to understand how to use the methods.</a:t>
            </a:r>
            <a:endParaRPr lang="zh-CN" altLang="en-US" dirty="0"/>
          </a:p>
        </p:txBody>
      </p:sp>
    </p:spTree>
    <p:extLst>
      <p:ext uri="{BB962C8B-B14F-4D97-AF65-F5344CB8AC3E}">
        <p14:creationId xmlns:p14="http://schemas.microsoft.com/office/powerpoint/2010/main" val="1369132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Javadoc comments</a:t>
            </a:r>
            <a:endParaRPr lang="zh-CN" altLang="en-US" dirty="0"/>
          </a:p>
        </p:txBody>
      </p:sp>
      <p:sp>
        <p:nvSpPr>
          <p:cNvPr id="3" name="Content Placeholder 2"/>
          <p:cNvSpPr>
            <a:spLocks noGrp="1"/>
          </p:cNvSpPr>
          <p:nvPr>
            <p:ph idx="1"/>
          </p:nvPr>
        </p:nvSpPr>
        <p:spPr/>
        <p:txBody>
          <a:bodyPr/>
          <a:lstStyle/>
          <a:p>
            <a:r>
              <a:rPr lang="en-US" altLang="zh-CN" dirty="0" smtClean="0"/>
              <a:t>There are many </a:t>
            </a:r>
            <a:r>
              <a:rPr lang="en-US" altLang="zh-CN" dirty="0" smtClean="0">
                <a:solidFill>
                  <a:srgbClr val="FFFF00"/>
                </a:solidFill>
              </a:rPr>
              <a:t>tags</a:t>
            </a:r>
            <a:r>
              <a:rPr lang="en-US" altLang="zh-CN" dirty="0" smtClean="0"/>
              <a:t> which can help the </a:t>
            </a:r>
            <a:r>
              <a:rPr lang="en-US" altLang="zh-CN" dirty="0" err="1" smtClean="0"/>
              <a:t>javadoc</a:t>
            </a:r>
            <a:r>
              <a:rPr lang="en-US" altLang="zh-CN" dirty="0" smtClean="0"/>
              <a:t> tool to create nicely </a:t>
            </a:r>
            <a:r>
              <a:rPr lang="en-US" altLang="zh-CN" dirty="0"/>
              <a:t>formatted, interlinked </a:t>
            </a:r>
            <a:r>
              <a:rPr lang="en-US" altLang="zh-CN" dirty="0" smtClean="0"/>
              <a:t>web pages from the Javadoc comments.</a:t>
            </a:r>
          </a:p>
          <a:p>
            <a:r>
              <a:rPr lang="en-US" altLang="zh-CN" dirty="0" smtClean="0"/>
              <a:t>Some frequently used tags are as follows:</a:t>
            </a:r>
          </a:p>
          <a:p>
            <a:pPr lvl="1"/>
            <a:r>
              <a:rPr lang="en-US" altLang="zh-CN" dirty="0" smtClean="0">
                <a:solidFill>
                  <a:srgbClr val="FFFF00"/>
                </a:solidFill>
              </a:rPr>
              <a:t>@author</a:t>
            </a:r>
          </a:p>
          <a:p>
            <a:pPr lvl="1"/>
            <a:r>
              <a:rPr lang="en-US" altLang="zh-CN" dirty="0" smtClean="0">
                <a:solidFill>
                  <a:srgbClr val="FFFF00"/>
                </a:solidFill>
              </a:rPr>
              <a:t>@version</a:t>
            </a:r>
          </a:p>
          <a:p>
            <a:pPr lvl="1"/>
            <a:r>
              <a:rPr lang="en-US" altLang="zh-CN" dirty="0" smtClean="0">
                <a:solidFill>
                  <a:srgbClr val="FFFF00"/>
                </a:solidFill>
              </a:rPr>
              <a:t>@</a:t>
            </a:r>
            <a:r>
              <a:rPr lang="en-US" altLang="zh-CN" dirty="0" err="1" smtClean="0">
                <a:solidFill>
                  <a:srgbClr val="FFFF00"/>
                </a:solidFill>
              </a:rPr>
              <a:t>param</a:t>
            </a:r>
            <a:endParaRPr lang="en-US" altLang="zh-CN" dirty="0" smtClean="0">
              <a:solidFill>
                <a:srgbClr val="FFFF00"/>
              </a:solidFill>
            </a:endParaRPr>
          </a:p>
          <a:p>
            <a:pPr lvl="1"/>
            <a:r>
              <a:rPr lang="en-US" altLang="zh-CN" dirty="0" smtClean="0">
                <a:solidFill>
                  <a:srgbClr val="FFFF00"/>
                </a:solidFill>
              </a:rPr>
              <a:t>@return</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73915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Javadoc comments</a:t>
            </a:r>
            <a:endParaRPr lang="zh-CN" alt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altLang="zh-CN" dirty="0" smtClean="0">
                <a:solidFill>
                  <a:srgbClr val="FFFF00"/>
                </a:solidFill>
              </a:rPr>
              <a:t>/**</a:t>
            </a:r>
          </a:p>
          <a:p>
            <a:pPr marL="0" indent="0">
              <a:buNone/>
            </a:pPr>
            <a:r>
              <a:rPr lang="en-US" altLang="zh-CN" dirty="0" smtClean="0">
                <a:solidFill>
                  <a:srgbClr val="FFFF00"/>
                </a:solidFill>
              </a:rPr>
              <a:t>* This </a:t>
            </a:r>
            <a:r>
              <a:rPr lang="en-US" altLang="zh-CN" dirty="0">
                <a:solidFill>
                  <a:srgbClr val="FFFF00"/>
                </a:solidFill>
              </a:rPr>
              <a:t>method calculates the Body Mass </a:t>
            </a:r>
            <a:r>
              <a:rPr lang="en-US" altLang="zh-CN" dirty="0" smtClean="0">
                <a:solidFill>
                  <a:srgbClr val="FFFF00"/>
                </a:solidFill>
              </a:rPr>
              <a:t>Index(BMI).</a:t>
            </a:r>
          </a:p>
          <a:p>
            <a:pPr marL="0" indent="0">
              <a:buNone/>
            </a:pPr>
            <a:r>
              <a:rPr lang="en-US" altLang="zh-CN" dirty="0" smtClean="0">
                <a:solidFill>
                  <a:srgbClr val="FFFF00"/>
                </a:solidFill>
              </a:rPr>
              <a:t>* Precondition: the height and weight are positive double values</a:t>
            </a:r>
          </a:p>
          <a:p>
            <a:pPr marL="0" indent="0">
              <a:buNone/>
            </a:pPr>
            <a:r>
              <a:rPr lang="en-US" altLang="zh-CN" dirty="0" smtClean="0">
                <a:solidFill>
                  <a:srgbClr val="FFFF00"/>
                </a:solidFill>
              </a:rPr>
              <a:t>*</a:t>
            </a:r>
            <a:r>
              <a:rPr lang="en-US" altLang="zh-CN" dirty="0">
                <a:solidFill>
                  <a:srgbClr val="FFFF00"/>
                </a:solidFill>
              </a:rPr>
              <a:t> </a:t>
            </a:r>
            <a:r>
              <a:rPr lang="en-US" altLang="zh-CN" dirty="0" err="1" smtClean="0">
                <a:solidFill>
                  <a:srgbClr val="FFFF00"/>
                </a:solidFill>
              </a:rPr>
              <a:t>postcondition</a:t>
            </a:r>
            <a:r>
              <a:rPr lang="en-US" altLang="zh-CN" dirty="0" smtClean="0">
                <a:solidFill>
                  <a:srgbClr val="FFFF00"/>
                </a:solidFill>
              </a:rPr>
              <a:t>: </a:t>
            </a:r>
            <a:r>
              <a:rPr lang="en-US" altLang="zh-CN" dirty="0">
                <a:solidFill>
                  <a:srgbClr val="FFFF00"/>
                </a:solidFill>
              </a:rPr>
              <a:t>if the parameters are valid the result is kg/(m*m),</a:t>
            </a:r>
          </a:p>
          <a:p>
            <a:pPr marL="0" indent="0">
              <a:buNone/>
            </a:pPr>
            <a:r>
              <a:rPr lang="en-US" altLang="zh-CN" dirty="0" smtClean="0">
                <a:solidFill>
                  <a:srgbClr val="FFFF00"/>
                </a:solidFill>
              </a:rPr>
              <a:t>*                            else </a:t>
            </a:r>
            <a:r>
              <a:rPr lang="en-US" altLang="zh-CN" dirty="0">
                <a:solidFill>
                  <a:srgbClr val="FFFF00"/>
                </a:solidFill>
              </a:rPr>
              <a:t>the result will be lower than zero </a:t>
            </a:r>
          </a:p>
          <a:p>
            <a:pPr marL="0" indent="0">
              <a:buNone/>
            </a:pPr>
            <a:r>
              <a:rPr lang="en-US" altLang="zh-CN" dirty="0" smtClean="0">
                <a:solidFill>
                  <a:srgbClr val="FFFF00"/>
                </a:solidFill>
              </a:rPr>
              <a:t>* @</a:t>
            </a:r>
            <a:r>
              <a:rPr lang="en-US" altLang="zh-CN" dirty="0" err="1">
                <a:solidFill>
                  <a:srgbClr val="FFFF00"/>
                </a:solidFill>
              </a:rPr>
              <a:t>param</a:t>
            </a:r>
            <a:r>
              <a:rPr lang="en-US" altLang="zh-CN" dirty="0">
                <a:solidFill>
                  <a:srgbClr val="FFFF00"/>
                </a:solidFill>
              </a:rPr>
              <a:t> </a:t>
            </a:r>
            <a:r>
              <a:rPr lang="en-US" altLang="zh-CN" dirty="0" smtClean="0">
                <a:solidFill>
                  <a:srgbClr val="FFFF00"/>
                </a:solidFill>
              </a:rPr>
              <a:t>m the value of height (&gt;0)</a:t>
            </a:r>
          </a:p>
          <a:p>
            <a:pPr marL="0" indent="0">
              <a:buNone/>
            </a:pPr>
            <a:r>
              <a:rPr lang="en-US" altLang="zh-CN" dirty="0">
                <a:solidFill>
                  <a:srgbClr val="FFFF00"/>
                </a:solidFill>
              </a:rPr>
              <a:t>* </a:t>
            </a:r>
            <a:r>
              <a:rPr lang="en-US" altLang="zh-CN" dirty="0" smtClean="0">
                <a:solidFill>
                  <a:srgbClr val="FFFF00"/>
                </a:solidFill>
              </a:rPr>
              <a:t>@</a:t>
            </a:r>
            <a:r>
              <a:rPr lang="en-US" altLang="zh-CN" dirty="0" err="1">
                <a:solidFill>
                  <a:srgbClr val="FFFF00"/>
                </a:solidFill>
              </a:rPr>
              <a:t>param</a:t>
            </a:r>
            <a:r>
              <a:rPr lang="en-US" altLang="zh-CN" dirty="0">
                <a:solidFill>
                  <a:srgbClr val="FFFF00"/>
                </a:solidFill>
              </a:rPr>
              <a:t> kg the value of weight (&gt;0)</a:t>
            </a:r>
          </a:p>
          <a:p>
            <a:pPr marL="0" indent="0">
              <a:buNone/>
            </a:pPr>
            <a:r>
              <a:rPr lang="en-US" altLang="zh-CN" dirty="0">
                <a:solidFill>
                  <a:srgbClr val="FFFF00"/>
                </a:solidFill>
              </a:rPr>
              <a:t>* @return result </a:t>
            </a:r>
            <a:r>
              <a:rPr lang="en-US" altLang="zh-CN" dirty="0" smtClean="0">
                <a:solidFill>
                  <a:srgbClr val="FFFF00"/>
                </a:solidFill>
              </a:rPr>
              <a:t>of </a:t>
            </a:r>
            <a:r>
              <a:rPr lang="en-US" altLang="zh-CN" dirty="0">
                <a:solidFill>
                  <a:srgbClr val="FFFF00"/>
                </a:solidFill>
              </a:rPr>
              <a:t>kg/(m*m</a:t>
            </a:r>
            <a:r>
              <a:rPr lang="en-US" altLang="zh-CN" dirty="0" smtClean="0">
                <a:solidFill>
                  <a:srgbClr val="FFFF00"/>
                </a:solidFill>
              </a:rPr>
              <a:t>) </a:t>
            </a:r>
            <a:r>
              <a:rPr lang="en-US" altLang="zh-CN" dirty="0">
                <a:solidFill>
                  <a:srgbClr val="FFFF00"/>
                </a:solidFill>
              </a:rPr>
              <a:t>*/</a:t>
            </a:r>
            <a:endParaRPr lang="en-US" altLang="zh-CN" dirty="0" smtClean="0">
              <a:solidFill>
                <a:srgbClr val="FFFF00"/>
              </a:solidFill>
            </a:endParaRPr>
          </a:p>
          <a:p>
            <a:pPr marL="0" indent="0">
              <a:buNone/>
            </a:pPr>
            <a:r>
              <a:rPr lang="en-US" altLang="zh-CN" dirty="0" smtClean="0"/>
              <a:t>public </a:t>
            </a:r>
            <a:r>
              <a:rPr lang="en-US" altLang="zh-CN" dirty="0"/>
              <a:t>static double </a:t>
            </a:r>
            <a:r>
              <a:rPr lang="en-US" altLang="zh-CN" dirty="0" err="1" smtClean="0"/>
              <a:t>calcBMI</a:t>
            </a:r>
            <a:r>
              <a:rPr lang="en-US" altLang="zh-CN" dirty="0" smtClean="0"/>
              <a:t>(double </a:t>
            </a:r>
            <a:r>
              <a:rPr lang="en-US" altLang="zh-CN" dirty="0"/>
              <a:t>m, double kg) </a:t>
            </a:r>
            <a:r>
              <a:rPr lang="en-US" altLang="zh-CN" dirty="0" smtClean="0"/>
              <a:t>{</a:t>
            </a:r>
          </a:p>
          <a:p>
            <a:pPr marL="0" indent="0">
              <a:buNone/>
            </a:pPr>
            <a:r>
              <a:rPr lang="en-US" altLang="zh-CN" dirty="0"/>
              <a:t>	</a:t>
            </a:r>
            <a:r>
              <a:rPr lang="en-US" altLang="zh-CN" dirty="0" smtClean="0"/>
              <a:t>if(m&lt;=0 || kg&lt;=0) return -1;</a:t>
            </a:r>
            <a:endParaRPr lang="en-US" altLang="zh-CN" dirty="0"/>
          </a:p>
          <a:p>
            <a:pPr marL="0" indent="0">
              <a:buNone/>
            </a:pPr>
            <a:r>
              <a:rPr lang="en-US" altLang="zh-CN" dirty="0"/>
              <a:t>	return kg/(m*m);</a:t>
            </a:r>
          </a:p>
          <a:p>
            <a:pPr marL="0" indent="0">
              <a:buNone/>
            </a:pPr>
            <a:r>
              <a:rPr lang="en-US" altLang="zh-CN" dirty="0"/>
              <a:t>}</a:t>
            </a:r>
          </a:p>
          <a:p>
            <a:endParaRPr lang="zh-CN" altLang="en-US" dirty="0"/>
          </a:p>
        </p:txBody>
      </p:sp>
      <p:pic>
        <p:nvPicPr>
          <p:cNvPr id="5" name="图片 4"/>
          <p:cNvPicPr>
            <a:picLocks noChangeAspect="1"/>
          </p:cNvPicPr>
          <p:nvPr/>
        </p:nvPicPr>
        <p:blipFill>
          <a:blip r:embed="rId2"/>
          <a:stretch>
            <a:fillRect/>
          </a:stretch>
        </p:blipFill>
        <p:spPr>
          <a:xfrm>
            <a:off x="2240632" y="3274826"/>
            <a:ext cx="6274718" cy="3396217"/>
          </a:xfrm>
          <a:prstGeom prst="rect">
            <a:avLst/>
          </a:prstGeom>
        </p:spPr>
      </p:pic>
    </p:spTree>
    <p:extLst>
      <p:ext uri="{BB962C8B-B14F-4D97-AF65-F5344CB8AC3E}">
        <p14:creationId xmlns:p14="http://schemas.microsoft.com/office/powerpoint/2010/main" val="255320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BodyMassIndex.java (modified)</a:t>
            </a:r>
            <a:endParaRPr lang="zh-CN" altLang="en-US" dirty="0"/>
          </a:p>
        </p:txBody>
      </p:sp>
      <p:sp>
        <p:nvSpPr>
          <p:cNvPr id="3" name="Content Placeholder 2"/>
          <p:cNvSpPr>
            <a:spLocks noGrp="1"/>
          </p:cNvSpPr>
          <p:nvPr>
            <p:ph idx="1"/>
          </p:nvPr>
        </p:nvSpPr>
        <p:spPr>
          <a:xfrm>
            <a:off x="628650" y="1825624"/>
            <a:ext cx="7886700" cy="4935393"/>
          </a:xfrm>
        </p:spPr>
        <p:txBody>
          <a:bodyPr>
            <a:normAutofit fontScale="70000" lnSpcReduction="20000"/>
          </a:bodyPr>
          <a:lstStyle/>
          <a:p>
            <a:pPr marL="0" indent="0">
              <a:buNone/>
            </a:pPr>
            <a:r>
              <a:rPr lang="en-US" altLang="zh-CN" dirty="0"/>
              <a:t>import </a:t>
            </a:r>
            <a:r>
              <a:rPr lang="en-US" altLang="zh-CN" dirty="0" err="1"/>
              <a:t>java.util.Scanner</a:t>
            </a:r>
            <a:r>
              <a:rPr lang="en-US" altLang="zh-CN" dirty="0"/>
              <a:t>; </a:t>
            </a:r>
          </a:p>
          <a:p>
            <a:pPr marL="0" indent="0">
              <a:buNone/>
            </a:pPr>
            <a:r>
              <a:rPr lang="en-US" altLang="zh-CN" dirty="0" smtClean="0"/>
              <a:t>public </a:t>
            </a:r>
            <a:r>
              <a:rPr lang="en-US" altLang="zh-CN" dirty="0"/>
              <a:t>class </a:t>
            </a:r>
            <a:r>
              <a:rPr lang="en-US" altLang="zh-CN" dirty="0" err="1"/>
              <a:t>BodyMassIndex</a:t>
            </a:r>
            <a:r>
              <a:rPr lang="en-US" altLang="zh-CN" dirty="0"/>
              <a:t> </a:t>
            </a:r>
            <a:r>
              <a:rPr lang="en-US" altLang="zh-CN" dirty="0" smtClean="0"/>
              <a:t>{</a:t>
            </a:r>
            <a:endParaRPr lang="en-US" altLang="zh-CN" dirty="0"/>
          </a:p>
          <a:p>
            <a:pPr marL="0" indent="0">
              <a:buNone/>
            </a:pPr>
            <a:r>
              <a:rPr lang="en-US" altLang="zh-CN" dirty="0"/>
              <a:t>	public static void main(String[] </a:t>
            </a:r>
            <a:r>
              <a:rPr lang="en-US" altLang="zh-CN" dirty="0" err="1"/>
              <a:t>args</a:t>
            </a:r>
            <a:r>
              <a:rPr lang="en-US" altLang="zh-CN" dirty="0"/>
              <a:t>) </a:t>
            </a:r>
            <a:r>
              <a:rPr lang="en-US" altLang="zh-CN" dirty="0" smtClean="0"/>
              <a:t>{</a:t>
            </a:r>
          </a:p>
          <a:p>
            <a:pPr marL="0" indent="0">
              <a:buNone/>
            </a:pPr>
            <a:r>
              <a:rPr lang="en-US" altLang="zh-CN" dirty="0"/>
              <a:t>	</a:t>
            </a:r>
            <a:r>
              <a:rPr lang="en-US" altLang="zh-CN" dirty="0" smtClean="0"/>
              <a:t>	Scanner </a:t>
            </a:r>
            <a:r>
              <a:rPr lang="en-US" altLang="zh-CN" dirty="0"/>
              <a:t>in = new Scanner(System.in); </a:t>
            </a:r>
            <a:endParaRPr lang="en-US" altLang="zh-CN" dirty="0" smtClean="0"/>
          </a:p>
          <a:p>
            <a:pPr marL="0" indent="0">
              <a:buNone/>
            </a:pPr>
            <a:r>
              <a:rPr lang="en-US" altLang="zh-CN" dirty="0"/>
              <a:t>		System.out.println</a:t>
            </a:r>
            <a:r>
              <a:rPr lang="en-US" altLang="zh-CN" dirty="0" smtClean="0"/>
              <a:t>(“height is ? meters”);</a:t>
            </a:r>
          </a:p>
          <a:p>
            <a:pPr marL="0" indent="0">
              <a:buNone/>
            </a:pPr>
            <a:r>
              <a:rPr lang="en-US" altLang="zh-CN" dirty="0"/>
              <a:t>		</a:t>
            </a:r>
            <a:r>
              <a:rPr lang="en-US" altLang="zh-CN" dirty="0" smtClean="0"/>
              <a:t>double height= </a:t>
            </a:r>
            <a:r>
              <a:rPr lang="en-US" altLang="zh-CN" dirty="0" err="1" smtClean="0"/>
              <a:t>in.nextDouble</a:t>
            </a:r>
            <a:r>
              <a:rPr lang="en-US" altLang="zh-CN" dirty="0" smtClean="0"/>
              <a:t>(); </a:t>
            </a:r>
          </a:p>
          <a:p>
            <a:pPr marL="0" indent="0">
              <a:buNone/>
            </a:pPr>
            <a:r>
              <a:rPr lang="en-US" altLang="zh-CN" dirty="0"/>
              <a:t>		System.out.println</a:t>
            </a:r>
            <a:r>
              <a:rPr lang="en-US" altLang="zh-CN" dirty="0" smtClean="0"/>
              <a:t>(“weight is ? kg”);</a:t>
            </a:r>
          </a:p>
          <a:p>
            <a:pPr marL="0" indent="0">
              <a:buNone/>
            </a:pPr>
            <a:r>
              <a:rPr lang="en-US" altLang="zh-CN" dirty="0"/>
              <a:t>		double </a:t>
            </a:r>
            <a:r>
              <a:rPr lang="en-US" altLang="zh-CN" dirty="0" smtClean="0"/>
              <a:t>weight</a:t>
            </a:r>
            <a:r>
              <a:rPr lang="en-US" altLang="zh-CN" dirty="0"/>
              <a:t>= </a:t>
            </a:r>
            <a:r>
              <a:rPr lang="en-US" altLang="zh-CN" dirty="0" err="1"/>
              <a:t>in.nextDouble</a:t>
            </a:r>
            <a:r>
              <a:rPr lang="en-US" altLang="zh-CN" dirty="0"/>
              <a:t>(); </a:t>
            </a:r>
            <a:endParaRPr lang="en-US" altLang="zh-CN" dirty="0" smtClean="0"/>
          </a:p>
          <a:p>
            <a:pPr marL="0" indent="0">
              <a:buNone/>
            </a:pPr>
            <a:r>
              <a:rPr lang="en-US" altLang="zh-CN" dirty="0"/>
              <a:t>		</a:t>
            </a:r>
            <a:r>
              <a:rPr lang="en-US" altLang="zh-CN" dirty="0" smtClean="0">
                <a:solidFill>
                  <a:srgbClr val="FFFF00"/>
                </a:solidFill>
              </a:rPr>
              <a:t>double </a:t>
            </a:r>
            <a:r>
              <a:rPr lang="en-US" altLang="zh-CN" dirty="0" err="1" smtClean="0">
                <a:solidFill>
                  <a:srgbClr val="FFFF00"/>
                </a:solidFill>
              </a:rPr>
              <a:t>bmi</a:t>
            </a:r>
            <a:r>
              <a:rPr lang="en-US" altLang="zh-CN" dirty="0" smtClean="0">
                <a:solidFill>
                  <a:srgbClr val="FFFF00"/>
                </a:solidFill>
              </a:rPr>
              <a:t> = </a:t>
            </a:r>
            <a:r>
              <a:rPr lang="en-US" altLang="zh-CN" dirty="0" err="1">
                <a:solidFill>
                  <a:srgbClr val="FFFF00"/>
                </a:solidFill>
              </a:rPr>
              <a:t>calcBMI</a:t>
            </a:r>
            <a:r>
              <a:rPr lang="en-US" altLang="zh-CN" dirty="0">
                <a:solidFill>
                  <a:srgbClr val="FFFF00"/>
                </a:solidFill>
              </a:rPr>
              <a:t>(</a:t>
            </a:r>
            <a:r>
              <a:rPr lang="en-US" altLang="zh-CN" dirty="0" err="1">
                <a:solidFill>
                  <a:srgbClr val="FFFF00"/>
                </a:solidFill>
              </a:rPr>
              <a:t>height,weight</a:t>
            </a:r>
            <a:r>
              <a:rPr lang="en-US" altLang="zh-CN" dirty="0" smtClean="0">
                <a:solidFill>
                  <a:srgbClr val="FFFF00"/>
                </a:solidFill>
              </a:rPr>
              <a:t>);</a:t>
            </a:r>
          </a:p>
          <a:p>
            <a:pPr marL="0" indent="0">
              <a:buNone/>
            </a:pPr>
            <a:r>
              <a:rPr lang="en-US" altLang="zh-CN" dirty="0" smtClean="0">
                <a:solidFill>
                  <a:srgbClr val="FFFF00"/>
                </a:solidFill>
              </a:rPr>
              <a:t>		if(</a:t>
            </a:r>
            <a:r>
              <a:rPr lang="en-US" altLang="zh-CN" dirty="0" err="1" smtClean="0">
                <a:solidFill>
                  <a:srgbClr val="FFFF00"/>
                </a:solidFill>
              </a:rPr>
              <a:t>bmi</a:t>
            </a:r>
            <a:r>
              <a:rPr lang="en-US" altLang="zh-CN" dirty="0" smtClean="0">
                <a:solidFill>
                  <a:srgbClr val="FFFF00"/>
                </a:solidFill>
              </a:rPr>
              <a:t>&gt;0) </a:t>
            </a:r>
            <a:r>
              <a:rPr lang="en-US" altLang="zh-CN" dirty="0" err="1" smtClean="0">
                <a:solidFill>
                  <a:srgbClr val="FFFF00"/>
                </a:solidFill>
              </a:rPr>
              <a:t>showCategory</a:t>
            </a:r>
            <a:r>
              <a:rPr lang="en-US" altLang="zh-CN" dirty="0" smtClean="0">
                <a:solidFill>
                  <a:srgbClr val="FFFF00"/>
                </a:solidFill>
              </a:rPr>
              <a:t>(</a:t>
            </a:r>
            <a:r>
              <a:rPr lang="en-US" altLang="zh-CN" dirty="0" err="1" smtClean="0">
                <a:solidFill>
                  <a:srgbClr val="FFFF00"/>
                </a:solidFill>
              </a:rPr>
              <a:t>bmi</a:t>
            </a:r>
            <a:r>
              <a:rPr lang="en-US" altLang="zh-CN" dirty="0" smtClean="0">
                <a:solidFill>
                  <a:srgbClr val="FFFF00"/>
                </a:solidFill>
              </a:rPr>
              <a:t>); </a:t>
            </a:r>
          </a:p>
          <a:p>
            <a:pPr marL="0" indent="0">
              <a:buNone/>
            </a:pPr>
            <a:r>
              <a:rPr lang="en-US" altLang="zh-CN" dirty="0">
                <a:solidFill>
                  <a:srgbClr val="FFFF00"/>
                </a:solidFill>
              </a:rPr>
              <a:t>		</a:t>
            </a:r>
            <a:r>
              <a:rPr lang="en-US" altLang="zh-CN" dirty="0" smtClean="0">
                <a:solidFill>
                  <a:srgbClr val="FFFF00"/>
                </a:solidFill>
              </a:rPr>
              <a:t>else System.out.println(“input error!”)</a:t>
            </a:r>
          </a:p>
          <a:p>
            <a:pPr marL="0" indent="0">
              <a:buNone/>
            </a:pPr>
            <a:r>
              <a:rPr lang="en-US" altLang="zh-CN" dirty="0" smtClean="0"/>
              <a:t>	}</a:t>
            </a:r>
          </a:p>
          <a:p>
            <a:pPr marL="0" indent="0">
              <a:buNone/>
            </a:pPr>
            <a:r>
              <a:rPr lang="en-US" altLang="zh-CN" dirty="0"/>
              <a:t>	</a:t>
            </a:r>
            <a:r>
              <a:rPr lang="en-US" altLang="zh-CN" dirty="0" smtClean="0"/>
              <a:t>…</a:t>
            </a:r>
            <a:endParaRPr lang="en-US"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21910985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BodyMassIndex.java (modified)</a:t>
            </a:r>
            <a:endParaRPr lang="zh-CN" altLang="en-US" dirty="0"/>
          </a:p>
        </p:txBody>
      </p:sp>
      <p:sp>
        <p:nvSpPr>
          <p:cNvPr id="3" name="Content Placeholder 2"/>
          <p:cNvSpPr>
            <a:spLocks noGrp="1"/>
          </p:cNvSpPr>
          <p:nvPr>
            <p:ph idx="1"/>
          </p:nvPr>
        </p:nvSpPr>
        <p:spPr>
          <a:xfrm>
            <a:off x="628650" y="1825624"/>
            <a:ext cx="7886700" cy="4935393"/>
          </a:xfrm>
        </p:spPr>
        <p:txBody>
          <a:bodyPr>
            <a:normAutofit fontScale="70000" lnSpcReduction="20000"/>
          </a:bodyPr>
          <a:lstStyle/>
          <a:p>
            <a:pPr marL="0" indent="0">
              <a:buNone/>
            </a:pPr>
            <a:r>
              <a:rPr lang="en-US" altLang="zh-CN" dirty="0"/>
              <a:t>import </a:t>
            </a:r>
            <a:r>
              <a:rPr lang="en-US" altLang="zh-CN" dirty="0" err="1"/>
              <a:t>java.util.Scanner</a:t>
            </a:r>
            <a:r>
              <a:rPr lang="en-US" altLang="zh-CN" dirty="0"/>
              <a:t>; </a:t>
            </a:r>
          </a:p>
          <a:p>
            <a:pPr marL="0" indent="0">
              <a:buNone/>
            </a:pPr>
            <a:r>
              <a:rPr lang="en-US" altLang="zh-CN" dirty="0" smtClean="0"/>
              <a:t>public </a:t>
            </a:r>
            <a:r>
              <a:rPr lang="en-US" altLang="zh-CN" dirty="0"/>
              <a:t>class </a:t>
            </a:r>
            <a:r>
              <a:rPr lang="en-US" altLang="zh-CN" dirty="0" err="1"/>
              <a:t>BodyMassIndex</a:t>
            </a:r>
            <a:r>
              <a:rPr lang="en-US" altLang="zh-CN" dirty="0"/>
              <a:t> </a:t>
            </a:r>
            <a:r>
              <a:rPr lang="en-US" altLang="zh-CN" dirty="0" smtClean="0"/>
              <a:t>{</a:t>
            </a:r>
            <a:endParaRPr lang="en-US" altLang="zh-CN" dirty="0"/>
          </a:p>
          <a:p>
            <a:pPr marL="0" indent="0">
              <a:buNone/>
            </a:pPr>
            <a:r>
              <a:rPr lang="en-US" altLang="zh-CN" dirty="0"/>
              <a:t>	public static void main(String[] </a:t>
            </a:r>
            <a:r>
              <a:rPr lang="en-US" altLang="zh-CN" dirty="0" err="1"/>
              <a:t>args</a:t>
            </a:r>
            <a:r>
              <a:rPr lang="en-US" altLang="zh-CN" dirty="0"/>
              <a:t>) </a:t>
            </a:r>
            <a:r>
              <a:rPr lang="en-US" altLang="zh-CN" dirty="0" smtClean="0"/>
              <a:t>{</a:t>
            </a:r>
          </a:p>
          <a:p>
            <a:pPr marL="0" indent="0">
              <a:buNone/>
            </a:pPr>
            <a:r>
              <a:rPr lang="en-US" altLang="zh-CN" dirty="0"/>
              <a:t>	</a:t>
            </a:r>
            <a:r>
              <a:rPr lang="en-US" altLang="zh-CN" dirty="0" smtClean="0"/>
              <a:t>	Scanner </a:t>
            </a:r>
            <a:r>
              <a:rPr lang="en-US" altLang="zh-CN" dirty="0"/>
              <a:t>in = new Scanner(System.in); </a:t>
            </a:r>
            <a:endParaRPr lang="en-US" altLang="zh-CN" dirty="0" smtClean="0"/>
          </a:p>
          <a:p>
            <a:pPr marL="0" indent="0">
              <a:buNone/>
            </a:pPr>
            <a:r>
              <a:rPr lang="en-US" altLang="zh-CN" dirty="0"/>
              <a:t>		System.out.println</a:t>
            </a:r>
            <a:r>
              <a:rPr lang="en-US" altLang="zh-CN" dirty="0" smtClean="0"/>
              <a:t>(“height is ? meters”);</a:t>
            </a:r>
          </a:p>
          <a:p>
            <a:pPr marL="0" indent="0">
              <a:buNone/>
            </a:pPr>
            <a:r>
              <a:rPr lang="en-US" altLang="zh-CN" dirty="0"/>
              <a:t>		</a:t>
            </a:r>
            <a:r>
              <a:rPr lang="en-US" altLang="zh-CN" dirty="0" smtClean="0"/>
              <a:t>double height= </a:t>
            </a:r>
            <a:r>
              <a:rPr lang="en-US" altLang="zh-CN" dirty="0" err="1" smtClean="0"/>
              <a:t>in.nextDouble</a:t>
            </a:r>
            <a:r>
              <a:rPr lang="en-US" altLang="zh-CN" dirty="0" smtClean="0"/>
              <a:t>(); </a:t>
            </a:r>
          </a:p>
          <a:p>
            <a:pPr marL="0" indent="0">
              <a:buNone/>
            </a:pPr>
            <a:r>
              <a:rPr lang="en-US" altLang="zh-CN" dirty="0"/>
              <a:t>		System.out.println</a:t>
            </a:r>
            <a:r>
              <a:rPr lang="en-US" altLang="zh-CN" dirty="0" smtClean="0"/>
              <a:t>(“weight is ? kg”);</a:t>
            </a:r>
          </a:p>
          <a:p>
            <a:pPr marL="0" indent="0">
              <a:buNone/>
            </a:pPr>
            <a:r>
              <a:rPr lang="en-US" altLang="zh-CN" dirty="0"/>
              <a:t>		double </a:t>
            </a:r>
            <a:r>
              <a:rPr lang="en-US" altLang="zh-CN" dirty="0" smtClean="0"/>
              <a:t>weight</a:t>
            </a:r>
            <a:r>
              <a:rPr lang="en-US" altLang="zh-CN" dirty="0"/>
              <a:t>= </a:t>
            </a:r>
            <a:r>
              <a:rPr lang="en-US" altLang="zh-CN" dirty="0" err="1"/>
              <a:t>in.nextDouble</a:t>
            </a:r>
            <a:r>
              <a:rPr lang="en-US" altLang="zh-CN" dirty="0"/>
              <a:t>(); </a:t>
            </a:r>
            <a:endParaRPr lang="en-US" altLang="zh-CN" dirty="0" smtClean="0"/>
          </a:p>
          <a:p>
            <a:pPr marL="0" indent="0">
              <a:buNone/>
            </a:pPr>
            <a:r>
              <a:rPr lang="en-US" altLang="zh-CN" dirty="0"/>
              <a:t>		</a:t>
            </a:r>
            <a:r>
              <a:rPr lang="en-US" altLang="zh-CN" dirty="0" smtClean="0">
                <a:solidFill>
                  <a:srgbClr val="FFFF00"/>
                </a:solidFill>
              </a:rPr>
              <a:t>if(weight &gt;0 &amp;&amp; height &gt;0)</a:t>
            </a:r>
          </a:p>
          <a:p>
            <a:pPr marL="0" indent="0">
              <a:buNone/>
            </a:pPr>
            <a:r>
              <a:rPr lang="en-US" altLang="zh-CN" dirty="0" smtClean="0">
                <a:solidFill>
                  <a:srgbClr val="FFFF00"/>
                </a:solidFill>
              </a:rPr>
              <a:t>		 	</a:t>
            </a:r>
            <a:r>
              <a:rPr lang="en-US" altLang="zh-CN" dirty="0" err="1" smtClean="0">
                <a:solidFill>
                  <a:srgbClr val="FFFF00"/>
                </a:solidFill>
              </a:rPr>
              <a:t>showCategory</a:t>
            </a:r>
            <a:r>
              <a:rPr lang="en-US" altLang="zh-CN" dirty="0" smtClean="0">
                <a:solidFill>
                  <a:srgbClr val="FFFF00"/>
                </a:solidFill>
              </a:rPr>
              <a:t>(</a:t>
            </a:r>
            <a:r>
              <a:rPr lang="en-US" altLang="zh-CN" dirty="0" err="1" smtClean="0">
                <a:solidFill>
                  <a:srgbClr val="FFFF00"/>
                </a:solidFill>
              </a:rPr>
              <a:t>calcBMI</a:t>
            </a:r>
            <a:r>
              <a:rPr lang="en-US" altLang="zh-CN" dirty="0" smtClean="0">
                <a:solidFill>
                  <a:srgbClr val="FFFF00"/>
                </a:solidFill>
              </a:rPr>
              <a:t>(</a:t>
            </a:r>
            <a:r>
              <a:rPr lang="en-US" altLang="zh-CN" dirty="0" err="1" smtClean="0">
                <a:solidFill>
                  <a:srgbClr val="FFFF00"/>
                </a:solidFill>
              </a:rPr>
              <a:t>height,weight</a:t>
            </a:r>
            <a:r>
              <a:rPr lang="en-US" altLang="zh-CN" dirty="0" smtClean="0">
                <a:solidFill>
                  <a:srgbClr val="FFFF00"/>
                </a:solidFill>
              </a:rPr>
              <a:t>)); </a:t>
            </a:r>
          </a:p>
          <a:p>
            <a:pPr marL="0" indent="0">
              <a:buNone/>
            </a:pPr>
            <a:r>
              <a:rPr lang="en-US" altLang="zh-CN" dirty="0">
                <a:solidFill>
                  <a:srgbClr val="FFFF00"/>
                </a:solidFill>
              </a:rPr>
              <a:t>		</a:t>
            </a:r>
            <a:r>
              <a:rPr lang="en-US" altLang="zh-CN" dirty="0" smtClean="0">
                <a:solidFill>
                  <a:srgbClr val="FFFF00"/>
                </a:solidFill>
              </a:rPr>
              <a:t>else System.out.println(“input error!”)</a:t>
            </a:r>
          </a:p>
          <a:p>
            <a:pPr marL="0" indent="0">
              <a:buNone/>
            </a:pPr>
            <a:r>
              <a:rPr lang="en-US" altLang="zh-CN" dirty="0" smtClean="0"/>
              <a:t>	}</a:t>
            </a:r>
          </a:p>
          <a:p>
            <a:pPr marL="0" indent="0">
              <a:buNone/>
            </a:pPr>
            <a:r>
              <a:rPr lang="en-US" altLang="zh-CN" dirty="0"/>
              <a:t>	</a:t>
            </a:r>
            <a:r>
              <a:rPr lang="en-US" altLang="zh-CN" dirty="0" smtClean="0"/>
              <a:t>…</a:t>
            </a:r>
            <a:endParaRPr lang="en-US" altLang="zh-CN" dirty="0"/>
          </a:p>
          <a:p>
            <a:pPr marL="0" indent="0">
              <a:buNone/>
            </a:pPr>
            <a:r>
              <a:rPr lang="en-US" altLang="zh-CN" dirty="0"/>
              <a:t>}</a:t>
            </a:r>
            <a:endParaRPr lang="zh-CN" altLang="en-US" dirty="0"/>
          </a:p>
        </p:txBody>
      </p:sp>
      <p:sp>
        <p:nvSpPr>
          <p:cNvPr id="4" name="文本框 3"/>
          <p:cNvSpPr txBox="1"/>
          <p:nvPr/>
        </p:nvSpPr>
        <p:spPr>
          <a:xfrm>
            <a:off x="7015772" y="5816010"/>
            <a:ext cx="1499578" cy="646331"/>
          </a:xfrm>
          <a:prstGeom prst="rect">
            <a:avLst/>
          </a:prstGeom>
          <a:noFill/>
        </p:spPr>
        <p:txBody>
          <a:bodyPr wrap="none" rtlCol="0">
            <a:spAutoFit/>
          </a:bodyPr>
          <a:lstStyle/>
          <a:p>
            <a:r>
              <a:rPr lang="en-US" altLang="zh-CN" sz="3600" dirty="0" smtClean="0">
                <a:solidFill>
                  <a:srgbClr val="FFFF00"/>
                </a:solidFill>
              </a:rPr>
              <a:t>Better</a:t>
            </a:r>
            <a:r>
              <a:rPr lang="en-US" altLang="zh-CN" sz="3600" dirty="0">
                <a:solidFill>
                  <a:srgbClr val="FFFF00"/>
                </a:solidFill>
              </a:rPr>
              <a:t>!</a:t>
            </a:r>
            <a:endParaRPr lang="zh-CN" altLang="en-US" sz="3600" dirty="0">
              <a:solidFill>
                <a:srgbClr val="FFFF00"/>
              </a:solidFill>
            </a:endParaRPr>
          </a:p>
        </p:txBody>
      </p:sp>
    </p:spTree>
    <p:extLst>
      <p:ext uri="{BB962C8B-B14F-4D97-AF65-F5344CB8AC3E}">
        <p14:creationId xmlns:p14="http://schemas.microsoft.com/office/powerpoint/2010/main" val="311089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Javadoc demo</a:t>
            </a:r>
            <a:endParaRPr lang="zh-CN" altLang="en-US" dirty="0"/>
          </a:p>
        </p:txBody>
      </p:sp>
      <p:sp>
        <p:nvSpPr>
          <p:cNvPr id="5" name="Text Placeholder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1242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Well Done?</a:t>
            </a:r>
            <a:endParaRPr lang="zh-CN" altLang="en-US" dirty="0"/>
          </a:p>
        </p:txBody>
      </p:sp>
      <p:sp>
        <p:nvSpPr>
          <p:cNvPr id="3" name="Content Placeholder 2"/>
          <p:cNvSpPr>
            <a:spLocks noGrp="1"/>
          </p:cNvSpPr>
          <p:nvPr>
            <p:ph idx="1"/>
          </p:nvPr>
        </p:nvSpPr>
        <p:spPr>
          <a:xfrm>
            <a:off x="628650" y="1825625"/>
            <a:ext cx="4895850" cy="4351338"/>
          </a:xfrm>
        </p:spPr>
        <p:txBody>
          <a:bodyPr/>
          <a:lstStyle/>
          <a:p>
            <a:r>
              <a:rPr lang="en-US" altLang="zh-CN" dirty="0" smtClean="0"/>
              <a:t>Assume the users of this </a:t>
            </a:r>
            <a:r>
              <a:rPr lang="en-US" altLang="zh-CN" dirty="0"/>
              <a:t>program are </a:t>
            </a:r>
            <a:r>
              <a:rPr lang="en-US" altLang="zh-CN" dirty="0" smtClean="0"/>
              <a:t>from all over the world.</a:t>
            </a:r>
            <a:r>
              <a:rPr lang="en-US" altLang="zh-CN" dirty="0"/>
              <a:t> </a:t>
            </a:r>
            <a:endParaRPr lang="en-US" altLang="zh-CN" dirty="0" smtClean="0"/>
          </a:p>
          <a:p>
            <a:r>
              <a:rPr lang="en-US" altLang="zh-CN" dirty="0" smtClean="0"/>
              <a:t>And in different country, the BMI ranges are different.</a:t>
            </a:r>
          </a:p>
          <a:p>
            <a:r>
              <a:rPr lang="en-US" altLang="zh-CN" dirty="0" smtClean="0"/>
              <a:t>For example, </a:t>
            </a:r>
            <a:r>
              <a:rPr lang="en-US" altLang="zh-CN" dirty="0" smtClean="0">
                <a:solidFill>
                  <a:srgbClr val="FFFF00"/>
                </a:solidFill>
              </a:rPr>
              <a:t>Japan </a:t>
            </a:r>
            <a:r>
              <a:rPr lang="en-US" altLang="zh-CN" dirty="0">
                <a:solidFill>
                  <a:srgbClr val="FFFF00"/>
                </a:solidFill>
              </a:rPr>
              <a:t>Society for the Study of Obesity </a:t>
            </a:r>
            <a:r>
              <a:rPr lang="en-US" altLang="zh-CN" dirty="0"/>
              <a:t>recommends the following BMI </a:t>
            </a:r>
            <a:r>
              <a:rPr lang="en-US" altLang="zh-CN" dirty="0" smtClean="0"/>
              <a:t>ranges</a:t>
            </a:r>
            <a:r>
              <a:rPr lang="en-US" altLang="zh-CN" dirty="0" smtClean="0">
                <a:sym typeface="Wingdings" panose="05000000000000000000" pitchFamily="2" charset="2"/>
              </a:rPr>
              <a:t></a:t>
            </a:r>
            <a:r>
              <a:rPr lang="en-US" altLang="zh-CN" dirty="0" smtClean="0"/>
              <a:t>.</a:t>
            </a:r>
            <a:endParaRPr lang="en-US" altLang="zh-CN" dirty="0"/>
          </a:p>
          <a:p>
            <a:endParaRPr lang="zh-CN" altLang="en-US" dirty="0"/>
          </a:p>
        </p:txBody>
      </p:sp>
      <p:pic>
        <p:nvPicPr>
          <p:cNvPr id="5" name="Picture 4"/>
          <p:cNvPicPr>
            <a:picLocks noChangeAspect="1"/>
          </p:cNvPicPr>
          <p:nvPr/>
        </p:nvPicPr>
        <p:blipFill>
          <a:blip r:embed="rId2"/>
          <a:stretch>
            <a:fillRect/>
          </a:stretch>
        </p:blipFill>
        <p:spPr>
          <a:xfrm>
            <a:off x="5524500" y="2320131"/>
            <a:ext cx="2990850" cy="3362325"/>
          </a:xfrm>
          <a:prstGeom prst="rect">
            <a:avLst/>
          </a:prstGeom>
        </p:spPr>
      </p:pic>
    </p:spTree>
    <p:extLst>
      <p:ext uri="{BB962C8B-B14F-4D97-AF65-F5344CB8AC3E}">
        <p14:creationId xmlns:p14="http://schemas.microsoft.com/office/powerpoint/2010/main" val="2633330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BodyMassIndex.java</a:t>
            </a:r>
            <a:endParaRPr lang="zh-CN" altLang="en-US" dirty="0"/>
          </a:p>
        </p:txBody>
      </p:sp>
      <p:sp>
        <p:nvSpPr>
          <p:cNvPr id="3" name="Content Placeholder 2"/>
          <p:cNvSpPr>
            <a:spLocks noGrp="1"/>
          </p:cNvSpPr>
          <p:nvPr>
            <p:ph idx="1"/>
          </p:nvPr>
        </p:nvSpPr>
        <p:spPr>
          <a:xfrm>
            <a:off x="628650" y="1825624"/>
            <a:ext cx="7886700" cy="4935393"/>
          </a:xfrm>
        </p:spPr>
        <p:txBody>
          <a:bodyPr>
            <a:noAutofit/>
          </a:bodyPr>
          <a:lstStyle/>
          <a:p>
            <a:pPr marL="0" indent="0">
              <a:buNone/>
            </a:pPr>
            <a:r>
              <a:rPr lang="en-US" altLang="zh-CN" sz="2000" dirty="0"/>
              <a:t>import </a:t>
            </a:r>
            <a:r>
              <a:rPr lang="en-US" altLang="zh-CN" sz="2000" dirty="0" err="1"/>
              <a:t>java.util.Scanner</a:t>
            </a:r>
            <a:r>
              <a:rPr lang="en-US" altLang="zh-CN" sz="2000" dirty="0"/>
              <a:t>; </a:t>
            </a:r>
          </a:p>
          <a:p>
            <a:pPr marL="0" indent="0">
              <a:buNone/>
            </a:pPr>
            <a:r>
              <a:rPr lang="en-US" altLang="zh-CN" sz="2000" dirty="0" smtClean="0"/>
              <a:t>public </a:t>
            </a:r>
            <a:r>
              <a:rPr lang="en-US" altLang="zh-CN" sz="2000" dirty="0"/>
              <a:t>class </a:t>
            </a:r>
            <a:r>
              <a:rPr lang="en-US" altLang="zh-CN" sz="2000" dirty="0" err="1"/>
              <a:t>BodyMassIndex</a:t>
            </a:r>
            <a:r>
              <a:rPr lang="en-US" altLang="zh-CN" sz="2000" dirty="0"/>
              <a:t> </a:t>
            </a:r>
            <a:r>
              <a:rPr lang="en-US" altLang="zh-CN" sz="2000" dirty="0" smtClean="0"/>
              <a:t>{</a:t>
            </a:r>
            <a:endParaRPr lang="en-US" altLang="zh-CN" sz="2000" dirty="0"/>
          </a:p>
          <a:p>
            <a:pPr marL="0" indent="0">
              <a:buNone/>
            </a:pPr>
            <a:r>
              <a:rPr lang="en-US" altLang="zh-CN" sz="2000" dirty="0"/>
              <a:t>	public static void main(String[] </a:t>
            </a:r>
            <a:r>
              <a:rPr lang="en-US" altLang="zh-CN" sz="2000" dirty="0" err="1"/>
              <a:t>args</a:t>
            </a:r>
            <a:r>
              <a:rPr lang="en-US" altLang="zh-CN" sz="2000" dirty="0"/>
              <a:t>) </a:t>
            </a:r>
            <a:r>
              <a:rPr lang="en-US" altLang="zh-CN" sz="2000" dirty="0" smtClean="0"/>
              <a:t>{</a:t>
            </a:r>
          </a:p>
          <a:p>
            <a:pPr marL="0" indent="0">
              <a:buNone/>
            </a:pPr>
            <a:r>
              <a:rPr lang="en-US" altLang="zh-CN" sz="2000" dirty="0"/>
              <a:t>	</a:t>
            </a:r>
            <a:r>
              <a:rPr lang="en-US" altLang="zh-CN" sz="2000" dirty="0" smtClean="0"/>
              <a:t>	Scanner </a:t>
            </a:r>
            <a:r>
              <a:rPr lang="en-US" altLang="zh-CN" sz="2000" dirty="0"/>
              <a:t>in = new Scanner(System.in); </a:t>
            </a:r>
            <a:br>
              <a:rPr lang="en-US" altLang="zh-CN" sz="2000" dirty="0"/>
            </a:br>
            <a:r>
              <a:rPr lang="en-US" altLang="zh-CN" sz="2000" dirty="0"/>
              <a:t>		System.out.println</a:t>
            </a:r>
            <a:r>
              <a:rPr lang="en-US" altLang="zh-CN" sz="2000" dirty="0" smtClean="0"/>
              <a:t>(“height is ? meters”);</a:t>
            </a:r>
            <a:r>
              <a:rPr lang="en-US" altLang="zh-CN" sz="2000" dirty="0"/>
              <a:t/>
            </a:r>
            <a:br>
              <a:rPr lang="en-US" altLang="zh-CN" sz="2000" dirty="0"/>
            </a:br>
            <a:r>
              <a:rPr lang="en-US" altLang="zh-CN" sz="2000" dirty="0"/>
              <a:t>		</a:t>
            </a:r>
            <a:r>
              <a:rPr lang="en-US" altLang="zh-CN" sz="2000" dirty="0" smtClean="0"/>
              <a:t>double height= </a:t>
            </a:r>
            <a:r>
              <a:rPr lang="en-US" altLang="zh-CN" sz="2000" dirty="0" err="1" smtClean="0"/>
              <a:t>in.nextDouble</a:t>
            </a:r>
            <a:r>
              <a:rPr lang="en-US" altLang="zh-CN" sz="2000" dirty="0" smtClean="0"/>
              <a:t>(); </a:t>
            </a:r>
            <a:r>
              <a:rPr lang="en-US" altLang="zh-CN" sz="2000" dirty="0"/>
              <a:t/>
            </a:r>
            <a:br>
              <a:rPr lang="en-US" altLang="zh-CN" sz="2000" dirty="0"/>
            </a:br>
            <a:r>
              <a:rPr lang="en-US" altLang="zh-CN" sz="2000" dirty="0"/>
              <a:t>		System.out.println</a:t>
            </a:r>
            <a:r>
              <a:rPr lang="en-US" altLang="zh-CN" sz="2000" dirty="0" smtClean="0"/>
              <a:t>(“weight is ? kg”);</a:t>
            </a:r>
            <a:r>
              <a:rPr lang="en-US" altLang="zh-CN" sz="2000" dirty="0"/>
              <a:t/>
            </a:r>
            <a:br>
              <a:rPr lang="en-US" altLang="zh-CN" sz="2000" dirty="0"/>
            </a:br>
            <a:r>
              <a:rPr lang="en-US" altLang="zh-CN" sz="2000" dirty="0"/>
              <a:t>		double </a:t>
            </a:r>
            <a:r>
              <a:rPr lang="en-US" altLang="zh-CN" sz="2000" dirty="0" smtClean="0"/>
              <a:t>weight</a:t>
            </a:r>
            <a:r>
              <a:rPr lang="en-US" altLang="zh-CN" sz="2000" dirty="0"/>
              <a:t>= </a:t>
            </a:r>
            <a:r>
              <a:rPr lang="en-US" altLang="zh-CN" sz="2000" dirty="0" err="1"/>
              <a:t>in.nextDouble</a:t>
            </a:r>
            <a:r>
              <a:rPr lang="en-US" altLang="zh-CN" sz="2000" dirty="0"/>
              <a:t>(); </a:t>
            </a:r>
            <a:br>
              <a:rPr lang="en-US" altLang="zh-CN" sz="2000" dirty="0"/>
            </a:br>
            <a:r>
              <a:rPr lang="en-US" altLang="zh-CN" sz="2000" dirty="0"/>
              <a:t>		</a:t>
            </a:r>
            <a:r>
              <a:rPr lang="en-US" altLang="zh-CN" sz="2000" dirty="0" err="1" smtClean="0"/>
              <a:t>showCategory</a:t>
            </a:r>
            <a:r>
              <a:rPr lang="en-US" altLang="zh-CN" sz="2000" dirty="0" smtClean="0"/>
              <a:t>(</a:t>
            </a:r>
            <a:r>
              <a:rPr lang="en-US" altLang="zh-CN" sz="2000" dirty="0" err="1" smtClean="0"/>
              <a:t>calcBMI</a:t>
            </a:r>
            <a:r>
              <a:rPr lang="en-US" altLang="zh-CN" sz="2000" dirty="0" smtClean="0"/>
              <a:t>(</a:t>
            </a:r>
            <a:r>
              <a:rPr lang="en-US" altLang="zh-CN" sz="2000" dirty="0" err="1" smtClean="0"/>
              <a:t>height,weight</a:t>
            </a:r>
            <a:r>
              <a:rPr lang="en-US" altLang="zh-CN" sz="2000" dirty="0" smtClean="0"/>
              <a:t>));</a:t>
            </a:r>
          </a:p>
          <a:p>
            <a:pPr marL="0" indent="0">
              <a:buNone/>
            </a:pPr>
            <a:r>
              <a:rPr lang="en-US" altLang="zh-CN" sz="2000" dirty="0" smtClean="0"/>
              <a:t>	}</a:t>
            </a:r>
          </a:p>
          <a:p>
            <a:pPr marL="0" indent="0">
              <a:buNone/>
            </a:pPr>
            <a:r>
              <a:rPr lang="en-US" altLang="zh-CN" sz="2000" dirty="0"/>
              <a:t>	</a:t>
            </a:r>
            <a:r>
              <a:rPr lang="en-US" altLang="zh-CN" sz="2000" dirty="0" smtClean="0"/>
              <a:t>public </a:t>
            </a:r>
            <a:r>
              <a:rPr lang="en-US" altLang="zh-CN" sz="2000" dirty="0"/>
              <a:t>static </a:t>
            </a:r>
            <a:r>
              <a:rPr lang="en-US" altLang="zh-CN" sz="2000" dirty="0" smtClean="0"/>
              <a:t>double </a:t>
            </a:r>
            <a:r>
              <a:rPr lang="en-US" altLang="zh-CN" sz="2000" dirty="0" err="1" smtClean="0"/>
              <a:t>calcBMI</a:t>
            </a:r>
            <a:r>
              <a:rPr lang="en-US" altLang="zh-CN" sz="2000" dirty="0" smtClean="0"/>
              <a:t>(double m, double kg) {…}</a:t>
            </a:r>
            <a:endParaRPr lang="en-US" altLang="zh-CN" sz="2000" dirty="0"/>
          </a:p>
          <a:p>
            <a:pPr marL="0" indent="0">
              <a:buNone/>
            </a:pPr>
            <a:r>
              <a:rPr lang="en-US" altLang="zh-CN" sz="2000" dirty="0" smtClean="0"/>
              <a:t>	public </a:t>
            </a:r>
            <a:r>
              <a:rPr lang="en-US" altLang="zh-CN" sz="2000" dirty="0"/>
              <a:t>static void </a:t>
            </a:r>
            <a:r>
              <a:rPr lang="en-US" altLang="zh-CN" sz="2000" dirty="0" err="1"/>
              <a:t>showCategory</a:t>
            </a:r>
            <a:r>
              <a:rPr lang="en-US" altLang="zh-CN" sz="2000" dirty="0"/>
              <a:t> </a:t>
            </a:r>
            <a:r>
              <a:rPr lang="en-US" altLang="zh-CN" sz="2000" dirty="0" smtClean="0"/>
              <a:t>(</a:t>
            </a:r>
            <a:r>
              <a:rPr lang="en-US" altLang="zh-CN" sz="2000" dirty="0" err="1" smtClean="0"/>
              <a:t>doube</a:t>
            </a:r>
            <a:r>
              <a:rPr lang="en-US" altLang="zh-CN" sz="2000" dirty="0" smtClean="0"/>
              <a:t> </a:t>
            </a:r>
            <a:r>
              <a:rPr lang="en-US" altLang="zh-CN" sz="2000" dirty="0" err="1" smtClean="0"/>
              <a:t>bmi</a:t>
            </a:r>
            <a:r>
              <a:rPr lang="en-US" altLang="zh-CN" sz="2000" dirty="0" smtClean="0"/>
              <a:t>) {…}</a:t>
            </a:r>
            <a:endParaRPr lang="en-US" altLang="zh-CN" sz="2000" dirty="0"/>
          </a:p>
          <a:p>
            <a:pPr marL="0" indent="0">
              <a:buNone/>
            </a:pPr>
            <a:r>
              <a:rPr lang="en-US" altLang="zh-CN" sz="2000" dirty="0"/>
              <a:t>}</a:t>
            </a:r>
            <a:endParaRPr lang="zh-CN" altLang="en-US" sz="2000" dirty="0"/>
          </a:p>
        </p:txBody>
      </p:sp>
    </p:spTree>
    <p:extLst>
      <p:ext uri="{BB962C8B-B14F-4D97-AF65-F5344CB8AC3E}">
        <p14:creationId xmlns:p14="http://schemas.microsoft.com/office/powerpoint/2010/main" val="3350887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 </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BMI problem</a:t>
            </a:r>
          </a:p>
          <a:p>
            <a:r>
              <a:rPr lang="en-US" altLang="zh-CN" dirty="0"/>
              <a:t>Control structures</a:t>
            </a:r>
            <a:endParaRPr lang="en-US" altLang="zh-CN" dirty="0" smtClean="0"/>
          </a:p>
          <a:p>
            <a:r>
              <a:rPr lang="en-US" altLang="zh-CN" dirty="0" smtClean="0"/>
              <a:t>Conditional statements</a:t>
            </a:r>
          </a:p>
          <a:p>
            <a:pPr lvl="1"/>
            <a:r>
              <a:rPr lang="en-US" altLang="zh-CN" dirty="0"/>
              <a:t>Block</a:t>
            </a:r>
          </a:p>
          <a:p>
            <a:pPr lvl="1"/>
            <a:r>
              <a:rPr lang="en-US" altLang="zh-CN" dirty="0" smtClean="0"/>
              <a:t>If statement</a:t>
            </a:r>
          </a:p>
          <a:p>
            <a:r>
              <a:rPr lang="en-US" altLang="zh-CN" dirty="0"/>
              <a:t>BodyMassIndex.java</a:t>
            </a:r>
          </a:p>
          <a:p>
            <a:pPr lvl="1"/>
            <a:r>
              <a:rPr lang="en-US" altLang="zh-CN" dirty="0" err="1"/>
              <a:t>Blackbox</a:t>
            </a:r>
            <a:r>
              <a:rPr lang="en-US" altLang="zh-CN" dirty="0"/>
              <a:t> and Contract</a:t>
            </a:r>
          </a:p>
          <a:p>
            <a:pPr lvl="1"/>
            <a:r>
              <a:rPr lang="en-US" altLang="zh-CN" dirty="0"/>
              <a:t>Javadoc comments </a:t>
            </a:r>
          </a:p>
          <a:p>
            <a:r>
              <a:rPr lang="en-US" altLang="zh-CN" dirty="0" smtClean="0"/>
              <a:t>Recursion</a:t>
            </a:r>
          </a:p>
          <a:p>
            <a:r>
              <a:rPr lang="en-US" altLang="zh-CN" dirty="0" smtClean="0"/>
              <a:t>Switch statement</a:t>
            </a:r>
          </a:p>
          <a:p>
            <a:endParaRPr lang="en-US" altLang="zh-CN" dirty="0" smtClean="0"/>
          </a:p>
          <a:p>
            <a:endParaRPr lang="zh-CN" altLang="en-US" dirty="0"/>
          </a:p>
        </p:txBody>
      </p:sp>
    </p:spTree>
    <p:extLst>
      <p:ext uri="{BB962C8B-B14F-4D97-AF65-F5344CB8AC3E}">
        <p14:creationId xmlns:p14="http://schemas.microsoft.com/office/powerpoint/2010/main" val="1525054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BodyMassIndex.java</a:t>
            </a:r>
            <a:endParaRPr lang="zh-CN" altLang="en-US" dirty="0"/>
          </a:p>
        </p:txBody>
      </p:sp>
      <p:sp>
        <p:nvSpPr>
          <p:cNvPr id="3" name="Content Placeholder 2"/>
          <p:cNvSpPr>
            <a:spLocks noGrp="1"/>
          </p:cNvSpPr>
          <p:nvPr>
            <p:ph idx="1"/>
          </p:nvPr>
        </p:nvSpPr>
        <p:spPr>
          <a:xfrm>
            <a:off x="628649" y="1825624"/>
            <a:ext cx="7886701" cy="4879975"/>
          </a:xfrm>
        </p:spPr>
        <p:txBody>
          <a:bodyPr>
            <a:noAutofit/>
          </a:bodyPr>
          <a:lstStyle/>
          <a:p>
            <a:pPr marL="0" indent="0">
              <a:buNone/>
            </a:pPr>
            <a:r>
              <a:rPr lang="en-US" altLang="zh-CN" sz="2000" dirty="0"/>
              <a:t>public static double </a:t>
            </a:r>
            <a:r>
              <a:rPr lang="en-US" altLang="zh-CN" sz="2000" dirty="0" err="1" smtClean="0"/>
              <a:t>calcBMI</a:t>
            </a:r>
            <a:r>
              <a:rPr lang="en-US" altLang="zh-CN" sz="2000" dirty="0" smtClean="0"/>
              <a:t>(double </a:t>
            </a:r>
            <a:r>
              <a:rPr lang="en-US" altLang="zh-CN" sz="2000" dirty="0"/>
              <a:t>m, double kg) </a:t>
            </a:r>
            <a:r>
              <a:rPr lang="en-US" altLang="zh-CN" sz="2000" dirty="0" smtClean="0"/>
              <a:t>{</a:t>
            </a:r>
          </a:p>
          <a:p>
            <a:pPr marL="0" indent="0">
              <a:buNone/>
            </a:pPr>
            <a:r>
              <a:rPr lang="en-US" altLang="zh-CN" sz="2000" dirty="0" smtClean="0"/>
              <a:t>	return kg/(m*m);</a:t>
            </a:r>
            <a:endParaRPr lang="en-US" altLang="zh-CN" sz="2000" dirty="0"/>
          </a:p>
          <a:p>
            <a:pPr marL="0" indent="0">
              <a:buNone/>
            </a:pPr>
            <a:r>
              <a:rPr lang="en-US" altLang="zh-CN" sz="2000" dirty="0" smtClean="0"/>
              <a:t>}</a:t>
            </a:r>
          </a:p>
          <a:p>
            <a:pPr marL="0" indent="0">
              <a:buNone/>
            </a:pPr>
            <a:r>
              <a:rPr lang="en-US" altLang="zh-CN" sz="2000" dirty="0"/>
              <a:t>public static </a:t>
            </a:r>
            <a:r>
              <a:rPr lang="en-US" altLang="zh-CN" sz="2000" dirty="0" smtClean="0"/>
              <a:t>void </a:t>
            </a:r>
            <a:r>
              <a:rPr lang="en-US" altLang="zh-CN" sz="2000" dirty="0" err="1" smtClean="0">
                <a:solidFill>
                  <a:srgbClr val="FFFF00"/>
                </a:solidFill>
              </a:rPr>
              <a:t>showCategory</a:t>
            </a:r>
            <a:r>
              <a:rPr lang="en-US" altLang="zh-CN" sz="2000" dirty="0" smtClean="0"/>
              <a:t>(double </a:t>
            </a:r>
            <a:r>
              <a:rPr lang="en-US" altLang="zh-CN" sz="2000" dirty="0" err="1"/>
              <a:t>bmi</a:t>
            </a:r>
            <a:r>
              <a:rPr lang="en-US" altLang="zh-CN" sz="2000" dirty="0"/>
              <a:t>) </a:t>
            </a:r>
            <a:r>
              <a:rPr lang="en-US" altLang="zh-CN" sz="2000" dirty="0" smtClean="0"/>
              <a:t>{</a:t>
            </a:r>
          </a:p>
          <a:p>
            <a:pPr marL="0" indent="0">
              <a:buNone/>
            </a:pPr>
            <a:r>
              <a:rPr lang="en-US" altLang="zh-CN" sz="2000" dirty="0" smtClean="0">
                <a:solidFill>
                  <a:srgbClr val="FFFF00"/>
                </a:solidFill>
              </a:rPr>
              <a:t>	String region = </a:t>
            </a:r>
            <a:r>
              <a:rPr lang="en-US" altLang="zh-CN" sz="2000" dirty="0" err="1" smtClean="0">
                <a:solidFill>
                  <a:srgbClr val="FFFF00"/>
                </a:solidFill>
              </a:rPr>
              <a:t>getRegionID</a:t>
            </a:r>
            <a:r>
              <a:rPr lang="en-US" altLang="zh-CN" sz="2000" dirty="0" smtClean="0">
                <a:solidFill>
                  <a:srgbClr val="FFFF00"/>
                </a:solidFill>
              </a:rPr>
              <a:t>();</a:t>
            </a:r>
          </a:p>
          <a:p>
            <a:pPr marL="0" indent="0">
              <a:buNone/>
            </a:pPr>
            <a:r>
              <a:rPr lang="en-US" altLang="zh-CN" sz="2000" dirty="0">
                <a:solidFill>
                  <a:srgbClr val="FFFF00"/>
                </a:solidFill>
              </a:rPr>
              <a:t>	</a:t>
            </a:r>
            <a:r>
              <a:rPr lang="en-US" altLang="zh-CN" sz="2000" dirty="0" smtClean="0">
                <a:solidFill>
                  <a:srgbClr val="FFFF00"/>
                </a:solidFill>
              </a:rPr>
              <a:t>if(</a:t>
            </a:r>
            <a:r>
              <a:rPr lang="en-US" altLang="zh-CN" sz="2000" dirty="0" err="1" smtClean="0">
                <a:solidFill>
                  <a:srgbClr val="FFFF00"/>
                </a:solidFill>
              </a:rPr>
              <a:t>region.equals</a:t>
            </a:r>
            <a:r>
              <a:rPr lang="en-US" altLang="zh-CN" sz="2000" dirty="0" smtClean="0">
                <a:solidFill>
                  <a:srgbClr val="FFFF00"/>
                </a:solidFill>
              </a:rPr>
              <a:t>(“HK”)) </a:t>
            </a:r>
            <a:r>
              <a:rPr lang="en-US" altLang="zh-CN" sz="2000" dirty="0" err="1" smtClean="0">
                <a:solidFill>
                  <a:srgbClr val="FFFF00"/>
                </a:solidFill>
              </a:rPr>
              <a:t>showHongKongCategory</a:t>
            </a:r>
            <a:r>
              <a:rPr lang="en-US" altLang="zh-CN" sz="2000" dirty="0" smtClean="0">
                <a:solidFill>
                  <a:srgbClr val="FFFF00"/>
                </a:solidFill>
              </a:rPr>
              <a:t>(</a:t>
            </a:r>
            <a:r>
              <a:rPr lang="en-US" altLang="zh-CN" sz="2000" dirty="0" err="1" smtClean="0">
                <a:solidFill>
                  <a:srgbClr val="FFFF00"/>
                </a:solidFill>
              </a:rPr>
              <a:t>bmi</a:t>
            </a:r>
            <a:r>
              <a:rPr lang="en-US" altLang="zh-CN" sz="2000" dirty="0" smtClean="0">
                <a:solidFill>
                  <a:srgbClr val="FFFF00"/>
                </a:solidFill>
              </a:rPr>
              <a:t>);</a:t>
            </a:r>
          </a:p>
          <a:p>
            <a:pPr marL="0" indent="0">
              <a:buNone/>
            </a:pPr>
            <a:r>
              <a:rPr lang="en-US" altLang="zh-CN" sz="2000" dirty="0" smtClean="0">
                <a:solidFill>
                  <a:srgbClr val="FFFF00"/>
                </a:solidFill>
              </a:rPr>
              <a:t>	else </a:t>
            </a:r>
            <a:r>
              <a:rPr lang="en-US" altLang="zh-CN" sz="2000" dirty="0">
                <a:solidFill>
                  <a:srgbClr val="FFFF00"/>
                </a:solidFill>
              </a:rPr>
              <a:t>if(</a:t>
            </a:r>
            <a:r>
              <a:rPr lang="en-US" altLang="zh-CN" sz="2000" dirty="0" err="1">
                <a:solidFill>
                  <a:srgbClr val="FFFF00"/>
                </a:solidFill>
              </a:rPr>
              <a:t>region.equals</a:t>
            </a:r>
            <a:r>
              <a:rPr lang="en-US" altLang="zh-CN" sz="2000" dirty="0" smtClean="0">
                <a:solidFill>
                  <a:srgbClr val="FFFF00"/>
                </a:solidFill>
              </a:rPr>
              <a:t>(“JP”)) </a:t>
            </a:r>
            <a:r>
              <a:rPr lang="en-US" altLang="zh-CN" sz="2000" dirty="0" err="1" smtClean="0">
                <a:solidFill>
                  <a:srgbClr val="FFFF00"/>
                </a:solidFill>
              </a:rPr>
              <a:t>showJapanCategory</a:t>
            </a:r>
            <a:r>
              <a:rPr lang="en-US" altLang="zh-CN" sz="2000" dirty="0" smtClean="0">
                <a:solidFill>
                  <a:srgbClr val="FFFF00"/>
                </a:solidFill>
              </a:rPr>
              <a:t>(</a:t>
            </a:r>
            <a:r>
              <a:rPr lang="en-US" altLang="zh-CN" sz="2000" dirty="0" err="1" smtClean="0">
                <a:solidFill>
                  <a:srgbClr val="FFFF00"/>
                </a:solidFill>
              </a:rPr>
              <a:t>bmi</a:t>
            </a:r>
            <a:r>
              <a:rPr lang="en-US" altLang="zh-CN" sz="2000" dirty="0" smtClean="0">
                <a:solidFill>
                  <a:srgbClr val="FFFF00"/>
                </a:solidFill>
              </a:rPr>
              <a:t>);</a:t>
            </a:r>
          </a:p>
          <a:p>
            <a:pPr marL="0" indent="0">
              <a:buNone/>
            </a:pPr>
            <a:r>
              <a:rPr lang="en-US" altLang="zh-CN" sz="2000" dirty="0">
                <a:solidFill>
                  <a:srgbClr val="FFFF00"/>
                </a:solidFill>
              </a:rPr>
              <a:t>	</a:t>
            </a:r>
            <a:r>
              <a:rPr lang="en-US" altLang="zh-CN" sz="2000" dirty="0" smtClean="0">
                <a:solidFill>
                  <a:srgbClr val="FFFF00"/>
                </a:solidFill>
              </a:rPr>
              <a:t>//else if …;</a:t>
            </a:r>
            <a:endParaRPr lang="en-US" altLang="zh-CN" sz="2000" dirty="0">
              <a:solidFill>
                <a:srgbClr val="FFFF00"/>
              </a:solidFill>
            </a:endParaRPr>
          </a:p>
          <a:p>
            <a:pPr marL="0" indent="0">
              <a:buNone/>
            </a:pPr>
            <a:r>
              <a:rPr lang="en-US" altLang="zh-CN" sz="2000" dirty="0" smtClean="0"/>
              <a:t>}</a:t>
            </a:r>
          </a:p>
          <a:p>
            <a:pPr marL="0" indent="0">
              <a:buNone/>
            </a:pPr>
            <a:r>
              <a:rPr lang="en-US" altLang="zh-CN" sz="2000" dirty="0">
                <a:solidFill>
                  <a:srgbClr val="FFFF00"/>
                </a:solidFill>
              </a:rPr>
              <a:t>// </a:t>
            </a:r>
            <a:r>
              <a:rPr lang="en-US" altLang="zh-CN" sz="2000" dirty="0" smtClean="0">
                <a:solidFill>
                  <a:srgbClr val="FFFF00"/>
                </a:solidFill>
              </a:rPr>
              <a:t>assume this method can return </a:t>
            </a:r>
            <a:r>
              <a:rPr lang="en-US" altLang="zh-CN" sz="2000" dirty="0">
                <a:solidFill>
                  <a:srgbClr val="FFFF00"/>
                </a:solidFill>
              </a:rPr>
              <a:t>the region ID</a:t>
            </a:r>
          </a:p>
          <a:p>
            <a:pPr marL="0" indent="0">
              <a:buNone/>
            </a:pPr>
            <a:r>
              <a:rPr lang="en-US" altLang="zh-CN" sz="2000" dirty="0" smtClean="0"/>
              <a:t>public </a:t>
            </a:r>
            <a:r>
              <a:rPr lang="en-US" altLang="zh-CN" sz="2000" dirty="0"/>
              <a:t>static </a:t>
            </a:r>
            <a:r>
              <a:rPr lang="en-US" altLang="zh-CN" sz="2000" dirty="0" smtClean="0"/>
              <a:t>String </a:t>
            </a:r>
            <a:r>
              <a:rPr lang="en-US" altLang="zh-CN" sz="2000" dirty="0" err="1" smtClean="0">
                <a:solidFill>
                  <a:srgbClr val="FFFF00"/>
                </a:solidFill>
              </a:rPr>
              <a:t>getRegionID</a:t>
            </a:r>
            <a:r>
              <a:rPr lang="en-US" altLang="zh-CN" sz="2000" dirty="0" smtClean="0"/>
              <a:t> {…}</a:t>
            </a:r>
            <a:endParaRPr lang="en-US" altLang="zh-CN" sz="2000" dirty="0"/>
          </a:p>
        </p:txBody>
      </p:sp>
    </p:spTree>
    <p:extLst>
      <p:ext uri="{BB962C8B-B14F-4D97-AF65-F5344CB8AC3E}">
        <p14:creationId xmlns:p14="http://schemas.microsoft.com/office/powerpoint/2010/main" val="3402240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BodyMassIndex.java</a:t>
            </a:r>
            <a:endParaRPr lang="zh-CN" altLang="en-US" dirty="0"/>
          </a:p>
        </p:txBody>
      </p:sp>
      <p:sp>
        <p:nvSpPr>
          <p:cNvPr id="3" name="Content Placeholder 2"/>
          <p:cNvSpPr>
            <a:spLocks noGrp="1"/>
          </p:cNvSpPr>
          <p:nvPr>
            <p:ph idx="1"/>
          </p:nvPr>
        </p:nvSpPr>
        <p:spPr>
          <a:xfrm>
            <a:off x="628650" y="1825625"/>
            <a:ext cx="8217638" cy="4351338"/>
          </a:xfrm>
        </p:spPr>
        <p:txBody>
          <a:bodyPr>
            <a:normAutofit/>
          </a:bodyPr>
          <a:lstStyle/>
          <a:p>
            <a:pPr marL="0" indent="0">
              <a:buNone/>
            </a:pPr>
            <a:r>
              <a:rPr lang="en-US" altLang="zh-CN" sz="2000" dirty="0"/>
              <a:t>public static </a:t>
            </a:r>
            <a:r>
              <a:rPr lang="en-US" altLang="zh-CN" sz="2000" dirty="0" smtClean="0"/>
              <a:t>void </a:t>
            </a:r>
            <a:r>
              <a:rPr lang="en-US" altLang="zh-CN" sz="2000" dirty="0" err="1" smtClean="0">
                <a:solidFill>
                  <a:srgbClr val="FFFF00"/>
                </a:solidFill>
              </a:rPr>
              <a:t>showHongKongCategory</a:t>
            </a:r>
            <a:r>
              <a:rPr lang="en-US" altLang="zh-CN" sz="2000" dirty="0" smtClean="0"/>
              <a:t>(double </a:t>
            </a:r>
            <a:r>
              <a:rPr lang="en-US" altLang="zh-CN" sz="2000" dirty="0" err="1"/>
              <a:t>bmi</a:t>
            </a:r>
            <a:r>
              <a:rPr lang="en-US" altLang="zh-CN" sz="2000" dirty="0"/>
              <a:t>) {</a:t>
            </a:r>
          </a:p>
          <a:p>
            <a:pPr marL="0" indent="0">
              <a:buNone/>
            </a:pPr>
            <a:r>
              <a:rPr lang="en-US" altLang="zh-CN" sz="2000" dirty="0"/>
              <a:t>	String s=“Underweight”;</a:t>
            </a:r>
          </a:p>
          <a:p>
            <a:pPr marL="0" indent="0">
              <a:buNone/>
            </a:pPr>
            <a:r>
              <a:rPr lang="en-US" altLang="zh-CN" sz="2000" dirty="0"/>
              <a:t>	if (</a:t>
            </a:r>
            <a:r>
              <a:rPr lang="en-US" altLang="zh-CN" sz="2000" dirty="0" err="1"/>
              <a:t>bmi</a:t>
            </a:r>
            <a:r>
              <a:rPr lang="en-US" altLang="zh-CN" sz="2000" dirty="0"/>
              <a:t>&gt;18.5 &amp;&amp; </a:t>
            </a:r>
            <a:r>
              <a:rPr lang="en-US" altLang="zh-CN" sz="2000" dirty="0" err="1"/>
              <a:t>bmi</a:t>
            </a:r>
            <a:r>
              <a:rPr lang="en-US" altLang="zh-CN" sz="2000" dirty="0"/>
              <a:t>&lt;=23</a:t>
            </a:r>
            <a:r>
              <a:rPr lang="en-US" altLang="zh-CN" sz="2000" dirty="0" smtClean="0"/>
              <a:t>) s</a:t>
            </a:r>
            <a:r>
              <a:rPr lang="en-US" altLang="zh-CN" sz="2000" dirty="0"/>
              <a:t>=“Normal Range”;</a:t>
            </a:r>
          </a:p>
          <a:p>
            <a:pPr marL="0" indent="0">
              <a:buNone/>
            </a:pPr>
            <a:r>
              <a:rPr lang="en-US" altLang="zh-CN" sz="2000" dirty="0"/>
              <a:t>	else if(</a:t>
            </a:r>
            <a:r>
              <a:rPr lang="en-US" altLang="zh-CN" sz="2000" dirty="0" err="1"/>
              <a:t>bmi</a:t>
            </a:r>
            <a:r>
              <a:rPr lang="en-US" altLang="zh-CN" sz="2000" dirty="0"/>
              <a:t>&gt;23 &amp;&amp; </a:t>
            </a:r>
            <a:r>
              <a:rPr lang="en-US" altLang="zh-CN" sz="2000" dirty="0" err="1"/>
              <a:t>bmi</a:t>
            </a:r>
            <a:r>
              <a:rPr lang="en-US" altLang="zh-CN" sz="2000" dirty="0"/>
              <a:t>&lt;=25</a:t>
            </a:r>
            <a:r>
              <a:rPr lang="en-US" altLang="zh-CN" sz="2000" dirty="0" smtClean="0"/>
              <a:t>) s</a:t>
            </a:r>
            <a:r>
              <a:rPr lang="en-US" altLang="zh-CN" sz="2000" dirty="0"/>
              <a:t>=“</a:t>
            </a:r>
            <a:r>
              <a:rPr lang="en-US" altLang="zh-CN" sz="2000" dirty="0" err="1"/>
              <a:t>OverWeight</a:t>
            </a:r>
            <a:r>
              <a:rPr lang="en-US" altLang="zh-CN" sz="2000" dirty="0"/>
              <a:t>-At risk”;</a:t>
            </a:r>
          </a:p>
          <a:p>
            <a:pPr marL="0" indent="0">
              <a:buNone/>
            </a:pPr>
            <a:r>
              <a:rPr lang="en-US" altLang="zh-CN" sz="2000" dirty="0"/>
              <a:t>	else </a:t>
            </a:r>
            <a:r>
              <a:rPr lang="en-US" altLang="zh-CN" sz="2000" dirty="0" smtClean="0"/>
              <a:t>if(</a:t>
            </a:r>
            <a:r>
              <a:rPr lang="en-US" altLang="zh-CN" sz="2000" dirty="0" err="1" smtClean="0"/>
              <a:t>bmi</a:t>
            </a:r>
            <a:r>
              <a:rPr lang="en-US" altLang="zh-CN" sz="2000" dirty="0" smtClean="0"/>
              <a:t>&gt;25 </a:t>
            </a:r>
            <a:r>
              <a:rPr lang="en-US" altLang="zh-CN" sz="2000" dirty="0"/>
              <a:t>&amp;&amp; </a:t>
            </a:r>
            <a:r>
              <a:rPr lang="en-US" altLang="zh-CN" sz="2000" dirty="0" err="1"/>
              <a:t>bmi</a:t>
            </a:r>
            <a:r>
              <a:rPr lang="en-US" altLang="zh-CN" sz="2000" dirty="0"/>
              <a:t>&lt;=30</a:t>
            </a:r>
            <a:r>
              <a:rPr lang="en-US" altLang="zh-CN" sz="2000" dirty="0" smtClean="0"/>
              <a:t>) s</a:t>
            </a:r>
            <a:r>
              <a:rPr lang="en-US" altLang="zh-CN" sz="2000" dirty="0"/>
              <a:t>=“</a:t>
            </a:r>
            <a:r>
              <a:rPr lang="en-US" altLang="zh-CN" sz="2000" dirty="0" err="1"/>
              <a:t>OverWeight</a:t>
            </a:r>
            <a:r>
              <a:rPr lang="en-US" altLang="zh-CN" sz="2000" dirty="0"/>
              <a:t>-Moderately Obese”;</a:t>
            </a:r>
          </a:p>
          <a:p>
            <a:pPr marL="0" indent="0">
              <a:buNone/>
            </a:pPr>
            <a:r>
              <a:rPr lang="en-US" altLang="zh-CN" sz="2000" dirty="0"/>
              <a:t>	else if(</a:t>
            </a:r>
            <a:r>
              <a:rPr lang="en-US" altLang="zh-CN" sz="2000" dirty="0" err="1"/>
              <a:t>bmi</a:t>
            </a:r>
            <a:r>
              <a:rPr lang="en-US" altLang="zh-CN" sz="2000" dirty="0"/>
              <a:t>&gt;30</a:t>
            </a:r>
            <a:r>
              <a:rPr lang="en-US" altLang="zh-CN" sz="2000" dirty="0" smtClean="0"/>
              <a:t>) s</a:t>
            </a:r>
            <a:r>
              <a:rPr lang="en-US" altLang="zh-CN" sz="2000" dirty="0"/>
              <a:t>=“</a:t>
            </a:r>
            <a:r>
              <a:rPr lang="en-US" altLang="zh-CN" sz="2000" dirty="0" err="1"/>
              <a:t>OverWeight-Severly</a:t>
            </a:r>
            <a:r>
              <a:rPr lang="en-US" altLang="zh-CN" sz="2000" dirty="0"/>
              <a:t> Obese”;</a:t>
            </a:r>
          </a:p>
          <a:p>
            <a:pPr marL="0" indent="0">
              <a:buNone/>
            </a:pPr>
            <a:r>
              <a:rPr lang="en-US" altLang="zh-CN" sz="2000" dirty="0"/>
              <a:t>	</a:t>
            </a:r>
            <a:r>
              <a:rPr lang="en-US" altLang="zh-CN" sz="2000" dirty="0" err="1" smtClean="0"/>
              <a:t>System.out.printf</a:t>
            </a:r>
            <a:r>
              <a:rPr lang="en-US" altLang="zh-CN" sz="2000" dirty="0" smtClean="0"/>
              <a:t>(“</a:t>
            </a:r>
            <a:r>
              <a:rPr lang="en-US" altLang="zh-CN" sz="2000" dirty="0"/>
              <a:t>your BMI is %.2f, %s!”,</a:t>
            </a:r>
            <a:r>
              <a:rPr lang="en-US" altLang="zh-CN" sz="2000" dirty="0" err="1"/>
              <a:t>bmi</a:t>
            </a:r>
            <a:r>
              <a:rPr lang="en-US" altLang="zh-CN" sz="2000" dirty="0"/>
              <a:t>, s);</a:t>
            </a:r>
          </a:p>
          <a:p>
            <a:pPr marL="0" indent="0">
              <a:buNone/>
            </a:pPr>
            <a:r>
              <a:rPr lang="en-US" altLang="zh-CN" sz="2000" dirty="0"/>
              <a:t>}</a:t>
            </a:r>
            <a:endParaRPr lang="zh-CN" altLang="en-US" sz="2000" dirty="0"/>
          </a:p>
          <a:p>
            <a:pPr marL="0" indent="0">
              <a:buNone/>
            </a:pPr>
            <a:r>
              <a:rPr lang="en-US" altLang="zh-CN" sz="2000" dirty="0"/>
              <a:t>public static </a:t>
            </a:r>
            <a:r>
              <a:rPr lang="en-US" altLang="zh-CN" sz="2000" dirty="0" smtClean="0"/>
              <a:t>void </a:t>
            </a:r>
            <a:r>
              <a:rPr lang="en-US" altLang="zh-CN" sz="2000" dirty="0" err="1" smtClean="0">
                <a:solidFill>
                  <a:srgbClr val="FFFF00"/>
                </a:solidFill>
              </a:rPr>
              <a:t>showJapanCategory</a:t>
            </a:r>
            <a:r>
              <a:rPr lang="en-US" altLang="zh-CN" sz="2000" dirty="0" smtClean="0"/>
              <a:t>(double </a:t>
            </a:r>
            <a:r>
              <a:rPr lang="en-US" altLang="zh-CN" sz="2000" dirty="0" err="1"/>
              <a:t>bmi</a:t>
            </a:r>
            <a:r>
              <a:rPr lang="en-US" altLang="zh-CN" sz="2000" dirty="0"/>
              <a:t>) </a:t>
            </a:r>
            <a:r>
              <a:rPr lang="en-US" altLang="zh-CN" sz="2000" dirty="0" smtClean="0"/>
              <a:t>{…}</a:t>
            </a:r>
            <a:endParaRPr lang="en-US" altLang="zh-CN" sz="2000" dirty="0"/>
          </a:p>
        </p:txBody>
      </p:sp>
    </p:spTree>
    <p:extLst>
      <p:ext uri="{BB962C8B-B14F-4D97-AF65-F5344CB8AC3E}">
        <p14:creationId xmlns:p14="http://schemas.microsoft.com/office/powerpoint/2010/main" val="1756204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Well done?</a:t>
            </a:r>
            <a:endParaRPr lang="zh-CN" altLang="en-US" dirty="0"/>
          </a:p>
        </p:txBody>
      </p:sp>
      <p:sp>
        <p:nvSpPr>
          <p:cNvPr id="3" name="Content Placeholder 2"/>
          <p:cNvSpPr>
            <a:spLocks noGrp="1"/>
          </p:cNvSpPr>
          <p:nvPr>
            <p:ph idx="1"/>
          </p:nvPr>
        </p:nvSpPr>
        <p:spPr/>
        <p:txBody>
          <a:bodyPr/>
          <a:lstStyle/>
          <a:p>
            <a:r>
              <a:rPr lang="en-US" altLang="zh-CN" dirty="0" smtClean="0"/>
              <a:t>The users may be from all over the world, and there are different standards for the BMI ranges.</a:t>
            </a:r>
          </a:p>
          <a:p>
            <a:r>
              <a:rPr lang="en-US" altLang="zh-CN" dirty="0" smtClean="0"/>
              <a:t>Should we define a new </a:t>
            </a:r>
            <a:r>
              <a:rPr lang="en-US" altLang="zh-CN" dirty="0" err="1" smtClean="0">
                <a:solidFill>
                  <a:srgbClr val="FFFF00"/>
                </a:solidFill>
              </a:rPr>
              <a:t>showXXXXCategory</a:t>
            </a:r>
            <a:r>
              <a:rPr lang="en-US" altLang="zh-CN" dirty="0" smtClean="0">
                <a:solidFill>
                  <a:srgbClr val="FFFF00"/>
                </a:solidFill>
              </a:rPr>
              <a:t> </a:t>
            </a:r>
            <a:r>
              <a:rPr lang="en-US" altLang="zh-CN" dirty="0" smtClean="0"/>
              <a:t>method if our program was sold in a new country?</a:t>
            </a:r>
          </a:p>
          <a:p>
            <a:endParaRPr lang="en-US" altLang="zh-CN" dirty="0" smtClean="0">
              <a:solidFill>
                <a:srgbClr val="FFFF00"/>
              </a:solidFill>
            </a:endParaRPr>
          </a:p>
          <a:p>
            <a:pPr marL="228600" lvl="1">
              <a:spcBef>
                <a:spcPts val="1000"/>
              </a:spcBef>
            </a:pPr>
            <a:r>
              <a:rPr lang="en-US" altLang="zh-CN" sz="2800" dirty="0" smtClean="0"/>
              <a:t>Can we extend </a:t>
            </a:r>
            <a:r>
              <a:rPr lang="en-US" altLang="zh-CN" sz="2800" dirty="0"/>
              <a:t>the program without modifying the </a:t>
            </a:r>
            <a:r>
              <a:rPr lang="en-US" altLang="zh-CN" sz="2800" dirty="0" smtClean="0"/>
              <a:t>code?</a:t>
            </a:r>
          </a:p>
          <a:p>
            <a:pPr marL="228600" lvl="1">
              <a:spcBef>
                <a:spcPts val="1000"/>
              </a:spcBef>
            </a:pPr>
            <a:endParaRPr lang="zh-CN" altLang="en-US" sz="2800" dirty="0"/>
          </a:p>
          <a:p>
            <a:r>
              <a:rPr lang="en-US" altLang="zh-CN" dirty="0" smtClean="0">
                <a:solidFill>
                  <a:srgbClr val="FFFF00"/>
                </a:solidFill>
              </a:rPr>
              <a:t>We will talk about this question in the future.</a:t>
            </a:r>
          </a:p>
        </p:txBody>
      </p:sp>
    </p:spTree>
    <p:extLst>
      <p:ext uri="{BB962C8B-B14F-4D97-AF65-F5344CB8AC3E}">
        <p14:creationId xmlns:p14="http://schemas.microsoft.com/office/powerpoint/2010/main" val="342979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5400" dirty="0" smtClean="0">
                <a:solidFill>
                  <a:srgbClr val="FFFF00"/>
                </a:solidFill>
              </a:rPr>
              <a:t>Can a method call itself? </a:t>
            </a:r>
            <a:endParaRPr lang="zh-CN" altLang="en-US" sz="5400"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300" y="3302000"/>
            <a:ext cx="2476500" cy="2476500"/>
          </a:xfrm>
          <a:prstGeom prst="rect">
            <a:avLst/>
          </a:prstGeom>
        </p:spPr>
      </p:pic>
    </p:spTree>
    <p:extLst>
      <p:ext uri="{BB962C8B-B14F-4D97-AF65-F5344CB8AC3E}">
        <p14:creationId xmlns:p14="http://schemas.microsoft.com/office/powerpoint/2010/main" val="28106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Recursion(</a:t>
            </a:r>
            <a:r>
              <a:rPr lang="zh-CN" altLang="en-US" dirty="0"/>
              <a:t>递归</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Recursion in computer science is a method where </a:t>
            </a:r>
            <a:r>
              <a:rPr lang="en-US" altLang="zh-CN" dirty="0">
                <a:solidFill>
                  <a:srgbClr val="FFFF00"/>
                </a:solidFill>
              </a:rPr>
              <a:t>the solution to a problem depends on solutions to smaller instances of the same </a:t>
            </a:r>
            <a:r>
              <a:rPr lang="en-US" altLang="zh-CN" dirty="0" smtClean="0">
                <a:solidFill>
                  <a:srgbClr val="FFFF00"/>
                </a:solidFill>
              </a:rPr>
              <a:t>problem</a:t>
            </a:r>
            <a:r>
              <a:rPr lang="en-US" altLang="zh-CN" dirty="0" smtClean="0"/>
              <a:t>.</a:t>
            </a:r>
          </a:p>
          <a:p>
            <a:r>
              <a:rPr lang="en-US" altLang="zh-CN" dirty="0" smtClean="0"/>
              <a:t>Recursion occurs when a thing is defined in terms of itself or of its type.</a:t>
            </a:r>
          </a:p>
          <a:p>
            <a:r>
              <a:rPr lang="en-US" altLang="zh-CN" dirty="0" smtClean="0"/>
              <a:t>There </a:t>
            </a:r>
            <a:r>
              <a:rPr lang="en-US" altLang="zh-CN" dirty="0"/>
              <a:t>are </a:t>
            </a:r>
            <a:r>
              <a:rPr lang="en-US" altLang="zh-CN" dirty="0" smtClean="0"/>
              <a:t>not only </a:t>
            </a:r>
            <a:r>
              <a:rPr lang="en-US" altLang="zh-CN" dirty="0" smtClean="0">
                <a:solidFill>
                  <a:srgbClr val="FFFF00"/>
                </a:solidFill>
              </a:rPr>
              <a:t>recursive </a:t>
            </a:r>
            <a:r>
              <a:rPr lang="en-US" altLang="zh-CN" dirty="0">
                <a:solidFill>
                  <a:srgbClr val="FFFF00"/>
                </a:solidFill>
              </a:rPr>
              <a:t>methods </a:t>
            </a:r>
            <a:r>
              <a:rPr lang="en-US" altLang="zh-CN" dirty="0" smtClean="0"/>
              <a:t>but also recursive </a:t>
            </a:r>
            <a:r>
              <a:rPr lang="en-US" altLang="zh-CN" dirty="0"/>
              <a:t>classes</a:t>
            </a:r>
            <a:r>
              <a:rPr lang="en-US" altLang="zh-CN" dirty="0" smtClean="0"/>
              <a:t>.</a:t>
            </a:r>
          </a:p>
          <a:p>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620" y="4640578"/>
            <a:ext cx="2837180" cy="1998923"/>
          </a:xfrm>
          <a:prstGeom prst="rect">
            <a:avLst/>
          </a:prstGeom>
        </p:spPr>
      </p:pic>
    </p:spTree>
    <p:extLst>
      <p:ext uri="{BB962C8B-B14F-4D97-AF65-F5344CB8AC3E}">
        <p14:creationId xmlns:p14="http://schemas.microsoft.com/office/powerpoint/2010/main" val="170343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Recursive method</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A method which can call itself directly (or indirectly) is called </a:t>
            </a:r>
            <a:r>
              <a:rPr lang="en-US" altLang="zh-CN" dirty="0" smtClean="0">
                <a:solidFill>
                  <a:srgbClr val="FFFF00"/>
                </a:solidFill>
              </a:rPr>
              <a:t>recursive method</a:t>
            </a:r>
            <a:r>
              <a:rPr lang="en-US" altLang="zh-CN" dirty="0" smtClean="0"/>
              <a:t>.</a:t>
            </a:r>
          </a:p>
          <a:p>
            <a:r>
              <a:rPr lang="en-US" altLang="zh-CN" dirty="0" smtClean="0"/>
              <a:t>The recursive </a:t>
            </a:r>
            <a:r>
              <a:rPr lang="en-US" altLang="zh-CN" dirty="0"/>
              <a:t>method </a:t>
            </a:r>
            <a:r>
              <a:rPr lang="en-US" altLang="zh-CN" dirty="0">
                <a:solidFill>
                  <a:srgbClr val="FFFF00"/>
                </a:solidFill>
              </a:rPr>
              <a:t>can be defined by two properties</a:t>
            </a:r>
            <a:r>
              <a:rPr lang="en-US" altLang="zh-CN" dirty="0"/>
              <a:t>:</a:t>
            </a:r>
          </a:p>
          <a:p>
            <a:pPr lvl="1"/>
            <a:r>
              <a:rPr lang="en-US" altLang="zh-CN" dirty="0"/>
              <a:t>A simple </a:t>
            </a:r>
            <a:r>
              <a:rPr lang="en-US" altLang="zh-CN" dirty="0">
                <a:solidFill>
                  <a:srgbClr val="FFFF00"/>
                </a:solidFill>
              </a:rPr>
              <a:t>base case</a:t>
            </a:r>
            <a:r>
              <a:rPr lang="en-US" altLang="zh-CN" dirty="0"/>
              <a:t> (or cases)—a </a:t>
            </a:r>
            <a:r>
              <a:rPr lang="en-US" altLang="zh-CN" dirty="0">
                <a:solidFill>
                  <a:srgbClr val="FFFF00"/>
                </a:solidFill>
              </a:rPr>
              <a:t>terminating </a:t>
            </a:r>
            <a:r>
              <a:rPr lang="en-US" altLang="zh-CN" dirty="0" smtClean="0">
                <a:solidFill>
                  <a:srgbClr val="FFFF00"/>
                </a:solidFill>
              </a:rPr>
              <a:t>scenario(</a:t>
            </a:r>
            <a:r>
              <a:rPr lang="zh-CN" altLang="en-US" dirty="0" smtClean="0">
                <a:solidFill>
                  <a:srgbClr val="FFFF00"/>
                </a:solidFill>
              </a:rPr>
              <a:t>递归终止条件</a:t>
            </a:r>
            <a:r>
              <a:rPr lang="en-US" altLang="zh-CN" dirty="0" smtClean="0">
                <a:solidFill>
                  <a:srgbClr val="FFFF00"/>
                </a:solidFill>
              </a:rPr>
              <a:t>)</a:t>
            </a:r>
            <a:r>
              <a:rPr lang="en-US" altLang="zh-CN" dirty="0" smtClean="0"/>
              <a:t> </a:t>
            </a:r>
            <a:r>
              <a:rPr lang="en-US" altLang="zh-CN" dirty="0"/>
              <a:t>that does not use recursion to produce an answer</a:t>
            </a:r>
          </a:p>
          <a:p>
            <a:pPr lvl="1"/>
            <a:r>
              <a:rPr lang="en-US" altLang="zh-CN" dirty="0"/>
              <a:t>A set of </a:t>
            </a:r>
            <a:r>
              <a:rPr lang="en-US" altLang="zh-CN" dirty="0" smtClean="0">
                <a:solidFill>
                  <a:srgbClr val="FFFF00"/>
                </a:solidFill>
              </a:rPr>
              <a:t>rules(</a:t>
            </a:r>
            <a:r>
              <a:rPr lang="zh-CN" altLang="en-US" dirty="0">
                <a:solidFill>
                  <a:srgbClr val="FFFF00"/>
                </a:solidFill>
              </a:rPr>
              <a:t>递归规则</a:t>
            </a:r>
            <a:r>
              <a:rPr lang="en-US" altLang="zh-CN" dirty="0" smtClean="0">
                <a:solidFill>
                  <a:srgbClr val="FFFF00"/>
                </a:solidFill>
              </a:rPr>
              <a:t>) </a:t>
            </a:r>
            <a:r>
              <a:rPr lang="en-US" altLang="zh-CN" dirty="0" smtClean="0"/>
              <a:t>that </a:t>
            </a:r>
            <a:r>
              <a:rPr lang="en-US" altLang="zh-CN" dirty="0"/>
              <a:t>reduce all </a:t>
            </a:r>
            <a:r>
              <a:rPr lang="en-US" altLang="zh-CN" dirty="0">
                <a:solidFill>
                  <a:srgbClr val="FFFF00"/>
                </a:solidFill>
              </a:rPr>
              <a:t>other cases (</a:t>
            </a:r>
            <a:r>
              <a:rPr lang="zh-CN" altLang="en-US" dirty="0">
                <a:solidFill>
                  <a:srgbClr val="FFFF00"/>
                </a:solidFill>
              </a:rPr>
              <a:t>递归条件</a:t>
            </a:r>
            <a:r>
              <a:rPr lang="en-US" altLang="zh-CN" dirty="0">
                <a:solidFill>
                  <a:srgbClr val="FFFF00"/>
                </a:solidFill>
              </a:rPr>
              <a:t>) </a:t>
            </a:r>
            <a:r>
              <a:rPr lang="en-US" altLang="zh-CN" dirty="0"/>
              <a:t>toward the base </a:t>
            </a:r>
            <a:r>
              <a:rPr lang="en-US" altLang="zh-CN" dirty="0" smtClean="0"/>
              <a:t>case</a:t>
            </a:r>
            <a:r>
              <a:rPr lang="en-US" altLang="zh-CN" dirty="0">
                <a:solidFill>
                  <a:srgbClr val="FFFF00"/>
                </a:solidFill>
              </a:rPr>
              <a:t> </a:t>
            </a:r>
            <a:endParaRPr lang="en-US" altLang="zh-CN" dirty="0" smtClean="0">
              <a:solidFill>
                <a:srgbClr val="FFFF00"/>
              </a:solidFill>
            </a:endParaRPr>
          </a:p>
          <a:p>
            <a:r>
              <a:rPr lang="en-US" altLang="zh-CN" dirty="0" smtClean="0"/>
              <a:t>The recursive method use conditional statements to check whether the cases are satisfied or not</a:t>
            </a:r>
            <a:endParaRPr lang="en-US" altLang="zh-CN" dirty="0"/>
          </a:p>
        </p:txBody>
      </p:sp>
    </p:spTree>
    <p:extLst>
      <p:ext uri="{BB962C8B-B14F-4D97-AF65-F5344CB8AC3E}">
        <p14:creationId xmlns:p14="http://schemas.microsoft.com/office/powerpoint/2010/main" val="24946466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Fibonacci numbers</a:t>
            </a:r>
            <a:r>
              <a:rPr lang="en-US" altLang="zh-CN" sz="4000" dirty="0" smtClean="0"/>
              <a:t>(</a:t>
            </a:r>
            <a:r>
              <a:rPr lang="zh-CN" altLang="en-US" sz="4000" dirty="0"/>
              <a:t>斐波拉契</a:t>
            </a:r>
            <a:r>
              <a:rPr lang="zh-CN" altLang="en-US" sz="4000" dirty="0" smtClean="0"/>
              <a:t>数</a:t>
            </a:r>
            <a:r>
              <a:rPr lang="en-US" altLang="zh-CN" sz="4000" dirty="0" smtClean="0"/>
              <a:t>)</a:t>
            </a:r>
            <a:endParaRPr lang="zh-CN" altLang="en-US" sz="4000" dirty="0"/>
          </a:p>
        </p:txBody>
      </p:sp>
      <p:sp>
        <p:nvSpPr>
          <p:cNvPr id="3" name="内容占位符 2"/>
          <p:cNvSpPr>
            <a:spLocks noGrp="1"/>
          </p:cNvSpPr>
          <p:nvPr>
            <p:ph idx="1"/>
          </p:nvPr>
        </p:nvSpPr>
        <p:spPr/>
        <p:txBody>
          <a:bodyPr>
            <a:normAutofit/>
          </a:bodyPr>
          <a:lstStyle/>
          <a:p>
            <a:r>
              <a:rPr lang="en-US" altLang="zh-CN" dirty="0"/>
              <a:t>In mathematics, the Fibonacci numbers are the numbers in the following integer sequence, called the Fibonacci sequence, and characterized by the fact that every number after the first two is the sum of the two preceding ones</a:t>
            </a:r>
            <a:r>
              <a:rPr lang="en-US" altLang="zh-CN" dirty="0" smtClean="0"/>
              <a:t>:</a:t>
            </a:r>
            <a:endParaRPr lang="en-US" altLang="zh-CN" dirty="0"/>
          </a:p>
          <a:p>
            <a:pPr marL="0" indent="0">
              <a:buNone/>
            </a:pPr>
            <a:r>
              <a:rPr lang="en-US" altLang="zh-CN" dirty="0" smtClean="0"/>
              <a:t>   1 </a:t>
            </a:r>
            <a:r>
              <a:rPr lang="en-US" altLang="zh-CN" dirty="0"/>
              <a:t>, 1 , 2 , 3 , 5 , 8 , 13 , 21 , 34 , 55 , 89 , 144 , … </a:t>
            </a:r>
          </a:p>
          <a:p>
            <a:r>
              <a:rPr lang="en-US" altLang="zh-CN" dirty="0" smtClean="0"/>
              <a:t>Often</a:t>
            </a:r>
            <a:r>
              <a:rPr lang="en-US" altLang="zh-CN" dirty="0"/>
              <a:t>, especially in modern usage, the sequence is extended by one more initial term:</a:t>
            </a:r>
          </a:p>
          <a:p>
            <a:pPr marL="0" indent="0">
              <a:buNone/>
            </a:pPr>
            <a:r>
              <a:rPr lang="en-US" altLang="zh-CN" dirty="0" smtClean="0"/>
              <a:t>   0 </a:t>
            </a:r>
            <a:r>
              <a:rPr lang="en-US" altLang="zh-CN" dirty="0"/>
              <a:t>, 1 , 1 , 2 , 3 , 5 , 8 , 13 , 21 , 34 , 55 , 89 , 144 , … </a:t>
            </a:r>
            <a:endParaRPr lang="zh-CN" altLang="en-US" dirty="0"/>
          </a:p>
        </p:txBody>
      </p:sp>
    </p:spTree>
    <p:extLst>
      <p:ext uri="{BB962C8B-B14F-4D97-AF65-F5344CB8AC3E}">
        <p14:creationId xmlns:p14="http://schemas.microsoft.com/office/powerpoint/2010/main" val="3838643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Fibonacci </a:t>
            </a:r>
            <a:r>
              <a:rPr lang="en-US" altLang="zh-CN" dirty="0" smtClean="0"/>
              <a:t>number</a:t>
            </a:r>
            <a:endParaRPr lang="zh-CN" altLang="en-US" dirty="0"/>
          </a:p>
        </p:txBody>
      </p:sp>
      <p:sp>
        <p:nvSpPr>
          <p:cNvPr id="3" name="Content Placeholder 2"/>
          <p:cNvSpPr>
            <a:spLocks noGrp="1"/>
          </p:cNvSpPr>
          <p:nvPr>
            <p:ph idx="1"/>
          </p:nvPr>
        </p:nvSpPr>
        <p:spPr/>
        <p:txBody>
          <a:bodyPr/>
          <a:lstStyle/>
          <a:p>
            <a:r>
              <a:rPr lang="en-US" altLang="zh-CN" dirty="0"/>
              <a:t>The Fibonacci </a:t>
            </a:r>
            <a:r>
              <a:rPr lang="en-US" altLang="zh-CN" dirty="0" smtClean="0"/>
              <a:t>numbers</a:t>
            </a:r>
            <a:r>
              <a:rPr lang="en-US" altLang="zh-CN" dirty="0"/>
              <a:t> is a classic example of </a:t>
            </a:r>
            <a:r>
              <a:rPr lang="en-US" altLang="zh-CN" dirty="0" smtClean="0"/>
              <a:t>recursion.</a:t>
            </a:r>
          </a:p>
          <a:p>
            <a:r>
              <a:rPr lang="en-US" altLang="zh-CN" dirty="0" smtClean="0">
                <a:solidFill>
                  <a:srgbClr val="FFFF00"/>
                </a:solidFill>
              </a:rPr>
              <a:t>Basic cases</a:t>
            </a:r>
          </a:p>
          <a:p>
            <a:pPr marL="457200" lvl="1" indent="0">
              <a:buNone/>
            </a:pPr>
            <a:r>
              <a:rPr lang="en-US" altLang="zh-CN" dirty="0" smtClean="0"/>
              <a:t>Fib(0)=0;</a:t>
            </a:r>
          </a:p>
          <a:p>
            <a:pPr marL="457200" lvl="1" indent="0">
              <a:buNone/>
            </a:pPr>
            <a:r>
              <a:rPr lang="en-US" altLang="zh-CN" dirty="0" smtClean="0"/>
              <a:t>Fib(1)=1;</a:t>
            </a:r>
          </a:p>
          <a:p>
            <a:r>
              <a:rPr lang="en-US" altLang="zh-CN" dirty="0" smtClean="0">
                <a:solidFill>
                  <a:srgbClr val="FFFF00"/>
                </a:solidFill>
              </a:rPr>
              <a:t>Recursion rules for other cases</a:t>
            </a:r>
          </a:p>
          <a:p>
            <a:pPr marL="457200" lvl="1" indent="0">
              <a:buNone/>
            </a:pPr>
            <a:r>
              <a:rPr lang="en-US" altLang="zh-CN" dirty="0" smtClean="0"/>
              <a:t>For all integers n&gt;1, Fib(n) = Fib(n-1)+Fib(n-2)</a:t>
            </a:r>
            <a:endParaRPr lang="zh-CN" altLang="en-US" dirty="0"/>
          </a:p>
        </p:txBody>
      </p:sp>
    </p:spTree>
    <p:extLst>
      <p:ext uri="{BB962C8B-B14F-4D97-AF65-F5344CB8AC3E}">
        <p14:creationId xmlns:p14="http://schemas.microsoft.com/office/powerpoint/2010/main" val="1459492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Fibonacci </a:t>
            </a:r>
            <a:r>
              <a:rPr lang="en-US" altLang="zh-CN" dirty="0" smtClean="0"/>
              <a:t>number</a:t>
            </a:r>
            <a:endParaRPr lang="zh-CN" altLang="en-US" dirty="0"/>
          </a:p>
        </p:txBody>
      </p:sp>
      <p:sp>
        <p:nvSpPr>
          <p:cNvPr id="3" name="Content Placeholder 2"/>
          <p:cNvSpPr>
            <a:spLocks noGrp="1"/>
          </p:cNvSpPr>
          <p:nvPr>
            <p:ph idx="1"/>
          </p:nvPr>
        </p:nvSpPr>
        <p:spPr/>
        <p:txBody>
          <a:bodyPr/>
          <a:lstStyle/>
          <a:p>
            <a:pPr marL="0" indent="0">
              <a:buNone/>
            </a:pPr>
            <a:r>
              <a:rPr lang="en-US" altLang="zh-CN" dirty="0"/>
              <a:t>public static </a:t>
            </a:r>
            <a:r>
              <a:rPr lang="en-US" altLang="zh-CN" dirty="0" err="1" smtClean="0"/>
              <a:t>int</a:t>
            </a:r>
            <a:r>
              <a:rPr lang="en-US" altLang="zh-CN" dirty="0" smtClean="0"/>
              <a:t> fib(</a:t>
            </a:r>
            <a:r>
              <a:rPr lang="en-US" altLang="zh-CN" dirty="0" err="1" smtClean="0"/>
              <a:t>int</a:t>
            </a:r>
            <a:r>
              <a:rPr lang="en-US" altLang="zh-CN" dirty="0" smtClean="0"/>
              <a:t> n</a:t>
            </a:r>
            <a:r>
              <a:rPr lang="en-US" altLang="zh-CN" dirty="0"/>
              <a:t>) {</a:t>
            </a:r>
            <a:br>
              <a:rPr lang="en-US" altLang="zh-CN" dirty="0"/>
            </a:br>
            <a:r>
              <a:rPr lang="en-US" altLang="zh-CN" dirty="0"/>
              <a:t>    if (n == </a:t>
            </a:r>
            <a:r>
              <a:rPr lang="en-US" altLang="zh-CN" dirty="0" smtClean="0"/>
              <a:t>0 || n==1) </a:t>
            </a:r>
            <a:r>
              <a:rPr lang="en-US" altLang="zh-CN" dirty="0"/>
              <a:t>{</a:t>
            </a:r>
            <a:br>
              <a:rPr lang="en-US" altLang="zh-CN" dirty="0"/>
            </a:br>
            <a:r>
              <a:rPr lang="en-US" altLang="zh-CN" dirty="0"/>
              <a:t>         </a:t>
            </a:r>
            <a:r>
              <a:rPr lang="en-US" altLang="zh-CN" dirty="0" smtClean="0"/>
              <a:t>return n;</a:t>
            </a:r>
            <a:r>
              <a:rPr lang="en-US" altLang="zh-CN" dirty="0"/>
              <a:t/>
            </a:r>
            <a:br>
              <a:rPr lang="en-US" altLang="zh-CN" dirty="0"/>
            </a:br>
            <a:r>
              <a:rPr lang="en-US" altLang="zh-CN" dirty="0"/>
              <a:t>    } else {</a:t>
            </a:r>
            <a:br>
              <a:rPr lang="en-US" altLang="zh-CN" dirty="0"/>
            </a:br>
            <a:r>
              <a:rPr lang="en-US" altLang="zh-CN" dirty="0"/>
              <a:t>         </a:t>
            </a:r>
            <a:r>
              <a:rPr lang="en-US" altLang="zh-CN" dirty="0" smtClean="0"/>
              <a:t>return fib(n-1)+fib(n-2);</a:t>
            </a:r>
            <a:r>
              <a:rPr lang="en-US" altLang="zh-CN" dirty="0"/>
              <a:t/>
            </a:r>
            <a:br>
              <a:rPr lang="en-US" altLang="zh-CN" dirty="0"/>
            </a:br>
            <a:r>
              <a:rPr lang="en-US" altLang="zh-CN" dirty="0"/>
              <a:t>    }</a:t>
            </a:r>
            <a:br>
              <a:rPr lang="en-US" altLang="zh-CN" dirty="0"/>
            </a:br>
            <a:r>
              <a:rPr lang="en-US" altLang="zh-CN" dirty="0"/>
              <a:t>}</a:t>
            </a:r>
            <a:endParaRPr lang="zh-CN" altLang="en-US" dirty="0"/>
          </a:p>
          <a:p>
            <a:endParaRPr lang="zh-CN" altLang="en-US" dirty="0"/>
          </a:p>
        </p:txBody>
      </p:sp>
    </p:spTree>
    <p:extLst>
      <p:ext uri="{BB962C8B-B14F-4D97-AF65-F5344CB8AC3E}">
        <p14:creationId xmlns:p14="http://schemas.microsoft.com/office/powerpoint/2010/main" val="2294143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Factorial(</a:t>
            </a:r>
            <a:r>
              <a:rPr lang="zh-CN" altLang="en-US" dirty="0"/>
              <a:t>阶乘</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In mathematics, the factorial of a non-negative integer n, denoted by n!, is the product of all positive integers less than or equal to n</a:t>
            </a:r>
            <a:r>
              <a:rPr lang="en-US" altLang="zh-CN" dirty="0" smtClean="0"/>
              <a:t>.</a:t>
            </a:r>
          </a:p>
          <a:p>
            <a:r>
              <a:rPr lang="en-US" altLang="zh-CN" dirty="0" smtClean="0"/>
              <a:t>For </a:t>
            </a:r>
            <a:r>
              <a:rPr lang="en-US" altLang="zh-CN" dirty="0"/>
              <a:t>example,</a:t>
            </a:r>
          </a:p>
          <a:p>
            <a:pPr marL="0" indent="0">
              <a:buNone/>
            </a:pPr>
            <a:r>
              <a:rPr lang="en-US" altLang="zh-CN" dirty="0" smtClean="0"/>
              <a:t>   5 </a:t>
            </a:r>
            <a:r>
              <a:rPr lang="en-US" altLang="zh-CN" dirty="0"/>
              <a:t>! = 5 × 4 × 3 × 2 × 1 = 120. </a:t>
            </a:r>
          </a:p>
          <a:p>
            <a:endParaRPr lang="en-US" altLang="zh-CN" dirty="0"/>
          </a:p>
          <a:p>
            <a:r>
              <a:rPr lang="en-US" altLang="zh-CN" dirty="0"/>
              <a:t>The value of 0! is 1, according to the convention for an empty product</a:t>
            </a:r>
            <a:endParaRPr lang="zh-CN" altLang="en-US" dirty="0"/>
          </a:p>
        </p:txBody>
      </p:sp>
    </p:spTree>
    <p:extLst>
      <p:ext uri="{BB962C8B-B14F-4D97-AF65-F5344CB8AC3E}">
        <p14:creationId xmlns:p14="http://schemas.microsoft.com/office/powerpoint/2010/main" val="188039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Body Mass Index (BMI)</a:t>
            </a:r>
            <a:endParaRPr lang="zh-CN" altLang="en-US" dirty="0"/>
          </a:p>
        </p:txBody>
      </p:sp>
      <p:sp>
        <p:nvSpPr>
          <p:cNvPr id="3" name="Content Placeholder 2"/>
          <p:cNvSpPr>
            <a:spLocks noGrp="1"/>
          </p:cNvSpPr>
          <p:nvPr>
            <p:ph idx="1"/>
          </p:nvPr>
        </p:nvSpPr>
        <p:spPr/>
        <p:txBody>
          <a:bodyPr/>
          <a:lstStyle/>
          <a:p>
            <a:r>
              <a:rPr lang="en-US" altLang="zh-CN" dirty="0"/>
              <a:t>The BMI is defined as the body mass divided by the square of the body height. The Hospital Authority of Hong Kong recommends the use of the following BMI </a:t>
            </a:r>
            <a:r>
              <a:rPr lang="en-US" altLang="zh-CN" dirty="0" smtClean="0"/>
              <a:t>ranges.</a:t>
            </a:r>
          </a:p>
          <a:p>
            <a:r>
              <a:rPr lang="en-US" altLang="zh-CN" dirty="0" smtClean="0">
                <a:solidFill>
                  <a:srgbClr val="FFFF00"/>
                </a:solidFill>
              </a:rPr>
              <a:t>check yourself </a:t>
            </a:r>
            <a:r>
              <a:rPr lang="en-US" altLang="zh-CN" dirty="0" smtClean="0">
                <a:solidFill>
                  <a:srgbClr val="FFFF00"/>
                </a:solidFill>
                <a:sym typeface="Wingdings" panose="05000000000000000000" pitchFamily="2" charset="2"/>
              </a:rPr>
              <a:t></a:t>
            </a:r>
            <a:endParaRPr lang="zh-CN" altLang="en-US" dirty="0">
              <a:solidFill>
                <a:srgbClr val="FFFF00"/>
              </a:solidFill>
            </a:endParaRPr>
          </a:p>
        </p:txBody>
      </p:sp>
      <p:pic>
        <p:nvPicPr>
          <p:cNvPr id="5" name="Picture 4"/>
          <p:cNvPicPr>
            <a:picLocks noChangeAspect="1"/>
          </p:cNvPicPr>
          <p:nvPr/>
        </p:nvPicPr>
        <p:blipFill>
          <a:blip r:embed="rId2"/>
          <a:stretch>
            <a:fillRect/>
          </a:stretch>
        </p:blipFill>
        <p:spPr>
          <a:xfrm>
            <a:off x="2518063" y="4001294"/>
            <a:ext cx="4107873" cy="2709071"/>
          </a:xfrm>
          <a:prstGeom prst="rect">
            <a:avLst/>
          </a:prstGeom>
        </p:spPr>
      </p:pic>
    </p:spTree>
    <p:extLst>
      <p:ext uri="{BB962C8B-B14F-4D97-AF65-F5344CB8AC3E}">
        <p14:creationId xmlns:p14="http://schemas.microsoft.com/office/powerpoint/2010/main" val="12088755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Factorial</a:t>
            </a:r>
            <a:endParaRPr lang="zh-CN" altLang="en-US" dirty="0"/>
          </a:p>
        </p:txBody>
      </p:sp>
      <p:sp>
        <p:nvSpPr>
          <p:cNvPr id="3" name="Content Placeholder 2"/>
          <p:cNvSpPr>
            <a:spLocks noGrp="1"/>
          </p:cNvSpPr>
          <p:nvPr>
            <p:ph idx="1"/>
          </p:nvPr>
        </p:nvSpPr>
        <p:spPr/>
        <p:txBody>
          <a:bodyPr/>
          <a:lstStyle/>
          <a:p>
            <a:r>
              <a:rPr lang="en-US" altLang="zh-CN" dirty="0" smtClean="0"/>
              <a:t>Factorial is another classic example of recursion.</a:t>
            </a:r>
          </a:p>
          <a:p>
            <a:r>
              <a:rPr lang="en-US" altLang="zh-CN" dirty="0">
                <a:solidFill>
                  <a:srgbClr val="FFFF00"/>
                </a:solidFill>
              </a:rPr>
              <a:t>Basic cases</a:t>
            </a:r>
          </a:p>
          <a:p>
            <a:pPr marL="457200" lvl="1" indent="0">
              <a:buNone/>
            </a:pPr>
            <a:r>
              <a:rPr lang="en-US" altLang="zh-CN" dirty="0" smtClean="0"/>
              <a:t>fact(0)=1;</a:t>
            </a:r>
          </a:p>
          <a:p>
            <a:r>
              <a:rPr lang="en-US" altLang="zh-CN" dirty="0" smtClean="0">
                <a:solidFill>
                  <a:srgbClr val="FFFF00"/>
                </a:solidFill>
              </a:rPr>
              <a:t>Recursion rules for other cases</a:t>
            </a:r>
          </a:p>
          <a:p>
            <a:pPr marL="457200" lvl="1" indent="0">
              <a:buNone/>
            </a:pPr>
            <a:r>
              <a:rPr lang="en-US" altLang="zh-CN" dirty="0" smtClean="0"/>
              <a:t>For </a:t>
            </a:r>
            <a:r>
              <a:rPr lang="en-US" altLang="zh-CN" dirty="0"/>
              <a:t>all integers </a:t>
            </a:r>
            <a:r>
              <a:rPr lang="en-US" altLang="zh-CN" dirty="0" smtClean="0"/>
              <a:t>n&gt;0, fact(n</a:t>
            </a:r>
            <a:r>
              <a:rPr lang="en-US" altLang="zh-CN" dirty="0"/>
              <a:t>)</a:t>
            </a:r>
            <a:r>
              <a:rPr lang="en-US" altLang="zh-CN" dirty="0" smtClean="0"/>
              <a:t>=n*fact(n-1);</a:t>
            </a:r>
            <a:endParaRPr lang="zh-CN" altLang="en-US" dirty="0"/>
          </a:p>
        </p:txBody>
      </p:sp>
    </p:spTree>
    <p:extLst>
      <p:ext uri="{BB962C8B-B14F-4D97-AF65-F5344CB8AC3E}">
        <p14:creationId xmlns:p14="http://schemas.microsoft.com/office/powerpoint/2010/main" val="22844504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Factorial</a:t>
            </a:r>
            <a:endParaRPr lang="zh-CN" altLang="en-US" dirty="0"/>
          </a:p>
        </p:txBody>
      </p:sp>
      <p:sp>
        <p:nvSpPr>
          <p:cNvPr id="3" name="Content Placeholder 2"/>
          <p:cNvSpPr>
            <a:spLocks noGrp="1"/>
          </p:cNvSpPr>
          <p:nvPr>
            <p:ph idx="1"/>
          </p:nvPr>
        </p:nvSpPr>
        <p:spPr/>
        <p:txBody>
          <a:bodyPr/>
          <a:lstStyle/>
          <a:p>
            <a:pPr marL="0" indent="0">
              <a:buNone/>
            </a:pPr>
            <a:r>
              <a:rPr lang="en-US" altLang="zh-CN" dirty="0"/>
              <a:t>public static </a:t>
            </a:r>
            <a:r>
              <a:rPr lang="en-US" altLang="zh-CN" dirty="0" smtClean="0"/>
              <a:t>int fact (int n</a:t>
            </a:r>
            <a:r>
              <a:rPr lang="en-US" altLang="zh-CN" dirty="0"/>
              <a:t>) {</a:t>
            </a:r>
            <a:br>
              <a:rPr lang="en-US" altLang="zh-CN" dirty="0"/>
            </a:br>
            <a:r>
              <a:rPr lang="en-US" altLang="zh-CN" dirty="0"/>
              <a:t>    if </a:t>
            </a:r>
            <a:r>
              <a:rPr lang="en-US" altLang="zh-CN" dirty="0" smtClean="0"/>
              <a:t>(n==0) </a:t>
            </a:r>
            <a:r>
              <a:rPr lang="en-US" altLang="zh-CN" dirty="0"/>
              <a:t>{</a:t>
            </a:r>
            <a:br>
              <a:rPr lang="en-US" altLang="zh-CN" dirty="0"/>
            </a:br>
            <a:r>
              <a:rPr lang="en-US" altLang="zh-CN" dirty="0"/>
              <a:t>         </a:t>
            </a:r>
            <a:r>
              <a:rPr lang="en-US" altLang="zh-CN" dirty="0" smtClean="0"/>
              <a:t>return 1;</a:t>
            </a:r>
            <a:r>
              <a:rPr lang="en-US" altLang="zh-CN" dirty="0"/>
              <a:t/>
            </a:r>
            <a:br>
              <a:rPr lang="en-US" altLang="zh-CN" dirty="0"/>
            </a:br>
            <a:r>
              <a:rPr lang="en-US" altLang="zh-CN" dirty="0"/>
              <a:t>    } else {</a:t>
            </a:r>
            <a:br>
              <a:rPr lang="en-US" altLang="zh-CN" dirty="0"/>
            </a:br>
            <a:r>
              <a:rPr lang="en-US" altLang="zh-CN" dirty="0"/>
              <a:t>         </a:t>
            </a:r>
            <a:r>
              <a:rPr lang="en-US" altLang="zh-CN" dirty="0" smtClean="0"/>
              <a:t>return n*fact(n-1);</a:t>
            </a:r>
            <a:r>
              <a:rPr lang="en-US" altLang="zh-CN" dirty="0"/>
              <a:t/>
            </a:r>
            <a:br>
              <a:rPr lang="en-US" altLang="zh-CN" dirty="0"/>
            </a:br>
            <a:r>
              <a:rPr lang="en-US" altLang="zh-CN" dirty="0"/>
              <a:t>    }</a:t>
            </a:r>
            <a:br>
              <a:rPr lang="en-US" altLang="zh-CN" dirty="0"/>
            </a:br>
            <a:r>
              <a:rPr lang="en-US" altLang="zh-CN" dirty="0"/>
              <a:t>}</a:t>
            </a:r>
            <a:endParaRPr lang="zh-CN" altLang="en-US" dirty="0"/>
          </a:p>
          <a:p>
            <a:endParaRPr lang="zh-CN" altLang="en-US" dirty="0"/>
          </a:p>
        </p:txBody>
      </p:sp>
    </p:spTree>
    <p:extLst>
      <p:ext uri="{BB962C8B-B14F-4D97-AF65-F5344CB8AC3E}">
        <p14:creationId xmlns:p14="http://schemas.microsoft.com/office/powerpoint/2010/main" val="418470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Well done?</a:t>
            </a:r>
            <a:endParaRPr lang="zh-CN" altLang="en-US" dirty="0"/>
          </a:p>
        </p:txBody>
      </p:sp>
      <p:sp>
        <p:nvSpPr>
          <p:cNvPr id="3" name="Content Placeholder 2"/>
          <p:cNvSpPr>
            <a:spLocks noGrp="1"/>
          </p:cNvSpPr>
          <p:nvPr>
            <p:ph idx="1"/>
          </p:nvPr>
        </p:nvSpPr>
        <p:spPr/>
        <p:txBody>
          <a:bodyPr/>
          <a:lstStyle/>
          <a:p>
            <a:r>
              <a:rPr lang="en-US" altLang="zh-CN" dirty="0" smtClean="0"/>
              <a:t>Try it!</a:t>
            </a:r>
          </a:p>
          <a:p>
            <a:pPr marL="457200" lvl="1" indent="0">
              <a:buNone/>
            </a:pPr>
            <a:r>
              <a:rPr lang="en-US" altLang="zh-CN" dirty="0" err="1" smtClean="0"/>
              <a:t>System.</a:t>
            </a:r>
            <a:r>
              <a:rPr lang="en-US" altLang="zh-CN" i="1" dirty="0" err="1" smtClean="0"/>
              <a:t>out.println</a:t>
            </a:r>
            <a:r>
              <a:rPr lang="en-US" altLang="zh-CN" i="1" dirty="0" smtClean="0"/>
              <a:t>(fact(20));</a:t>
            </a:r>
          </a:p>
          <a:p>
            <a:r>
              <a:rPr lang="en-US" altLang="zh-CN" dirty="0" smtClean="0"/>
              <a:t>The result is </a:t>
            </a:r>
            <a:r>
              <a:rPr lang="en-US" altLang="zh-CN" dirty="0" smtClean="0">
                <a:solidFill>
                  <a:srgbClr val="FFFF00"/>
                </a:solidFill>
              </a:rPr>
              <a:t>-2102132736</a:t>
            </a:r>
          </a:p>
          <a:p>
            <a:r>
              <a:rPr lang="en-US" altLang="zh-CN" dirty="0" smtClean="0"/>
              <a:t>The result should be </a:t>
            </a:r>
            <a:r>
              <a:rPr lang="en-US" altLang="zh-CN" dirty="0">
                <a:solidFill>
                  <a:srgbClr val="FFFF00"/>
                </a:solidFill>
              </a:rPr>
              <a:t>2432902008176640000</a:t>
            </a:r>
            <a:endParaRPr lang="zh-CN" altLang="en-US" dirty="0">
              <a:solidFill>
                <a:srgbClr val="FFFF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625" y="4352925"/>
            <a:ext cx="1428750" cy="1428750"/>
          </a:xfrm>
          <a:prstGeom prst="rect">
            <a:avLst/>
          </a:prstGeom>
        </p:spPr>
      </p:pic>
    </p:spTree>
    <p:extLst>
      <p:ext uri="{BB962C8B-B14F-4D97-AF65-F5344CB8AC3E}">
        <p14:creationId xmlns:p14="http://schemas.microsoft.com/office/powerpoint/2010/main" val="171977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 better version</a:t>
            </a:r>
            <a:endParaRPr lang="zh-CN" altLang="en-US" dirty="0"/>
          </a:p>
        </p:txBody>
      </p:sp>
      <p:sp>
        <p:nvSpPr>
          <p:cNvPr id="3" name="Content Placeholder 2"/>
          <p:cNvSpPr>
            <a:spLocks noGrp="1"/>
          </p:cNvSpPr>
          <p:nvPr>
            <p:ph idx="1"/>
          </p:nvPr>
        </p:nvSpPr>
        <p:spPr>
          <a:xfrm>
            <a:off x="628650" y="1825624"/>
            <a:ext cx="7886700" cy="4766561"/>
          </a:xfrm>
        </p:spPr>
        <p:txBody>
          <a:bodyPr>
            <a:normAutofit fontScale="85000" lnSpcReduction="20000"/>
          </a:bodyPr>
          <a:lstStyle/>
          <a:p>
            <a:pPr marL="0" indent="0">
              <a:buNone/>
            </a:pPr>
            <a:r>
              <a:rPr lang="en-US" altLang="zh-CN" dirty="0"/>
              <a:t>public static </a:t>
            </a:r>
            <a:r>
              <a:rPr lang="en-US" altLang="zh-CN" dirty="0" smtClean="0"/>
              <a:t>long </a:t>
            </a:r>
            <a:r>
              <a:rPr lang="en-US" altLang="zh-CN" dirty="0"/>
              <a:t>fact </a:t>
            </a:r>
            <a:r>
              <a:rPr lang="en-US" altLang="zh-CN" dirty="0" smtClean="0"/>
              <a:t>(long </a:t>
            </a:r>
            <a:r>
              <a:rPr lang="en-US" altLang="zh-CN" dirty="0"/>
              <a:t>n) </a:t>
            </a:r>
            <a:r>
              <a:rPr lang="en-US" altLang="zh-CN" dirty="0" smtClean="0"/>
              <a:t>{</a:t>
            </a:r>
          </a:p>
          <a:p>
            <a:pPr marL="0" indent="0">
              <a:buNone/>
            </a:pPr>
            <a:r>
              <a:rPr lang="en-US" altLang="zh-CN" dirty="0">
                <a:solidFill>
                  <a:srgbClr val="FFFF00"/>
                </a:solidFill>
              </a:rPr>
              <a:t> </a:t>
            </a:r>
            <a:r>
              <a:rPr lang="en-US" altLang="zh-CN" dirty="0" smtClean="0">
                <a:solidFill>
                  <a:srgbClr val="FFFF00"/>
                </a:solidFill>
              </a:rPr>
              <a:t>   if </a:t>
            </a:r>
            <a:r>
              <a:rPr lang="en-US" altLang="zh-CN" smtClean="0">
                <a:solidFill>
                  <a:srgbClr val="FFFF00"/>
                </a:solidFill>
              </a:rPr>
              <a:t>(n&gt;20 || n&lt;0) </a:t>
            </a:r>
            <a:r>
              <a:rPr lang="en-US" altLang="zh-CN" dirty="0" smtClean="0">
                <a:solidFill>
                  <a:srgbClr val="FFFF00"/>
                </a:solidFill>
              </a:rPr>
              <a:t>return -1;</a:t>
            </a:r>
          </a:p>
          <a:p>
            <a:pPr marL="0" indent="0">
              <a:buNone/>
            </a:pPr>
            <a:r>
              <a:rPr lang="en-US" altLang="zh-CN" dirty="0" smtClean="0"/>
              <a:t>    </a:t>
            </a:r>
            <a:r>
              <a:rPr lang="en-US" altLang="zh-CN" dirty="0"/>
              <a:t>if (n</a:t>
            </a:r>
            <a:r>
              <a:rPr lang="en-US" altLang="zh-CN" dirty="0" smtClean="0"/>
              <a:t>==0) {</a:t>
            </a:r>
          </a:p>
          <a:p>
            <a:pPr marL="0" indent="0">
              <a:buNone/>
            </a:pPr>
            <a:r>
              <a:rPr lang="en-US" altLang="zh-CN" dirty="0" smtClean="0"/>
              <a:t>         </a:t>
            </a:r>
            <a:r>
              <a:rPr lang="en-US" altLang="zh-CN" dirty="0"/>
              <a:t>return n</a:t>
            </a:r>
            <a:r>
              <a:rPr lang="en-US" altLang="zh-CN" dirty="0" smtClean="0"/>
              <a:t>;</a:t>
            </a:r>
          </a:p>
          <a:p>
            <a:pPr marL="0" indent="0">
              <a:buNone/>
            </a:pPr>
            <a:r>
              <a:rPr lang="en-US" altLang="zh-CN" dirty="0" smtClean="0"/>
              <a:t>    </a:t>
            </a:r>
            <a:r>
              <a:rPr lang="en-US" altLang="zh-CN" dirty="0"/>
              <a:t>} else </a:t>
            </a:r>
            <a:r>
              <a:rPr lang="en-US" altLang="zh-CN" dirty="0" smtClean="0"/>
              <a:t>{</a:t>
            </a:r>
          </a:p>
          <a:p>
            <a:pPr marL="0" indent="0">
              <a:buNone/>
            </a:pPr>
            <a:r>
              <a:rPr lang="en-US" altLang="zh-CN" dirty="0" smtClean="0"/>
              <a:t>         </a:t>
            </a:r>
            <a:r>
              <a:rPr lang="en-US" altLang="zh-CN" dirty="0"/>
              <a:t>return n*fact(n-1</a:t>
            </a:r>
            <a:r>
              <a:rPr lang="en-US" altLang="zh-CN" dirty="0" smtClean="0"/>
              <a:t>);</a:t>
            </a:r>
          </a:p>
          <a:p>
            <a:pPr marL="0" indent="0">
              <a:buNone/>
            </a:pPr>
            <a:r>
              <a:rPr lang="en-US" altLang="zh-CN" dirty="0" smtClean="0"/>
              <a:t>    }</a:t>
            </a:r>
          </a:p>
          <a:p>
            <a:pPr marL="0" indent="0">
              <a:buNone/>
            </a:pPr>
            <a:r>
              <a:rPr lang="en-US" altLang="zh-CN" dirty="0" smtClean="0"/>
              <a:t>}</a:t>
            </a:r>
          </a:p>
          <a:p>
            <a:pPr marL="0" indent="0">
              <a:buNone/>
            </a:pPr>
            <a:r>
              <a:rPr lang="en-US" altLang="zh-CN" dirty="0" smtClean="0"/>
              <a:t>public </a:t>
            </a:r>
            <a:r>
              <a:rPr lang="en-US" altLang="zh-CN" dirty="0"/>
              <a:t>static void main(String[] </a:t>
            </a:r>
            <a:r>
              <a:rPr lang="en-US" altLang="zh-CN" dirty="0" err="1"/>
              <a:t>args</a:t>
            </a:r>
            <a:r>
              <a:rPr lang="en-US" altLang="zh-CN" dirty="0"/>
              <a:t>) {</a:t>
            </a:r>
          </a:p>
          <a:p>
            <a:pPr marL="0" indent="0">
              <a:buNone/>
            </a:pPr>
            <a:r>
              <a:rPr lang="en-US" altLang="zh-CN" dirty="0" smtClean="0"/>
              <a:t>    for(int </a:t>
            </a:r>
            <a:r>
              <a:rPr lang="en-US" altLang="zh-CN" dirty="0" err="1"/>
              <a:t>i</a:t>
            </a:r>
            <a:r>
              <a:rPr lang="en-US" altLang="zh-CN" dirty="0"/>
              <a:t>=10;i</a:t>
            </a:r>
            <a:r>
              <a:rPr lang="en-US" altLang="zh-CN" dirty="0" smtClean="0"/>
              <a:t>&lt;=25;i++)</a:t>
            </a:r>
          </a:p>
          <a:p>
            <a:pPr marL="0" indent="0">
              <a:buNone/>
            </a:pPr>
            <a:r>
              <a:rPr lang="en-US" altLang="zh-CN" dirty="0"/>
              <a:t> </a:t>
            </a:r>
            <a:r>
              <a:rPr lang="en-US" altLang="zh-CN" dirty="0" smtClean="0"/>
              <a:t>         System.out.println</a:t>
            </a:r>
            <a:r>
              <a:rPr lang="en-US" altLang="zh-CN" dirty="0"/>
              <a:t>("fact("+</a:t>
            </a:r>
            <a:r>
              <a:rPr lang="en-US" altLang="zh-CN" dirty="0" err="1"/>
              <a:t>i</a:t>
            </a:r>
            <a:r>
              <a:rPr lang="en-US" altLang="zh-CN" dirty="0"/>
              <a:t>+")="+fact(</a:t>
            </a:r>
            <a:r>
              <a:rPr lang="en-US" altLang="zh-CN" dirty="0" err="1"/>
              <a:t>i</a:t>
            </a:r>
            <a:r>
              <a:rPr lang="en-US" altLang="zh-CN" dirty="0"/>
              <a:t>));</a:t>
            </a:r>
          </a:p>
          <a:p>
            <a:pPr marL="0" indent="0">
              <a:buNone/>
            </a:pPr>
            <a:r>
              <a:rPr lang="en-US" altLang="zh-CN" dirty="0" smtClean="0"/>
              <a:t>}</a:t>
            </a:r>
            <a:endParaRPr lang="zh-CN" altLang="en-US" dirty="0"/>
          </a:p>
        </p:txBody>
      </p:sp>
      <p:pic>
        <p:nvPicPr>
          <p:cNvPr id="4" name="图片 3"/>
          <p:cNvPicPr>
            <a:picLocks noChangeAspect="1"/>
          </p:cNvPicPr>
          <p:nvPr/>
        </p:nvPicPr>
        <p:blipFill>
          <a:blip r:embed="rId2"/>
          <a:stretch>
            <a:fillRect/>
          </a:stretch>
        </p:blipFill>
        <p:spPr>
          <a:xfrm>
            <a:off x="5497364" y="482084"/>
            <a:ext cx="3571875" cy="5105400"/>
          </a:xfrm>
          <a:prstGeom prst="rect">
            <a:avLst/>
          </a:prstGeom>
        </p:spPr>
      </p:pic>
      <p:pic>
        <p:nvPicPr>
          <p:cNvPr id="5" name="图片 4"/>
          <p:cNvPicPr>
            <a:picLocks noChangeAspect="1"/>
          </p:cNvPicPr>
          <p:nvPr/>
        </p:nvPicPr>
        <p:blipFill>
          <a:blip r:embed="rId3"/>
          <a:stretch>
            <a:fillRect/>
          </a:stretch>
        </p:blipFill>
        <p:spPr>
          <a:xfrm>
            <a:off x="5497364" y="472559"/>
            <a:ext cx="3476625" cy="5114925"/>
          </a:xfrm>
          <a:prstGeom prst="rect">
            <a:avLst/>
          </a:prstGeom>
        </p:spPr>
      </p:pic>
    </p:spTree>
    <p:extLst>
      <p:ext uri="{BB962C8B-B14F-4D97-AF65-F5344CB8AC3E}">
        <p14:creationId xmlns:p14="http://schemas.microsoft.com/office/powerpoint/2010/main" val="121291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2" presetClass="exit" presetSubtype="4" fill="hold" nodeType="withEffect">
                                  <p:stCondLst>
                                    <p:cond delay="0"/>
                                  </p:stCondLst>
                                  <p:childTnLst>
                                    <p:anim calcmode="lin" valueType="num">
                                      <p:cBhvr additive="base">
                                        <p:cTn id="14" dur="500"/>
                                        <p:tgtEl>
                                          <p:spTgt spid="4"/>
                                        </p:tgtEl>
                                        <p:attrNameLst>
                                          <p:attrName>ppt_x</p:attrName>
                                        </p:attrNameLst>
                                      </p:cBhvr>
                                      <p:tavLst>
                                        <p:tav tm="0">
                                          <p:val>
                                            <p:strVal val="ppt_x"/>
                                          </p:val>
                                        </p:tav>
                                        <p:tav tm="100000">
                                          <p:val>
                                            <p:strVal val="ppt_x"/>
                                          </p:val>
                                        </p:tav>
                                      </p:tavLst>
                                    </p:anim>
                                    <p:anim calcmode="lin" valueType="num">
                                      <p:cBhvr additive="base">
                                        <p:cTn id="15" dur="500"/>
                                        <p:tgtEl>
                                          <p:spTgt spid="4"/>
                                        </p:tgtEl>
                                        <p:attrNameLst>
                                          <p:attrName>ppt_y</p:attrName>
                                        </p:attrNameLst>
                                      </p:cBhvr>
                                      <p:tavLst>
                                        <p:tav tm="0">
                                          <p:val>
                                            <p:strVal val="ppt_y"/>
                                          </p:val>
                                        </p:tav>
                                        <p:tav tm="100000">
                                          <p:val>
                                            <p:strVal val="1+ppt_h/2"/>
                                          </p:val>
                                        </p:tav>
                                      </p:tavLst>
                                    </p:anim>
                                    <p:set>
                                      <p:cBhvr>
                                        <p:cTn id="16" dur="1" fill="hold">
                                          <p:stCondLst>
                                            <p:cond delay="499"/>
                                          </p:stCondLst>
                                        </p:cTn>
                                        <p:tgtEl>
                                          <p:spTgt spid="4"/>
                                        </p:tgtEl>
                                        <p:attrNameLst>
                                          <p:attrName>style.visibility</p:attrName>
                                        </p:attrNameLst>
                                      </p:cBhvr>
                                      <p:to>
                                        <p:strVal val="hidden"/>
                                      </p:to>
                                    </p:set>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Switch statement </a:t>
            </a:r>
            <a:endParaRPr lang="zh-CN" alt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zh-CN" dirty="0"/>
              <a:t>switch </a:t>
            </a:r>
            <a:r>
              <a:rPr lang="en-US" altLang="zh-CN" dirty="0" smtClean="0">
                <a:solidFill>
                  <a:srgbClr val="FFFF00"/>
                </a:solidFill>
              </a:rPr>
              <a:t>EXPRESSION</a:t>
            </a:r>
            <a:r>
              <a:rPr lang="en-US" altLang="zh-CN" dirty="0" smtClean="0"/>
              <a:t> </a:t>
            </a:r>
            <a:r>
              <a:rPr lang="en-US" altLang="zh-CN" dirty="0"/>
              <a:t>{</a:t>
            </a:r>
          </a:p>
          <a:p>
            <a:pPr marL="0" indent="0">
              <a:buNone/>
            </a:pPr>
            <a:r>
              <a:rPr lang="en-US" altLang="zh-CN" dirty="0"/>
              <a:t>case </a:t>
            </a:r>
            <a:r>
              <a:rPr lang="en-US" altLang="zh-CN" dirty="0" smtClean="0">
                <a:solidFill>
                  <a:srgbClr val="FFFF00"/>
                </a:solidFill>
              </a:rPr>
              <a:t>CONSTANT1</a:t>
            </a:r>
            <a:r>
              <a:rPr lang="en-US" altLang="zh-CN" dirty="0" smtClean="0"/>
              <a:t>:</a:t>
            </a:r>
            <a:endParaRPr lang="en-US" altLang="zh-CN" dirty="0"/>
          </a:p>
          <a:p>
            <a:pPr marL="0" indent="0">
              <a:buNone/>
            </a:pPr>
            <a:r>
              <a:rPr lang="en-US" altLang="zh-CN" dirty="0" smtClean="0"/>
              <a:t>        </a:t>
            </a:r>
            <a:r>
              <a:rPr lang="en-US" altLang="zh-CN" dirty="0" smtClean="0">
                <a:solidFill>
                  <a:srgbClr val="FFFF00"/>
                </a:solidFill>
              </a:rPr>
              <a:t>STATEMENTS1;</a:t>
            </a:r>
            <a:endParaRPr lang="en-US" altLang="zh-CN" dirty="0">
              <a:solidFill>
                <a:srgbClr val="FFFF00"/>
              </a:solidFill>
            </a:endParaRPr>
          </a:p>
          <a:p>
            <a:pPr marL="0" indent="0">
              <a:buNone/>
            </a:pPr>
            <a:r>
              <a:rPr lang="en-US" altLang="zh-CN" dirty="0" smtClean="0"/>
              <a:t>        </a:t>
            </a:r>
            <a:r>
              <a:rPr lang="en-US" altLang="zh-CN" dirty="0" smtClean="0">
                <a:solidFill>
                  <a:srgbClr val="FFFF00"/>
                </a:solidFill>
              </a:rPr>
              <a:t>break</a:t>
            </a:r>
            <a:r>
              <a:rPr lang="en-US" altLang="zh-CN" dirty="0">
                <a:solidFill>
                  <a:srgbClr val="FFFF00"/>
                </a:solidFill>
              </a:rPr>
              <a:t>;</a:t>
            </a:r>
          </a:p>
          <a:p>
            <a:pPr marL="0" indent="0">
              <a:buNone/>
            </a:pPr>
            <a:r>
              <a:rPr lang="en-US" altLang="zh-CN" dirty="0"/>
              <a:t>case </a:t>
            </a:r>
            <a:r>
              <a:rPr lang="en-US" altLang="zh-CN" dirty="0" smtClean="0">
                <a:solidFill>
                  <a:srgbClr val="FFFF00"/>
                </a:solidFill>
              </a:rPr>
              <a:t>CONSTANT2</a:t>
            </a:r>
            <a:r>
              <a:rPr lang="en-US" altLang="zh-CN" dirty="0" smtClean="0"/>
              <a:t>:</a:t>
            </a:r>
            <a:endParaRPr lang="en-US" altLang="zh-CN" dirty="0"/>
          </a:p>
          <a:p>
            <a:pPr marL="0" indent="0">
              <a:buNone/>
            </a:pPr>
            <a:r>
              <a:rPr lang="en-US" altLang="zh-CN" dirty="0"/>
              <a:t>        </a:t>
            </a:r>
            <a:r>
              <a:rPr lang="en-US" altLang="zh-CN" dirty="0" smtClean="0">
                <a:solidFill>
                  <a:srgbClr val="FFFF00"/>
                </a:solidFill>
              </a:rPr>
              <a:t>STATEMENTS2;</a:t>
            </a:r>
            <a:endParaRPr lang="en-US" altLang="zh-CN" dirty="0">
              <a:solidFill>
                <a:srgbClr val="FFFF00"/>
              </a:solidFill>
            </a:endParaRPr>
          </a:p>
          <a:p>
            <a:pPr marL="0" indent="0">
              <a:buNone/>
            </a:pPr>
            <a:r>
              <a:rPr lang="en-US" altLang="zh-CN" dirty="0"/>
              <a:t>        </a:t>
            </a:r>
            <a:r>
              <a:rPr lang="en-US" altLang="zh-CN" dirty="0">
                <a:solidFill>
                  <a:srgbClr val="FFFF00"/>
                </a:solidFill>
              </a:rPr>
              <a:t>break;</a:t>
            </a:r>
          </a:p>
          <a:p>
            <a:pPr marL="0" indent="0">
              <a:buNone/>
            </a:pPr>
            <a:r>
              <a:rPr lang="en-US" altLang="zh-CN" dirty="0" smtClean="0"/>
              <a:t>default:</a:t>
            </a:r>
            <a:endParaRPr lang="en-US" altLang="zh-CN" dirty="0"/>
          </a:p>
          <a:p>
            <a:pPr marL="0" indent="0">
              <a:buNone/>
            </a:pPr>
            <a:r>
              <a:rPr lang="en-US" altLang="zh-CN" dirty="0" smtClean="0"/>
              <a:t>        </a:t>
            </a:r>
            <a:r>
              <a:rPr lang="en-US" altLang="zh-CN" dirty="0" smtClean="0">
                <a:solidFill>
                  <a:srgbClr val="FFFF00"/>
                </a:solidFill>
              </a:rPr>
              <a:t>STATEMENTS-Default;</a:t>
            </a:r>
            <a:endParaRPr lang="en-US" altLang="zh-CN" dirty="0" smtClean="0"/>
          </a:p>
          <a:p>
            <a:pPr marL="0" indent="0">
              <a:buNone/>
            </a:pPr>
            <a:r>
              <a:rPr lang="en-US" altLang="zh-CN" dirty="0" smtClean="0"/>
              <a:t>}</a:t>
            </a:r>
            <a:endParaRPr lang="zh-CN" altLang="en-US" dirty="0"/>
          </a:p>
        </p:txBody>
      </p:sp>
    </p:spTree>
    <p:extLst>
      <p:ext uri="{BB962C8B-B14F-4D97-AF65-F5344CB8AC3E}">
        <p14:creationId xmlns:p14="http://schemas.microsoft.com/office/powerpoint/2010/main" val="2304562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Switch statement  </a:t>
            </a:r>
            <a:endParaRPr lang="zh-CN" altLang="en-US" dirty="0"/>
          </a:p>
        </p:txBody>
      </p:sp>
      <p:sp>
        <p:nvSpPr>
          <p:cNvPr id="3" name="Content Placeholder 2"/>
          <p:cNvSpPr>
            <a:spLocks noGrp="1"/>
          </p:cNvSpPr>
          <p:nvPr>
            <p:ph idx="1"/>
          </p:nvPr>
        </p:nvSpPr>
        <p:spPr/>
        <p:txBody>
          <a:bodyPr/>
          <a:lstStyle/>
          <a:p>
            <a:r>
              <a:rPr lang="en-US" altLang="zh-CN" dirty="0"/>
              <a:t>A </a:t>
            </a:r>
            <a:r>
              <a:rPr lang="en-US" altLang="zh-CN" dirty="0">
                <a:solidFill>
                  <a:srgbClr val="FFFF00"/>
                </a:solidFill>
              </a:rPr>
              <a:t>switch statement </a:t>
            </a:r>
            <a:r>
              <a:rPr lang="en-US" altLang="zh-CN" dirty="0"/>
              <a:t>allows </a:t>
            </a:r>
            <a:r>
              <a:rPr lang="en-US" altLang="zh-CN" dirty="0" smtClean="0"/>
              <a:t>us to </a:t>
            </a:r>
            <a:r>
              <a:rPr lang="en-US" altLang="zh-CN" dirty="0"/>
              <a:t>test the value of an expression and, depending on that value</a:t>
            </a:r>
            <a:r>
              <a:rPr lang="en-US" altLang="zh-CN" dirty="0" smtClean="0"/>
              <a:t>, to </a:t>
            </a:r>
            <a:r>
              <a:rPr lang="en-US" altLang="zh-CN" dirty="0"/>
              <a:t>jump directly to some location within the switch statement</a:t>
            </a:r>
            <a:r>
              <a:rPr lang="en-US" altLang="zh-CN" dirty="0" smtClean="0"/>
              <a:t>.</a:t>
            </a:r>
          </a:p>
          <a:p>
            <a:r>
              <a:rPr lang="en-US" altLang="zh-CN" dirty="0"/>
              <a:t>The value of the expression can be </a:t>
            </a:r>
            <a:r>
              <a:rPr lang="en-US" altLang="zh-CN" dirty="0" smtClean="0"/>
              <a:t>one of below types: </a:t>
            </a:r>
          </a:p>
          <a:p>
            <a:pPr lvl="1"/>
            <a:r>
              <a:rPr lang="en-US" altLang="zh-CN" dirty="0" err="1" smtClean="0"/>
              <a:t>int</a:t>
            </a:r>
            <a:r>
              <a:rPr lang="en-US" altLang="zh-CN" dirty="0"/>
              <a:t>, short, </a:t>
            </a:r>
            <a:r>
              <a:rPr lang="en-US" altLang="zh-CN" dirty="0" smtClean="0"/>
              <a:t>byte, char, String, or </a:t>
            </a:r>
            <a:r>
              <a:rPr lang="en-US" altLang="zh-CN" dirty="0" err="1" smtClean="0"/>
              <a:t>enum</a:t>
            </a:r>
            <a:r>
              <a:rPr lang="en-US" altLang="zh-CN" dirty="0" smtClean="0"/>
              <a:t>.</a:t>
            </a:r>
          </a:p>
          <a:p>
            <a:endParaRPr lang="en-US" altLang="zh-CN" dirty="0"/>
          </a:p>
          <a:p>
            <a:r>
              <a:rPr lang="en-US" altLang="zh-CN" dirty="0">
                <a:solidFill>
                  <a:srgbClr val="FF0000"/>
                </a:solidFill>
              </a:rPr>
              <a:t>In particular, note that the expression cannot be a double or float value.</a:t>
            </a:r>
            <a:endParaRPr lang="zh-CN" altLang="en-US" dirty="0">
              <a:solidFill>
                <a:srgbClr val="FF0000"/>
              </a:solidFill>
            </a:endParaRPr>
          </a:p>
        </p:txBody>
      </p:sp>
    </p:spTree>
    <p:extLst>
      <p:ext uri="{BB962C8B-B14F-4D97-AF65-F5344CB8AC3E}">
        <p14:creationId xmlns:p14="http://schemas.microsoft.com/office/powerpoint/2010/main" val="40831782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Switch statement </a:t>
            </a:r>
            <a:endParaRPr lang="zh-CN" altLang="en-US" dirty="0"/>
          </a:p>
        </p:txBody>
      </p:sp>
      <p:sp>
        <p:nvSpPr>
          <p:cNvPr id="3" name="Content Placeholder 2"/>
          <p:cNvSpPr>
            <a:spLocks noGrp="1"/>
          </p:cNvSpPr>
          <p:nvPr>
            <p:ph idx="1"/>
          </p:nvPr>
        </p:nvSpPr>
        <p:spPr/>
        <p:txBody>
          <a:bodyPr>
            <a:normAutofit/>
          </a:bodyPr>
          <a:lstStyle/>
          <a:p>
            <a:r>
              <a:rPr lang="en-US" altLang="zh-CN" dirty="0"/>
              <a:t>The positions within a switch statement to which it can jump are marked with case </a:t>
            </a:r>
            <a:r>
              <a:rPr lang="en-US" altLang="zh-CN" dirty="0" smtClean="0"/>
              <a:t>labels that take the form: “case CONSTANT:”</a:t>
            </a:r>
          </a:p>
          <a:p>
            <a:r>
              <a:rPr lang="en-US" altLang="zh-CN" dirty="0">
                <a:solidFill>
                  <a:srgbClr val="FFFF00"/>
                </a:solidFill>
              </a:rPr>
              <a:t>CONSTANT</a:t>
            </a:r>
            <a:r>
              <a:rPr lang="en-US" altLang="zh-CN" dirty="0"/>
              <a:t> is a literal of the same type as the expression in the switch</a:t>
            </a:r>
            <a:r>
              <a:rPr lang="en-US" altLang="zh-CN" dirty="0" smtClean="0"/>
              <a:t>.</a:t>
            </a:r>
          </a:p>
          <a:p>
            <a:r>
              <a:rPr lang="en-US" altLang="zh-CN" dirty="0"/>
              <a:t>As the final case in a switch statement you can, optionally, use the label “default</a:t>
            </a:r>
            <a:r>
              <a:rPr lang="en-US" altLang="zh-CN" dirty="0" smtClean="0"/>
              <a:t>:”</a:t>
            </a:r>
          </a:p>
          <a:p>
            <a:endParaRPr lang="zh-CN" altLang="en-US" dirty="0"/>
          </a:p>
        </p:txBody>
      </p:sp>
    </p:spTree>
    <p:extLst>
      <p:ext uri="{BB962C8B-B14F-4D97-AF65-F5344CB8AC3E}">
        <p14:creationId xmlns:p14="http://schemas.microsoft.com/office/powerpoint/2010/main" val="5859145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Switch statement </a:t>
            </a:r>
            <a:endParaRPr lang="zh-CN" altLang="en-US" dirty="0"/>
          </a:p>
        </p:txBody>
      </p:sp>
      <p:sp>
        <p:nvSpPr>
          <p:cNvPr id="3" name="Content Placeholder 2"/>
          <p:cNvSpPr>
            <a:spLocks noGrp="1"/>
          </p:cNvSpPr>
          <p:nvPr>
            <p:ph idx="1"/>
          </p:nvPr>
        </p:nvSpPr>
        <p:spPr/>
        <p:txBody>
          <a:bodyPr/>
          <a:lstStyle/>
          <a:p>
            <a:r>
              <a:rPr lang="en-US" altLang="zh-CN" dirty="0"/>
              <a:t>The </a:t>
            </a:r>
            <a:r>
              <a:rPr lang="en-US" altLang="zh-CN" dirty="0">
                <a:solidFill>
                  <a:srgbClr val="FFFF00"/>
                </a:solidFill>
              </a:rPr>
              <a:t>break</a:t>
            </a:r>
            <a:r>
              <a:rPr lang="en-US" altLang="zh-CN" dirty="0"/>
              <a:t> statements in the switch are technically optional. The effect of a break is to make the computer jump past the end of the switch statement, skipping over all the remaining cases. </a:t>
            </a:r>
            <a:endParaRPr lang="en-US" altLang="zh-CN" dirty="0" smtClean="0"/>
          </a:p>
          <a:p>
            <a:r>
              <a:rPr lang="en-US" altLang="zh-CN" dirty="0"/>
              <a:t>If you leave out the break statement, the computer will just forge ahead after completing one case and will execute the statements associated with the next case label. </a:t>
            </a:r>
          </a:p>
          <a:p>
            <a:endParaRPr lang="zh-CN" altLang="en-US" dirty="0"/>
          </a:p>
        </p:txBody>
      </p:sp>
    </p:spTree>
    <p:extLst>
      <p:ext uri="{BB962C8B-B14F-4D97-AF65-F5344CB8AC3E}">
        <p14:creationId xmlns:p14="http://schemas.microsoft.com/office/powerpoint/2010/main" val="3062718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What is the output?</a:t>
            </a:r>
            <a:endParaRPr lang="zh-CN" alt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zh-CN" dirty="0"/>
              <a:t>public static void main(String[] </a:t>
            </a:r>
            <a:r>
              <a:rPr lang="en-US" altLang="zh-CN" dirty="0" err="1"/>
              <a:t>args</a:t>
            </a:r>
            <a:r>
              <a:rPr lang="en-US" altLang="zh-CN" dirty="0"/>
              <a:t>){  </a:t>
            </a:r>
          </a:p>
          <a:p>
            <a:pPr marL="0" indent="0">
              <a:buNone/>
            </a:pPr>
            <a:r>
              <a:rPr lang="en-US" altLang="zh-CN" dirty="0"/>
              <a:t>  </a:t>
            </a:r>
            <a:r>
              <a:rPr lang="en-US" altLang="zh-CN" dirty="0" smtClean="0"/>
              <a:t>   byte </a:t>
            </a:r>
            <a:r>
              <a:rPr lang="en-US" altLang="zh-CN" dirty="0"/>
              <a:t>a = 2;</a:t>
            </a:r>
          </a:p>
          <a:p>
            <a:pPr marL="0" indent="0">
              <a:buNone/>
            </a:pPr>
            <a:r>
              <a:rPr lang="en-US" altLang="zh-CN" dirty="0"/>
              <a:t>  </a:t>
            </a:r>
            <a:r>
              <a:rPr lang="en-US" altLang="zh-CN" dirty="0" smtClean="0"/>
              <a:t>   switch(a</a:t>
            </a:r>
            <a:r>
              <a:rPr lang="en-US" altLang="zh-CN" dirty="0"/>
              <a:t>){</a:t>
            </a:r>
          </a:p>
          <a:p>
            <a:pPr marL="0" indent="0">
              <a:buNone/>
            </a:pPr>
            <a:r>
              <a:rPr lang="en-US" altLang="zh-CN" dirty="0"/>
              <a:t>  </a:t>
            </a:r>
            <a:r>
              <a:rPr lang="en-US" altLang="zh-CN" dirty="0" smtClean="0"/>
              <a:t>       case </a:t>
            </a:r>
            <a:r>
              <a:rPr lang="en-US" altLang="zh-CN" dirty="0"/>
              <a:t>1 : </a:t>
            </a:r>
            <a:r>
              <a:rPr lang="en-US" altLang="zh-CN" dirty="0" err="1"/>
              <a:t>System.out.println</a:t>
            </a:r>
            <a:r>
              <a:rPr lang="en-US" altLang="zh-CN" dirty="0"/>
              <a:t>(" A ");</a:t>
            </a:r>
          </a:p>
          <a:p>
            <a:pPr marL="0" indent="0">
              <a:buNone/>
            </a:pPr>
            <a:r>
              <a:rPr lang="en-US" altLang="zh-CN" dirty="0"/>
              <a:t>  </a:t>
            </a:r>
            <a:r>
              <a:rPr lang="en-US" altLang="zh-CN" dirty="0" smtClean="0"/>
              <a:t>       case </a:t>
            </a:r>
            <a:r>
              <a:rPr lang="en-US" altLang="zh-CN" dirty="0"/>
              <a:t>2 : </a:t>
            </a:r>
            <a:r>
              <a:rPr lang="en-US" altLang="zh-CN" dirty="0" err="1"/>
              <a:t>System.out.println</a:t>
            </a:r>
            <a:r>
              <a:rPr lang="en-US" altLang="zh-CN" dirty="0"/>
              <a:t>(" B ");</a:t>
            </a:r>
          </a:p>
          <a:p>
            <a:pPr marL="0" indent="0">
              <a:buNone/>
            </a:pPr>
            <a:r>
              <a:rPr lang="en-US" altLang="zh-CN" dirty="0"/>
              <a:t>  </a:t>
            </a:r>
            <a:r>
              <a:rPr lang="en-US" altLang="zh-CN" dirty="0" smtClean="0"/>
              <a:t>       case </a:t>
            </a:r>
            <a:r>
              <a:rPr lang="en-US" altLang="zh-CN" dirty="0"/>
              <a:t>3 : </a:t>
            </a:r>
            <a:r>
              <a:rPr lang="en-US" altLang="zh-CN" dirty="0" err="1"/>
              <a:t>System.out.println</a:t>
            </a:r>
            <a:r>
              <a:rPr lang="en-US" altLang="zh-CN" dirty="0"/>
              <a:t>(" C ");</a:t>
            </a:r>
          </a:p>
          <a:p>
            <a:pPr marL="0" indent="0">
              <a:buNone/>
            </a:pPr>
            <a:r>
              <a:rPr lang="en-US" altLang="zh-CN" dirty="0"/>
              <a:t>  </a:t>
            </a:r>
            <a:r>
              <a:rPr lang="en-US" altLang="zh-CN" dirty="0" smtClean="0"/>
              <a:t>       case </a:t>
            </a:r>
            <a:r>
              <a:rPr lang="en-US" altLang="zh-CN" dirty="0"/>
              <a:t>4 : </a:t>
            </a:r>
            <a:r>
              <a:rPr lang="en-US" altLang="zh-CN" dirty="0" err="1"/>
              <a:t>System.out.println</a:t>
            </a:r>
            <a:r>
              <a:rPr lang="en-US" altLang="zh-CN" dirty="0"/>
              <a:t>(" D ");  </a:t>
            </a:r>
          </a:p>
          <a:p>
            <a:pPr marL="0" indent="0">
              <a:buNone/>
            </a:pPr>
            <a:r>
              <a:rPr lang="en-US" altLang="zh-CN" dirty="0"/>
              <a:t>  </a:t>
            </a:r>
            <a:r>
              <a:rPr lang="en-US" altLang="zh-CN" dirty="0" smtClean="0"/>
              <a:t>       default </a:t>
            </a:r>
            <a:r>
              <a:rPr lang="en-US" altLang="zh-CN" dirty="0"/>
              <a:t>: </a:t>
            </a:r>
            <a:r>
              <a:rPr lang="en-US" altLang="zh-CN" dirty="0" err="1"/>
              <a:t>System.out.println</a:t>
            </a:r>
            <a:r>
              <a:rPr lang="en-US" altLang="zh-CN" dirty="0"/>
              <a:t>(" default ");  </a:t>
            </a:r>
          </a:p>
          <a:p>
            <a:pPr marL="0" indent="0">
              <a:buNone/>
            </a:pPr>
            <a:r>
              <a:rPr lang="en-US" altLang="zh-CN" dirty="0"/>
              <a:t>  </a:t>
            </a:r>
            <a:r>
              <a:rPr lang="en-US" altLang="zh-CN" dirty="0" smtClean="0"/>
              <a:t>   }</a:t>
            </a:r>
            <a:endParaRPr lang="en-US" altLang="zh-CN" dirty="0"/>
          </a:p>
          <a:p>
            <a:pPr marL="0" indent="0">
              <a:buNone/>
            </a:pPr>
            <a:r>
              <a:rPr lang="en-US" altLang="zh-CN" dirty="0"/>
              <a:t>}</a:t>
            </a:r>
            <a:endParaRPr lang="zh-CN" altLang="en-US" dirty="0"/>
          </a:p>
        </p:txBody>
      </p:sp>
    </p:spTree>
    <p:extLst>
      <p:ext uri="{BB962C8B-B14F-4D97-AF65-F5344CB8AC3E}">
        <p14:creationId xmlns:p14="http://schemas.microsoft.com/office/powerpoint/2010/main" val="41028731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BodyMassIndex.java</a:t>
            </a:r>
            <a:endParaRPr lang="zh-CN" altLang="en-US" dirty="0"/>
          </a:p>
        </p:txBody>
      </p:sp>
      <p:sp>
        <p:nvSpPr>
          <p:cNvPr id="3" name="Content Placeholder 2"/>
          <p:cNvSpPr>
            <a:spLocks noGrp="1"/>
          </p:cNvSpPr>
          <p:nvPr>
            <p:ph idx="1"/>
          </p:nvPr>
        </p:nvSpPr>
        <p:spPr>
          <a:xfrm>
            <a:off x="628649" y="1825624"/>
            <a:ext cx="7886701" cy="4879975"/>
          </a:xfrm>
        </p:spPr>
        <p:txBody>
          <a:bodyPr>
            <a:normAutofit fontScale="92500" lnSpcReduction="20000"/>
          </a:bodyPr>
          <a:lstStyle/>
          <a:p>
            <a:pPr marL="0" indent="0">
              <a:buNone/>
            </a:pPr>
            <a:r>
              <a:rPr lang="en-US" altLang="zh-CN" sz="2400" dirty="0" smtClean="0"/>
              <a:t>public </a:t>
            </a:r>
            <a:r>
              <a:rPr lang="en-US" altLang="zh-CN" sz="2400" dirty="0"/>
              <a:t>static </a:t>
            </a:r>
            <a:r>
              <a:rPr lang="en-US" altLang="zh-CN" sz="2400" dirty="0" smtClean="0"/>
              <a:t>void </a:t>
            </a:r>
            <a:r>
              <a:rPr lang="en-US" altLang="zh-CN" sz="2400" dirty="0" err="1" smtClean="0">
                <a:solidFill>
                  <a:srgbClr val="00B0F0"/>
                </a:solidFill>
              </a:rPr>
              <a:t>showCategory</a:t>
            </a:r>
            <a:r>
              <a:rPr lang="en-US" altLang="zh-CN" sz="2400" dirty="0" smtClean="0"/>
              <a:t>(double </a:t>
            </a:r>
            <a:r>
              <a:rPr lang="en-US" altLang="zh-CN" sz="2400" dirty="0" err="1"/>
              <a:t>bmi</a:t>
            </a:r>
            <a:r>
              <a:rPr lang="en-US" altLang="zh-CN" sz="2400" dirty="0"/>
              <a:t>) </a:t>
            </a:r>
            <a:r>
              <a:rPr lang="en-US" altLang="zh-CN" sz="2400" dirty="0" smtClean="0"/>
              <a:t>{</a:t>
            </a:r>
          </a:p>
          <a:p>
            <a:pPr marL="0" indent="0">
              <a:buNone/>
            </a:pPr>
            <a:r>
              <a:rPr lang="en-US" altLang="zh-CN" sz="2400" dirty="0" smtClean="0">
                <a:solidFill>
                  <a:srgbClr val="FFFF00"/>
                </a:solidFill>
              </a:rPr>
              <a:t>	</a:t>
            </a:r>
            <a:r>
              <a:rPr lang="en-US" altLang="zh-CN" sz="2400" dirty="0">
                <a:solidFill>
                  <a:srgbClr val="FFFF00"/>
                </a:solidFill>
              </a:rPr>
              <a:t>// assume this function can return the region ID</a:t>
            </a:r>
          </a:p>
          <a:p>
            <a:pPr marL="0" indent="0">
              <a:buNone/>
            </a:pPr>
            <a:r>
              <a:rPr lang="en-US" altLang="zh-CN" sz="2400" dirty="0">
                <a:solidFill>
                  <a:srgbClr val="FFFF00"/>
                </a:solidFill>
              </a:rPr>
              <a:t>	</a:t>
            </a:r>
            <a:r>
              <a:rPr lang="en-US" altLang="zh-CN" sz="2400" dirty="0" smtClean="0">
                <a:solidFill>
                  <a:srgbClr val="00B0F0"/>
                </a:solidFill>
              </a:rPr>
              <a:t>String region = </a:t>
            </a:r>
            <a:r>
              <a:rPr lang="en-US" altLang="zh-CN" sz="2400" dirty="0" err="1" smtClean="0">
                <a:solidFill>
                  <a:srgbClr val="FFFF00"/>
                </a:solidFill>
              </a:rPr>
              <a:t>getRegionID</a:t>
            </a:r>
            <a:r>
              <a:rPr lang="en-US" altLang="zh-CN" sz="2400" dirty="0" smtClean="0">
                <a:solidFill>
                  <a:srgbClr val="FFFF00"/>
                </a:solidFill>
              </a:rPr>
              <a:t>();</a:t>
            </a:r>
          </a:p>
          <a:p>
            <a:pPr marL="0" indent="0">
              <a:buNone/>
            </a:pPr>
            <a:r>
              <a:rPr lang="en-US" altLang="zh-CN" sz="2400" dirty="0">
                <a:solidFill>
                  <a:srgbClr val="00B0F0"/>
                </a:solidFill>
              </a:rPr>
              <a:t>	</a:t>
            </a:r>
            <a:r>
              <a:rPr lang="en-US" altLang="zh-CN" sz="2400" dirty="0" smtClean="0">
                <a:solidFill>
                  <a:srgbClr val="00B0F0"/>
                </a:solidFill>
              </a:rPr>
              <a:t>switch region{</a:t>
            </a:r>
          </a:p>
          <a:p>
            <a:pPr marL="0" indent="0">
              <a:buNone/>
            </a:pPr>
            <a:r>
              <a:rPr lang="en-US" altLang="zh-CN" sz="2400" dirty="0">
                <a:solidFill>
                  <a:srgbClr val="00B0F0"/>
                </a:solidFill>
              </a:rPr>
              <a:t>	</a:t>
            </a:r>
            <a:r>
              <a:rPr lang="en-US" altLang="zh-CN" sz="2400" dirty="0" smtClean="0">
                <a:solidFill>
                  <a:srgbClr val="00B0F0"/>
                </a:solidFill>
              </a:rPr>
              <a:t>case “HK”: </a:t>
            </a:r>
          </a:p>
          <a:p>
            <a:pPr marL="0" indent="0">
              <a:buNone/>
            </a:pPr>
            <a:r>
              <a:rPr lang="en-US" altLang="zh-CN" sz="2400" dirty="0">
                <a:solidFill>
                  <a:srgbClr val="00B0F0"/>
                </a:solidFill>
              </a:rPr>
              <a:t>	</a:t>
            </a:r>
            <a:r>
              <a:rPr lang="en-US" altLang="zh-CN" sz="2400" dirty="0" smtClean="0">
                <a:solidFill>
                  <a:srgbClr val="00B0F0"/>
                </a:solidFill>
              </a:rPr>
              <a:t>	</a:t>
            </a:r>
            <a:r>
              <a:rPr lang="en-US" altLang="zh-CN" sz="2400" dirty="0" err="1" smtClean="0">
                <a:solidFill>
                  <a:srgbClr val="00B0F0"/>
                </a:solidFill>
              </a:rPr>
              <a:t>showHongKongCategory</a:t>
            </a:r>
            <a:r>
              <a:rPr lang="en-US" altLang="zh-CN" sz="2400" dirty="0" smtClean="0">
                <a:solidFill>
                  <a:srgbClr val="00B0F0"/>
                </a:solidFill>
              </a:rPr>
              <a:t>(</a:t>
            </a:r>
            <a:r>
              <a:rPr lang="en-US" altLang="zh-CN" sz="2400" dirty="0" err="1" smtClean="0">
                <a:solidFill>
                  <a:srgbClr val="00B0F0"/>
                </a:solidFill>
              </a:rPr>
              <a:t>bmi</a:t>
            </a:r>
            <a:r>
              <a:rPr lang="en-US" altLang="zh-CN" sz="2400" dirty="0" smtClean="0">
                <a:solidFill>
                  <a:srgbClr val="00B0F0"/>
                </a:solidFill>
              </a:rPr>
              <a:t>);</a:t>
            </a:r>
          </a:p>
          <a:p>
            <a:pPr marL="0" indent="0">
              <a:buNone/>
            </a:pPr>
            <a:r>
              <a:rPr lang="en-US" altLang="zh-CN" sz="2400" dirty="0">
                <a:solidFill>
                  <a:srgbClr val="00B0F0"/>
                </a:solidFill>
              </a:rPr>
              <a:t>	</a:t>
            </a:r>
            <a:r>
              <a:rPr lang="en-US" altLang="zh-CN" sz="2400" dirty="0" smtClean="0">
                <a:solidFill>
                  <a:srgbClr val="00B0F0"/>
                </a:solidFill>
              </a:rPr>
              <a:t>	break;</a:t>
            </a:r>
          </a:p>
          <a:p>
            <a:pPr marL="0" indent="0">
              <a:buNone/>
            </a:pPr>
            <a:r>
              <a:rPr lang="en-US" altLang="zh-CN" sz="2400" dirty="0" smtClean="0">
                <a:solidFill>
                  <a:srgbClr val="00B0F0"/>
                </a:solidFill>
              </a:rPr>
              <a:t>	</a:t>
            </a:r>
            <a:r>
              <a:rPr lang="en-US" altLang="zh-CN" sz="2400" smtClean="0">
                <a:solidFill>
                  <a:srgbClr val="00B0F0"/>
                </a:solidFill>
              </a:rPr>
              <a:t>case “JP”:</a:t>
            </a:r>
            <a:endParaRPr lang="en-US" altLang="zh-CN" sz="2400" dirty="0" smtClean="0">
              <a:solidFill>
                <a:srgbClr val="00B0F0"/>
              </a:solidFill>
            </a:endParaRPr>
          </a:p>
          <a:p>
            <a:pPr marL="0" indent="0">
              <a:buNone/>
            </a:pPr>
            <a:r>
              <a:rPr lang="en-US" altLang="zh-CN" sz="2400" dirty="0">
                <a:solidFill>
                  <a:srgbClr val="00B0F0"/>
                </a:solidFill>
              </a:rPr>
              <a:t>	</a:t>
            </a:r>
            <a:r>
              <a:rPr lang="en-US" altLang="zh-CN" sz="2400" dirty="0" smtClean="0">
                <a:solidFill>
                  <a:srgbClr val="00B0F0"/>
                </a:solidFill>
              </a:rPr>
              <a:t>	</a:t>
            </a:r>
            <a:r>
              <a:rPr lang="en-US" altLang="zh-CN" sz="2400" dirty="0" err="1" smtClean="0">
                <a:solidFill>
                  <a:srgbClr val="00B0F0"/>
                </a:solidFill>
              </a:rPr>
              <a:t>showJapanCategory</a:t>
            </a:r>
            <a:r>
              <a:rPr lang="en-US" altLang="zh-CN" sz="2400" dirty="0" smtClean="0">
                <a:solidFill>
                  <a:srgbClr val="00B0F0"/>
                </a:solidFill>
              </a:rPr>
              <a:t>(</a:t>
            </a:r>
            <a:r>
              <a:rPr lang="en-US" altLang="zh-CN" sz="2400" dirty="0" err="1" smtClean="0">
                <a:solidFill>
                  <a:srgbClr val="00B0F0"/>
                </a:solidFill>
              </a:rPr>
              <a:t>bmi</a:t>
            </a:r>
            <a:r>
              <a:rPr lang="en-US" altLang="zh-CN" sz="2400" dirty="0" smtClean="0">
                <a:solidFill>
                  <a:srgbClr val="00B0F0"/>
                </a:solidFill>
              </a:rPr>
              <a:t>);</a:t>
            </a:r>
          </a:p>
          <a:p>
            <a:pPr marL="0" indent="0">
              <a:buNone/>
            </a:pPr>
            <a:r>
              <a:rPr lang="en-US" altLang="zh-CN" sz="2400" dirty="0">
                <a:solidFill>
                  <a:srgbClr val="00B0F0"/>
                </a:solidFill>
              </a:rPr>
              <a:t>	</a:t>
            </a:r>
            <a:r>
              <a:rPr lang="en-US" altLang="zh-CN" sz="2400" dirty="0" smtClean="0">
                <a:solidFill>
                  <a:srgbClr val="00B0F0"/>
                </a:solidFill>
              </a:rPr>
              <a:t>	break;</a:t>
            </a:r>
          </a:p>
          <a:p>
            <a:pPr marL="0" indent="0">
              <a:buNone/>
            </a:pPr>
            <a:r>
              <a:rPr lang="en-US" altLang="zh-CN" sz="2400" dirty="0">
                <a:solidFill>
                  <a:srgbClr val="00B0F0"/>
                </a:solidFill>
              </a:rPr>
              <a:t>	</a:t>
            </a:r>
            <a:r>
              <a:rPr lang="en-US" altLang="zh-CN" sz="2400" dirty="0" smtClean="0">
                <a:solidFill>
                  <a:srgbClr val="00B0F0"/>
                </a:solidFill>
              </a:rPr>
              <a:t>}</a:t>
            </a:r>
            <a:endParaRPr lang="en-US" altLang="zh-CN" sz="2400" dirty="0">
              <a:solidFill>
                <a:srgbClr val="00B0F0"/>
              </a:solidFill>
            </a:endParaRPr>
          </a:p>
          <a:p>
            <a:pPr marL="0" indent="0">
              <a:buNone/>
            </a:pPr>
            <a:r>
              <a:rPr lang="en-US" altLang="zh-CN" sz="2400" dirty="0" smtClean="0"/>
              <a:t>}</a:t>
            </a:r>
          </a:p>
          <a:p>
            <a:pPr marL="0" indent="0">
              <a:buNone/>
            </a:pPr>
            <a:r>
              <a:rPr lang="en-US" altLang="zh-CN" sz="2400" dirty="0" smtClean="0"/>
              <a:t>public </a:t>
            </a:r>
            <a:r>
              <a:rPr lang="en-US" altLang="zh-CN" sz="2400" dirty="0"/>
              <a:t>static </a:t>
            </a:r>
            <a:r>
              <a:rPr lang="en-US" altLang="zh-CN" sz="2400" dirty="0" err="1" smtClean="0"/>
              <a:t>int</a:t>
            </a:r>
            <a:r>
              <a:rPr lang="en-US" altLang="zh-CN" sz="2400" dirty="0" smtClean="0"/>
              <a:t> </a:t>
            </a:r>
            <a:r>
              <a:rPr lang="en-US" altLang="zh-CN" sz="2400" dirty="0" err="1" smtClean="0">
                <a:solidFill>
                  <a:srgbClr val="00B0F0"/>
                </a:solidFill>
              </a:rPr>
              <a:t>getRegionID</a:t>
            </a:r>
            <a:r>
              <a:rPr lang="en-US" altLang="zh-CN" sz="2400" dirty="0" smtClean="0"/>
              <a:t>() {…}</a:t>
            </a:r>
            <a:endParaRPr lang="en-US" altLang="zh-CN" sz="2400" dirty="0"/>
          </a:p>
        </p:txBody>
      </p:sp>
    </p:spTree>
    <p:extLst>
      <p:ext uri="{BB962C8B-B14F-4D97-AF65-F5344CB8AC3E}">
        <p14:creationId xmlns:p14="http://schemas.microsoft.com/office/powerpoint/2010/main" val="1315944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Control </a:t>
            </a:r>
            <a:r>
              <a:rPr lang="en-US" altLang="zh-CN" dirty="0" smtClean="0"/>
              <a:t>structures(</a:t>
            </a:r>
            <a:r>
              <a:rPr lang="zh-CN" altLang="en-US" dirty="0" smtClean="0"/>
              <a:t>控制结构</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FFFF00"/>
                </a:solidFill>
              </a:rPr>
              <a:t>Control structures </a:t>
            </a:r>
            <a:r>
              <a:rPr lang="en-US" altLang="zh-CN" dirty="0"/>
              <a:t>are special instructions that can change the flow of control.</a:t>
            </a:r>
          </a:p>
          <a:p>
            <a:r>
              <a:rPr lang="en-US" altLang="zh-CN" dirty="0"/>
              <a:t>There are two basic types of control structure: </a:t>
            </a:r>
            <a:r>
              <a:rPr lang="en-US" altLang="zh-CN" dirty="0" smtClean="0"/>
              <a:t>loops and branches.</a:t>
            </a:r>
          </a:p>
          <a:p>
            <a:pPr lvl="1"/>
            <a:r>
              <a:rPr lang="en-US" altLang="zh-CN" dirty="0" smtClean="0">
                <a:solidFill>
                  <a:srgbClr val="FFFF00"/>
                </a:solidFill>
              </a:rPr>
              <a:t>Branches(</a:t>
            </a:r>
            <a:r>
              <a:rPr lang="zh-CN" altLang="en-US" dirty="0" smtClean="0">
                <a:solidFill>
                  <a:srgbClr val="FFFF00"/>
                </a:solidFill>
              </a:rPr>
              <a:t>分支</a:t>
            </a:r>
            <a:r>
              <a:rPr lang="en-US" altLang="zh-CN" dirty="0" smtClean="0">
                <a:solidFill>
                  <a:srgbClr val="FFFF00"/>
                </a:solidFill>
              </a:rPr>
              <a:t>)</a:t>
            </a:r>
            <a:r>
              <a:rPr lang="en-US" altLang="zh-CN" dirty="0" smtClean="0"/>
              <a:t> </a:t>
            </a:r>
            <a:r>
              <a:rPr lang="en-US" altLang="zh-CN" dirty="0"/>
              <a:t>allow the computer to decide between two or more different courses of action by testing conditions that occur as the program is running.</a:t>
            </a:r>
            <a:endParaRPr lang="zh-CN" altLang="en-US" dirty="0"/>
          </a:p>
          <a:p>
            <a:pPr lvl="1"/>
            <a:r>
              <a:rPr lang="en-US" altLang="zh-CN" dirty="0" smtClean="0">
                <a:solidFill>
                  <a:srgbClr val="FFFF00"/>
                </a:solidFill>
              </a:rPr>
              <a:t>Loops(</a:t>
            </a:r>
            <a:r>
              <a:rPr lang="zh-CN" altLang="en-US" dirty="0" smtClean="0">
                <a:solidFill>
                  <a:srgbClr val="FFFF00"/>
                </a:solidFill>
              </a:rPr>
              <a:t>循环</a:t>
            </a:r>
            <a:r>
              <a:rPr lang="en-US" altLang="zh-CN" dirty="0" smtClean="0">
                <a:solidFill>
                  <a:srgbClr val="FFFF00"/>
                </a:solidFill>
              </a:rPr>
              <a:t>)</a:t>
            </a:r>
            <a:r>
              <a:rPr lang="en-US" altLang="zh-CN" dirty="0" smtClean="0"/>
              <a:t> allow </a:t>
            </a:r>
            <a:r>
              <a:rPr lang="en-US" altLang="zh-CN" dirty="0"/>
              <a:t>a sequence of </a:t>
            </a:r>
            <a:r>
              <a:rPr lang="en-US" altLang="zh-CN" dirty="0" smtClean="0"/>
              <a:t>instructions to </a:t>
            </a:r>
            <a:r>
              <a:rPr lang="en-US" altLang="zh-CN" dirty="0"/>
              <a:t>be repeated over and </a:t>
            </a:r>
            <a:r>
              <a:rPr lang="en-US" altLang="zh-CN" dirty="0" smtClean="0"/>
              <a:t>over.</a:t>
            </a:r>
          </a:p>
        </p:txBody>
      </p:sp>
    </p:spTree>
    <p:extLst>
      <p:ext uri="{BB962C8B-B14F-4D97-AF65-F5344CB8AC3E}">
        <p14:creationId xmlns:p14="http://schemas.microsoft.com/office/powerpoint/2010/main" val="13446223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Quiz</a:t>
            </a:r>
            <a:endParaRPr lang="zh-CN" altLang="en-US" dirty="0"/>
          </a:p>
        </p:txBody>
      </p:sp>
      <p:sp>
        <p:nvSpPr>
          <p:cNvPr id="3" name="Content Placeholder 2"/>
          <p:cNvSpPr>
            <a:spLocks noGrp="1"/>
          </p:cNvSpPr>
          <p:nvPr>
            <p:ph idx="1"/>
          </p:nvPr>
        </p:nvSpPr>
        <p:spPr/>
        <p:txBody>
          <a:bodyPr>
            <a:normAutofit/>
          </a:bodyPr>
          <a:lstStyle/>
          <a:p>
            <a:r>
              <a:rPr lang="en-US" altLang="zh-CN" dirty="0"/>
              <a:t>Define </a:t>
            </a:r>
            <a:r>
              <a:rPr lang="en-US" altLang="zh-CN" dirty="0" smtClean="0"/>
              <a:t>a </a:t>
            </a:r>
            <a:r>
              <a:rPr lang="en-US" altLang="zh-CN" dirty="0"/>
              <a:t>method </a:t>
            </a:r>
            <a:r>
              <a:rPr lang="en-US" altLang="zh-CN" dirty="0" smtClean="0"/>
              <a:t>to determine </a:t>
            </a:r>
            <a:r>
              <a:rPr lang="en-US" altLang="zh-CN" dirty="0"/>
              <a:t>whether a year is a leap year or a common year in the Gregorian </a:t>
            </a:r>
            <a:r>
              <a:rPr lang="en-US" altLang="zh-CN" dirty="0" smtClean="0"/>
              <a:t>calendar, </a:t>
            </a:r>
            <a:r>
              <a:rPr lang="en-US" altLang="zh-CN" dirty="0"/>
              <a:t>the </a:t>
            </a:r>
            <a:r>
              <a:rPr lang="en-US" altLang="zh-CN" dirty="0" smtClean="0"/>
              <a:t>algorithm (pseudocode) is described below:</a:t>
            </a:r>
            <a:endParaRPr lang="en-US" altLang="zh-CN" sz="2400" dirty="0"/>
          </a:p>
          <a:p>
            <a:pPr marL="457200" lvl="1" indent="0">
              <a:buNone/>
            </a:pPr>
            <a:r>
              <a:rPr lang="en-US" altLang="zh-CN" dirty="0" smtClean="0">
                <a:solidFill>
                  <a:srgbClr val="FFFF00"/>
                </a:solidFill>
              </a:rPr>
              <a:t>if </a:t>
            </a:r>
            <a:r>
              <a:rPr lang="en-US" altLang="zh-CN" dirty="0">
                <a:solidFill>
                  <a:srgbClr val="FFFF00"/>
                </a:solidFill>
              </a:rPr>
              <a:t>(year is not divisible by 4) then (it is a common year)</a:t>
            </a:r>
          </a:p>
          <a:p>
            <a:pPr marL="457200" lvl="1" indent="0">
              <a:buNone/>
            </a:pPr>
            <a:r>
              <a:rPr lang="en-US" altLang="zh-CN" dirty="0">
                <a:solidFill>
                  <a:srgbClr val="FFFF00"/>
                </a:solidFill>
              </a:rPr>
              <a:t>else if (year is not divisible by 100) then (it is a leap year)</a:t>
            </a:r>
          </a:p>
          <a:p>
            <a:pPr marL="457200" lvl="1" indent="0">
              <a:buNone/>
            </a:pPr>
            <a:r>
              <a:rPr lang="en-US" altLang="zh-CN" dirty="0">
                <a:solidFill>
                  <a:srgbClr val="FFFF00"/>
                </a:solidFill>
              </a:rPr>
              <a:t>else if (year is not divisible by 400) then (it is a common year)</a:t>
            </a:r>
          </a:p>
          <a:p>
            <a:pPr marL="457200" lvl="1" indent="0">
              <a:buNone/>
            </a:pPr>
            <a:r>
              <a:rPr lang="en-US" altLang="zh-CN" dirty="0">
                <a:solidFill>
                  <a:srgbClr val="FFFF00"/>
                </a:solidFill>
              </a:rPr>
              <a:t>else (it is a leap year)</a:t>
            </a:r>
            <a:endParaRPr lang="zh-CN" altLang="en-US" dirty="0">
              <a:solidFill>
                <a:srgbClr val="FFFF00"/>
              </a:solidFill>
            </a:endParaRPr>
          </a:p>
        </p:txBody>
      </p:sp>
    </p:spTree>
    <p:extLst>
      <p:ext uri="{BB962C8B-B14F-4D97-AF65-F5344CB8AC3E}">
        <p14:creationId xmlns:p14="http://schemas.microsoft.com/office/powerpoint/2010/main" val="35464245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Blocks(</a:t>
            </a:r>
            <a:r>
              <a:rPr lang="zh-CN" altLang="en-US" dirty="0" smtClean="0"/>
              <a:t>语句块</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The </a:t>
            </a:r>
            <a:r>
              <a:rPr lang="en-US" altLang="zh-CN" dirty="0">
                <a:solidFill>
                  <a:srgbClr val="FFFF00"/>
                </a:solidFill>
              </a:rPr>
              <a:t>block</a:t>
            </a:r>
            <a:r>
              <a:rPr lang="en-US" altLang="zh-CN" dirty="0">
                <a:solidFill>
                  <a:srgbClr val="00B0F0"/>
                </a:solidFill>
              </a:rPr>
              <a:t> </a:t>
            </a:r>
            <a:r>
              <a:rPr lang="en-US" altLang="zh-CN" dirty="0"/>
              <a:t>is the simplest type of structured statement. Its purpose is simply to group a sequence of statements into a single statement. The format of a block is:</a:t>
            </a:r>
            <a:endParaRPr lang="en-US" altLang="zh-CN" dirty="0" smtClean="0"/>
          </a:p>
          <a:p>
            <a:pPr marL="0" indent="0">
              <a:buNone/>
            </a:pPr>
            <a:endParaRPr lang="en-US" altLang="zh-CN" dirty="0"/>
          </a:p>
          <a:p>
            <a:pPr marL="457200" lvl="1" indent="0">
              <a:buNone/>
            </a:pPr>
            <a:r>
              <a:rPr lang="en-US" altLang="zh-CN" dirty="0" smtClean="0"/>
              <a:t>{</a:t>
            </a:r>
            <a:endParaRPr lang="en-US" altLang="zh-CN" dirty="0"/>
          </a:p>
          <a:p>
            <a:pPr marL="457200" lvl="1" indent="0">
              <a:buNone/>
            </a:pPr>
            <a:r>
              <a:rPr lang="en-US" altLang="zh-CN" dirty="0" smtClean="0"/>
              <a:t>   </a:t>
            </a:r>
            <a:r>
              <a:rPr lang="en-US" altLang="zh-CN" dirty="0" smtClean="0">
                <a:solidFill>
                  <a:srgbClr val="FFFF00"/>
                </a:solidFill>
              </a:rPr>
              <a:t>STATEMENTS</a:t>
            </a:r>
            <a:endParaRPr lang="en-US" altLang="zh-CN" dirty="0">
              <a:solidFill>
                <a:srgbClr val="FFFF00"/>
              </a:solidFill>
            </a:endParaRPr>
          </a:p>
          <a:p>
            <a:pPr marL="457200" lvl="1"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2516832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Conditional</a:t>
            </a:r>
            <a:r>
              <a:rPr lang="en-US" altLang="zh-CN" dirty="0"/>
              <a:t> </a:t>
            </a:r>
            <a:r>
              <a:rPr lang="en-US" altLang="zh-CN" dirty="0" smtClean="0"/>
              <a:t>statements(</a:t>
            </a:r>
            <a:r>
              <a:rPr lang="zh-CN" altLang="en-US" dirty="0" smtClean="0"/>
              <a:t>分支语句</a:t>
            </a:r>
            <a:r>
              <a:rPr lang="en-US" altLang="zh-CN" dirty="0" smtClean="0"/>
              <a:t>)</a:t>
            </a:r>
            <a:endParaRPr lang="zh-CN" altLang="en-US" dirty="0"/>
          </a:p>
        </p:txBody>
      </p:sp>
      <p:sp>
        <p:nvSpPr>
          <p:cNvPr id="4" name="Content Placeholder 3"/>
          <p:cNvSpPr>
            <a:spLocks noGrp="1"/>
          </p:cNvSpPr>
          <p:nvPr>
            <p:ph sz="half" idx="1"/>
          </p:nvPr>
        </p:nvSpPr>
        <p:spPr/>
        <p:txBody>
          <a:bodyPr/>
          <a:lstStyle/>
          <a:p>
            <a:r>
              <a:rPr lang="en-US" altLang="zh-CN" dirty="0" smtClean="0"/>
              <a:t>Only one branch</a:t>
            </a:r>
          </a:p>
          <a:p>
            <a:endParaRPr lang="en-US" altLang="zh-CN" dirty="0"/>
          </a:p>
          <a:p>
            <a:pPr marL="457200" lvl="1" indent="0">
              <a:buNone/>
            </a:pPr>
            <a:r>
              <a:rPr lang="en-US" altLang="zh-CN" dirty="0" smtClean="0"/>
              <a:t>if </a:t>
            </a:r>
            <a:r>
              <a:rPr lang="en-US" altLang="zh-CN" dirty="0"/>
              <a:t>(</a:t>
            </a:r>
            <a:r>
              <a:rPr lang="en-US" altLang="zh-CN" dirty="0">
                <a:solidFill>
                  <a:srgbClr val="FFFF00"/>
                </a:solidFill>
              </a:rPr>
              <a:t>CONDITION</a:t>
            </a:r>
            <a:r>
              <a:rPr lang="en-US" altLang="zh-CN" dirty="0"/>
              <a:t>) {</a:t>
            </a:r>
            <a:br>
              <a:rPr lang="en-US" altLang="zh-CN" dirty="0"/>
            </a:br>
            <a:r>
              <a:rPr lang="en-US" altLang="zh-CN" dirty="0"/>
              <a:t>    </a:t>
            </a:r>
            <a:r>
              <a:rPr lang="en-US" altLang="zh-CN" dirty="0">
                <a:solidFill>
                  <a:srgbClr val="FFFF00"/>
                </a:solidFill>
              </a:rPr>
              <a:t>STATEMENTS</a:t>
            </a:r>
            <a:r>
              <a:rPr lang="en-US" altLang="zh-CN" dirty="0"/>
              <a:t/>
            </a:r>
            <a:br>
              <a:rPr lang="en-US" altLang="zh-CN" dirty="0"/>
            </a:br>
            <a:r>
              <a:rPr lang="en-US" altLang="zh-CN" dirty="0"/>
              <a:t>}</a:t>
            </a:r>
            <a:endParaRPr lang="zh-CN" altLang="en-US" dirty="0"/>
          </a:p>
        </p:txBody>
      </p:sp>
      <p:sp>
        <p:nvSpPr>
          <p:cNvPr id="5" name="Content Placeholder 4"/>
          <p:cNvSpPr>
            <a:spLocks noGrp="1"/>
          </p:cNvSpPr>
          <p:nvPr>
            <p:ph sz="half" idx="2"/>
          </p:nvPr>
        </p:nvSpPr>
        <p:spPr/>
        <p:txBody>
          <a:bodyPr/>
          <a:lstStyle/>
          <a:p>
            <a:r>
              <a:rPr lang="en-US" altLang="zh-CN" dirty="0" smtClean="0"/>
              <a:t>With two branches</a:t>
            </a:r>
          </a:p>
          <a:p>
            <a:pPr marL="457200" lvl="1" indent="0">
              <a:buNone/>
            </a:pPr>
            <a:endParaRPr lang="en-US" altLang="zh-CN" dirty="0" smtClean="0"/>
          </a:p>
          <a:p>
            <a:pPr marL="457200" lvl="1" indent="0">
              <a:buNone/>
            </a:pPr>
            <a:r>
              <a:rPr lang="en-US" altLang="zh-CN" dirty="0" smtClean="0"/>
              <a:t>if </a:t>
            </a:r>
            <a:r>
              <a:rPr lang="en-US" altLang="zh-CN" dirty="0"/>
              <a:t>(</a:t>
            </a:r>
            <a:r>
              <a:rPr lang="en-US" altLang="zh-CN" dirty="0">
                <a:solidFill>
                  <a:srgbClr val="FFFF00"/>
                </a:solidFill>
              </a:rPr>
              <a:t>CONDITION</a:t>
            </a:r>
            <a:r>
              <a:rPr lang="en-US" altLang="zh-CN" dirty="0"/>
              <a:t>) {</a:t>
            </a:r>
            <a:br>
              <a:rPr lang="en-US" altLang="zh-CN" dirty="0"/>
            </a:br>
            <a:r>
              <a:rPr lang="en-US" altLang="zh-CN" dirty="0"/>
              <a:t>     </a:t>
            </a:r>
            <a:r>
              <a:rPr lang="en-US" altLang="zh-CN" dirty="0">
                <a:solidFill>
                  <a:srgbClr val="FFFF00"/>
                </a:solidFill>
              </a:rPr>
              <a:t>STATEMENTS</a:t>
            </a:r>
            <a:r>
              <a:rPr lang="en-US" altLang="zh-CN" dirty="0"/>
              <a:t/>
            </a:r>
            <a:br>
              <a:rPr lang="en-US" altLang="zh-CN" dirty="0"/>
            </a:br>
            <a:r>
              <a:rPr lang="en-US" altLang="zh-CN" dirty="0"/>
              <a:t>} else {</a:t>
            </a:r>
            <a:br>
              <a:rPr lang="en-US" altLang="zh-CN" dirty="0"/>
            </a:br>
            <a:r>
              <a:rPr lang="en-US" altLang="zh-CN" dirty="0"/>
              <a:t>     </a:t>
            </a:r>
            <a:r>
              <a:rPr lang="en-US" altLang="zh-CN" dirty="0">
                <a:solidFill>
                  <a:srgbClr val="FFFF00"/>
                </a:solidFill>
              </a:rPr>
              <a:t>STATEMENTS</a:t>
            </a:r>
            <a:r>
              <a:rPr lang="en-US" altLang="zh-CN" dirty="0"/>
              <a:t/>
            </a:r>
            <a:br>
              <a:rPr lang="en-US" altLang="zh-CN" dirty="0"/>
            </a:br>
            <a:r>
              <a:rPr lang="en-US" altLang="zh-CN" dirty="0"/>
              <a:t>}</a:t>
            </a:r>
            <a:endParaRPr lang="zh-CN" altLang="en-US" dirty="0"/>
          </a:p>
        </p:txBody>
      </p:sp>
      <p:sp>
        <p:nvSpPr>
          <p:cNvPr id="6" name="Rectangle 5"/>
          <p:cNvSpPr/>
          <p:nvPr/>
        </p:nvSpPr>
        <p:spPr>
          <a:xfrm>
            <a:off x="869950" y="5345966"/>
            <a:ext cx="7404100" cy="830997"/>
          </a:xfrm>
          <a:prstGeom prst="rect">
            <a:avLst/>
          </a:prstGeom>
        </p:spPr>
        <p:txBody>
          <a:bodyPr wrap="square">
            <a:spAutoFit/>
          </a:bodyPr>
          <a:lstStyle/>
          <a:p>
            <a:r>
              <a:rPr lang="en-US" altLang="zh-CN" sz="2400" b="1" dirty="0"/>
              <a:t>The </a:t>
            </a:r>
            <a:r>
              <a:rPr lang="en-US" altLang="zh-CN" sz="2400" b="1" dirty="0">
                <a:solidFill>
                  <a:srgbClr val="FFFF00"/>
                </a:solidFill>
              </a:rPr>
              <a:t>CONDITION </a:t>
            </a:r>
            <a:r>
              <a:rPr lang="en-US" altLang="zh-CN" sz="2400" b="1" dirty="0"/>
              <a:t>in parentheses is a condition expression whose type must be boolean.</a:t>
            </a:r>
          </a:p>
        </p:txBody>
      </p:sp>
    </p:spTree>
    <p:extLst>
      <p:ext uri="{BB962C8B-B14F-4D97-AF65-F5344CB8AC3E}">
        <p14:creationId xmlns:p14="http://schemas.microsoft.com/office/powerpoint/2010/main" val="1904444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Example</a:t>
            </a:r>
            <a:endParaRPr lang="zh-CN" altLang="en-US" dirty="0"/>
          </a:p>
        </p:txBody>
      </p:sp>
      <p:sp>
        <p:nvSpPr>
          <p:cNvPr id="5" name="Content Placeholder 4"/>
          <p:cNvSpPr>
            <a:spLocks noGrp="1"/>
          </p:cNvSpPr>
          <p:nvPr>
            <p:ph idx="1"/>
          </p:nvPr>
        </p:nvSpPr>
        <p:spPr/>
        <p:txBody>
          <a:bodyPr/>
          <a:lstStyle/>
          <a:p>
            <a:pPr marL="0" indent="0">
              <a:buNone/>
            </a:pPr>
            <a:r>
              <a:rPr lang="en-US" altLang="zh-CN" dirty="0" err="1"/>
              <a:t>i</a:t>
            </a:r>
            <a:r>
              <a:rPr lang="en-US" altLang="zh-CN" dirty="0" err="1" smtClean="0"/>
              <a:t>nt</a:t>
            </a:r>
            <a:r>
              <a:rPr lang="en-US" altLang="zh-CN" dirty="0" smtClean="0"/>
              <a:t> x=8;</a:t>
            </a:r>
          </a:p>
          <a:p>
            <a:pPr marL="0" indent="0">
              <a:buNone/>
            </a:pPr>
            <a:r>
              <a:rPr lang="en-US" altLang="zh-CN" dirty="0" smtClean="0"/>
              <a:t>if </a:t>
            </a:r>
            <a:r>
              <a:rPr lang="en-US" altLang="zh-CN" dirty="0"/>
              <a:t>(x % 2 == 0) {</a:t>
            </a:r>
          </a:p>
          <a:p>
            <a:pPr marL="0" indent="0">
              <a:buNone/>
            </a:pPr>
            <a:r>
              <a:rPr lang="en-US" altLang="zh-CN" dirty="0" smtClean="0"/>
              <a:t>    </a:t>
            </a:r>
            <a:r>
              <a:rPr lang="en-US" altLang="zh-CN" dirty="0" err="1" smtClean="0"/>
              <a:t>System.out.println</a:t>
            </a:r>
            <a:r>
              <a:rPr lang="en-US" altLang="zh-CN" dirty="0" smtClean="0"/>
              <a:t>(x+" </a:t>
            </a:r>
            <a:r>
              <a:rPr lang="en-US" altLang="zh-CN" dirty="0"/>
              <a:t>is even");</a:t>
            </a:r>
          </a:p>
          <a:p>
            <a:pPr marL="0" indent="0">
              <a:buNone/>
            </a:pPr>
            <a:r>
              <a:rPr lang="en-US" altLang="zh-CN" dirty="0"/>
              <a:t>} else {</a:t>
            </a:r>
          </a:p>
          <a:p>
            <a:pPr marL="0" indent="0">
              <a:buNone/>
            </a:pPr>
            <a:r>
              <a:rPr lang="en-US" altLang="zh-CN" dirty="0" smtClean="0"/>
              <a:t>    </a:t>
            </a:r>
            <a:r>
              <a:rPr lang="en-US" altLang="zh-CN" dirty="0" err="1" smtClean="0"/>
              <a:t>System.out.println</a:t>
            </a:r>
            <a:r>
              <a:rPr lang="en-US" altLang="zh-CN" dirty="0" smtClean="0"/>
              <a:t>(x+" </a:t>
            </a:r>
            <a:r>
              <a:rPr lang="en-US" altLang="zh-CN" dirty="0"/>
              <a:t>is odd");</a:t>
            </a:r>
          </a:p>
          <a:p>
            <a:pPr marL="0" indent="0">
              <a:buNone/>
            </a:pPr>
            <a:r>
              <a:rPr lang="en-US" altLang="zh-CN" dirty="0"/>
              <a:t>}</a:t>
            </a:r>
            <a:endParaRPr lang="zh-CN" altLang="en-US" dirty="0"/>
          </a:p>
        </p:txBody>
      </p:sp>
    </p:spTree>
    <p:extLst>
      <p:ext uri="{BB962C8B-B14F-4D97-AF65-F5344CB8AC3E}">
        <p14:creationId xmlns:p14="http://schemas.microsoft.com/office/powerpoint/2010/main" val="1995990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Example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solidFill>
                  <a:srgbClr val="FFFF00"/>
                </a:solidFill>
              </a:rPr>
              <a:t>Note: </a:t>
            </a:r>
            <a:r>
              <a:rPr lang="en-US" altLang="zh-CN" sz="2400" dirty="0"/>
              <a:t>The braces are optional for branches that have only one statement. So we </a:t>
            </a:r>
            <a:r>
              <a:rPr lang="en-US" altLang="zh-CN" sz="2400" dirty="0" smtClean="0"/>
              <a:t>can rewrite </a:t>
            </a:r>
            <a:r>
              <a:rPr lang="en-US" altLang="zh-CN" sz="2400" dirty="0"/>
              <a:t>the previous example this </a:t>
            </a:r>
            <a:r>
              <a:rPr lang="en-US" altLang="zh-CN" sz="2400" dirty="0" smtClean="0"/>
              <a:t>way:</a:t>
            </a:r>
          </a:p>
          <a:p>
            <a:pPr marL="0" indent="0">
              <a:buNone/>
            </a:pPr>
            <a:endParaRPr lang="en-US" altLang="zh-CN" sz="2400" dirty="0"/>
          </a:p>
          <a:p>
            <a:pPr marL="0" indent="0">
              <a:buNone/>
            </a:pPr>
            <a:r>
              <a:rPr lang="en-US" altLang="zh-CN" sz="2400" dirty="0" err="1" smtClean="0"/>
              <a:t>int</a:t>
            </a:r>
            <a:r>
              <a:rPr lang="en-US" altLang="zh-CN" sz="2400" dirty="0" smtClean="0"/>
              <a:t> </a:t>
            </a:r>
            <a:r>
              <a:rPr lang="en-US" altLang="zh-CN" sz="2400" dirty="0"/>
              <a:t>x=8;</a:t>
            </a:r>
          </a:p>
          <a:p>
            <a:pPr marL="0" indent="0">
              <a:buNone/>
            </a:pPr>
            <a:r>
              <a:rPr lang="en-US" altLang="zh-CN" sz="2400" dirty="0"/>
              <a:t>if (x % 2 == 0) </a:t>
            </a:r>
          </a:p>
          <a:p>
            <a:pPr marL="0" indent="0">
              <a:buNone/>
            </a:pPr>
            <a:r>
              <a:rPr lang="en-US" altLang="zh-CN" sz="2400" dirty="0"/>
              <a:t>    </a:t>
            </a:r>
            <a:r>
              <a:rPr lang="en-US" altLang="zh-CN" sz="2400" dirty="0" err="1" smtClean="0"/>
              <a:t>System.out.println</a:t>
            </a:r>
            <a:r>
              <a:rPr lang="en-US" altLang="zh-CN" sz="2400" dirty="0" smtClean="0"/>
              <a:t>(x+" </a:t>
            </a:r>
            <a:r>
              <a:rPr lang="en-US" altLang="zh-CN" sz="2400" dirty="0"/>
              <a:t>is even");</a:t>
            </a:r>
          </a:p>
          <a:p>
            <a:pPr marL="0" indent="0">
              <a:buNone/>
            </a:pPr>
            <a:r>
              <a:rPr lang="en-US" altLang="zh-CN" sz="2400" dirty="0" smtClean="0"/>
              <a:t>else </a:t>
            </a:r>
            <a:endParaRPr lang="en-US" altLang="zh-CN" sz="2400" dirty="0"/>
          </a:p>
          <a:p>
            <a:pPr marL="0" indent="0">
              <a:buNone/>
            </a:pPr>
            <a:r>
              <a:rPr lang="en-US" altLang="zh-CN" sz="2400" dirty="0"/>
              <a:t>    </a:t>
            </a:r>
            <a:r>
              <a:rPr lang="en-US" altLang="zh-CN" sz="2400" dirty="0" err="1" smtClean="0"/>
              <a:t>System.out.println</a:t>
            </a:r>
            <a:r>
              <a:rPr lang="en-US" altLang="zh-CN" sz="2400" dirty="0" smtClean="0"/>
              <a:t>(x+" </a:t>
            </a:r>
            <a:r>
              <a:rPr lang="en-US" altLang="zh-CN" sz="2400" dirty="0"/>
              <a:t>is odd</a:t>
            </a:r>
            <a:r>
              <a:rPr lang="en-US" altLang="zh-CN" sz="2400" dirty="0" smtClean="0"/>
              <a:t>");</a:t>
            </a:r>
          </a:p>
          <a:p>
            <a:pPr marL="0" indent="0">
              <a:buNone/>
            </a:pPr>
            <a:endParaRPr lang="en-US" altLang="zh-CN" sz="2400" dirty="0"/>
          </a:p>
          <a:p>
            <a:pPr marL="0" indent="0">
              <a:buNone/>
            </a:pPr>
            <a:endParaRPr lang="en-US" altLang="zh-CN" sz="2400" dirty="0" smtClean="0"/>
          </a:p>
          <a:p>
            <a:pPr marL="0" indent="0">
              <a:buNone/>
            </a:pPr>
            <a:endParaRPr lang="zh-CN" altLang="en-US" sz="2400" dirty="0"/>
          </a:p>
          <a:p>
            <a:endParaRPr lang="zh-CN" altLang="en-US" sz="2400" dirty="0"/>
          </a:p>
        </p:txBody>
      </p:sp>
      <p:sp>
        <p:nvSpPr>
          <p:cNvPr id="4" name="Rectangle 3"/>
          <p:cNvSpPr/>
          <p:nvPr/>
        </p:nvSpPr>
        <p:spPr>
          <a:xfrm>
            <a:off x="628650" y="6081066"/>
            <a:ext cx="7778750" cy="461665"/>
          </a:xfrm>
          <a:prstGeom prst="rect">
            <a:avLst/>
          </a:prstGeom>
        </p:spPr>
        <p:txBody>
          <a:bodyPr wrap="square">
            <a:spAutoFit/>
          </a:bodyPr>
          <a:lstStyle/>
          <a:p>
            <a:r>
              <a:rPr lang="en-US" altLang="zh-CN" sz="2400" b="1" dirty="0" smtClean="0">
                <a:solidFill>
                  <a:srgbClr val="FFFF00"/>
                </a:solidFill>
              </a:rPr>
              <a:t>Note: </a:t>
            </a:r>
            <a:r>
              <a:rPr lang="en-US" altLang="zh-CN" sz="2400" b="1" dirty="0" smtClean="0"/>
              <a:t>It’s better</a:t>
            </a:r>
            <a:r>
              <a:rPr lang="zh-CN" altLang="en-US" sz="2400" b="1" dirty="0" smtClean="0"/>
              <a:t> </a:t>
            </a:r>
            <a:r>
              <a:rPr lang="en-US" altLang="zh-CN" sz="2400" b="1" dirty="0" smtClean="0"/>
              <a:t>to </a:t>
            </a:r>
            <a:r>
              <a:rPr lang="en-US" altLang="zh-CN" sz="2400" b="1" dirty="0"/>
              <a:t>use braces to avoid making </a:t>
            </a:r>
            <a:r>
              <a:rPr lang="en-US" altLang="zh-CN" sz="2400" b="1" dirty="0" smtClean="0"/>
              <a:t>mistakes.</a:t>
            </a:r>
            <a:endParaRPr lang="zh-CN" altLang="en-US" sz="2400" b="1" dirty="0"/>
          </a:p>
        </p:txBody>
      </p:sp>
    </p:spTree>
    <p:extLst>
      <p:ext uri="{BB962C8B-B14F-4D97-AF65-F5344CB8AC3E}">
        <p14:creationId xmlns:p14="http://schemas.microsoft.com/office/powerpoint/2010/main" val="3048956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4662</TotalTime>
  <Words>2250</Words>
  <Application>Microsoft Office PowerPoint</Application>
  <PresentationFormat>全屏显示(4:3)</PresentationFormat>
  <Paragraphs>390</Paragraphs>
  <Slides>51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51</vt:i4>
      </vt:variant>
    </vt:vector>
  </HeadingPairs>
  <TitlesOfParts>
    <vt:vector size="57" baseType="lpstr">
      <vt:lpstr>楷体</vt:lpstr>
      <vt:lpstr>宋体</vt:lpstr>
      <vt:lpstr>Arial</vt:lpstr>
      <vt:lpstr>Calibri</vt:lpstr>
      <vt:lpstr>Wingdings</vt:lpstr>
      <vt:lpstr>Office Theme</vt:lpstr>
      <vt:lpstr>Java Programming</vt:lpstr>
      <vt:lpstr>CalcArea.java (final version)</vt:lpstr>
      <vt:lpstr>Outline </vt:lpstr>
      <vt:lpstr>Body Mass Index (BMI)</vt:lpstr>
      <vt:lpstr>Control structures(控制结构)</vt:lpstr>
      <vt:lpstr>Blocks(语句块)</vt:lpstr>
      <vt:lpstr>Conditional statements(分支语句)</vt:lpstr>
      <vt:lpstr>Example</vt:lpstr>
      <vt:lpstr>Example</vt:lpstr>
      <vt:lpstr>Chaining and nesting</vt:lpstr>
      <vt:lpstr>Example</vt:lpstr>
      <vt:lpstr>Body Mass Index (BMI)</vt:lpstr>
      <vt:lpstr>Body Mass Index (BMI)</vt:lpstr>
      <vt:lpstr>BodyMassIndex.java</vt:lpstr>
      <vt:lpstr>BodyMassIndex.java</vt:lpstr>
      <vt:lpstr>Well done?</vt:lpstr>
      <vt:lpstr>“black box”</vt:lpstr>
      <vt:lpstr>“contract”</vt:lpstr>
      <vt:lpstr>Preconditions &amp; postconditions</vt:lpstr>
      <vt:lpstr>Preconditions &amp; postconditions</vt:lpstr>
      <vt:lpstr>Preconditions &amp; postconditions</vt:lpstr>
      <vt:lpstr>Javadoc comments</vt:lpstr>
      <vt:lpstr>Javadoc comments</vt:lpstr>
      <vt:lpstr>Javadoc comments</vt:lpstr>
      <vt:lpstr>BodyMassIndex.java (modified)</vt:lpstr>
      <vt:lpstr>BodyMassIndex.java (modified)</vt:lpstr>
      <vt:lpstr>Javadoc demo</vt:lpstr>
      <vt:lpstr>Well Done?</vt:lpstr>
      <vt:lpstr>BodyMassIndex.java</vt:lpstr>
      <vt:lpstr>BodyMassIndex.java</vt:lpstr>
      <vt:lpstr>BodyMassIndex.java</vt:lpstr>
      <vt:lpstr>Well done?</vt:lpstr>
      <vt:lpstr>PowerPoint 演示文稿</vt:lpstr>
      <vt:lpstr>Recursion(递归)</vt:lpstr>
      <vt:lpstr>Recursive method</vt:lpstr>
      <vt:lpstr>Fibonacci numbers(斐波拉契数)</vt:lpstr>
      <vt:lpstr>Fibonacci number</vt:lpstr>
      <vt:lpstr>Fibonacci number</vt:lpstr>
      <vt:lpstr>Factorial(阶乘)</vt:lpstr>
      <vt:lpstr>Factorial</vt:lpstr>
      <vt:lpstr>Factorial</vt:lpstr>
      <vt:lpstr>Well done?</vt:lpstr>
      <vt:lpstr>A better version</vt:lpstr>
      <vt:lpstr>Switch statement </vt:lpstr>
      <vt:lpstr>Switch statement  </vt:lpstr>
      <vt:lpstr>Switch statement </vt:lpstr>
      <vt:lpstr>Switch statement </vt:lpstr>
      <vt:lpstr>What is the output?</vt:lpstr>
      <vt:lpstr>BodyMassIndex.java</vt:lpstr>
      <vt:lpstr>Quiz</vt:lpstr>
      <vt:lpstr>PowerPoint 演示文稿</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Xudong Liu</cp:lastModifiedBy>
  <cp:revision>534</cp:revision>
  <dcterms:created xsi:type="dcterms:W3CDTF">2016-09-13T14:28:44Z</dcterms:created>
  <dcterms:modified xsi:type="dcterms:W3CDTF">2018-05-28T15:58:51Z</dcterms:modified>
</cp:coreProperties>
</file>