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49"/>
  </p:notesMasterIdLst>
  <p:sldIdLst>
    <p:sldId id="256" r:id="rId2"/>
    <p:sldId id="316" r:id="rId3"/>
    <p:sldId id="259" r:id="rId4"/>
    <p:sldId id="301" r:id="rId5"/>
    <p:sldId id="257" r:id="rId6"/>
    <p:sldId id="262" r:id="rId7"/>
    <p:sldId id="261" r:id="rId8"/>
    <p:sldId id="282" r:id="rId9"/>
    <p:sldId id="284" r:id="rId10"/>
    <p:sldId id="285" r:id="rId11"/>
    <p:sldId id="288" r:id="rId12"/>
    <p:sldId id="307" r:id="rId13"/>
    <p:sldId id="308" r:id="rId14"/>
    <p:sldId id="309" r:id="rId15"/>
    <p:sldId id="310" r:id="rId16"/>
    <p:sldId id="263" r:id="rId17"/>
    <p:sldId id="265" r:id="rId18"/>
    <p:sldId id="306" r:id="rId19"/>
    <p:sldId id="302" r:id="rId20"/>
    <p:sldId id="303" r:id="rId21"/>
    <p:sldId id="304" r:id="rId22"/>
    <p:sldId id="305" r:id="rId23"/>
    <p:sldId id="268" r:id="rId24"/>
    <p:sldId id="270" r:id="rId25"/>
    <p:sldId id="300" r:id="rId26"/>
    <p:sldId id="271" r:id="rId27"/>
    <p:sldId id="279" r:id="rId28"/>
    <p:sldId id="274" r:id="rId29"/>
    <p:sldId id="289" r:id="rId30"/>
    <p:sldId id="290" r:id="rId31"/>
    <p:sldId id="331" r:id="rId32"/>
    <p:sldId id="334" r:id="rId33"/>
    <p:sldId id="335" r:id="rId34"/>
    <p:sldId id="332" r:id="rId35"/>
    <p:sldId id="291" r:id="rId36"/>
    <p:sldId id="329" r:id="rId37"/>
    <p:sldId id="292" r:id="rId38"/>
    <p:sldId id="313" r:id="rId39"/>
    <p:sldId id="321" r:id="rId40"/>
    <p:sldId id="327" r:id="rId41"/>
    <p:sldId id="322" r:id="rId42"/>
    <p:sldId id="323" r:id="rId43"/>
    <p:sldId id="326" r:id="rId44"/>
    <p:sldId id="325" r:id="rId45"/>
    <p:sldId id="319" r:id="rId46"/>
    <p:sldId id="320" r:id="rId47"/>
    <p:sldId id="28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73360" autoAdjust="0"/>
  </p:normalViewPr>
  <p:slideViewPr>
    <p:cSldViewPr snapToGrid="0">
      <p:cViewPr varScale="1">
        <p:scale>
          <a:sx n="50" d="100"/>
          <a:sy n="50" d="100"/>
        </p:scale>
        <p:origin x="1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1D99-B8CD-469B-8017-CF31CA460116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871A-F646-483C-A3E2-FC1F402E3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本次课解决这个示例中的两个问题：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en-US" dirty="0" smtClean="0"/>
              <a:t>死的程序，不能输入；（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）输出结果小数点后保留的位数过多，不美观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E8E99-7100-4499-8219-C7AA40863D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23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nextLine</a:t>
            </a:r>
            <a:r>
              <a:rPr lang="zh-CN" altLang="en-US" dirty="0" smtClean="0"/>
              <a:t>比较特别，遇到行分行符（包括回车和换行）即将行分割符前所有字符串，包括分割符（包括分行符）都读入，而不是读入单独的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，并且抛弃分行符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8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Ctrl-Shift-Space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7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注意四舍五入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最后一个输入参数错误</a:t>
            </a:r>
            <a:r>
              <a:rPr lang="en-US" altLang="zh-CN" dirty="0" err="1" smtClean="0"/>
              <a:t>IllegalFormatConversionException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6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System.out.println(</a:t>
            </a:r>
            <a:r>
              <a:rPr lang="en-US" altLang="zh-CN" dirty="0" err="1" smtClean="0"/>
              <a:t>java.lang.Character.isWhitespace</a:t>
            </a:r>
            <a:r>
              <a:rPr lang="en-US" altLang="zh-CN" dirty="0" smtClean="0"/>
              <a:t>(‘\t’));//</a:t>
            </a:r>
            <a:r>
              <a:rPr lang="zh-CN" altLang="en-US" dirty="0" smtClean="0"/>
              <a:t>制表符</a:t>
            </a:r>
            <a:endParaRPr lang="en-US" altLang="zh-CN" dirty="0" smtClean="0"/>
          </a:p>
          <a:p>
            <a:r>
              <a:rPr lang="en-US" altLang="zh-CN" dirty="0" smtClean="0"/>
              <a:t>System.out.println(</a:t>
            </a:r>
            <a:r>
              <a:rPr lang="en-US" altLang="zh-CN" dirty="0" err="1" smtClean="0"/>
              <a:t>java.lang.Character.isWhitespace</a:t>
            </a:r>
            <a:r>
              <a:rPr lang="en-US" altLang="zh-CN" dirty="0" smtClean="0"/>
              <a:t>(‘ ’));//</a:t>
            </a:r>
            <a:r>
              <a:rPr lang="zh-CN" altLang="en-US" dirty="0" smtClean="0"/>
              <a:t>空格符</a:t>
            </a:r>
            <a:endParaRPr lang="en-US" altLang="zh-CN" dirty="0" smtClean="0"/>
          </a:p>
          <a:p>
            <a:r>
              <a:rPr lang="en-US" altLang="zh-CN" dirty="0" smtClean="0"/>
              <a:t>System.out.println(</a:t>
            </a:r>
            <a:r>
              <a:rPr lang="en-US" altLang="zh-CN" dirty="0" err="1" smtClean="0"/>
              <a:t>java.lang.Character.isWhitespace</a:t>
            </a:r>
            <a:r>
              <a:rPr lang="en-US" altLang="zh-CN" dirty="0" smtClean="0"/>
              <a:t>(‘\r’));//</a:t>
            </a:r>
            <a:r>
              <a:rPr lang="zh-CN" altLang="en-US" dirty="0" smtClean="0"/>
              <a:t>回车符</a:t>
            </a:r>
            <a:endParaRPr lang="en-US" altLang="zh-CN" dirty="0" smtClean="0"/>
          </a:p>
          <a:p>
            <a:r>
              <a:rPr lang="en-US" altLang="zh-CN" dirty="0" smtClean="0"/>
              <a:t>System.out.println(</a:t>
            </a:r>
            <a:r>
              <a:rPr lang="en-US" altLang="zh-CN" dirty="0" err="1" smtClean="0"/>
              <a:t>java.lang.Character.isWhitespace</a:t>
            </a:r>
            <a:r>
              <a:rPr lang="en-US" altLang="zh-CN" dirty="0" smtClean="0"/>
              <a:t>(‘\n’));//</a:t>
            </a:r>
            <a:r>
              <a:rPr lang="zh-CN" altLang="en-US" dirty="0" smtClean="0"/>
              <a:t>换行符</a:t>
            </a:r>
            <a:endParaRPr lang="en-US" altLang="zh-CN" dirty="0" smtClean="0"/>
          </a:p>
          <a:p>
            <a:r>
              <a:rPr lang="en-US" altLang="zh-CN" dirty="0" smtClean="0"/>
              <a:t>System.out.println(</a:t>
            </a:r>
            <a:r>
              <a:rPr lang="en-US" altLang="zh-CN" dirty="0" err="1" smtClean="0"/>
              <a:t>java.lang.Character.isWhitespace</a:t>
            </a:r>
            <a:r>
              <a:rPr lang="en-US" altLang="zh-CN" dirty="0" smtClean="0"/>
              <a:t>(‘\f’));//</a:t>
            </a:r>
            <a:r>
              <a:rPr lang="zh-CN" altLang="en-US" dirty="0" smtClean="0"/>
              <a:t>分页符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2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System.in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78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1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scanner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如果从键盘输入，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拥有一个缓冲区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用于接受输入</a:t>
            </a:r>
            <a:endParaRPr lang="en-US" altLang="zh-CN" dirty="0" smtClean="0"/>
          </a:p>
          <a:p>
            <a:r>
              <a:rPr lang="en-US" altLang="zh-CN" dirty="0" smtClean="0"/>
              <a:t>next, </a:t>
            </a:r>
            <a:r>
              <a:rPr lang="en-US" altLang="zh-CN" dirty="0" err="1" smtClean="0"/>
              <a:t>nextInt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nextLine</a:t>
            </a:r>
            <a:r>
              <a:rPr lang="zh-CN" altLang="en-US" dirty="0" smtClean="0"/>
              <a:t>等方法后，如果不敲回车，将一直处于输入状态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回车后，后续的</a:t>
            </a:r>
            <a:r>
              <a:rPr lang="en-US" altLang="zh-CN" dirty="0" smtClean="0"/>
              <a:t>next, </a:t>
            </a:r>
            <a:r>
              <a:rPr lang="en-US" altLang="zh-CN" dirty="0" err="1" smtClean="0"/>
              <a:t>nextInt</a:t>
            </a:r>
            <a:r>
              <a:rPr lang="zh-CN" altLang="en-US" dirty="0" smtClean="0"/>
              <a:t>等方法将自动根据分隔符获得后一个</a:t>
            </a:r>
            <a:r>
              <a:rPr lang="en-US" altLang="zh-CN" dirty="0" smtClean="0"/>
              <a:t>token, </a:t>
            </a:r>
            <a:r>
              <a:rPr lang="zh-CN" altLang="en-US" dirty="0" smtClean="0"/>
              <a:t>如果没有可用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，则处于输入状态，如果有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则无需用户输入</a:t>
            </a:r>
            <a:endParaRPr lang="en-US" altLang="zh-CN" dirty="0" smtClean="0"/>
          </a:p>
          <a:p>
            <a:r>
              <a:rPr lang="zh-CN" altLang="en-US" dirty="0" smtClean="0"/>
              <a:t>他们判断是否是一个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具有如下条件：在获得一个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前，如果遇到分隔符（</a:t>
            </a:r>
            <a:r>
              <a:rPr lang="en-US" altLang="zh-CN" dirty="0" smtClean="0"/>
              <a:t>whitespace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tab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enter</a:t>
            </a:r>
            <a:r>
              <a:rPr lang="zh-CN" altLang="en-US" dirty="0" smtClean="0"/>
              <a:t>则忽略），遇到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后，再以碰到分隔符作为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读入结束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87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next,nextInt</a:t>
            </a:r>
            <a:r>
              <a:rPr lang="zh-CN" altLang="en-US" dirty="0" smtClean="0"/>
              <a:t>等方法读入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后，结束的分隔符不读入，仍在缓冲去中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871A-F646-483C-A3E2-FC1F402E3A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52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ea typeface="楷体" panose="02010609060101010101" pitchFamily="49" charset="-122"/>
              </a:defRPr>
            </a:lvl1pPr>
            <a:lvl2pPr>
              <a:defRPr b="1" baseline="0">
                <a:ea typeface="楷体" panose="02010609060101010101" pitchFamily="49" charset="-122"/>
              </a:defRPr>
            </a:lvl2pPr>
            <a:lvl3pPr>
              <a:defRPr b="1" baseline="0">
                <a:ea typeface="楷体" panose="02010609060101010101" pitchFamily="49" charset="-122"/>
              </a:defRPr>
            </a:lvl3pPr>
            <a:lvl4pPr>
              <a:defRPr b="1" baseline="0">
                <a:ea typeface="楷体" panose="02010609060101010101" pitchFamily="49" charset="-122"/>
              </a:defRPr>
            </a:lvl4pPr>
            <a:lvl5pPr>
              <a:defRPr b="1"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3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2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F35-082B-44F0-BB91-68C18FBCC343}" type="datetimeFigureOut">
              <a:rPr lang="zh-CN" altLang="en-US" smtClean="0"/>
              <a:t>2018/7/8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F9BF-70D2-4F4A-82B1-87953B00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F35-082B-44F0-BB91-68C18FBCC343}" type="datetimeFigureOut">
              <a:rPr lang="zh-CN" altLang="en-US" smtClean="0"/>
              <a:pPr/>
              <a:t>2018/7/8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F9BF-70D2-4F4A-82B1-87953B00D5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Java Programming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Standard Input &amp; output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35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</a:t>
            </a:r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System.out</a:t>
            </a:r>
            <a:r>
              <a:rPr lang="en-US" altLang="zh-CN" dirty="0"/>
              <a:t> provides another method</a:t>
            </a:r>
            <a:r>
              <a:rPr lang="en-US" altLang="zh-CN" dirty="0" smtClean="0"/>
              <a:t>, called </a:t>
            </a:r>
            <a:r>
              <a:rPr lang="en-US" altLang="zh-CN" dirty="0" err="1">
                <a:solidFill>
                  <a:srgbClr val="FFFF00"/>
                </a:solidFill>
              </a:rPr>
              <a:t>printf</a:t>
            </a:r>
            <a:r>
              <a:rPr lang="en-US" altLang="zh-CN" dirty="0"/>
              <a:t>, that gives you more control of the format. The “f” in </a:t>
            </a:r>
            <a:r>
              <a:rPr lang="en-US" altLang="zh-CN" dirty="0" err="1"/>
              <a:t>printf</a:t>
            </a:r>
            <a:r>
              <a:rPr lang="en-US" altLang="zh-CN" dirty="0"/>
              <a:t> stands for “formatted”. Here’s an example: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("Four thirds = %.3f", 4.0 / 3.0);</a:t>
            </a:r>
          </a:p>
          <a:p>
            <a:r>
              <a:rPr lang="en-US" altLang="zh-CN" dirty="0"/>
              <a:t>This format string contains ordinary text followed by a </a:t>
            </a:r>
            <a:r>
              <a:rPr lang="en-US" altLang="zh-CN" dirty="0">
                <a:solidFill>
                  <a:srgbClr val="FFFF00"/>
                </a:solidFill>
              </a:rPr>
              <a:t>format specifier</a:t>
            </a:r>
            <a:r>
              <a:rPr lang="en-US" altLang="zh-CN" dirty="0"/>
              <a:t>, which is a special sequence that starts with a percent sign</a:t>
            </a:r>
            <a:r>
              <a:rPr lang="en-US" altLang="zh-CN" dirty="0" smtClean="0"/>
              <a:t>. The result is: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Four thirds = 1.333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(modified)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package </a:t>
            </a:r>
            <a:r>
              <a:rPr lang="en-US" altLang="zh-CN" sz="2400" dirty="0" err="1" smtClean="0"/>
              <a:t>hit.edu.java.intro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pubic </a:t>
            </a:r>
            <a:r>
              <a:rPr lang="en-US" altLang="zh-CN" sz="2400" dirty="0"/>
              <a:t>class </a:t>
            </a:r>
            <a:r>
              <a:rPr lang="en-US" altLang="zh-CN" sz="2400" dirty="0" err="1"/>
              <a:t>CalcArea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main(String[] arguments)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float </a:t>
            </a:r>
            <a:r>
              <a:rPr lang="en-US" altLang="zh-CN" sz="2400" dirty="0"/>
              <a:t>r = 12.0F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“The circular area with radius </a:t>
            </a:r>
            <a:r>
              <a:rPr lang="en-US" altLang="zh-CN" sz="2400" dirty="0" smtClean="0"/>
              <a:t>”;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>
                <a:solidFill>
                  <a:srgbClr val="FFFF00"/>
                </a:solidFill>
              </a:rPr>
              <a:t>str</a:t>
            </a:r>
            <a:r>
              <a:rPr lang="en-US" altLang="zh-CN" sz="2400" dirty="0">
                <a:solidFill>
                  <a:srgbClr val="FFFF00"/>
                </a:solidFill>
              </a:rPr>
              <a:t> = </a:t>
            </a:r>
            <a:r>
              <a:rPr lang="en-US" altLang="zh-CN" sz="2400" dirty="0" err="1">
                <a:solidFill>
                  <a:srgbClr val="FFFF00"/>
                </a:solidFill>
              </a:rPr>
              <a:t>str</a:t>
            </a:r>
            <a:r>
              <a:rPr lang="en-US" altLang="zh-CN" sz="2400" dirty="0">
                <a:solidFill>
                  <a:srgbClr val="FFFF00"/>
                </a:solidFill>
              </a:rPr>
              <a:t> + r + “ </a:t>
            </a:r>
            <a:r>
              <a:rPr lang="en-US" altLang="zh-CN" sz="2400" dirty="0" smtClean="0">
                <a:solidFill>
                  <a:srgbClr val="FFFF00"/>
                </a:solidFill>
              </a:rPr>
              <a:t>is %.3f\n”;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System.out.printf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str</a:t>
            </a:r>
            <a:r>
              <a:rPr lang="en-US" altLang="zh-CN" sz="2400" dirty="0" smtClean="0">
                <a:solidFill>
                  <a:srgbClr val="FFFF00"/>
                </a:solidFill>
              </a:rPr>
              <a:t>, 3.1415926*r*r);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 specifiers(</a:t>
            </a:r>
            <a:r>
              <a:rPr lang="zh-CN" altLang="en-US" dirty="0" smtClean="0"/>
              <a:t>格式控制符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Complete Form</a:t>
            </a:r>
            <a:r>
              <a:rPr lang="en-US" altLang="zh-CN" b="0" dirty="0" smtClean="0"/>
              <a:t>: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% [flags] [width] [.precision] </a:t>
            </a:r>
            <a:r>
              <a:rPr lang="en-US" altLang="zh-CN" dirty="0" smtClean="0">
                <a:solidFill>
                  <a:srgbClr val="FFFF00"/>
                </a:solidFill>
              </a:rPr>
              <a:t>conversion-character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Conversion </a:t>
            </a:r>
            <a:r>
              <a:rPr lang="en-US" altLang="zh-CN" dirty="0">
                <a:solidFill>
                  <a:srgbClr val="FFFF00"/>
                </a:solidFill>
              </a:rPr>
              <a:t>code</a:t>
            </a:r>
            <a:r>
              <a:rPr lang="en-US" altLang="zh-CN" dirty="0"/>
              <a:t>, e.g., </a:t>
            </a:r>
            <a:r>
              <a:rPr lang="en-US" altLang="zh-CN" dirty="0">
                <a:solidFill>
                  <a:srgbClr val="FFFF00"/>
                </a:solidFill>
              </a:rPr>
              <a:t>%d </a:t>
            </a:r>
            <a:r>
              <a:rPr lang="en-US" altLang="zh-CN" dirty="0"/>
              <a:t>for integer, </a:t>
            </a:r>
            <a:r>
              <a:rPr lang="en-US" altLang="zh-CN" dirty="0">
                <a:solidFill>
                  <a:srgbClr val="FFFF00"/>
                </a:solidFill>
              </a:rPr>
              <a:t>%f </a:t>
            </a:r>
            <a:r>
              <a:rPr lang="en-US" altLang="zh-CN" dirty="0"/>
              <a:t>for floating-point number, </a:t>
            </a:r>
            <a:r>
              <a:rPr lang="en-US" altLang="zh-CN" dirty="0">
                <a:solidFill>
                  <a:srgbClr val="FFFF00"/>
                </a:solidFill>
              </a:rPr>
              <a:t>%c </a:t>
            </a:r>
            <a:r>
              <a:rPr lang="en-US" altLang="zh-CN" dirty="0"/>
              <a:t>for character and </a:t>
            </a:r>
            <a:r>
              <a:rPr lang="en-US" altLang="zh-CN" dirty="0">
                <a:solidFill>
                  <a:srgbClr val="FFFF00"/>
                </a:solidFill>
              </a:rPr>
              <a:t>%s </a:t>
            </a:r>
            <a:r>
              <a:rPr lang="en-US" altLang="zh-CN" dirty="0"/>
              <a:t>for string.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Optional </a:t>
            </a:r>
            <a:r>
              <a:rPr lang="en-US" altLang="zh-CN" dirty="0" smtClean="0">
                <a:solidFill>
                  <a:srgbClr val="FFFF00"/>
                </a:solidFill>
              </a:rPr>
              <a:t>width</a:t>
            </a:r>
            <a:r>
              <a:rPr lang="en-US" altLang="zh-CN" dirty="0" smtClean="0"/>
              <a:t> can be inserted in between to specify the field-width. </a:t>
            </a:r>
          </a:p>
          <a:p>
            <a:pPr lvl="1"/>
            <a:r>
              <a:rPr lang="en-US" altLang="zh-CN" dirty="0" smtClean="0"/>
              <a:t>Optional </a:t>
            </a:r>
            <a:r>
              <a:rPr lang="en-US" altLang="zh-CN" dirty="0" smtClean="0">
                <a:solidFill>
                  <a:srgbClr val="FFFF00"/>
                </a:solidFill>
              </a:rPr>
              <a:t>flag</a:t>
            </a:r>
            <a:r>
              <a:rPr lang="en-US" altLang="zh-CN" dirty="0" smtClean="0"/>
              <a:t>(-) can be used to control the alignment (default to the right, - means to the left).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6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 </a:t>
            </a:r>
            <a:r>
              <a:rPr lang="en-US" altLang="zh-CN" dirty="0"/>
              <a:t>specifiers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Note: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%α.βf</a:t>
            </a:r>
            <a:r>
              <a:rPr lang="en-US" altLang="zh-CN" dirty="0"/>
              <a:t> </a:t>
            </a:r>
            <a:r>
              <a:rPr lang="en-US" altLang="zh-CN" dirty="0" smtClean="0"/>
              <a:t>is used to format the floating </a:t>
            </a:r>
            <a:r>
              <a:rPr lang="en-US" altLang="zh-CN" dirty="0"/>
              <a:t>point number (float </a:t>
            </a:r>
            <a:r>
              <a:rPr lang="en-US" altLang="zh-CN" dirty="0" smtClean="0"/>
              <a:t>or double</a:t>
            </a:r>
            <a:r>
              <a:rPr lang="en-US" altLang="zh-CN" dirty="0"/>
              <a:t>) printed in α spaces with β decimal digits (α and β are optional).</a:t>
            </a:r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%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means a </a:t>
            </a:r>
            <a:r>
              <a:rPr lang="en-US" altLang="zh-CN" dirty="0"/>
              <a:t>system-specific new line (Windows uses "\r\n", Unix and Mac "\n</a:t>
            </a:r>
            <a:r>
              <a:rPr lang="en-US" altLang="zh-CN" dirty="0" smtClean="0"/>
              <a:t>").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Observe the results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("1234</a:t>
            </a:r>
            <a:r>
              <a:rPr lang="en-US" altLang="zh-CN" dirty="0">
                <a:solidFill>
                  <a:srgbClr val="FFFF00"/>
                </a:solidFill>
              </a:rPr>
              <a:t>%3d</a:t>
            </a:r>
            <a:r>
              <a:rPr lang="en-US" altLang="zh-CN" dirty="0"/>
              <a:t>6789</a:t>
            </a:r>
            <a:r>
              <a:rPr lang="en-US" altLang="zh-CN" dirty="0">
                <a:solidFill>
                  <a:srgbClr val="FFFF00"/>
                </a:solidFill>
              </a:rPr>
              <a:t>%n</a:t>
            </a:r>
            <a:r>
              <a:rPr lang="en-US" altLang="zh-CN" dirty="0" smtClean="0"/>
              <a:t>", 5);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("1234</a:t>
            </a:r>
            <a:r>
              <a:rPr lang="en-US" altLang="zh-CN" dirty="0" smtClean="0">
                <a:solidFill>
                  <a:srgbClr val="FFFF00"/>
                </a:solidFill>
              </a:rPr>
              <a:t>%-3</a:t>
            </a:r>
            <a:r>
              <a:rPr lang="en-US" altLang="zh-CN" dirty="0" smtClean="0"/>
              <a:t>d6789</a:t>
            </a:r>
            <a:r>
              <a:rPr lang="en-US" altLang="zh-CN" dirty="0" smtClean="0">
                <a:solidFill>
                  <a:srgbClr val="FFFF00"/>
                </a:solidFill>
              </a:rPr>
              <a:t>%n</a:t>
            </a:r>
            <a:r>
              <a:rPr lang="en-US" altLang="zh-CN" dirty="0"/>
              <a:t>", 5);</a:t>
            </a:r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/>
              <a:t>("Hi,</a:t>
            </a:r>
            <a:r>
              <a:rPr lang="en-US" altLang="zh-CN" dirty="0">
                <a:solidFill>
                  <a:srgbClr val="FFFF00"/>
                </a:solidFill>
              </a:rPr>
              <a:t>%</a:t>
            </a:r>
            <a:r>
              <a:rPr lang="en-US" altLang="zh-CN" dirty="0" err="1" smtClean="0">
                <a:solidFill>
                  <a:srgbClr val="FFFF00"/>
                </a:solidFill>
              </a:rPr>
              <a:t>s%n</a:t>
            </a:r>
            <a:r>
              <a:rPr lang="en-US" altLang="zh-CN" dirty="0"/>
              <a:t>", "Trump</a:t>
            </a:r>
            <a:r>
              <a:rPr lang="en-US" altLang="zh-CN" dirty="0" smtClean="0"/>
              <a:t>!");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("Hi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FF00"/>
                </a:solidFill>
              </a:rPr>
              <a:t>%5s%n</a:t>
            </a:r>
            <a:r>
              <a:rPr lang="en-US" altLang="zh-CN" dirty="0"/>
              <a:t>", "Trump</a:t>
            </a:r>
            <a:r>
              <a:rPr lang="en-US" altLang="zh-CN" dirty="0" smtClean="0"/>
              <a:t>!");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("Hi</a:t>
            </a:r>
            <a:r>
              <a:rPr lang="en-US" altLang="zh-CN" dirty="0" smtClean="0">
                <a:solidFill>
                  <a:srgbClr val="FFFF00"/>
                </a:solidFill>
              </a:rPr>
              <a:t>,%.5s%n</a:t>
            </a:r>
            <a:r>
              <a:rPr lang="en-US" altLang="zh-CN" dirty="0"/>
              <a:t>", "Trump!");</a:t>
            </a:r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/>
              <a:t>("</a:t>
            </a:r>
            <a:r>
              <a:rPr lang="en-US" altLang="zh-CN"/>
              <a:t>It’s </a:t>
            </a:r>
            <a:r>
              <a:rPr lang="en-US" altLang="zh-CN" smtClean="0">
                <a:solidFill>
                  <a:srgbClr val="FFFF00"/>
                </a:solidFill>
              </a:rPr>
              <a:t>%8.2f%n</a:t>
            </a:r>
            <a:r>
              <a:rPr lang="en-US" altLang="zh-CN" dirty="0"/>
              <a:t>", </a:t>
            </a:r>
            <a:r>
              <a:rPr lang="en-US" altLang="zh-CN" dirty="0" smtClean="0"/>
              <a:t>66.6666);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System.out.printf</a:t>
            </a:r>
            <a:r>
              <a:rPr lang="en-US" altLang="zh-CN" dirty="0" smtClean="0"/>
              <a:t>("It’s </a:t>
            </a:r>
            <a:r>
              <a:rPr lang="en-US" altLang="zh-CN" dirty="0" smtClean="0">
                <a:solidFill>
                  <a:srgbClr val="FFFF00"/>
                </a:solidFill>
              </a:rPr>
              <a:t>%.3f%n</a:t>
            </a:r>
            <a:r>
              <a:rPr lang="en-US" altLang="zh-CN" dirty="0"/>
              <a:t>", </a:t>
            </a:r>
            <a:r>
              <a:rPr lang="en-US" altLang="zh-CN" dirty="0" smtClean="0"/>
              <a:t>66.6666);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("It’s </a:t>
            </a:r>
            <a:r>
              <a:rPr lang="en-US" altLang="zh-CN" dirty="0" smtClean="0">
                <a:solidFill>
                  <a:srgbClr val="FFFF00"/>
                </a:solidFill>
              </a:rPr>
              <a:t>%</a:t>
            </a:r>
            <a:r>
              <a:rPr lang="en-US" altLang="zh-CN" dirty="0" err="1" smtClean="0">
                <a:solidFill>
                  <a:srgbClr val="FFFF00"/>
                </a:solidFill>
              </a:rPr>
              <a:t>d%n</a:t>
            </a:r>
            <a:r>
              <a:rPr lang="en-US" altLang="zh-CN" dirty="0"/>
              <a:t>", 66.6666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smtClean="0">
                <a:solidFill>
                  <a:srgbClr val="FFFF00"/>
                </a:solidFill>
              </a:rPr>
              <a:t>%s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FF00"/>
                </a:solidFill>
              </a:rPr>
              <a:t>%</a:t>
            </a:r>
            <a:r>
              <a:rPr lang="en-US" altLang="zh-CN" dirty="0" err="1" smtClean="0">
                <a:solidFill>
                  <a:srgbClr val="FFFF00"/>
                </a:solidFill>
              </a:rPr>
              <a:t>d%n</a:t>
            </a:r>
            <a:r>
              <a:rPr lang="en-US" altLang="zh-CN" dirty="0"/>
              <a:t>"</a:t>
            </a:r>
            <a:r>
              <a:rPr lang="en-US" altLang="zh-CN" dirty="0" smtClean="0"/>
              <a:t>, 70, </a:t>
            </a:r>
            <a:r>
              <a:rPr lang="en-US" altLang="zh-CN" dirty="0"/>
              <a:t>"</a:t>
            </a:r>
            <a:r>
              <a:rPr lang="en-US" altLang="zh-CN" dirty="0" smtClean="0"/>
              <a:t>Trump");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Formatting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Input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System class also provides the special value </a:t>
            </a:r>
            <a:r>
              <a:rPr lang="en-US" altLang="zh-CN" dirty="0" smtClean="0">
                <a:solidFill>
                  <a:srgbClr val="FFFF00"/>
                </a:solidFill>
              </a:rPr>
              <a:t>System.in</a:t>
            </a:r>
            <a:r>
              <a:rPr lang="en-US" altLang="zh-CN" dirty="0" smtClean="0"/>
              <a:t>, which is an </a:t>
            </a:r>
            <a:r>
              <a:rPr lang="en-US" altLang="zh-CN" dirty="0" err="1" smtClean="0">
                <a:solidFill>
                  <a:srgbClr val="FFFF00"/>
                </a:solidFill>
              </a:rPr>
              <a:t>InputStream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that provides methods for reading input from the keyboard.</a:t>
            </a:r>
          </a:p>
          <a:p>
            <a:r>
              <a:rPr lang="en-US" altLang="zh-CN" dirty="0"/>
              <a:t>These methods are not easy to use; fortunately, Java provides class </a:t>
            </a:r>
            <a:r>
              <a:rPr lang="en-US" altLang="zh-CN" dirty="0" smtClean="0">
                <a:solidFill>
                  <a:srgbClr val="FFFF00"/>
                </a:solidFill>
              </a:rPr>
              <a:t>Scanner</a:t>
            </a:r>
            <a:r>
              <a:rPr lang="en-US" altLang="zh-CN" dirty="0" smtClean="0"/>
              <a:t> make </a:t>
            </a:r>
            <a:r>
              <a:rPr lang="en-US" altLang="zh-CN" dirty="0"/>
              <a:t>it easier to handle common input </a:t>
            </a:r>
            <a:r>
              <a:rPr lang="en-US" altLang="zh-CN" dirty="0" smtClean="0"/>
              <a:t>tasks: </a:t>
            </a:r>
            <a:r>
              <a:rPr lang="en-US" altLang="zh-CN" dirty="0"/>
              <a:t>inputting </a:t>
            </a:r>
            <a:r>
              <a:rPr lang="en-US" altLang="zh-CN" dirty="0" smtClean="0"/>
              <a:t>strings</a:t>
            </a:r>
            <a:r>
              <a:rPr lang="en-US" altLang="zh-CN" dirty="0"/>
              <a:t>, </a:t>
            </a:r>
            <a:r>
              <a:rPr lang="en-US" altLang="zh-CN" dirty="0" smtClean="0"/>
              <a:t>integers</a:t>
            </a:r>
            <a:r>
              <a:rPr lang="en-US" altLang="zh-CN" dirty="0"/>
              <a:t>, and other data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2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 statement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Before </a:t>
            </a:r>
            <a:r>
              <a:rPr lang="en-US" altLang="zh-CN" dirty="0"/>
              <a:t>we can use Scanner, you have to import it like this: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import </a:t>
            </a:r>
            <a:r>
              <a:rPr lang="en-US" altLang="zh-CN" dirty="0" err="1">
                <a:solidFill>
                  <a:srgbClr val="FFFF00"/>
                </a:solidFill>
              </a:rPr>
              <a:t>java.util.Scanner</a:t>
            </a:r>
            <a:r>
              <a:rPr lang="en-US" altLang="zh-CN" dirty="0">
                <a:solidFill>
                  <a:srgbClr val="FFFF00"/>
                </a:solidFill>
              </a:rPr>
              <a:t>; 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FF00"/>
                </a:solidFill>
              </a:rPr>
              <a:t>import</a:t>
            </a:r>
            <a:r>
              <a:rPr lang="en-US" altLang="zh-CN" dirty="0"/>
              <a:t> statement tells the compiler what classes will be used.</a:t>
            </a:r>
          </a:p>
          <a:p>
            <a:r>
              <a:rPr lang="en-US" altLang="zh-CN" dirty="0"/>
              <a:t>The import statements can’t be inside a class definition. They are at the beginning of the java file.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Note: </a:t>
            </a:r>
            <a:r>
              <a:rPr lang="en-US" altLang="zh-CN" dirty="0"/>
              <a:t>If you omit the import statement and later refer to Scanner, you will get a </a:t>
            </a:r>
            <a:r>
              <a:rPr lang="en-US" altLang="zh-CN" dirty="0">
                <a:solidFill>
                  <a:srgbClr val="FFFF00"/>
                </a:solidFill>
              </a:rPr>
              <a:t>compiler error </a:t>
            </a:r>
            <a:r>
              <a:rPr lang="en-US" altLang="zh-CN" dirty="0"/>
              <a:t>like “cannot find symbol”. 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 &amp; </a:t>
            </a:r>
            <a:r>
              <a:rPr lang="en-US" altLang="zh-CN" dirty="0"/>
              <a:t>fully qualified name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 </a:t>
            </a:r>
            <a:r>
              <a:rPr lang="en-US" altLang="zh-CN" dirty="0" err="1">
                <a:solidFill>
                  <a:srgbClr val="FFFF00"/>
                </a:solidFill>
              </a:rPr>
              <a:t>java.util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not a variable in class, it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FFFF00"/>
                </a:solidFill>
              </a:rPr>
              <a:t>package </a:t>
            </a:r>
            <a:r>
              <a:rPr lang="en-US" altLang="zh-CN" dirty="0"/>
              <a:t>that contains many classes so useful they are called “utility classes”.</a:t>
            </a:r>
          </a:p>
          <a:p>
            <a:r>
              <a:rPr lang="en-US" altLang="zh-CN" dirty="0"/>
              <a:t>Java use </a:t>
            </a:r>
            <a:r>
              <a:rPr lang="en-US" altLang="zh-CN" dirty="0">
                <a:solidFill>
                  <a:srgbClr val="FFFF00"/>
                </a:solidFill>
              </a:rPr>
              <a:t>fully qualified name </a:t>
            </a:r>
            <a:r>
              <a:rPr lang="en-US" altLang="zh-CN" dirty="0"/>
              <a:t>(which is also a dot notation) to access the class in different packages.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 Java, </a:t>
            </a:r>
            <a:r>
              <a:rPr lang="en-US" altLang="zh-CN" dirty="0" smtClean="0">
                <a:solidFill>
                  <a:srgbClr val="FFFF00"/>
                </a:solidFill>
              </a:rPr>
              <a:t>Package</a:t>
            </a:r>
            <a:r>
              <a:rPr lang="en-US" altLang="zh-CN" dirty="0" smtClean="0"/>
              <a:t> serves </a:t>
            </a:r>
            <a:r>
              <a:rPr lang="en-US" altLang="zh-CN" dirty="0"/>
              <a:t>to group related classes hierarchically </a:t>
            </a:r>
            <a:r>
              <a:rPr lang="en-US" altLang="zh-CN" dirty="0" smtClean="0"/>
              <a:t>and </a:t>
            </a:r>
            <a:r>
              <a:rPr lang="en-US" altLang="zh-CN" dirty="0"/>
              <a:t>define a namespace for the classes they contain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To specify the package a class is to be part of, you use a </a:t>
            </a:r>
            <a:r>
              <a:rPr lang="en-US" altLang="zh-CN" dirty="0">
                <a:solidFill>
                  <a:srgbClr val="FFFF00"/>
                </a:solidFill>
              </a:rPr>
              <a:t>package directive</a:t>
            </a:r>
            <a:r>
              <a:rPr lang="en-US" altLang="zh-CN" dirty="0"/>
              <a:t>. The package keyword, if it appears, must be the first token of Java code.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Note:</a:t>
            </a:r>
            <a:r>
              <a:rPr lang="en-US" altLang="zh-CN" dirty="0" smtClean="0"/>
              <a:t> the </a:t>
            </a:r>
            <a:r>
              <a:rPr lang="en-US" altLang="zh-CN" dirty="0" err="1">
                <a:solidFill>
                  <a:srgbClr val="FFFF00"/>
                </a:solidFill>
              </a:rPr>
              <a:t>java.lang</a:t>
            </a:r>
            <a:r>
              <a:rPr lang="en-US" altLang="zh-CN" dirty="0"/>
              <a:t> </a:t>
            </a:r>
            <a:r>
              <a:rPr lang="en-US" altLang="zh-CN" dirty="0" smtClean="0"/>
              <a:t>package is </a:t>
            </a:r>
            <a:r>
              <a:rPr lang="en-US" altLang="zh-CN" dirty="0"/>
              <a:t>imported </a:t>
            </a:r>
            <a:r>
              <a:rPr lang="en-US" altLang="zh-CN" dirty="0" smtClean="0"/>
              <a:t>automatically, so we can use the classes </a:t>
            </a:r>
            <a:r>
              <a:rPr lang="en-US" altLang="zh-CN" dirty="0"/>
              <a:t>without importing </a:t>
            </a:r>
            <a:r>
              <a:rPr lang="en-US" altLang="zh-CN" dirty="0" smtClean="0"/>
              <a:t>them.</a:t>
            </a:r>
          </a:p>
          <a:p>
            <a:pPr lvl="1"/>
            <a:r>
              <a:rPr lang="en-US" altLang="zh-CN" dirty="0" smtClean="0"/>
              <a:t>System, String  and some other classes are in this package!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6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CalcArea.java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601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package </a:t>
            </a:r>
            <a:r>
              <a:rPr lang="en-US" altLang="zh-CN" sz="2400" dirty="0" err="1" smtClean="0"/>
              <a:t>hit.edu.java.intro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class </a:t>
            </a:r>
            <a:r>
              <a:rPr lang="en-US" altLang="zh-CN" sz="2400" dirty="0" err="1"/>
              <a:t>CalcArea</a:t>
            </a:r>
            <a:r>
              <a:rPr lang="en-US" altLang="zh-CN" sz="2400" dirty="0"/>
              <a:t> {</a:t>
            </a:r>
          </a:p>
          <a:p>
            <a:pPr marL="0" indent="0">
              <a:buNone/>
            </a:pPr>
            <a:r>
              <a:rPr lang="en-US" altLang="zh-CN" sz="2400" dirty="0"/>
              <a:t>public static void main(String[] arguments) {</a:t>
            </a:r>
          </a:p>
          <a:p>
            <a:pPr marL="0" indent="0">
              <a:buNone/>
            </a:pPr>
            <a:r>
              <a:rPr lang="en-US" altLang="zh-CN" sz="2400" dirty="0"/>
              <a:t>		float r = 12.0F;</a:t>
            </a:r>
          </a:p>
          <a:p>
            <a:pPr marL="0" indent="0">
              <a:buNone/>
            </a:pPr>
            <a:r>
              <a:rPr lang="en-US" altLang="zh-CN" sz="2400" dirty="0"/>
              <a:t>		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“The circular area with radius ”;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+ r + “ is: ”;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+ 3.1415926*r*r;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5532" y="673964"/>
            <a:ext cx="3509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</a:rPr>
              <a:t>What’s wrong with this program? how to improve it?</a:t>
            </a:r>
          </a:p>
        </p:txBody>
      </p:sp>
    </p:spTree>
    <p:extLst>
      <p:ext uri="{BB962C8B-B14F-4D97-AF65-F5344CB8AC3E}">
        <p14:creationId xmlns:p14="http://schemas.microsoft.com/office/powerpoint/2010/main" val="23450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Fully qualified </a:t>
            </a:r>
            <a:r>
              <a:rPr lang="en-US" altLang="zh-CN" dirty="0"/>
              <a:t>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全</a:t>
            </a:r>
            <a:r>
              <a:rPr lang="zh-CN" altLang="en-US" dirty="0"/>
              <a:t>限定名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class has both a simple name, which is the name given to it in its definition, and a </a:t>
            </a:r>
            <a:r>
              <a:rPr lang="en-US" altLang="zh-CN" dirty="0">
                <a:solidFill>
                  <a:srgbClr val="FFFF00"/>
                </a:solidFill>
              </a:rPr>
              <a:t>fully qualified name</a:t>
            </a:r>
            <a:r>
              <a:rPr lang="en-US" altLang="zh-CN" dirty="0"/>
              <a:t>, which includes the name of the package of which it is a part. 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String class, for example, is part of the </a:t>
            </a:r>
            <a:r>
              <a:rPr lang="en-US" altLang="zh-CN" dirty="0" err="1">
                <a:solidFill>
                  <a:srgbClr val="FFFF00"/>
                </a:solidFill>
              </a:rPr>
              <a:t>java.lang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package, so its fully qualified name is </a:t>
            </a:r>
            <a:r>
              <a:rPr lang="en-US" altLang="zh-CN" dirty="0" err="1">
                <a:solidFill>
                  <a:srgbClr val="FFFF00"/>
                </a:solidFill>
              </a:rPr>
              <a:t>java.lang.String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6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Fully </a:t>
            </a:r>
            <a:r>
              <a:rPr lang="en-US" altLang="zh-CN" dirty="0"/>
              <a:t>qualified name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only way to use classes that belong to other packages without importing them is to use the fully qualified names of the classes in your code.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following code declares the </a:t>
            </a:r>
            <a:r>
              <a:rPr lang="en-US" altLang="zh-CN" dirty="0" err="1" smtClean="0"/>
              <a:t>java.io.File</a:t>
            </a:r>
            <a:r>
              <a:rPr lang="en-US" altLang="zh-CN" dirty="0" smtClean="0"/>
              <a:t> </a:t>
            </a:r>
            <a:r>
              <a:rPr lang="en-US" altLang="zh-CN" dirty="0"/>
              <a:t>class using its fully qualified name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java.io.File</a:t>
            </a:r>
            <a:r>
              <a:rPr lang="en-US" altLang="zh-CN" dirty="0">
                <a:solidFill>
                  <a:srgbClr val="FFFF00"/>
                </a:solidFill>
              </a:rPr>
              <a:t> file = new </a:t>
            </a:r>
            <a:r>
              <a:rPr lang="en-US" altLang="zh-CN" dirty="0" err="1">
                <a:solidFill>
                  <a:srgbClr val="FFFF00"/>
                </a:solidFill>
              </a:rPr>
              <a:t>java.io.File</a:t>
            </a:r>
            <a:r>
              <a:rPr lang="en-US" altLang="zh-CN" dirty="0">
                <a:solidFill>
                  <a:srgbClr val="FFFF00"/>
                </a:solidFill>
              </a:rPr>
              <a:t>(filename);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qualified name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your </a:t>
            </a:r>
            <a:r>
              <a:rPr lang="en-US" altLang="zh-CN" dirty="0"/>
              <a:t>class import identically-named classes from different packages, you must use the fully qualified names when declaring the classes.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the Java core libraries contain the classes </a:t>
            </a:r>
            <a:r>
              <a:rPr lang="en-US" altLang="zh-CN" dirty="0" err="1">
                <a:solidFill>
                  <a:srgbClr val="FFFF00"/>
                </a:solidFill>
              </a:rPr>
              <a:t>java.sql.Date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java.util.Date</a:t>
            </a:r>
            <a:r>
              <a:rPr lang="en-US" altLang="zh-CN" dirty="0"/>
              <a:t>. In this case, you must write the fully qualified names of </a:t>
            </a:r>
            <a:r>
              <a:rPr lang="en-US" altLang="zh-CN" dirty="0" err="1">
                <a:solidFill>
                  <a:srgbClr val="FFFF00"/>
                </a:solidFill>
              </a:rPr>
              <a:t>java.sql.Date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java.util.Date</a:t>
            </a:r>
            <a:r>
              <a:rPr lang="en-US" altLang="zh-CN" dirty="0"/>
              <a:t> to use them.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8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HelloSomeone.java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package 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edu.hit.java.intro</a:t>
            </a:r>
            <a:r>
              <a:rPr lang="en-US" altLang="zh-CN" sz="2400" dirty="0" smtClean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import </a:t>
            </a:r>
            <a:r>
              <a:rPr lang="en-US" altLang="zh-CN" sz="2400" dirty="0" err="1">
                <a:solidFill>
                  <a:srgbClr val="FFFF00"/>
                </a:solidFill>
              </a:rPr>
              <a:t>java.util.Scanner</a:t>
            </a:r>
            <a:r>
              <a:rPr lang="en-US" altLang="zh-CN" sz="2400" dirty="0">
                <a:solidFill>
                  <a:srgbClr val="FFFF00"/>
                </a:solidFill>
              </a:rPr>
              <a:t>;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HelloSomeone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public static void main(String[] arguments) {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Scanner </a:t>
            </a:r>
            <a:r>
              <a:rPr lang="en-US" altLang="zh-CN" sz="2400" dirty="0">
                <a:solidFill>
                  <a:srgbClr val="FFFF00"/>
                </a:solidFill>
              </a:rPr>
              <a:t>in = new Scanner(System.in</a:t>
            </a:r>
            <a:r>
              <a:rPr lang="en-US" altLang="zh-CN" sz="2400" dirty="0" smtClean="0">
                <a:solidFill>
                  <a:srgbClr val="FFFF00"/>
                </a:solidFill>
              </a:rPr>
              <a:t>);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smtClean="0"/>
              <a:t>String  </a:t>
            </a:r>
            <a:r>
              <a:rPr lang="en-US" altLang="zh-CN" sz="2400" dirty="0" err="1"/>
              <a:t>yourName</a:t>
            </a:r>
            <a:r>
              <a:rPr lang="en-US" altLang="zh-CN" sz="2400" dirty="0"/>
              <a:t>= </a:t>
            </a:r>
            <a:r>
              <a:rPr lang="en-US" altLang="zh-CN" sz="2400" dirty="0" err="1">
                <a:solidFill>
                  <a:srgbClr val="FFFF00"/>
                </a:solidFill>
              </a:rPr>
              <a:t>in.nextLine</a:t>
            </a:r>
            <a:r>
              <a:rPr lang="en-US" altLang="zh-CN" sz="2400" dirty="0" smtClean="0"/>
              <a:t>();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/>
              <a:t>(“Hello, ” + </a:t>
            </a:r>
            <a:r>
              <a:rPr lang="en-US" altLang="zh-CN" sz="2400" dirty="0" err="1"/>
              <a:t>yourName</a:t>
            </a:r>
            <a:r>
              <a:rPr lang="en-US" altLang="zh-CN" sz="2400" dirty="0" smtClean="0"/>
              <a:t>);</a:t>
            </a:r>
            <a:r>
              <a:rPr lang="en-US" altLang="zh-CN" sz="2400" dirty="0"/>
              <a:t>	</a:t>
            </a:r>
            <a:br>
              <a:rPr lang="en-US" altLang="zh-CN" sz="2400" dirty="0"/>
            </a:br>
            <a:r>
              <a:rPr lang="en-US" altLang="zh-CN" sz="2400" dirty="0"/>
              <a:t>	}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71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 err="1" smtClean="0"/>
              <a:t>modifed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{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Scanner in = new Scanner(System.in); </a:t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		</a:t>
            </a:r>
            <a:r>
              <a:rPr lang="en-US" altLang="zh-CN" dirty="0" err="1">
                <a:solidFill>
                  <a:srgbClr val="FFFF00"/>
                </a:solidFill>
              </a:rPr>
              <a:t>System.out.println</a:t>
            </a:r>
            <a:r>
              <a:rPr lang="en-US" altLang="zh-CN" dirty="0" smtClean="0">
                <a:solidFill>
                  <a:srgbClr val="FFFF00"/>
                </a:solidFill>
              </a:rPr>
              <a:t>(“what is </a:t>
            </a:r>
            <a:r>
              <a:rPr lang="en-US" altLang="zh-CN" dirty="0">
                <a:solidFill>
                  <a:srgbClr val="FFFF00"/>
                </a:solidFill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</a:rPr>
              <a:t>radius?”);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		float r =  </a:t>
            </a:r>
            <a:r>
              <a:rPr lang="en-US" altLang="zh-CN" dirty="0" err="1" smtClean="0">
                <a:solidFill>
                  <a:srgbClr val="FFFF00"/>
                </a:solidFill>
              </a:rPr>
              <a:t>in.nextFloat</a:t>
            </a:r>
            <a:r>
              <a:rPr lang="en-US" altLang="zh-CN" dirty="0" smtClean="0">
                <a:solidFill>
                  <a:srgbClr val="FFFF00"/>
                </a:solidFill>
              </a:rPr>
              <a:t>(); </a:t>
            </a:r>
            <a:r>
              <a:rPr lang="en-US" altLang="zh-CN" dirty="0">
                <a:solidFill>
                  <a:srgbClr val="FFFF00"/>
                </a:solidFill>
              </a:rPr>
              <a:t/>
            </a:r>
            <a:br>
              <a:rPr lang="en-US" altLang="zh-CN" dirty="0">
                <a:solidFill>
                  <a:srgbClr val="FFFF00"/>
                </a:solidFill>
              </a:rPr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is: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/>
              <a:t>3.1415926*r*r</a:t>
            </a:r>
            <a:r>
              <a:rPr lang="en-US" altLang="zh-CN" dirty="0" smtClean="0"/>
              <a:t>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java.util.Scanner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Here we </a:t>
            </a:r>
            <a:r>
              <a:rPr lang="en-US" altLang="zh-CN" dirty="0"/>
              <a:t>declare a Scanner variable named </a:t>
            </a:r>
            <a:r>
              <a:rPr lang="en-US" altLang="zh-CN" dirty="0">
                <a:solidFill>
                  <a:srgbClr val="FFFF00"/>
                </a:solidFill>
              </a:rPr>
              <a:t>in</a:t>
            </a:r>
            <a:r>
              <a:rPr lang="en-US" altLang="zh-CN" dirty="0"/>
              <a:t> and creates a new Scanner that takes input from </a:t>
            </a:r>
            <a:r>
              <a:rPr lang="en-US" altLang="zh-CN" dirty="0" smtClean="0">
                <a:solidFill>
                  <a:srgbClr val="FFFF00"/>
                </a:solidFill>
              </a:rPr>
              <a:t>System.in</a:t>
            </a:r>
            <a:r>
              <a:rPr lang="en-US" altLang="zh-CN" dirty="0"/>
              <a:t> </a:t>
            </a:r>
            <a:r>
              <a:rPr lang="en-US" altLang="zh-CN" dirty="0" smtClean="0"/>
              <a:t>which presents the keyboard.</a:t>
            </a:r>
            <a:endParaRPr lang="en-US" altLang="zh-CN" dirty="0"/>
          </a:p>
          <a:p>
            <a:r>
              <a:rPr lang="en-US" altLang="zh-CN" dirty="0"/>
              <a:t>Scanner provides a method called </a:t>
            </a:r>
            <a:r>
              <a:rPr lang="en-US" altLang="zh-CN" dirty="0" err="1">
                <a:solidFill>
                  <a:srgbClr val="FFFF00"/>
                </a:solidFill>
              </a:rPr>
              <a:t>nextLine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that reads a line of input (a string that ends with \n) from the keyboard and </a:t>
            </a:r>
            <a:r>
              <a:rPr lang="en-US" altLang="zh-CN" dirty="0">
                <a:solidFill>
                  <a:srgbClr val="FFFF00"/>
                </a:solidFill>
              </a:rPr>
              <a:t>returns a String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Scanner </a:t>
            </a:r>
            <a:r>
              <a:rPr lang="en-US" altLang="zh-CN" dirty="0" smtClean="0"/>
              <a:t>also provides </a:t>
            </a:r>
            <a:r>
              <a:rPr lang="en-US" altLang="zh-CN" dirty="0"/>
              <a:t>a method called </a:t>
            </a:r>
            <a:r>
              <a:rPr lang="en-US" altLang="zh-CN" dirty="0" err="1" smtClean="0">
                <a:solidFill>
                  <a:srgbClr val="FFFF00"/>
                </a:solidFill>
              </a:rPr>
              <a:t>nextFloat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that reads </a:t>
            </a:r>
            <a:r>
              <a:rPr lang="en-US" altLang="zh-CN" dirty="0" smtClean="0"/>
              <a:t>a float number from the keyboard.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NOTE:</a:t>
            </a:r>
          </a:p>
          <a:p>
            <a:pPr lvl="1"/>
            <a:r>
              <a:rPr lang="en-US" altLang="zh-CN" dirty="0" smtClean="0"/>
              <a:t>If we want to access the non-static attributes and methods, we must use the keyword </a:t>
            </a:r>
            <a:r>
              <a:rPr lang="en-US" altLang="zh-CN" dirty="0" smtClean="0">
                <a:solidFill>
                  <a:srgbClr val="FFFF00"/>
                </a:solidFill>
              </a:rPr>
              <a:t>new </a:t>
            </a:r>
            <a:r>
              <a:rPr lang="en-US" altLang="zh-CN" dirty="0" smtClean="0"/>
              <a:t>followed by a call to the class's constructor to instantiate an </a:t>
            </a:r>
            <a:r>
              <a:rPr lang="en-US" altLang="zh-CN" dirty="0" smtClean="0">
                <a:solidFill>
                  <a:srgbClr val="FFFF00"/>
                </a:solidFill>
              </a:rPr>
              <a:t>object</a:t>
            </a:r>
            <a:r>
              <a:rPr lang="en-US" altLang="zh-CN" dirty="0" smtClean="0"/>
              <a:t>, then use the dot notation to invoke them.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Magic numbers(</a:t>
            </a:r>
            <a:r>
              <a:rPr lang="zh-CN" altLang="en-US" dirty="0" smtClean="0"/>
              <a:t>魔数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numbers like 3.1415926 appear in expression is called </a:t>
            </a:r>
            <a:r>
              <a:rPr lang="en-US" altLang="zh-CN" dirty="0" smtClean="0">
                <a:solidFill>
                  <a:srgbClr val="FFFF00"/>
                </a:solidFill>
              </a:rPr>
              <a:t>magic number.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the same value appears many times, and might have to change in the future, it</a:t>
            </a:r>
            <a:r>
              <a:rPr lang="en-US" altLang="zh-CN" dirty="0">
                <a:solidFill>
                  <a:srgbClr val="FFFF00"/>
                </a:solidFill>
              </a:rPr>
              <a:t> makes code hard to maintain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FF00"/>
                </a:solidFill>
              </a:rPr>
              <a:t>good practice </a:t>
            </a:r>
            <a:r>
              <a:rPr lang="en-US" altLang="zh-CN" dirty="0"/>
              <a:t>is to assign magic numbers to </a:t>
            </a:r>
            <a:r>
              <a:rPr lang="en-US" altLang="zh-CN" dirty="0" smtClean="0">
                <a:solidFill>
                  <a:srgbClr val="FFFF00"/>
                </a:solidFill>
              </a:rPr>
              <a:t>constants</a:t>
            </a:r>
            <a:r>
              <a:rPr lang="en-US" altLang="zh-CN" dirty="0" smtClean="0"/>
              <a:t> with </a:t>
            </a:r>
            <a:r>
              <a:rPr lang="en-US" altLang="zh-CN" dirty="0"/>
              <a:t>meaningful </a:t>
            </a:r>
            <a:r>
              <a:rPr lang="en-US" altLang="zh-CN" dirty="0" smtClean="0"/>
              <a:t>names.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6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/>
              <a:t>modified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package </a:t>
            </a:r>
            <a:r>
              <a:rPr lang="en-US" altLang="zh-CN" dirty="0" err="1" smtClean="0"/>
              <a:t>edu.hit.java.intro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>
                <a:solidFill>
                  <a:srgbClr val="FFC000"/>
                </a:solidFill>
              </a:rPr>
              <a:t>final</a:t>
            </a:r>
            <a:r>
              <a:rPr lang="en-US" altLang="zh-CN" dirty="0">
                <a:solidFill>
                  <a:srgbClr val="FFFF00"/>
                </a:solidFill>
              </a:rPr>
              <a:t> double PI = 3.1415926;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Scanner in = new Scanner(System.in); 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 smtClean="0"/>
              <a:t>(“how many inches?”);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float r =  </a:t>
            </a:r>
            <a:r>
              <a:rPr lang="en-US" altLang="zh-CN" dirty="0" err="1" smtClean="0"/>
              <a:t>in.nextFloat</a:t>
            </a:r>
            <a:r>
              <a:rPr lang="en-US" altLang="zh-CN" dirty="0" smtClean="0"/>
              <a:t>();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00"/>
                </a:solidFill>
              </a:rPr>
              <a:t>PI</a:t>
            </a:r>
            <a:r>
              <a:rPr lang="en-US" altLang="zh-CN" dirty="0" smtClean="0"/>
              <a:t>*r*r);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3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Constants(</a:t>
            </a:r>
            <a:r>
              <a:rPr lang="zh-CN" altLang="en-US" dirty="0"/>
              <a:t>常量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as </a:t>
            </a:r>
            <a:r>
              <a:rPr lang="en-US" altLang="zh-CN" dirty="0">
                <a:solidFill>
                  <a:srgbClr val="FFFF00"/>
                </a:solidFill>
              </a:rPr>
              <a:t>final</a:t>
            </a:r>
            <a:r>
              <a:rPr lang="en-US" altLang="zh-CN" dirty="0"/>
              <a:t> are called </a:t>
            </a:r>
            <a:r>
              <a:rPr lang="en-US" altLang="zh-CN" dirty="0">
                <a:solidFill>
                  <a:srgbClr val="FFFF00"/>
                </a:solidFill>
              </a:rPr>
              <a:t>constants</a:t>
            </a:r>
            <a:r>
              <a:rPr lang="en-US" altLang="zh-CN" dirty="0"/>
              <a:t>. </a:t>
            </a:r>
            <a:r>
              <a:rPr lang="en-US" altLang="zh-CN" dirty="0" smtClean="0"/>
              <a:t>Constants</a:t>
            </a:r>
            <a:r>
              <a:rPr lang="en-US" altLang="zh-CN" dirty="0" smtClean="0">
                <a:solidFill>
                  <a:srgbClr val="FFFF00"/>
                </a:solidFill>
              </a:rPr>
              <a:t> cannot </a:t>
            </a:r>
            <a:r>
              <a:rPr lang="en-US" altLang="zh-CN" dirty="0">
                <a:solidFill>
                  <a:srgbClr val="FFFF00"/>
                </a:solidFill>
              </a:rPr>
              <a:t>be reassigned </a:t>
            </a:r>
            <a:r>
              <a:rPr lang="en-US" altLang="zh-CN" dirty="0" smtClean="0"/>
              <a:t>once it </a:t>
            </a:r>
            <a:r>
              <a:rPr lang="en-US" altLang="zh-CN" dirty="0"/>
              <a:t>has been initialized.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6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 smtClean="0"/>
              <a:t>String name </a:t>
            </a:r>
            <a:r>
              <a:rPr lang="en-US" altLang="zh-CN" dirty="0"/>
              <a:t>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age? ");</a:t>
            </a:r>
          </a:p>
          <a:p>
            <a:pPr marL="0" indent="0">
              <a:buNone/>
            </a:pPr>
            <a:r>
              <a:rPr lang="en-US" altLang="zh-CN" dirty="0" smtClean="0"/>
              <a:t>int age </a:t>
            </a:r>
            <a:r>
              <a:rPr lang="en-US" altLang="zh-CN" dirty="0"/>
              <a:t>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("Hello %s, age %d\n", name, age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Hello Grace Hopper, age 45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76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 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Standard input &amp; output</a:t>
            </a:r>
          </a:p>
          <a:p>
            <a:r>
              <a:rPr lang="en-US" altLang="zh-CN" b="1" dirty="0" smtClean="0"/>
              <a:t>Standard Output</a:t>
            </a:r>
          </a:p>
          <a:p>
            <a:pPr lvl="1"/>
            <a:r>
              <a:rPr lang="en-US" altLang="zh-CN" b="1" dirty="0" smtClean="0"/>
              <a:t>Formatting </a:t>
            </a:r>
            <a:r>
              <a:rPr lang="en-US" altLang="zh-CN" b="1" dirty="0" smtClean="0"/>
              <a:t>output</a:t>
            </a:r>
          </a:p>
          <a:p>
            <a:r>
              <a:rPr lang="en-US" altLang="zh-CN" b="1" dirty="0" smtClean="0"/>
              <a:t>Standard Input</a:t>
            </a:r>
          </a:p>
          <a:p>
            <a:pPr lvl="1"/>
            <a:r>
              <a:rPr lang="en-US" altLang="zh-CN" dirty="0" err="1" smtClean="0"/>
              <a:t>java.util.Scanner</a:t>
            </a:r>
            <a:endParaRPr lang="en-US" altLang="zh-CN" dirty="0" smtClean="0"/>
          </a:p>
          <a:p>
            <a:pPr lvl="2"/>
            <a:r>
              <a:rPr lang="en-US" altLang="zh-CN" dirty="0"/>
              <a:t>Import statement</a:t>
            </a:r>
          </a:p>
          <a:p>
            <a:pPr lvl="2"/>
            <a:r>
              <a:rPr lang="en-US" altLang="zh-CN" dirty="0" smtClean="0"/>
              <a:t>Package </a:t>
            </a:r>
            <a:r>
              <a:rPr lang="en-US" altLang="zh-CN" dirty="0"/>
              <a:t>&amp; Fully qualitied name</a:t>
            </a:r>
          </a:p>
          <a:p>
            <a:pPr lvl="1"/>
            <a:r>
              <a:rPr lang="en-US" altLang="zh-CN" dirty="0" smtClean="0"/>
              <a:t>Scanner Bug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class library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Math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Magic </a:t>
            </a:r>
            <a:r>
              <a:rPr lang="en-US" altLang="zh-CN" dirty="0"/>
              <a:t>number &amp; Constant</a:t>
            </a: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40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age? ");</a:t>
            </a:r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 age </a:t>
            </a:r>
            <a:r>
              <a:rPr lang="en-US" altLang="zh-CN" dirty="0"/>
              <a:t>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 smtClean="0"/>
              <a:t>String name </a:t>
            </a:r>
            <a:r>
              <a:rPr lang="en-US" altLang="zh-CN" dirty="0"/>
              <a:t>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System.out.printf</a:t>
            </a:r>
            <a:r>
              <a:rPr lang="en-US" altLang="zh-CN" dirty="0">
                <a:solidFill>
                  <a:srgbClr val="FFFF00"/>
                </a:solidFill>
              </a:rPr>
              <a:t>("Hello %s, age %d\n", name, age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</a:rPr>
              <a:t>What is your name? Hello , age 45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Behind the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08950" cy="4351338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Scanner </a:t>
            </a:r>
            <a:r>
              <a:rPr lang="en-US" altLang="zh-CN" dirty="0">
                <a:solidFill>
                  <a:srgbClr val="FFFF00"/>
                </a:solidFill>
              </a:rPr>
              <a:t>breaks its input into tokens </a:t>
            </a:r>
            <a:r>
              <a:rPr lang="en-US" altLang="zh-CN" dirty="0"/>
              <a:t>using a delimiter pattern, which by default matches whitespace.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default </a:t>
            </a:r>
            <a:r>
              <a:rPr lang="en-US" altLang="zh-CN" dirty="0" smtClean="0"/>
              <a:t>whitespace delimiter</a:t>
            </a:r>
            <a:r>
              <a:rPr lang="en-US" altLang="zh-CN" dirty="0"/>
              <a:t> (</a:t>
            </a:r>
            <a:r>
              <a:rPr lang="zh-CN" altLang="en-US" dirty="0" smtClean="0"/>
              <a:t>空白分隔符</a:t>
            </a:r>
            <a:r>
              <a:rPr lang="en-US" altLang="zh-CN" dirty="0" smtClean="0"/>
              <a:t>) </a:t>
            </a:r>
            <a:r>
              <a:rPr lang="en-US" altLang="zh-CN" dirty="0"/>
              <a:t>used by a scanner is as recognized by </a:t>
            </a:r>
            <a:r>
              <a:rPr lang="en-US" altLang="zh-CN" dirty="0" err="1"/>
              <a:t>Character.isWhitespace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e.g. </a:t>
            </a:r>
            <a:r>
              <a:rPr lang="en-US" altLang="zh-CN" dirty="0">
                <a:solidFill>
                  <a:srgbClr val="FFFF00"/>
                </a:solidFill>
              </a:rPr>
              <a:t>space, tab, enter, line-feed(</a:t>
            </a:r>
            <a:r>
              <a:rPr lang="zh-CN" altLang="en-US" dirty="0">
                <a:solidFill>
                  <a:srgbClr val="FFFF00"/>
                </a:solidFill>
              </a:rPr>
              <a:t>换行符</a:t>
            </a:r>
            <a:r>
              <a:rPr lang="en-US" altLang="zh-CN" dirty="0">
                <a:solidFill>
                  <a:srgbClr val="FFFF00"/>
                </a:solidFill>
              </a:rPr>
              <a:t>) and form-feed(</a:t>
            </a:r>
            <a:r>
              <a:rPr lang="zh-CN" altLang="en-US" dirty="0">
                <a:solidFill>
                  <a:srgbClr val="FFFF00"/>
                </a:solidFill>
              </a:rPr>
              <a:t>换页符</a:t>
            </a:r>
            <a:r>
              <a:rPr lang="en-US" altLang="zh-CN" dirty="0" smtClean="0">
                <a:solidFill>
                  <a:srgbClr val="FFFF00"/>
                </a:solidFill>
              </a:rPr>
              <a:t>).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FF00"/>
                </a:solidFill>
              </a:rPr>
              <a:t>input source </a:t>
            </a:r>
            <a:r>
              <a:rPr lang="en-US" altLang="zh-CN" dirty="0"/>
              <a:t>can be </a:t>
            </a:r>
            <a:r>
              <a:rPr lang="en-US" altLang="zh-CN" dirty="0" smtClean="0"/>
              <a:t>standard input device, a text file or a string.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74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Behind the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create a Scanner object using different input sources</a:t>
            </a:r>
          </a:p>
          <a:p>
            <a:pPr lvl="1"/>
            <a:r>
              <a:rPr lang="en-US" altLang="zh-CN" dirty="0"/>
              <a:t>Scanner(</a:t>
            </a:r>
            <a:r>
              <a:rPr lang="en-US" altLang="zh-CN" dirty="0" err="1"/>
              <a:t>InputStream</a:t>
            </a:r>
            <a:r>
              <a:rPr lang="en-US" altLang="zh-CN" dirty="0"/>
              <a:t> source) </a:t>
            </a:r>
          </a:p>
          <a:p>
            <a:pPr lvl="2"/>
            <a:r>
              <a:rPr lang="en-US" altLang="zh-CN" dirty="0"/>
              <a:t>Constructs a new Scanner that produces values scanned from the specified input stream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>
                <a:solidFill>
                  <a:srgbClr val="FFFF00"/>
                </a:solidFill>
              </a:rPr>
              <a:t>System.in belongs to </a:t>
            </a:r>
            <a:r>
              <a:rPr lang="en-US" altLang="zh-CN" dirty="0" err="1">
                <a:solidFill>
                  <a:srgbClr val="FFFF00"/>
                </a:solidFill>
              </a:rPr>
              <a:t>InputStream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Scanner(String source) </a:t>
            </a:r>
          </a:p>
          <a:p>
            <a:pPr lvl="2"/>
            <a:r>
              <a:rPr lang="en-US" altLang="zh-CN" dirty="0"/>
              <a:t>Constructs a new Scanner that produces values scanned from the specified string.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Scanner(File </a:t>
            </a:r>
            <a:r>
              <a:rPr lang="en-US" altLang="zh-CN" dirty="0"/>
              <a:t>source) </a:t>
            </a:r>
          </a:p>
          <a:p>
            <a:pPr lvl="2"/>
            <a:r>
              <a:rPr lang="en-US" altLang="zh-CN" dirty="0"/>
              <a:t>Constructs a new Scanner that produces values scanned from the specified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85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Behind the Scanner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Frequently used </a:t>
            </a:r>
            <a:r>
              <a:rPr lang="en-US" altLang="zh-CN" dirty="0" smtClean="0"/>
              <a:t>methods in Scanner</a:t>
            </a:r>
          </a:p>
          <a:p>
            <a:pPr lvl="1"/>
            <a:r>
              <a:rPr lang="en-US" altLang="zh-CN" dirty="0" smtClean="0"/>
              <a:t>next			//get a String token		</a:t>
            </a:r>
            <a:endParaRPr lang="en-US" altLang="zh-CN" dirty="0"/>
          </a:p>
          <a:p>
            <a:pPr lvl="1"/>
            <a:r>
              <a:rPr lang="en-US" altLang="zh-CN" dirty="0" err="1" smtClean="0"/>
              <a:t>nextLine</a:t>
            </a:r>
            <a:r>
              <a:rPr lang="en-US" altLang="zh-CN" dirty="0" smtClean="0"/>
              <a:t>			//get a String line</a:t>
            </a:r>
          </a:p>
          <a:p>
            <a:pPr lvl="1"/>
            <a:r>
              <a:rPr lang="en-US" altLang="zh-CN" dirty="0" err="1" smtClean="0"/>
              <a:t>nextInt</a:t>
            </a:r>
            <a:r>
              <a:rPr lang="en-US" altLang="zh-CN" dirty="0" smtClean="0"/>
              <a:t>			//get a int token</a:t>
            </a:r>
          </a:p>
          <a:p>
            <a:pPr lvl="1"/>
            <a:r>
              <a:rPr lang="en-US" altLang="zh-CN" dirty="0" err="1"/>
              <a:t>n</a:t>
            </a:r>
            <a:r>
              <a:rPr lang="en-US" altLang="zh-CN" dirty="0" err="1" smtClean="0"/>
              <a:t>extshort</a:t>
            </a:r>
            <a:r>
              <a:rPr lang="en-US" altLang="zh-CN" dirty="0" smtClean="0"/>
              <a:t>		//…</a:t>
            </a:r>
          </a:p>
          <a:p>
            <a:pPr lvl="1"/>
            <a:r>
              <a:rPr lang="en-US" altLang="zh-CN" dirty="0" err="1" smtClean="0"/>
              <a:t>nextLong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nextDouble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nextFloat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nextBlooean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nextByte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5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Behind the Scanner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</a:rPr>
              <a:t>next methods first </a:t>
            </a:r>
            <a:r>
              <a:rPr lang="en-US" altLang="zh-CN" dirty="0">
                <a:solidFill>
                  <a:srgbClr val="FFFF00"/>
                </a:solidFill>
              </a:rPr>
              <a:t>skip any input that matches the delimiter pattern, and then attempt to return the next token</a:t>
            </a:r>
            <a:r>
              <a:rPr lang="en-US" altLang="zh-CN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The resulting tokens </a:t>
            </a:r>
            <a:r>
              <a:rPr lang="en-US" altLang="zh-CN" dirty="0" smtClean="0">
                <a:solidFill>
                  <a:srgbClr val="FFFF00"/>
                </a:solidFill>
              </a:rPr>
              <a:t>then </a:t>
            </a:r>
            <a:r>
              <a:rPr lang="en-US" altLang="zh-CN" dirty="0">
                <a:solidFill>
                  <a:srgbClr val="FFFF00"/>
                </a:solidFill>
              </a:rPr>
              <a:t>be converted into values of different </a:t>
            </a:r>
            <a:r>
              <a:rPr lang="en-US" altLang="zh-CN" dirty="0" smtClean="0">
                <a:solidFill>
                  <a:srgbClr val="FFFF00"/>
                </a:solidFill>
              </a:rPr>
              <a:t>types.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The next </a:t>
            </a:r>
            <a:r>
              <a:rPr lang="en-US" altLang="zh-CN" dirty="0">
                <a:solidFill>
                  <a:srgbClr val="FFFF00"/>
                </a:solidFill>
              </a:rPr>
              <a:t>methods may block waiting for further </a:t>
            </a:r>
            <a:r>
              <a:rPr lang="en-US" altLang="zh-CN" dirty="0" smtClean="0">
                <a:solidFill>
                  <a:srgbClr val="FFFF00"/>
                </a:solidFill>
              </a:rPr>
              <a:t>input.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66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nextInt</a:t>
            </a:r>
            <a:r>
              <a:rPr lang="en-US" altLang="zh-CN" dirty="0" smtClean="0"/>
              <a:t> reads a token </a:t>
            </a:r>
            <a:r>
              <a:rPr lang="en-US" altLang="zh-CN" dirty="0"/>
              <a:t>until it gets to a </a:t>
            </a:r>
            <a:r>
              <a:rPr lang="en-US" altLang="zh-CN" dirty="0" smtClean="0">
                <a:solidFill>
                  <a:srgbClr val="FFFF00"/>
                </a:solidFill>
              </a:rPr>
              <a:t>delimiter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)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e.g. </a:t>
            </a:r>
            <a:r>
              <a:rPr lang="en-US" altLang="zh-CN" sz="2800" dirty="0" smtClean="0">
                <a:solidFill>
                  <a:srgbClr val="FFFF00"/>
                </a:solidFill>
              </a:rPr>
              <a:t>space</a:t>
            </a:r>
            <a:r>
              <a:rPr lang="en-US" altLang="zh-CN" sz="2800" dirty="0">
                <a:solidFill>
                  <a:srgbClr val="FFFF00"/>
                </a:solidFill>
              </a:rPr>
              <a:t>, </a:t>
            </a:r>
            <a:r>
              <a:rPr lang="en-US" altLang="zh-CN" sz="2800" dirty="0" smtClean="0">
                <a:solidFill>
                  <a:srgbClr val="FFFF00"/>
                </a:solidFill>
              </a:rPr>
              <a:t>tab, enter</a:t>
            </a:r>
            <a:r>
              <a:rPr lang="en-US" altLang="zh-CN" sz="2800" dirty="0" smtClean="0">
                <a:solidFill>
                  <a:srgbClr val="FFFF00"/>
                </a:solidFill>
              </a:rPr>
              <a:t>, line-feed(</a:t>
            </a:r>
            <a:r>
              <a:rPr lang="zh-CN" altLang="en-US" sz="2800" dirty="0" smtClean="0">
                <a:solidFill>
                  <a:srgbClr val="FFFF00"/>
                </a:solidFill>
              </a:rPr>
              <a:t>换行符</a:t>
            </a:r>
            <a:r>
              <a:rPr lang="en-US" altLang="zh-CN" sz="2800" dirty="0" smtClean="0">
                <a:solidFill>
                  <a:srgbClr val="FFFF00"/>
                </a:solidFill>
              </a:rPr>
              <a:t>) and form-feed(</a:t>
            </a:r>
            <a:r>
              <a:rPr lang="zh-CN" altLang="en-US" sz="2800" dirty="0" smtClean="0">
                <a:solidFill>
                  <a:srgbClr val="FFFF00"/>
                </a:solidFill>
              </a:rPr>
              <a:t>换页符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  <a:r>
              <a:rPr lang="en-US" altLang="zh-CN" sz="28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But it does not read the </a:t>
            </a:r>
            <a:r>
              <a:rPr lang="en-US" altLang="zh-CN" dirty="0" smtClean="0">
                <a:solidFill>
                  <a:srgbClr val="FFFF00"/>
                </a:solidFill>
              </a:rPr>
              <a:t>last delimiter.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544907"/>
            <a:ext cx="7410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nextLine</a:t>
            </a:r>
            <a:r>
              <a:rPr lang="en-US" altLang="zh-CN" dirty="0" smtClean="0"/>
              <a:t> reads all characters </a:t>
            </a:r>
            <a:r>
              <a:rPr lang="en-US" altLang="zh-CN" dirty="0"/>
              <a:t>until it gets to a </a:t>
            </a:r>
            <a:r>
              <a:rPr lang="en-US" altLang="zh-CN" dirty="0" smtClean="0">
                <a:solidFill>
                  <a:srgbClr val="FFFF00"/>
                </a:solidFill>
              </a:rPr>
              <a:t>line separator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分行</a:t>
            </a:r>
            <a:r>
              <a:rPr lang="zh-CN" altLang="en-US" dirty="0" smtClean="0"/>
              <a:t>符</a:t>
            </a:r>
            <a:r>
              <a:rPr lang="en-US" altLang="zh-CN" dirty="0" smtClean="0"/>
              <a:t>)</a:t>
            </a:r>
            <a:r>
              <a:rPr lang="en-US" altLang="zh-CN" sz="2800" dirty="0" smtClean="0"/>
              <a:t>, </a:t>
            </a:r>
            <a:r>
              <a:rPr lang="en-US" altLang="zh-CN" sz="2800" dirty="0" smtClean="0"/>
              <a:t>e.g. </a:t>
            </a:r>
            <a:r>
              <a:rPr lang="en-US" altLang="zh-CN" sz="2800" dirty="0" smtClean="0">
                <a:solidFill>
                  <a:srgbClr val="FFFF00"/>
                </a:solidFill>
              </a:rPr>
              <a:t>enter</a:t>
            </a:r>
            <a:r>
              <a:rPr lang="en-US" altLang="zh-CN" sz="2800" dirty="0" smtClean="0">
                <a:solidFill>
                  <a:srgbClr val="FFFF00"/>
                </a:solidFill>
              </a:rPr>
              <a:t>, line-feed(</a:t>
            </a:r>
            <a:r>
              <a:rPr lang="zh-CN" altLang="en-US" sz="2800" dirty="0" smtClean="0">
                <a:solidFill>
                  <a:srgbClr val="FFFF00"/>
                </a:solidFill>
              </a:rPr>
              <a:t>换行符</a:t>
            </a:r>
            <a:r>
              <a:rPr lang="en-US" altLang="zh-CN" sz="2800" dirty="0" smtClean="0">
                <a:solidFill>
                  <a:srgbClr val="FFFF00"/>
                </a:solidFill>
              </a:rPr>
              <a:t>)</a:t>
            </a:r>
            <a:r>
              <a:rPr lang="en-US" altLang="zh-CN" sz="2800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And it reads and throws </a:t>
            </a:r>
            <a:r>
              <a:rPr lang="en-US" altLang="zh-CN" dirty="0" smtClean="0">
                <a:solidFill>
                  <a:srgbClr val="FFFF00"/>
                </a:solidFill>
              </a:rPr>
              <a:t>the </a:t>
            </a:r>
            <a:r>
              <a:rPr lang="en-US" altLang="zh-CN" dirty="0">
                <a:solidFill>
                  <a:srgbClr val="FFFF00"/>
                </a:solidFill>
              </a:rPr>
              <a:t>line</a:t>
            </a:r>
            <a:r>
              <a:rPr lang="en-US" altLang="zh-CN" dirty="0" smtClean="0">
                <a:solidFill>
                  <a:srgbClr val="FFFF00"/>
                </a:solidFill>
              </a:rPr>
              <a:t> separator!</a:t>
            </a:r>
            <a:endParaRPr lang="en-US" altLang="zh-CN" sz="2800" dirty="0">
              <a:solidFill>
                <a:srgbClr val="FFFF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544907"/>
            <a:ext cx="74104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Solve the </a:t>
            </a:r>
            <a:r>
              <a:rPr lang="en-US" altLang="zh-CN" dirty="0"/>
              <a:t>Scanner 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 smtClean="0"/>
              <a:t>("What is your age? 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 age </a:t>
            </a:r>
            <a:r>
              <a:rPr lang="en-US" altLang="zh-CN" dirty="0"/>
              <a:t>= </a:t>
            </a:r>
            <a:r>
              <a:rPr lang="en-US" altLang="zh-CN" dirty="0" err="1"/>
              <a:t>in.nextInt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FF00"/>
                </a:solidFill>
              </a:rPr>
              <a:t>in.nextLine</a:t>
            </a:r>
            <a:r>
              <a:rPr lang="en-US" altLang="zh-CN" dirty="0">
                <a:solidFill>
                  <a:srgbClr val="FFFF00"/>
                </a:solidFill>
              </a:rPr>
              <a:t>(); </a:t>
            </a:r>
            <a:r>
              <a:rPr lang="en-US" altLang="zh-CN" dirty="0">
                <a:solidFill>
                  <a:srgbClr val="92D050"/>
                </a:solidFill>
              </a:rPr>
              <a:t>// read the newline</a:t>
            </a:r>
          </a:p>
          <a:p>
            <a:pPr marL="0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("What is your name? ");</a:t>
            </a:r>
          </a:p>
          <a:p>
            <a:pPr marL="0" indent="0">
              <a:buNone/>
            </a:pPr>
            <a:r>
              <a:rPr lang="en-US" altLang="zh-CN" dirty="0" smtClean="0"/>
              <a:t>String name </a:t>
            </a:r>
            <a:r>
              <a:rPr lang="en-US" altLang="zh-CN" dirty="0"/>
              <a:t>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err="1"/>
              <a:t>System.out.printf</a:t>
            </a:r>
            <a:r>
              <a:rPr lang="en-US" altLang="zh-CN" dirty="0"/>
              <a:t>("Hello %s, age %d\n", name, age);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Scanner 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Java Library(</a:t>
            </a:r>
            <a:r>
              <a:rPr lang="zh-CN" altLang="en-US" b="1" dirty="0" smtClean="0"/>
              <a:t>类库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Java </a:t>
            </a:r>
            <a:r>
              <a:rPr lang="en-US" altLang="zh-CN" b="1" dirty="0">
                <a:solidFill>
                  <a:srgbClr val="FFFF00"/>
                </a:solidFill>
              </a:rPr>
              <a:t>library </a:t>
            </a:r>
            <a:r>
              <a:rPr lang="en-US" altLang="zh-CN" b="1" dirty="0"/>
              <a:t>has several thousand </a:t>
            </a:r>
            <a:r>
              <a:rPr lang="en-US" altLang="zh-CN" b="1" dirty="0" smtClean="0"/>
              <a:t>standard classes which </a:t>
            </a:r>
            <a:r>
              <a:rPr lang="en-US" altLang="zh-CN" b="1" dirty="0"/>
              <a:t>provide frequently used </a:t>
            </a:r>
            <a:r>
              <a:rPr lang="en-US" altLang="zh-CN" b="1" dirty="0" smtClean="0"/>
              <a:t>functions, such as input, output, string operations, and math operations, etc.</a:t>
            </a:r>
          </a:p>
          <a:p>
            <a:r>
              <a:rPr lang="en-US" altLang="zh-CN" dirty="0" smtClean="0"/>
              <a:t>When we need use the java library, we should </a:t>
            </a:r>
            <a:r>
              <a:rPr lang="en-US" altLang="zh-CN" dirty="0" smtClean="0">
                <a:solidFill>
                  <a:srgbClr val="FFFF00"/>
                </a:solidFill>
              </a:rPr>
              <a:t>import </a:t>
            </a:r>
            <a:r>
              <a:rPr lang="en-US" altLang="zh-CN" dirty="0" smtClean="0"/>
              <a:t>them in first, except for some </a:t>
            </a:r>
            <a:r>
              <a:rPr lang="en-US" altLang="zh-CN" dirty="0"/>
              <a:t>frequently used </a:t>
            </a:r>
            <a:r>
              <a:rPr lang="en-US" altLang="zh-CN" dirty="0" smtClean="0"/>
              <a:t>classes, such as </a:t>
            </a:r>
            <a:r>
              <a:rPr lang="en-US" altLang="zh-CN" dirty="0" smtClean="0">
                <a:solidFill>
                  <a:srgbClr val="FFFF00"/>
                </a:solidFill>
              </a:rPr>
              <a:t>System, Math, Integer, Float, Double, Boolean</a:t>
            </a:r>
            <a:r>
              <a:rPr lang="en-US" altLang="zh-CN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733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Standard input &amp; output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Generally </a:t>
            </a:r>
            <a:r>
              <a:rPr lang="en-US" altLang="zh-CN" dirty="0"/>
              <a:t>input is being given with the keyboard, and output is displayed on your screen. </a:t>
            </a:r>
            <a:endParaRPr lang="en-US" altLang="zh-CN" dirty="0" smtClean="0"/>
          </a:p>
          <a:p>
            <a:r>
              <a:rPr lang="en-US" altLang="zh-CN" dirty="0" smtClean="0"/>
              <a:t>Your </a:t>
            </a:r>
            <a:r>
              <a:rPr lang="en-US" altLang="zh-CN" dirty="0">
                <a:solidFill>
                  <a:srgbClr val="FFFF00"/>
                </a:solidFill>
              </a:rPr>
              <a:t>keyboard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is</a:t>
            </a:r>
            <a:r>
              <a:rPr lang="en-US" altLang="zh-CN" dirty="0"/>
              <a:t> your "</a:t>
            </a:r>
            <a:r>
              <a:rPr lang="en-US" altLang="zh-CN" dirty="0">
                <a:solidFill>
                  <a:srgbClr val="FFFF00"/>
                </a:solidFill>
              </a:rPr>
              <a:t>standard input</a:t>
            </a:r>
            <a:r>
              <a:rPr lang="en-US" altLang="zh-CN" dirty="0"/>
              <a:t>" </a:t>
            </a:r>
            <a:r>
              <a:rPr lang="en-US" altLang="zh-CN" dirty="0" smtClean="0"/>
              <a:t>device</a:t>
            </a:r>
            <a:r>
              <a:rPr lang="en-US" altLang="zh-CN" dirty="0"/>
              <a:t>, and the </a:t>
            </a:r>
            <a:r>
              <a:rPr lang="en-US" altLang="zh-CN" dirty="0">
                <a:solidFill>
                  <a:srgbClr val="FFFF00"/>
                </a:solidFill>
              </a:rPr>
              <a:t>screen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is</a:t>
            </a:r>
            <a:r>
              <a:rPr lang="en-US" altLang="zh-CN" dirty="0"/>
              <a:t> the "</a:t>
            </a:r>
            <a:r>
              <a:rPr lang="en-US" altLang="zh-CN" dirty="0">
                <a:solidFill>
                  <a:srgbClr val="FFFF00"/>
                </a:solidFill>
              </a:rPr>
              <a:t>standard output</a:t>
            </a:r>
            <a:r>
              <a:rPr lang="en-US" altLang="zh-CN" dirty="0"/>
              <a:t>" </a:t>
            </a:r>
            <a:r>
              <a:rPr lang="en-US" altLang="zh-CN" dirty="0" smtClean="0"/>
              <a:t>device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Math is a class of package </a:t>
            </a:r>
            <a:r>
              <a:rPr lang="en-US" altLang="zh-CN" dirty="0" err="1" smtClean="0">
                <a:solidFill>
                  <a:srgbClr val="FFFF00"/>
                </a:solidFill>
              </a:rPr>
              <a:t>java.lang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It provide some frequent used variables and methods. Most of them are static, so we can use them without declaration.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Math Operation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methods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lvl="1"/>
            <a:r>
              <a:rPr lang="en-US" altLang="zh-CN" dirty="0" err="1" smtClean="0"/>
              <a:t>Math.abs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Math.cos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Math.sin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Math.tan</a:t>
            </a:r>
            <a:endParaRPr lang="zh-CN" altLang="en-US" dirty="0"/>
          </a:p>
          <a:p>
            <a:pPr lvl="1"/>
            <a:r>
              <a:rPr lang="en-US" altLang="zh-CN" dirty="0" err="1" smtClean="0"/>
              <a:t>Math.ceil</a:t>
            </a:r>
            <a:endParaRPr lang="zh-CN" altLang="en-US" dirty="0"/>
          </a:p>
          <a:p>
            <a:pPr lvl="1"/>
            <a:r>
              <a:rPr lang="en-US" altLang="zh-CN" dirty="0" err="1" smtClean="0"/>
              <a:t>Math.floor</a:t>
            </a:r>
            <a:endParaRPr lang="zh-CN" altLang="en-US" dirty="0"/>
          </a:p>
          <a:p>
            <a:pPr lvl="1"/>
            <a:r>
              <a:rPr lang="en-US" altLang="zh-CN" dirty="0" smtClean="0"/>
              <a:t>Math.log</a:t>
            </a:r>
          </a:p>
          <a:p>
            <a:pPr lvl="1"/>
            <a:r>
              <a:rPr lang="en-US" altLang="zh-CN" dirty="0" err="1"/>
              <a:t>Math.sqrt</a:t>
            </a:r>
            <a:endParaRPr lang="en-US" altLang="zh-CN" dirty="0"/>
          </a:p>
          <a:p>
            <a:pPr lvl="1"/>
            <a:r>
              <a:rPr lang="en-US" altLang="zh-CN" dirty="0" err="1"/>
              <a:t>Math.round</a:t>
            </a:r>
            <a:endParaRPr lang="en-US" altLang="zh-CN" dirty="0"/>
          </a:p>
          <a:p>
            <a:pPr lvl="1"/>
            <a:r>
              <a:rPr lang="en-US" altLang="zh-CN" dirty="0" err="1" smtClean="0"/>
              <a:t>Math.random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dirty="0" err="1" smtClean="0"/>
              <a:t>Math.min</a:t>
            </a:r>
            <a:endParaRPr lang="en-US" altLang="zh-CN" dirty="0"/>
          </a:p>
          <a:p>
            <a:pPr lvl="1"/>
            <a:r>
              <a:rPr lang="en-US" altLang="zh-CN" dirty="0" err="1" smtClean="0"/>
              <a:t>Math.max</a:t>
            </a:r>
            <a:endParaRPr lang="en-US" altLang="zh-CN" dirty="0"/>
          </a:p>
          <a:p>
            <a:pPr lvl="1"/>
            <a:r>
              <a:rPr lang="en-US" altLang="zh-CN" dirty="0" err="1"/>
              <a:t>Math.pow</a:t>
            </a:r>
            <a:endParaRPr lang="en-US" altLang="zh-CN" dirty="0"/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FFFF00"/>
                </a:solidFill>
              </a:rPr>
              <a:t>Constants</a:t>
            </a:r>
          </a:p>
          <a:p>
            <a:pPr lvl="1"/>
            <a:r>
              <a:rPr lang="en-US" altLang="zh-CN" dirty="0" err="1" smtClean="0"/>
              <a:t>Math.PI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Math.E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Math Operation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780472" cy="435133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10</a:t>
            </a:r>
            <a:r>
              <a:rPr lang="en-US" altLang="zh-CN" dirty="0" smtClean="0"/>
              <a:t>=?</a:t>
            </a:r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=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Sin(30</a:t>
            </a:r>
            <a:r>
              <a:rPr lang="zh-CN" altLang="en-US" baseline="30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dirty="0" smtClean="0"/>
              <a:t>)=?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3478697" y="1825625"/>
            <a:ext cx="5036654" cy="4351338"/>
          </a:xfrm>
        </p:spPr>
        <p:txBody>
          <a:bodyPr/>
          <a:lstStyle/>
          <a:p>
            <a:r>
              <a:rPr lang="en-US" altLang="zh-CN" dirty="0" err="1" smtClean="0"/>
              <a:t>Math.pow</a:t>
            </a:r>
            <a:r>
              <a:rPr lang="en-US" altLang="zh-CN" dirty="0" smtClean="0"/>
              <a:t>(2,10);</a:t>
            </a:r>
            <a:endParaRPr lang="zh-CN" altLang="en-US" dirty="0"/>
          </a:p>
          <a:p>
            <a:r>
              <a:rPr lang="en-US" altLang="zh-CN" dirty="0" err="1" smtClean="0"/>
              <a:t>Math.pow</a:t>
            </a:r>
            <a:r>
              <a:rPr lang="en-US" altLang="zh-CN" dirty="0" smtClean="0"/>
              <a:t>(2,20);</a:t>
            </a:r>
            <a:endParaRPr lang="zh-CN" altLang="en-US" dirty="0"/>
          </a:p>
          <a:p>
            <a:r>
              <a:rPr lang="en-US" altLang="zh-CN" dirty="0" err="1" smtClean="0"/>
              <a:t>Math.pow</a:t>
            </a:r>
            <a:r>
              <a:rPr lang="en-US" altLang="zh-CN" dirty="0" smtClean="0"/>
              <a:t>(2,30);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Math.sin</a:t>
            </a:r>
            <a:r>
              <a:rPr lang="en-US" altLang="zh-CN" dirty="0" smtClean="0"/>
              <a:t>(30);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Math.sin</a:t>
            </a:r>
            <a:r>
              <a:rPr lang="en-US" altLang="zh-CN" dirty="0" smtClean="0"/>
              <a:t>(30</a:t>
            </a:r>
            <a:r>
              <a:rPr lang="en-US" altLang="zh-CN" dirty="0"/>
              <a:t>.</a:t>
            </a:r>
            <a:r>
              <a:rPr lang="en-US" altLang="zh-CN" dirty="0" smtClean="0"/>
              <a:t>0/180*3.14);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6" y="3312121"/>
            <a:ext cx="1587917" cy="15879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6452" y="5761464"/>
            <a:ext cx="7999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</a:rPr>
              <a:t>Notice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We should know the meanings of parameters first, the</a:t>
            </a:r>
            <a:r>
              <a:rPr lang="en-US" altLang="zh-CN" sz="2400" b="1" dirty="0">
                <a:solidFill>
                  <a:srgbClr val="FFFF00"/>
                </a:solidFill>
              </a:rPr>
              <a:t>n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 we can use the method correctly!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14" y="4422913"/>
            <a:ext cx="1576512" cy="15765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72911"/>
            <a:ext cx="8029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CalcArea.java (</a:t>
            </a:r>
            <a:r>
              <a:rPr lang="en-US" altLang="zh-CN" dirty="0"/>
              <a:t>final </a:t>
            </a:r>
            <a:r>
              <a:rPr lang="en-US" altLang="zh-CN" dirty="0" smtClean="0"/>
              <a:t>version)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edu.hit.java.intro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java.util.Scanner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 smtClean="0"/>
              <a:t>CalcArea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public static void main(String[] arguments) {</a:t>
            </a:r>
            <a:br>
              <a:rPr lang="en-US" altLang="zh-CN" dirty="0"/>
            </a:br>
            <a:r>
              <a:rPr lang="en-US" altLang="zh-CN" dirty="0"/>
              <a:t>		Scanner in = new Scanner(System.in); </a:t>
            </a:r>
            <a:br>
              <a:rPr lang="en-US" altLang="zh-CN" dirty="0"/>
            </a:br>
            <a:r>
              <a:rPr lang="en-US" altLang="zh-CN" dirty="0"/>
              <a:t>		System.out.println</a:t>
            </a:r>
            <a:r>
              <a:rPr lang="en-US" altLang="zh-CN" dirty="0" smtClean="0"/>
              <a:t>(“how many inches?”);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float r =  </a:t>
            </a:r>
            <a:r>
              <a:rPr lang="en-US" altLang="zh-CN" dirty="0" err="1" smtClean="0"/>
              <a:t>in.nextFloat</a:t>
            </a:r>
            <a:r>
              <a:rPr lang="en-US" altLang="zh-CN" dirty="0" smtClean="0"/>
              <a:t>();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String </a:t>
            </a:r>
            <a:r>
              <a:rPr lang="en-US" altLang="zh-CN" dirty="0" err="1"/>
              <a:t>str</a:t>
            </a:r>
            <a:r>
              <a:rPr lang="en-US" altLang="zh-CN" dirty="0"/>
              <a:t> = “The circular area with radius ”;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str</a:t>
            </a:r>
            <a:r>
              <a:rPr lang="en-US" altLang="zh-CN" dirty="0"/>
              <a:t> + r + “ </a:t>
            </a:r>
            <a:r>
              <a:rPr lang="en-US" altLang="zh-CN" dirty="0" smtClean="0"/>
              <a:t>is</a:t>
            </a:r>
            <a:r>
              <a:rPr lang="en-US" altLang="zh-CN" dirty="0"/>
              <a:t> </a:t>
            </a:r>
            <a:r>
              <a:rPr lang="en-US" altLang="zh-CN" dirty="0" smtClean="0"/>
              <a:t>%.3f\n”;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dirty="0" err="1" smtClean="0"/>
              <a:t>System.out.printf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Math.PI</a:t>
            </a:r>
            <a:r>
              <a:rPr lang="en-US" altLang="zh-CN" dirty="0" smtClean="0"/>
              <a:t>*r*r);</a:t>
            </a:r>
            <a:r>
              <a:rPr lang="en-US" altLang="zh-CN" dirty="0"/>
              <a:t>	</a:t>
            </a:r>
            <a:br>
              <a:rPr lang="en-US" altLang="zh-CN" dirty="0"/>
            </a:br>
            <a:r>
              <a:rPr lang="en-US" altLang="zh-CN" dirty="0"/>
              <a:t>	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4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Example: Getting </a:t>
            </a:r>
            <a:r>
              <a:rPr lang="en-US" altLang="zh-CN" dirty="0" smtClean="0"/>
              <a:t>running time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long start=</a:t>
            </a:r>
            <a:r>
              <a:rPr lang="en-US" altLang="zh-CN" sz="2400" dirty="0" err="1" smtClean="0"/>
              <a:t>System.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currentTimeMillis</a:t>
            </a:r>
            <a:r>
              <a:rPr lang="en-US" altLang="zh-CN" sz="2400" dirty="0" smtClean="0">
                <a:solidFill>
                  <a:srgbClr val="FFFF00"/>
                </a:solidFill>
              </a:rPr>
              <a:t>()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B050"/>
                </a:solidFill>
              </a:rPr>
              <a:t>//write your code here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…</a:t>
            </a:r>
          </a:p>
          <a:p>
            <a:pPr marL="0" indent="0">
              <a:buNone/>
            </a:pPr>
            <a:r>
              <a:rPr lang="en-US" altLang="zh-CN" sz="2400" dirty="0" smtClean="0"/>
              <a:t>end=</a:t>
            </a:r>
            <a:r>
              <a:rPr lang="en-US" altLang="zh-CN" sz="2400" dirty="0" err="1" smtClean="0"/>
              <a:t>System.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currentTimeMillis</a:t>
            </a:r>
            <a:r>
              <a:rPr lang="en-US" altLang="zh-CN" sz="2400" dirty="0">
                <a:solidFill>
                  <a:srgbClr val="FFFF00"/>
                </a:solidFill>
              </a:rPr>
              <a:t>(); </a:t>
            </a:r>
            <a:endParaRPr lang="zh-CN" alt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System.out.println</a:t>
            </a:r>
            <a:r>
              <a:rPr lang="en-US" altLang="zh-CN" sz="2400" dirty="0" smtClean="0"/>
              <a:t>(“your program spent "+(</a:t>
            </a:r>
            <a:r>
              <a:rPr lang="en-US" altLang="zh-CN" sz="2400" dirty="0"/>
              <a:t>end-start)+"</a:t>
            </a:r>
            <a:r>
              <a:rPr lang="en-US" altLang="zh-CN" sz="2400" dirty="0" err="1" smtClean="0"/>
              <a:t>ms</a:t>
            </a:r>
            <a:r>
              <a:rPr lang="en-US" altLang="zh-CN" sz="2400" dirty="0" smtClean="0"/>
              <a:t>");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42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Getting </a:t>
            </a:r>
            <a:r>
              <a:rPr lang="en-US" altLang="zh-CN" dirty="0" smtClean="0"/>
              <a:t>current time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package </a:t>
            </a:r>
            <a:r>
              <a:rPr lang="en-US" altLang="zh-CN" sz="2000" dirty="0" err="1" smtClean="0"/>
              <a:t>edu.hit.java.method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import </a:t>
            </a:r>
            <a:r>
              <a:rPr lang="en-US" altLang="zh-CN" sz="2000" dirty="0" err="1">
                <a:solidFill>
                  <a:srgbClr val="FFFF00"/>
                </a:solidFill>
              </a:rPr>
              <a:t>java.util.Date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import </a:t>
            </a:r>
            <a:r>
              <a:rPr lang="en-US" altLang="zh-CN" sz="2000" dirty="0" err="1">
                <a:solidFill>
                  <a:srgbClr val="FFFF00"/>
                </a:solidFill>
              </a:rPr>
              <a:t>java.text.SimpleDateFormat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/>
              <a:t>public </a:t>
            </a:r>
            <a:r>
              <a:rPr lang="en-US" altLang="zh-CN" sz="2000" dirty="0"/>
              <a:t>class </a:t>
            </a:r>
            <a:r>
              <a:rPr lang="en-US" altLang="zh-CN" sz="2000" dirty="0" err="1" smtClean="0"/>
              <a:t>CurrentDate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	public </a:t>
            </a:r>
            <a:r>
              <a:rPr lang="en-US" altLang="zh-CN" sz="2000" dirty="0"/>
              <a:t>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SimpleDateFormat</a:t>
            </a:r>
            <a:r>
              <a:rPr lang="en-US" altLang="zh-CN" sz="2000" dirty="0" smtClean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df</a:t>
            </a:r>
            <a:r>
              <a:rPr lang="en-US" altLang="zh-CN" sz="2000" dirty="0">
                <a:solidFill>
                  <a:srgbClr val="FFFF00"/>
                </a:solidFill>
              </a:rPr>
              <a:t> = new 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FF00"/>
                </a:solidFill>
              </a:rPr>
              <a:t>	</a:t>
            </a:r>
            <a:r>
              <a:rPr lang="en-US" altLang="zh-CN" sz="2000" dirty="0" smtClean="0">
                <a:solidFill>
                  <a:srgbClr val="FFFF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SimpleDateFormat</a:t>
            </a:r>
            <a:r>
              <a:rPr lang="en-US" altLang="zh-CN" sz="2000" dirty="0">
                <a:solidFill>
                  <a:srgbClr val="FFFF00"/>
                </a:solidFill>
              </a:rPr>
              <a:t>("</a:t>
            </a:r>
            <a:r>
              <a:rPr lang="en-US" altLang="zh-CN" sz="2000" dirty="0" err="1">
                <a:solidFill>
                  <a:srgbClr val="FFFF00"/>
                </a:solidFill>
              </a:rPr>
              <a:t>yyyy</a:t>
            </a:r>
            <a:r>
              <a:rPr lang="en-US" altLang="zh-CN" sz="2000" dirty="0">
                <a:solidFill>
                  <a:srgbClr val="FFFF00"/>
                </a:solidFill>
              </a:rPr>
              <a:t>-MM-</a:t>
            </a:r>
            <a:r>
              <a:rPr lang="en-US" altLang="zh-CN" sz="2000" dirty="0" err="1">
                <a:solidFill>
                  <a:srgbClr val="FFFF00"/>
                </a:solidFill>
              </a:rPr>
              <a:t>dd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HH:mm:ss</a:t>
            </a:r>
            <a:r>
              <a:rPr lang="en-US" altLang="zh-CN" sz="2000" dirty="0" smtClean="0">
                <a:solidFill>
                  <a:srgbClr val="FFFF00"/>
                </a:solidFill>
              </a:rPr>
              <a:t>");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FF00"/>
                </a:solidFill>
              </a:rPr>
              <a:t>		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System.out.println</a:t>
            </a:r>
            <a:r>
              <a:rPr lang="en-US" altLang="zh-CN" sz="2000" dirty="0" smtClean="0">
                <a:solidFill>
                  <a:srgbClr val="FFFF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FF00"/>
                </a:solidFill>
              </a:rPr>
              <a:t>df.format</a:t>
            </a:r>
            <a:r>
              <a:rPr lang="en-US" altLang="zh-CN" sz="2000" dirty="0" smtClean="0">
                <a:solidFill>
                  <a:srgbClr val="FFFF00"/>
                </a:solidFill>
              </a:rPr>
              <a:t>(new </a:t>
            </a:r>
            <a:r>
              <a:rPr lang="en-US" altLang="zh-CN" sz="2000" dirty="0">
                <a:solidFill>
                  <a:srgbClr val="FFFF00"/>
                </a:solidFill>
              </a:rPr>
              <a:t>Date</a:t>
            </a:r>
            <a:r>
              <a:rPr lang="en-US" altLang="zh-CN" sz="2000" dirty="0" smtClean="0">
                <a:solidFill>
                  <a:srgbClr val="FFFF00"/>
                </a:solidFill>
              </a:rPr>
              <a:t>()));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9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Date </a:t>
            </a:r>
            <a:r>
              <a:rPr lang="en-US" altLang="zh-CN" dirty="0" smtClean="0"/>
              <a:t>and time pattern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3" y="2274094"/>
            <a:ext cx="7405893" cy="34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System.out.println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b="1" dirty="0" smtClean="0"/>
              <a:t>We saw these statements in previous chapter:</a:t>
            </a:r>
          </a:p>
          <a:p>
            <a:endParaRPr lang="en-US" altLang="zh-CN" sz="2800" b="1" dirty="0" smtClean="0"/>
          </a:p>
          <a:p>
            <a:pPr marL="457200" lvl="1" indent="0">
              <a:buNone/>
            </a:pPr>
            <a:r>
              <a:rPr lang="en-US" altLang="zh-CN" sz="2400" b="1" dirty="0" err="1" smtClean="0"/>
              <a:t>System.out.println</a:t>
            </a:r>
            <a:r>
              <a:rPr lang="en-US" altLang="zh-CN" sz="2400" b="1" dirty="0" smtClean="0"/>
              <a:t>(“Hello World!”)</a:t>
            </a:r>
          </a:p>
          <a:p>
            <a:pPr marL="457200" lvl="1" indent="0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(10.5+(3-1)/(1+1</a:t>
            </a:r>
            <a:r>
              <a:rPr lang="en-US" altLang="zh-CN" dirty="0" smtClean="0"/>
              <a:t>));</a:t>
            </a:r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This method can output everything!</a:t>
            </a:r>
          </a:p>
          <a:p>
            <a:endParaRPr lang="en-US" altLang="zh-CN" sz="2800" b="1" dirty="0"/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What is System ?</a:t>
            </a:r>
          </a:p>
          <a:p>
            <a:r>
              <a:rPr lang="en-US" altLang="zh-CN" sz="2800" b="1" dirty="0" smtClean="0">
                <a:solidFill>
                  <a:srgbClr val="FFFF00"/>
                </a:solidFill>
              </a:rPr>
              <a:t>What is 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System.out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?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What is System.out.println ?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562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System.out.println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2249487"/>
            <a:ext cx="7439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Class(</a:t>
            </a:r>
            <a:r>
              <a:rPr lang="zh-CN" altLang="en-US" dirty="0"/>
              <a:t>类</a:t>
            </a:r>
            <a:r>
              <a:rPr lang="en-US" altLang="zh-CN" dirty="0" smtClean="0"/>
              <a:t>)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Class is a type</a:t>
            </a:r>
            <a:r>
              <a:rPr lang="en-US" altLang="zh-CN" dirty="0"/>
              <a:t>, but not a primitive type.</a:t>
            </a:r>
          </a:p>
          <a:p>
            <a:r>
              <a:rPr lang="en-US" altLang="zh-CN" b="1" dirty="0" smtClean="0">
                <a:effectLst/>
              </a:rPr>
              <a:t>Class is a collection of attributes and methods (or </a:t>
            </a:r>
            <a:r>
              <a:rPr lang="en-US" altLang="zh-CN" b="1" dirty="0" smtClean="0"/>
              <a:t>subroutines</a:t>
            </a:r>
            <a:r>
              <a:rPr lang="en-US" altLang="zh-CN" b="1" dirty="0" smtClean="0">
                <a:effectLst/>
              </a:rPr>
              <a:t>)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Attributes </a:t>
            </a:r>
            <a:r>
              <a:rPr lang="en-US" altLang="zh-CN" dirty="0" smtClean="0"/>
              <a:t>are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variables that can be accessed by the methods in the same class directly.</a:t>
            </a:r>
            <a:endParaRPr lang="en-US" altLang="zh-CN" dirty="0"/>
          </a:p>
          <a:p>
            <a:r>
              <a:rPr lang="en-US" altLang="zh-CN" dirty="0"/>
              <a:t>Java use </a:t>
            </a:r>
            <a:r>
              <a:rPr lang="en-US" altLang="zh-CN" dirty="0">
                <a:solidFill>
                  <a:srgbClr val="FFFF00"/>
                </a:solidFill>
              </a:rPr>
              <a:t>dot notation </a:t>
            </a:r>
            <a:r>
              <a:rPr lang="en-US" altLang="zh-CN" dirty="0"/>
              <a:t>to access the attributes and methods.</a:t>
            </a:r>
          </a:p>
          <a:p>
            <a:r>
              <a:rPr lang="en-US" altLang="zh-CN" dirty="0" smtClean="0"/>
              <a:t>When </a:t>
            </a:r>
            <a:r>
              <a:rPr lang="en-US" altLang="zh-CN" dirty="0"/>
              <a:t>a class contains </a:t>
            </a:r>
            <a:r>
              <a:rPr lang="en-US" altLang="zh-CN" dirty="0">
                <a:solidFill>
                  <a:srgbClr val="FFFF00"/>
                </a:solidFill>
              </a:rPr>
              <a:t> static attributes or subroutines</a:t>
            </a:r>
            <a:r>
              <a:rPr lang="en-US" altLang="zh-CN" dirty="0"/>
              <a:t>, we can access the static attributes or subroutines without declaration</a:t>
            </a:r>
            <a:r>
              <a:rPr lang="en-US" altLang="zh-CN" dirty="0" smtClean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8382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System.out.println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Explanation:</a:t>
            </a:r>
          </a:p>
          <a:p>
            <a:pPr lvl="1"/>
            <a:r>
              <a:rPr lang="en-US" altLang="zh-CN" dirty="0"/>
              <a:t>Class </a:t>
            </a:r>
            <a:r>
              <a:rPr lang="en-US" altLang="zh-CN" dirty="0">
                <a:solidFill>
                  <a:srgbClr val="FFFF00"/>
                </a:solidFill>
              </a:rPr>
              <a:t>System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FFFF00"/>
                </a:solidFill>
              </a:rPr>
              <a:t>PrintStream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/>
              <a:t>are provided by Java Library.</a:t>
            </a:r>
            <a:endParaRPr lang="zh-CN" altLang="en-US" dirty="0"/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out</a:t>
            </a:r>
            <a:r>
              <a:rPr lang="en-US" altLang="zh-CN" dirty="0" smtClean="0"/>
              <a:t> </a:t>
            </a:r>
            <a:r>
              <a:rPr lang="en-US" altLang="zh-CN" dirty="0"/>
              <a:t>is a static </a:t>
            </a:r>
            <a:r>
              <a:rPr lang="en-US" altLang="zh-CN" dirty="0" smtClean="0"/>
              <a:t>attribute of </a:t>
            </a:r>
            <a:r>
              <a:rPr lang="en-US" altLang="zh-CN" dirty="0"/>
              <a:t>class </a:t>
            </a:r>
            <a:r>
              <a:rPr lang="en-US" altLang="zh-CN" dirty="0">
                <a:solidFill>
                  <a:srgbClr val="FFFF00"/>
                </a:solidFill>
              </a:rPr>
              <a:t>System</a:t>
            </a:r>
            <a:r>
              <a:rPr lang="en-US" altLang="zh-CN" dirty="0"/>
              <a:t>, and has the type </a:t>
            </a:r>
            <a:r>
              <a:rPr lang="en-US" altLang="zh-CN" dirty="0" err="1" smtClean="0">
                <a:solidFill>
                  <a:srgbClr val="FFFF00"/>
                </a:solidFill>
              </a:rPr>
              <a:t>PrintStream</a:t>
            </a:r>
            <a:r>
              <a:rPr lang="en-US" altLang="zh-CN" dirty="0" smtClean="0"/>
              <a:t>, we </a:t>
            </a:r>
            <a:r>
              <a:rPr lang="en-US" altLang="zh-CN" dirty="0"/>
              <a:t>can use dot notation </a:t>
            </a:r>
            <a:r>
              <a:rPr lang="en-US" altLang="zh-CN" dirty="0" err="1" smtClean="0">
                <a:solidFill>
                  <a:srgbClr val="FFFF00"/>
                </a:solidFill>
              </a:rPr>
              <a:t>System.out</a:t>
            </a:r>
            <a:r>
              <a:rPr lang="en-US" altLang="zh-CN" dirty="0" smtClean="0"/>
              <a:t> to </a:t>
            </a:r>
            <a:r>
              <a:rPr lang="en-US" altLang="zh-CN" dirty="0" smtClean="0"/>
              <a:t>access </a:t>
            </a:r>
            <a:r>
              <a:rPr lang="en-US" altLang="zh-CN" dirty="0" smtClean="0"/>
              <a:t>it.</a:t>
            </a: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println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/>
              <a:t>is a </a:t>
            </a:r>
            <a:r>
              <a:rPr lang="en-US" altLang="zh-CN" dirty="0" smtClean="0"/>
              <a:t>method </a:t>
            </a:r>
            <a:r>
              <a:rPr lang="en-US" altLang="zh-CN" dirty="0"/>
              <a:t>of class </a:t>
            </a:r>
            <a:r>
              <a:rPr lang="en-US" altLang="zh-CN" dirty="0" err="1">
                <a:solidFill>
                  <a:srgbClr val="FFFF00"/>
                </a:solidFill>
              </a:rPr>
              <a:t>PrintStream</a:t>
            </a:r>
            <a:r>
              <a:rPr lang="en-US" altLang="zh-CN" dirty="0" smtClean="0"/>
              <a:t>. Similarly, we cam </a:t>
            </a:r>
            <a:r>
              <a:rPr lang="en-US" altLang="zh-CN" dirty="0"/>
              <a:t>use dot notation </a:t>
            </a:r>
            <a:r>
              <a:rPr lang="en-US" altLang="zh-CN" dirty="0" err="1">
                <a:solidFill>
                  <a:srgbClr val="FFFF00"/>
                </a:solidFill>
              </a:rPr>
              <a:t>S</a:t>
            </a:r>
            <a:r>
              <a:rPr lang="en-US" altLang="zh-CN" dirty="0" err="1" smtClean="0">
                <a:solidFill>
                  <a:srgbClr val="FFFF00"/>
                </a:solidFill>
              </a:rPr>
              <a:t>ystem.out.println</a:t>
            </a:r>
            <a:r>
              <a:rPr lang="en-US" altLang="zh-CN" dirty="0" smtClean="0"/>
              <a:t> to invoke it.</a:t>
            </a:r>
          </a:p>
        </p:txBody>
      </p:sp>
    </p:spTree>
    <p:extLst>
      <p:ext uri="{BB962C8B-B14F-4D97-AF65-F5344CB8AC3E}">
        <p14:creationId xmlns:p14="http://schemas.microsoft.com/office/powerpoint/2010/main" val="18762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Formatting output(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you output a double using print or </a:t>
            </a:r>
            <a:r>
              <a:rPr lang="en-US" altLang="zh-CN" dirty="0" err="1"/>
              <a:t>println</a:t>
            </a:r>
            <a:r>
              <a:rPr lang="en-US" altLang="zh-CN" dirty="0"/>
              <a:t>, it displays up to 16 decimal places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err="1"/>
              <a:t>System.out.print</a:t>
            </a:r>
            <a:r>
              <a:rPr lang="en-US" altLang="zh-CN" dirty="0"/>
              <a:t>(4.0 / 3.0);</a:t>
            </a:r>
          </a:p>
          <a:p>
            <a:r>
              <a:rPr lang="en-US" altLang="zh-CN" dirty="0"/>
              <a:t>The result is: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1.3333333333333333</a:t>
            </a:r>
          </a:p>
        </p:txBody>
      </p:sp>
    </p:spTree>
    <p:extLst>
      <p:ext uri="{BB962C8B-B14F-4D97-AF65-F5344CB8AC3E}">
        <p14:creationId xmlns:p14="http://schemas.microsoft.com/office/powerpoint/2010/main" val="5026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3498</TotalTime>
  <Words>2203</Words>
  <Application>Microsoft Office PowerPoint</Application>
  <PresentationFormat>全屏显示(4:3)</PresentationFormat>
  <Paragraphs>313</Paragraphs>
  <Slides>47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楷体</vt:lpstr>
      <vt:lpstr>宋体</vt:lpstr>
      <vt:lpstr>宋体</vt:lpstr>
      <vt:lpstr>Arial</vt:lpstr>
      <vt:lpstr>Calibri</vt:lpstr>
      <vt:lpstr>Wingdings</vt:lpstr>
      <vt:lpstr>Office Theme</vt:lpstr>
      <vt:lpstr>Java Programming</vt:lpstr>
      <vt:lpstr>CalcArea.java</vt:lpstr>
      <vt:lpstr>Outline </vt:lpstr>
      <vt:lpstr>Standard input &amp; output</vt:lpstr>
      <vt:lpstr>System.out.println</vt:lpstr>
      <vt:lpstr>System.out.println</vt:lpstr>
      <vt:lpstr>Class(类)</vt:lpstr>
      <vt:lpstr>System.out.println</vt:lpstr>
      <vt:lpstr>Formatting output(格式化输出)</vt:lpstr>
      <vt:lpstr>Formatting output</vt:lpstr>
      <vt:lpstr>CalcArea.java (modified)</vt:lpstr>
      <vt:lpstr>Format specifiers(格式控制符)</vt:lpstr>
      <vt:lpstr>Format specifiers</vt:lpstr>
      <vt:lpstr>Observe the results </vt:lpstr>
      <vt:lpstr>Demo</vt:lpstr>
      <vt:lpstr>Input</vt:lpstr>
      <vt:lpstr>Import statement</vt:lpstr>
      <vt:lpstr>Package &amp; fully qualified name </vt:lpstr>
      <vt:lpstr>Package </vt:lpstr>
      <vt:lpstr>Fully qualified name(全限定名)</vt:lpstr>
      <vt:lpstr>Fully qualified name</vt:lpstr>
      <vt:lpstr>Fully qualified name</vt:lpstr>
      <vt:lpstr>HelloSomeone.java</vt:lpstr>
      <vt:lpstr>CalcArea.java (modifed)</vt:lpstr>
      <vt:lpstr>java.util.Scanner</vt:lpstr>
      <vt:lpstr>Magic numbers(魔数)</vt:lpstr>
      <vt:lpstr>CalcArea.java (modified)</vt:lpstr>
      <vt:lpstr>Constants(常量)</vt:lpstr>
      <vt:lpstr>The Scanner bug</vt:lpstr>
      <vt:lpstr>The Scanner bug</vt:lpstr>
      <vt:lpstr>Behind the Scanner</vt:lpstr>
      <vt:lpstr>Behind the Scanner</vt:lpstr>
      <vt:lpstr>Behind the Scanner</vt:lpstr>
      <vt:lpstr>Behind the Scanner</vt:lpstr>
      <vt:lpstr>The Scanner bug</vt:lpstr>
      <vt:lpstr>The Scanner bug</vt:lpstr>
      <vt:lpstr>Solve the Scanner bug</vt:lpstr>
      <vt:lpstr>Demo</vt:lpstr>
      <vt:lpstr>Java Library(类库)</vt:lpstr>
      <vt:lpstr>Math</vt:lpstr>
      <vt:lpstr>Example: Math Operation</vt:lpstr>
      <vt:lpstr>Example: Math Operation</vt:lpstr>
      <vt:lpstr>CalcArea.java (final version)</vt:lpstr>
      <vt:lpstr>Example: Getting running time</vt:lpstr>
      <vt:lpstr>Example: Getting current time </vt:lpstr>
      <vt:lpstr>Example: Date and time pattern</vt:lpstr>
      <vt:lpstr>PowerPoint 演示文稿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Xudong</dc:creator>
  <cp:lastModifiedBy>Xudong Liu</cp:lastModifiedBy>
  <cp:revision>483</cp:revision>
  <dcterms:created xsi:type="dcterms:W3CDTF">2016-09-13T14:28:44Z</dcterms:created>
  <dcterms:modified xsi:type="dcterms:W3CDTF">2018-07-08T18:01:34Z</dcterms:modified>
</cp:coreProperties>
</file>