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9.jpg" ContentType="image/p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19.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41"/>
  </p:notesMasterIdLst>
  <p:sldIdLst>
    <p:sldId id="256" r:id="rId2"/>
    <p:sldId id="289" r:id="rId3"/>
    <p:sldId id="313" r:id="rId4"/>
    <p:sldId id="285" r:id="rId5"/>
    <p:sldId id="309" r:id="rId6"/>
    <p:sldId id="295" r:id="rId7"/>
    <p:sldId id="296" r:id="rId8"/>
    <p:sldId id="286" r:id="rId9"/>
    <p:sldId id="291" r:id="rId10"/>
    <p:sldId id="290" r:id="rId11"/>
    <p:sldId id="292" r:id="rId12"/>
    <p:sldId id="310" r:id="rId13"/>
    <p:sldId id="294" r:id="rId14"/>
    <p:sldId id="301" r:id="rId15"/>
    <p:sldId id="314" r:id="rId16"/>
    <p:sldId id="303" r:id="rId17"/>
    <p:sldId id="304" r:id="rId18"/>
    <p:sldId id="300" r:id="rId19"/>
    <p:sldId id="312" r:id="rId20"/>
    <p:sldId id="345" r:id="rId21"/>
    <p:sldId id="327" r:id="rId22"/>
    <p:sldId id="326" r:id="rId23"/>
    <p:sldId id="287" r:id="rId24"/>
    <p:sldId id="335" r:id="rId25"/>
    <p:sldId id="318" r:id="rId26"/>
    <p:sldId id="315" r:id="rId27"/>
    <p:sldId id="341" r:id="rId28"/>
    <p:sldId id="344" r:id="rId29"/>
    <p:sldId id="343" r:id="rId30"/>
    <p:sldId id="306" r:id="rId31"/>
    <p:sldId id="307" r:id="rId32"/>
    <p:sldId id="328" r:id="rId33"/>
    <p:sldId id="329" r:id="rId34"/>
    <p:sldId id="330" r:id="rId35"/>
    <p:sldId id="331" r:id="rId36"/>
    <p:sldId id="332" r:id="rId37"/>
    <p:sldId id="333" r:id="rId38"/>
    <p:sldId id="334" r:id="rId39"/>
    <p:sldId id="281"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6" autoAdjust="0"/>
    <p:restoredTop sz="93963" autoAdjust="0"/>
  </p:normalViewPr>
  <p:slideViewPr>
    <p:cSldViewPr snapToGrid="0">
      <p:cViewPr varScale="1">
        <p:scale>
          <a:sx n="69" d="100"/>
          <a:sy n="69" d="100"/>
        </p:scale>
        <p:origin x="121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25A45-2E34-40D7-B079-338E077F1991}" type="datetimeFigureOut">
              <a:rPr lang="zh-CN" altLang="en-US" smtClean="0"/>
              <a:t>2018/5/28</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68C66-0F58-4111-B814-0BA43B329458}" type="slidenum">
              <a:rPr lang="zh-CN" altLang="en-US" smtClean="0"/>
              <a:t>‹#›</a:t>
            </a:fld>
            <a:endParaRPr lang="zh-CN" altLang="en-US"/>
          </a:p>
        </p:txBody>
      </p:sp>
    </p:spTree>
    <p:extLst>
      <p:ext uri="{BB962C8B-B14F-4D97-AF65-F5344CB8AC3E}">
        <p14:creationId xmlns:p14="http://schemas.microsoft.com/office/powerpoint/2010/main" val="3805531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Natural_number"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en.wikipedia.org/wiki/Composite_number"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本次课件不提前发布，需要课堂练习，和</a:t>
            </a:r>
            <a:r>
              <a:rPr lang="zh-CN" altLang="en-US" smtClean="0"/>
              <a:t>学生一起实践</a:t>
            </a:r>
            <a:endParaRPr lang="zh-CN" altLang="en-US" dirty="0"/>
          </a:p>
        </p:txBody>
      </p:sp>
      <p:sp>
        <p:nvSpPr>
          <p:cNvPr id="4" name="灯片编号占位符 3"/>
          <p:cNvSpPr>
            <a:spLocks noGrp="1"/>
          </p:cNvSpPr>
          <p:nvPr>
            <p:ph type="sldNum" sz="quarter" idx="10"/>
          </p:nvPr>
        </p:nvSpPr>
        <p:spPr/>
        <p:txBody>
          <a:bodyPr/>
          <a:lstStyle/>
          <a:p>
            <a:fld id="{D0168C66-0F58-4111-B814-0BA43B329458}" type="slidenum">
              <a:rPr lang="zh-CN" altLang="en-US" smtClean="0"/>
              <a:t>1</a:t>
            </a:fld>
            <a:endParaRPr lang="zh-CN" altLang="en-US"/>
          </a:p>
        </p:txBody>
      </p:sp>
    </p:spTree>
    <p:extLst>
      <p:ext uri="{BB962C8B-B14F-4D97-AF65-F5344CB8AC3E}">
        <p14:creationId xmlns:p14="http://schemas.microsoft.com/office/powerpoint/2010/main" val="2207282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isosceles</a:t>
            </a:r>
            <a:r>
              <a:rPr lang="en-US" altLang="zh-CN" dirty="0" smtClean="0"/>
              <a:t> </a:t>
            </a:r>
            <a:r>
              <a:rPr lang="en-US" altLang="zh-CN" sz="1200" b="0" i="0" u="none" strike="noStrike" kern="1200" dirty="0" smtClean="0">
                <a:solidFill>
                  <a:schemeClr val="tx1"/>
                </a:solidFill>
                <a:effectLst/>
                <a:latin typeface="+mn-lt"/>
                <a:ea typeface="+mn-ea"/>
                <a:cs typeface="+mn-cs"/>
              </a:rPr>
              <a:t>[</a:t>
            </a:r>
            <a:r>
              <a:rPr lang="en-US" altLang="zh-CN" sz="1200" b="0" i="0" u="none" strike="noStrike" kern="1200" dirty="0" err="1" smtClean="0">
                <a:solidFill>
                  <a:schemeClr val="tx1"/>
                </a:solidFill>
                <a:effectLst/>
                <a:latin typeface="+mn-lt"/>
                <a:ea typeface="+mn-ea"/>
                <a:cs typeface="+mn-cs"/>
              </a:rPr>
              <a:t>aɪ'sɒsəli:z</a:t>
            </a:r>
            <a:r>
              <a:rPr lang="en-US" altLang="zh-CN" sz="120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rPr>
              <a:t>等腰的</a:t>
            </a:r>
            <a:endParaRPr lang="zh-CN" altLang="en-US" dirty="0"/>
          </a:p>
        </p:txBody>
      </p:sp>
      <p:sp>
        <p:nvSpPr>
          <p:cNvPr id="4" name="灯片编号占位符 3"/>
          <p:cNvSpPr>
            <a:spLocks noGrp="1"/>
          </p:cNvSpPr>
          <p:nvPr>
            <p:ph type="sldNum" sz="quarter" idx="10"/>
          </p:nvPr>
        </p:nvSpPr>
        <p:spPr/>
        <p:txBody>
          <a:bodyPr/>
          <a:lstStyle/>
          <a:p>
            <a:fld id="{D0168C66-0F58-4111-B814-0BA43B329458}" type="slidenum">
              <a:rPr lang="zh-CN" altLang="en-US" smtClean="0"/>
              <a:t>35</a:t>
            </a:fld>
            <a:endParaRPr lang="zh-CN" altLang="en-US"/>
          </a:p>
        </p:txBody>
      </p:sp>
    </p:spTree>
    <p:extLst>
      <p:ext uri="{BB962C8B-B14F-4D97-AF65-F5344CB8AC3E}">
        <p14:creationId xmlns:p14="http://schemas.microsoft.com/office/powerpoint/2010/main" val="3508765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168C66-0F58-4111-B814-0BA43B329458}" type="slidenum">
              <a:rPr lang="zh-CN" altLang="en-US" smtClean="0"/>
              <a:t>37</a:t>
            </a:fld>
            <a:endParaRPr lang="zh-CN" altLang="en-US"/>
          </a:p>
        </p:txBody>
      </p:sp>
    </p:spTree>
    <p:extLst>
      <p:ext uri="{BB962C8B-B14F-4D97-AF65-F5344CB8AC3E}">
        <p14:creationId xmlns:p14="http://schemas.microsoft.com/office/powerpoint/2010/main" val="1333405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http://docs.oracle.com/javase/7/docs/api/java/math/BigDecimal.html</a:t>
            </a:r>
            <a:endParaRPr lang="zh-CN" altLang="en-US" dirty="0"/>
          </a:p>
        </p:txBody>
      </p:sp>
      <p:sp>
        <p:nvSpPr>
          <p:cNvPr id="4" name="Slide Number Placeholder 3"/>
          <p:cNvSpPr>
            <a:spLocks noGrp="1"/>
          </p:cNvSpPr>
          <p:nvPr>
            <p:ph type="sldNum" sz="quarter" idx="10"/>
          </p:nvPr>
        </p:nvSpPr>
        <p:spPr/>
        <p:txBody>
          <a:bodyPr/>
          <a:lstStyle/>
          <a:p>
            <a:fld id="{D0168C66-0F58-4111-B814-0BA43B329458}" type="slidenum">
              <a:rPr lang="zh-CN" altLang="en-US" smtClean="0"/>
              <a:t>14</a:t>
            </a:fld>
            <a:endParaRPr lang="zh-CN" altLang="en-US"/>
          </a:p>
        </p:txBody>
      </p:sp>
    </p:spTree>
    <p:extLst>
      <p:ext uri="{BB962C8B-B14F-4D97-AF65-F5344CB8AC3E}">
        <p14:creationId xmlns:p14="http://schemas.microsoft.com/office/powerpoint/2010/main" val="1013170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168C66-0F58-4111-B814-0BA43B329458}" type="slidenum">
              <a:rPr lang="zh-CN" altLang="en-US" smtClean="0"/>
              <a:t>19</a:t>
            </a:fld>
            <a:endParaRPr lang="zh-CN" altLang="en-US"/>
          </a:p>
        </p:txBody>
      </p:sp>
    </p:spTree>
    <p:extLst>
      <p:ext uri="{BB962C8B-B14F-4D97-AF65-F5344CB8AC3E}">
        <p14:creationId xmlns:p14="http://schemas.microsoft.com/office/powerpoint/2010/main" val="2451039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斐波那契数列</a:t>
            </a:r>
            <a:r>
              <a:rPr lang="en-US" altLang="zh-CN" dirty="0" smtClean="0"/>
              <a:t>0 1 1 2 3 5 8 13 …</a:t>
            </a:r>
          </a:p>
          <a:p>
            <a:pPr marL="0" indent="0">
              <a:buNone/>
            </a:pPr>
            <a:r>
              <a:rPr lang="en-US" altLang="zh-CN" dirty="0" smtClean="0"/>
              <a:t>Debug</a:t>
            </a:r>
            <a:r>
              <a:rPr lang="zh-CN" altLang="en-US" dirty="0" smtClean="0"/>
              <a:t>该程序</a:t>
            </a:r>
            <a:endParaRPr lang="en-US" altLang="zh-CN" dirty="0" smtClean="0"/>
          </a:p>
          <a:p>
            <a:pPr marL="0" indent="0">
              <a:buNone/>
            </a:pPr>
            <a:endParaRPr lang="en-US" altLang="zh-CN" dirty="0" smtClean="0"/>
          </a:p>
          <a:p>
            <a:pPr marL="0" indent="0">
              <a:buNone/>
            </a:pPr>
            <a:r>
              <a:rPr lang="en-US" altLang="zh-CN" dirty="0" smtClean="0"/>
              <a:t>public </a:t>
            </a:r>
            <a:r>
              <a:rPr lang="en-US" altLang="zh-CN" dirty="0" smtClean="0"/>
              <a:t>static int fib(int n) {</a:t>
            </a:r>
          </a:p>
          <a:p>
            <a:pPr marL="0" indent="0">
              <a:buNone/>
            </a:pPr>
            <a:r>
              <a:rPr lang="en-US" altLang="zh-CN" dirty="0" smtClean="0"/>
              <a:t>        if (n == 0 || n==1) {</a:t>
            </a:r>
          </a:p>
          <a:p>
            <a:pPr marL="0" indent="0">
              <a:buNone/>
            </a:pPr>
            <a:r>
              <a:rPr lang="en-US" altLang="zh-CN" dirty="0" smtClean="0"/>
              <a:t>            return n;</a:t>
            </a:r>
          </a:p>
          <a:p>
            <a:pPr marL="0" indent="0">
              <a:buNone/>
            </a:pPr>
            <a:r>
              <a:rPr lang="en-US" altLang="zh-CN" dirty="0" smtClean="0"/>
              <a:t>        } else {</a:t>
            </a:r>
          </a:p>
          <a:p>
            <a:pPr marL="0" indent="0">
              <a:buNone/>
            </a:pPr>
            <a:r>
              <a:rPr lang="en-US" altLang="zh-CN" dirty="0" smtClean="0"/>
              <a:t>            return fib(n-1)+fib(n-2);</a:t>
            </a:r>
          </a:p>
          <a:p>
            <a:pPr marL="0" indent="0">
              <a:buNone/>
            </a:pPr>
            <a:r>
              <a:rPr lang="en-US" altLang="zh-CN" dirty="0" smtClean="0"/>
              <a:t>        }</a:t>
            </a:r>
          </a:p>
          <a:p>
            <a:pPr marL="0" indent="0">
              <a:buNone/>
            </a:pP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0168C66-0F58-4111-B814-0BA43B329458}" type="slidenum">
              <a:rPr lang="zh-CN" altLang="en-US" smtClean="0"/>
              <a:t>20</a:t>
            </a:fld>
            <a:endParaRPr lang="zh-CN" altLang="en-US"/>
          </a:p>
        </p:txBody>
      </p:sp>
    </p:spTree>
    <p:extLst>
      <p:ext uri="{BB962C8B-B14F-4D97-AF65-F5344CB8AC3E}">
        <p14:creationId xmlns:p14="http://schemas.microsoft.com/office/powerpoint/2010/main" val="1595819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Debug</a:t>
            </a:r>
            <a:r>
              <a:rPr lang="zh-CN" altLang="en-US" dirty="0" smtClean="0"/>
              <a:t>该程序</a:t>
            </a:r>
            <a:endParaRPr lang="en-US" altLang="zh-CN" dirty="0" smtClean="0"/>
          </a:p>
          <a:p>
            <a:pPr marL="0" indent="0">
              <a:buNone/>
            </a:pPr>
            <a:r>
              <a:rPr lang="en-US" altLang="zh-CN" dirty="0" smtClean="0"/>
              <a:t>public </a:t>
            </a:r>
            <a:r>
              <a:rPr lang="en-US" altLang="zh-CN" dirty="0" smtClean="0"/>
              <a:t>static long fact (long n) {</a:t>
            </a:r>
          </a:p>
          <a:p>
            <a:pPr marL="0" indent="0">
              <a:buNone/>
            </a:pPr>
            <a:r>
              <a:rPr lang="en-US" altLang="zh-CN" dirty="0" smtClean="0">
                <a:solidFill>
                  <a:srgbClr val="FFFF00"/>
                </a:solidFill>
              </a:rPr>
              <a:t>    if (n&gt;20) return -1;</a:t>
            </a:r>
          </a:p>
          <a:p>
            <a:pPr marL="0" indent="0">
              <a:buNone/>
            </a:pPr>
            <a:r>
              <a:rPr lang="en-US" altLang="zh-CN" dirty="0" smtClean="0"/>
              <a:t>    if (n==1) {</a:t>
            </a:r>
          </a:p>
          <a:p>
            <a:pPr marL="0" indent="0">
              <a:buNone/>
            </a:pPr>
            <a:r>
              <a:rPr lang="en-US" altLang="zh-CN" dirty="0" smtClean="0"/>
              <a:t>         return n;</a:t>
            </a:r>
          </a:p>
          <a:p>
            <a:pPr marL="0" indent="0">
              <a:buNone/>
            </a:pPr>
            <a:r>
              <a:rPr lang="en-US" altLang="zh-CN" dirty="0" smtClean="0"/>
              <a:t>    } else {</a:t>
            </a:r>
          </a:p>
          <a:p>
            <a:pPr marL="0" indent="0">
              <a:buNone/>
            </a:pPr>
            <a:r>
              <a:rPr lang="en-US" altLang="zh-CN" dirty="0" smtClean="0"/>
              <a:t>         return n*fact(n-1);</a:t>
            </a:r>
          </a:p>
          <a:p>
            <a:pPr marL="0" indent="0">
              <a:buNone/>
            </a:pPr>
            <a:r>
              <a:rPr lang="en-US" altLang="zh-CN" dirty="0" smtClean="0"/>
              <a:t>    }</a:t>
            </a:r>
          </a:p>
          <a:p>
            <a:pPr marL="0" indent="0">
              <a:buNone/>
            </a:pP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D0168C66-0F58-4111-B814-0BA43B329458}" type="slidenum">
              <a:rPr lang="zh-CN" altLang="en-US" smtClean="0"/>
              <a:t>21</a:t>
            </a:fld>
            <a:endParaRPr lang="zh-CN" altLang="en-US"/>
          </a:p>
        </p:txBody>
      </p:sp>
    </p:spTree>
    <p:extLst>
      <p:ext uri="{BB962C8B-B14F-4D97-AF65-F5344CB8AC3E}">
        <p14:creationId xmlns:p14="http://schemas.microsoft.com/office/powerpoint/2010/main" val="425181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Celsius</a:t>
            </a:r>
            <a:r>
              <a:rPr lang="en-US" altLang="zh-CN" sz="1200" b="0" i="0" u="none" strike="noStrike" kern="1200" dirty="0" smtClean="0">
                <a:solidFill>
                  <a:schemeClr val="tx1"/>
                </a:solidFill>
                <a:effectLst/>
                <a:latin typeface="+mn-lt"/>
                <a:ea typeface="+mn-ea"/>
                <a:cs typeface="+mn-cs"/>
              </a:rPr>
              <a:t>[ˈ</a:t>
            </a:r>
            <a:r>
              <a:rPr lang="en-US" altLang="zh-CN" sz="1200" b="0" i="0" u="none" strike="noStrike" kern="1200" dirty="0" err="1" smtClean="0">
                <a:solidFill>
                  <a:schemeClr val="tx1"/>
                </a:solidFill>
                <a:effectLst/>
                <a:latin typeface="+mn-lt"/>
                <a:ea typeface="+mn-ea"/>
                <a:cs typeface="+mn-cs"/>
              </a:rPr>
              <a:t>sɛlsiəs</a:t>
            </a:r>
            <a:r>
              <a:rPr lang="en-US" altLang="zh-CN" sz="1200" b="0" i="0" u="none" strike="noStrike" kern="1200" dirty="0" smtClean="0">
                <a:solidFill>
                  <a:schemeClr val="tx1"/>
                </a:solidFill>
                <a:effectLst/>
                <a:latin typeface="+mn-lt"/>
                <a:ea typeface="+mn-ea"/>
                <a:cs typeface="+mn-cs"/>
              </a:rPr>
              <a:t>]</a:t>
            </a:r>
          </a:p>
          <a:p>
            <a:r>
              <a:rPr lang="en-US" altLang="zh-CN" dirty="0" smtClean="0"/>
              <a:t>Fahrenheit</a:t>
            </a:r>
            <a:r>
              <a:rPr lang="en-US" altLang="zh-CN" sz="1200" b="0" i="0" u="none" strike="noStrike" kern="1200" dirty="0" smtClean="0">
                <a:solidFill>
                  <a:schemeClr val="tx1"/>
                </a:solidFill>
                <a:effectLst/>
                <a:latin typeface="+mn-lt"/>
                <a:ea typeface="+mn-ea"/>
                <a:cs typeface="+mn-cs"/>
              </a:rPr>
              <a:t>[ˈ</a:t>
            </a:r>
            <a:r>
              <a:rPr lang="en-US" altLang="zh-CN" sz="1200" b="0" i="0" u="none" strike="noStrike" kern="1200" dirty="0" err="1" smtClean="0">
                <a:solidFill>
                  <a:schemeClr val="tx1"/>
                </a:solidFill>
                <a:effectLst/>
                <a:latin typeface="+mn-lt"/>
                <a:ea typeface="+mn-ea"/>
                <a:cs typeface="+mn-cs"/>
              </a:rPr>
              <a:t>færənˌhaɪt</a:t>
            </a:r>
            <a:r>
              <a:rPr lang="en-US" altLang="zh-CN" sz="1200" b="0" i="0" u="none" strike="noStrike"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D0168C66-0F58-4111-B814-0BA43B329458}" type="slidenum">
              <a:rPr lang="zh-CN" altLang="en-US" smtClean="0"/>
              <a:t>22</a:t>
            </a:fld>
            <a:endParaRPr lang="zh-CN" altLang="en-US"/>
          </a:p>
        </p:txBody>
      </p:sp>
    </p:spTree>
    <p:extLst>
      <p:ext uri="{BB962C8B-B14F-4D97-AF65-F5344CB8AC3E}">
        <p14:creationId xmlns:p14="http://schemas.microsoft.com/office/powerpoint/2010/main" val="893452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A </a:t>
            </a:r>
            <a:r>
              <a:rPr lang="en-US" altLang="zh-CN" sz="1200" b="1" i="0" u="none" strike="noStrike" kern="1200" dirty="0" smtClean="0">
                <a:solidFill>
                  <a:schemeClr val="tx1"/>
                </a:solidFill>
                <a:effectLst/>
                <a:latin typeface="+mn-lt"/>
                <a:ea typeface="+mn-ea"/>
                <a:cs typeface="+mn-cs"/>
              </a:rPr>
              <a:t>prime number</a:t>
            </a:r>
            <a:r>
              <a:rPr lang="en-US" altLang="zh-CN" sz="1200" b="0" i="0" u="none" strike="noStrike" kern="1200" dirty="0" smtClean="0">
                <a:solidFill>
                  <a:schemeClr val="tx1"/>
                </a:solidFill>
                <a:effectLst/>
                <a:latin typeface="+mn-lt"/>
                <a:ea typeface="+mn-ea"/>
                <a:cs typeface="+mn-cs"/>
              </a:rPr>
              <a:t> (or a </a:t>
            </a:r>
            <a:r>
              <a:rPr lang="en-US" altLang="zh-CN" sz="1200" b="1" i="0" u="none" strike="noStrike" kern="1200" dirty="0" smtClean="0">
                <a:solidFill>
                  <a:schemeClr val="tx1"/>
                </a:solidFill>
                <a:effectLst/>
                <a:latin typeface="+mn-lt"/>
                <a:ea typeface="+mn-ea"/>
                <a:cs typeface="+mn-cs"/>
              </a:rPr>
              <a:t>prime</a:t>
            </a:r>
            <a:r>
              <a:rPr lang="en-US" altLang="zh-CN" sz="1200" b="0" i="0" u="none" strike="noStrike" kern="1200" dirty="0" smtClean="0">
                <a:solidFill>
                  <a:schemeClr val="tx1"/>
                </a:solidFill>
                <a:effectLst/>
                <a:latin typeface="+mn-lt"/>
                <a:ea typeface="+mn-ea"/>
                <a:cs typeface="+mn-cs"/>
              </a:rPr>
              <a:t>) is a </a:t>
            </a:r>
            <a:r>
              <a:rPr lang="en-US" altLang="zh-CN" sz="1200" b="0" i="0" u="none" strike="noStrike" kern="1200" dirty="0" smtClean="0">
                <a:solidFill>
                  <a:schemeClr val="tx1"/>
                </a:solidFill>
                <a:effectLst/>
                <a:latin typeface="+mn-lt"/>
                <a:ea typeface="+mn-ea"/>
                <a:cs typeface="+mn-cs"/>
                <a:hlinkClick r:id="rId3" tooltip="Natural number"/>
              </a:rPr>
              <a:t>natural number</a:t>
            </a:r>
            <a:r>
              <a:rPr lang="en-US" altLang="zh-CN" sz="1200" b="0" i="0" u="none" strike="noStrike" kern="1200" dirty="0" smtClean="0">
                <a:solidFill>
                  <a:schemeClr val="tx1"/>
                </a:solidFill>
                <a:effectLst/>
                <a:latin typeface="+mn-lt"/>
                <a:ea typeface="+mn-ea"/>
                <a:cs typeface="+mn-cs"/>
              </a:rPr>
              <a:t> greater than 1 that cannot be formed by multiplying two smaller natural numbers.</a:t>
            </a:r>
          </a:p>
          <a:p>
            <a:r>
              <a:rPr lang="en-US" altLang="zh-CN" sz="1200" b="0" i="0" u="none" strike="noStrike" kern="1200" dirty="0" smtClean="0">
                <a:solidFill>
                  <a:schemeClr val="tx1"/>
                </a:solidFill>
                <a:effectLst/>
                <a:latin typeface="+mn-lt"/>
                <a:ea typeface="+mn-ea"/>
                <a:cs typeface="+mn-cs"/>
              </a:rPr>
              <a:t>A natural number greater than 1 that is not prime is called a </a:t>
            </a:r>
            <a:r>
              <a:rPr lang="en-US" altLang="zh-CN" sz="1200" b="0" i="0" u="none" strike="noStrike" kern="1200" dirty="0" smtClean="0">
                <a:solidFill>
                  <a:schemeClr val="tx1"/>
                </a:solidFill>
                <a:effectLst/>
                <a:latin typeface="+mn-lt"/>
                <a:ea typeface="+mn-ea"/>
                <a:cs typeface="+mn-cs"/>
                <a:hlinkClick r:id="rId4" tooltip="Composite number"/>
              </a:rPr>
              <a:t>composite number</a:t>
            </a:r>
            <a:r>
              <a:rPr lang="en-US" altLang="zh-CN" sz="1200" b="0" i="0" u="none" strike="noStrike"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D0168C66-0F58-4111-B814-0BA43B329458}" type="slidenum">
              <a:rPr lang="zh-CN" altLang="en-US" smtClean="0"/>
              <a:t>25</a:t>
            </a:fld>
            <a:endParaRPr lang="zh-CN" altLang="en-US"/>
          </a:p>
        </p:txBody>
      </p:sp>
    </p:spTree>
    <p:extLst>
      <p:ext uri="{BB962C8B-B14F-4D97-AF65-F5344CB8AC3E}">
        <p14:creationId xmlns:p14="http://schemas.microsoft.com/office/powerpoint/2010/main" val="3352840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168C66-0F58-4111-B814-0BA43B329458}" type="slidenum">
              <a:rPr lang="zh-CN" altLang="en-US" smtClean="0"/>
              <a:t>27</a:t>
            </a:fld>
            <a:endParaRPr lang="zh-CN" altLang="en-US"/>
          </a:p>
        </p:txBody>
      </p:sp>
    </p:spTree>
    <p:extLst>
      <p:ext uri="{BB962C8B-B14F-4D97-AF65-F5344CB8AC3E}">
        <p14:creationId xmlns:p14="http://schemas.microsoft.com/office/powerpoint/2010/main" val="3124030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168C66-0F58-4111-B814-0BA43B329458}" type="slidenum">
              <a:rPr lang="zh-CN" altLang="en-US" smtClean="0"/>
              <a:t>28</a:t>
            </a:fld>
            <a:endParaRPr lang="zh-CN" altLang="en-US"/>
          </a:p>
        </p:txBody>
      </p:sp>
    </p:spTree>
    <p:extLst>
      <p:ext uri="{BB962C8B-B14F-4D97-AF65-F5344CB8AC3E}">
        <p14:creationId xmlns:p14="http://schemas.microsoft.com/office/powerpoint/2010/main" val="2871191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algn="ctr">
              <a:defRPr sz="6000" b="1">
                <a:latin typeface="+mn-lt"/>
              </a:defRPr>
            </a:lvl1pPr>
          </a:lstStyle>
          <a:p>
            <a:r>
              <a:rPr lang="en-US" altLang="zh-CN" dirty="0" smtClean="0"/>
              <a:t>Click to edit Master title style</a:t>
            </a:r>
            <a:endParaRPr lang="zh-CN" alt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3200" b="1"/>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smtClean="0"/>
              <a:t>Click to edit Master subtitle style</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2018/5/28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7555497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t>2018/5/28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06327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D4D0F35-082B-44F0-BB91-68C18FBCC343}" type="datetimeFigureOut">
              <a:rPr lang="zh-CN" altLang="en-US" smtClean="0"/>
              <a:t>2018/5/28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95431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fld id="{FD4D0F35-082B-44F0-BB91-68C18FBCC343}" type="datetimeFigureOut">
              <a:rPr lang="zh-CN" altLang="en-US" smtClean="0"/>
              <a:t>2018/5/28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421193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atin typeface="+mn-lt"/>
              </a:defRPr>
            </a:lvl1p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32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smtClean="0"/>
              <a:t>Click to edit Master text styles</a:t>
            </a:r>
          </a:p>
        </p:txBody>
      </p:sp>
      <p:sp>
        <p:nvSpPr>
          <p:cNvPr id="4" name="Date Placeholder 3"/>
          <p:cNvSpPr>
            <a:spLocks noGrp="1"/>
          </p:cNvSpPr>
          <p:nvPr>
            <p:ph type="dt" sz="half" idx="10"/>
          </p:nvPr>
        </p:nvSpPr>
        <p:spPr/>
        <p:txBody>
          <a:bodyPr/>
          <a:lstStyle/>
          <a:p>
            <a:fld id="{FD4D0F35-082B-44F0-BB91-68C18FBCC343}" type="datetimeFigureOut">
              <a:rPr lang="zh-CN" altLang="en-US" smtClean="0"/>
              <a:t>2018/5/28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87185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ltLang="zh-CN" dirty="0" smtClean="0"/>
              <a:t>Click to edit Master title style</a:t>
            </a:r>
            <a:endParaRPr lang="zh-CN" alt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FD4D0F35-082B-44F0-BB91-68C18FBCC343}" type="datetimeFigureOut">
              <a:rPr lang="zh-CN" altLang="en-US" smtClean="0"/>
              <a:t>2018/5/28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46656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FD4D0F35-082B-44F0-BB91-68C18FBCC343}" type="datetimeFigureOut">
              <a:rPr lang="zh-CN" altLang="en-US" smtClean="0"/>
              <a:t>2018/5/28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37543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FD4D0F35-082B-44F0-BB91-68C18FBCC343}" type="datetimeFigureOut">
              <a:rPr lang="zh-CN" altLang="en-US" smtClean="0"/>
              <a:t>2018/5/28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290592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D0F35-082B-44F0-BB91-68C18FBCC343}" type="datetimeFigureOut">
              <a:rPr lang="zh-CN" altLang="en-US" smtClean="0"/>
              <a:t>2018/5/28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52244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2018/5/28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1224926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D4D0F35-082B-44F0-BB91-68C18FBCC343}" type="datetimeFigureOut">
              <a:rPr lang="zh-CN" altLang="en-US" smtClean="0"/>
              <a:t>2018/5/28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A5F9BF-70D2-4F4A-82B1-87953B00D580}" type="slidenum">
              <a:rPr lang="zh-CN" altLang="en-US" smtClean="0"/>
              <a:t>‹#›</a:t>
            </a:fld>
            <a:endParaRPr lang="zh-CN" altLang="en-US"/>
          </a:p>
        </p:txBody>
      </p:sp>
    </p:spTree>
    <p:extLst>
      <p:ext uri="{BB962C8B-B14F-4D97-AF65-F5344CB8AC3E}">
        <p14:creationId xmlns:p14="http://schemas.microsoft.com/office/powerpoint/2010/main" val="3332547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4D0F35-082B-44F0-BB91-68C18FBCC343}" type="datetimeFigureOut">
              <a:rPr lang="zh-CN" altLang="en-US" smtClean="0"/>
              <a:pPr/>
              <a:t>2018/5/28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A5F9BF-70D2-4F4A-82B1-87953B00D580}" type="slidenum">
              <a:rPr lang="zh-CN" altLang="en-US" smtClean="0"/>
              <a:pPr/>
              <a:t>‹#›</a:t>
            </a:fld>
            <a:endParaRPr lang="zh-CN" altLang="en-US"/>
          </a:p>
        </p:txBody>
      </p:sp>
    </p:spTree>
    <p:extLst>
      <p:ext uri="{BB962C8B-B14F-4D97-AF65-F5344CB8AC3E}">
        <p14:creationId xmlns:p14="http://schemas.microsoft.com/office/powerpoint/2010/main" val="760785788"/>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4000" b="1" kern="1200" baseline="0">
          <a:solidFill>
            <a:schemeClr val="tx1"/>
          </a:solidFill>
          <a:latin typeface="+mn-lt"/>
          <a:ea typeface="楷体" panose="02010609060101010101" pitchFamily="49"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b="1" kern="1200" baseline="0">
          <a:solidFill>
            <a:schemeClr val="tx1"/>
          </a:solidFill>
          <a:latin typeface="+mn-lt"/>
          <a:ea typeface="楷体" panose="02010609060101010101" pitchFamily="49"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baseline="0">
          <a:solidFill>
            <a:schemeClr val="tx1"/>
          </a:solidFill>
          <a:latin typeface="+mn-lt"/>
          <a:ea typeface="楷体" panose="020106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baseline="0">
          <a:solidFill>
            <a:schemeClr val="tx1"/>
          </a:solidFill>
          <a:latin typeface="+mn-lt"/>
          <a:ea typeface="楷体" panose="02010609060101010101" pitchFamily="49"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baseline="0">
          <a:solidFill>
            <a:schemeClr val="tx1"/>
          </a:solidFill>
          <a:latin typeface="+mn-lt"/>
          <a:ea typeface="楷体" panose="02010609060101010101" pitchFamily="49"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baseline="0">
          <a:solidFill>
            <a:schemeClr val="tx1"/>
          </a:solidFill>
          <a:latin typeface="+mn-lt"/>
          <a:ea typeface="楷体" panose="020106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docs.oracle.com/javase/7/docs/ap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b="1" dirty="0" smtClean="0"/>
              <a:t>Java Programming</a:t>
            </a:r>
            <a:endParaRPr lang="zh-CN" altLang="en-US" b="1" dirty="0"/>
          </a:p>
        </p:txBody>
      </p:sp>
      <p:sp>
        <p:nvSpPr>
          <p:cNvPr id="3" name="Subtitle 2"/>
          <p:cNvSpPr>
            <a:spLocks noGrp="1"/>
          </p:cNvSpPr>
          <p:nvPr>
            <p:ph type="subTitle" idx="1"/>
          </p:nvPr>
        </p:nvSpPr>
        <p:spPr/>
        <p:txBody>
          <a:bodyPr>
            <a:normAutofit/>
          </a:bodyPr>
          <a:lstStyle/>
          <a:p>
            <a:r>
              <a:rPr lang="en-US" altLang="zh-CN" b="1" dirty="0" smtClean="0"/>
              <a:t>Loops</a:t>
            </a:r>
          </a:p>
          <a:p>
            <a:r>
              <a:rPr lang="zh-CN" altLang="en-US" dirty="0"/>
              <a:t>循环</a:t>
            </a:r>
            <a:endParaRPr lang="zh-CN" altLang="en-US" b="1" dirty="0"/>
          </a:p>
        </p:txBody>
      </p:sp>
    </p:spTree>
    <p:extLst>
      <p:ext uri="{BB962C8B-B14F-4D97-AF65-F5344CB8AC3E}">
        <p14:creationId xmlns:p14="http://schemas.microsoft.com/office/powerpoint/2010/main" val="2063578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MoneyUtils.java</a:t>
            </a:r>
            <a:endParaRPr lang="zh-CN" altLang="en-US" dirty="0"/>
          </a:p>
        </p:txBody>
      </p:sp>
      <p:sp>
        <p:nvSpPr>
          <p:cNvPr id="3" name="Content Placeholder 2"/>
          <p:cNvSpPr>
            <a:spLocks noGrp="1"/>
          </p:cNvSpPr>
          <p:nvPr>
            <p:ph idx="1"/>
          </p:nvPr>
        </p:nvSpPr>
        <p:spPr/>
        <p:txBody>
          <a:bodyPr>
            <a:normAutofit lnSpcReduction="10000"/>
          </a:bodyPr>
          <a:lstStyle/>
          <a:p>
            <a:pPr marL="0" indent="0">
              <a:buNone/>
            </a:pPr>
            <a:r>
              <a:rPr lang="en-US" altLang="zh-CN" dirty="0" smtClean="0"/>
              <a:t>public </a:t>
            </a:r>
            <a:r>
              <a:rPr lang="en-US" altLang="zh-CN" dirty="0"/>
              <a:t>class </a:t>
            </a:r>
            <a:r>
              <a:rPr lang="en-US" altLang="zh-CN" dirty="0" err="1"/>
              <a:t>MoneyUtils</a:t>
            </a:r>
            <a:r>
              <a:rPr lang="en-US" altLang="zh-CN" dirty="0"/>
              <a:t> </a:t>
            </a:r>
            <a:r>
              <a:rPr lang="en-US" altLang="zh-CN" dirty="0" smtClean="0"/>
              <a:t>{</a:t>
            </a:r>
            <a:endParaRPr lang="en-US" altLang="zh-CN" dirty="0"/>
          </a:p>
          <a:p>
            <a:pPr marL="0" indent="0">
              <a:buNone/>
            </a:pPr>
            <a:r>
              <a:rPr lang="en-US" altLang="zh-CN" dirty="0"/>
              <a:t>	public static void main(String[] </a:t>
            </a:r>
            <a:r>
              <a:rPr lang="en-US" altLang="zh-CN" dirty="0" err="1"/>
              <a:t>args</a:t>
            </a:r>
            <a:r>
              <a:rPr lang="en-US" altLang="zh-CN" dirty="0"/>
              <a:t>) </a:t>
            </a:r>
            <a:r>
              <a:rPr lang="en-US" altLang="zh-CN" dirty="0" smtClean="0"/>
              <a:t>{</a:t>
            </a:r>
            <a:endParaRPr lang="en-US" altLang="zh-CN" dirty="0"/>
          </a:p>
          <a:p>
            <a:pPr marL="0" indent="0">
              <a:buNone/>
            </a:pPr>
            <a:r>
              <a:rPr lang="en-US" altLang="zh-CN" dirty="0"/>
              <a:t>	</a:t>
            </a:r>
            <a:r>
              <a:rPr lang="en-US" altLang="zh-CN" dirty="0" smtClean="0"/>
              <a:t>	double </a:t>
            </a:r>
            <a:r>
              <a:rPr lang="en-US" altLang="zh-CN" dirty="0" err="1" smtClean="0"/>
              <a:t>fv</a:t>
            </a:r>
            <a:r>
              <a:rPr lang="en-US" altLang="zh-CN" dirty="0" smtClean="0"/>
              <a:t>, </a:t>
            </a:r>
            <a:r>
              <a:rPr lang="en-US" altLang="zh-CN" dirty="0" err="1" smtClean="0"/>
              <a:t>pv</a:t>
            </a:r>
            <a:r>
              <a:rPr lang="en-US" altLang="zh-CN" dirty="0" smtClean="0"/>
              <a:t>=1000.0, r=0.1;</a:t>
            </a:r>
            <a:endParaRPr lang="en-US" altLang="zh-CN" dirty="0"/>
          </a:p>
          <a:p>
            <a:pPr marL="0" indent="0">
              <a:buNone/>
            </a:pPr>
            <a:r>
              <a:rPr lang="en-US" altLang="zh-CN" dirty="0"/>
              <a:t>		</a:t>
            </a:r>
            <a:r>
              <a:rPr lang="en-US" altLang="zh-CN" dirty="0" smtClean="0"/>
              <a:t>int N=3;</a:t>
            </a:r>
            <a:endParaRPr lang="en-US" altLang="zh-CN" dirty="0"/>
          </a:p>
          <a:p>
            <a:pPr marL="0" indent="0">
              <a:buNone/>
            </a:pPr>
            <a:r>
              <a:rPr lang="en-US" altLang="zh-CN" dirty="0"/>
              <a:t>		</a:t>
            </a:r>
            <a:r>
              <a:rPr lang="en-US" altLang="zh-CN" dirty="0" err="1" smtClean="0"/>
              <a:t>fv</a:t>
            </a:r>
            <a:r>
              <a:rPr lang="en-US" altLang="zh-CN" dirty="0" smtClean="0"/>
              <a:t>=</a:t>
            </a:r>
            <a:r>
              <a:rPr lang="en-US" altLang="zh-CN" dirty="0" err="1" smtClean="0"/>
              <a:t>pv</a:t>
            </a:r>
            <a:r>
              <a:rPr lang="en-US" altLang="zh-CN" dirty="0" smtClean="0"/>
              <a:t>;</a:t>
            </a:r>
            <a:endParaRPr lang="en-US" altLang="zh-CN" dirty="0"/>
          </a:p>
          <a:p>
            <a:pPr marL="0" indent="0">
              <a:buNone/>
            </a:pPr>
            <a:r>
              <a:rPr lang="en-US" altLang="zh-CN" dirty="0"/>
              <a:t>		</a:t>
            </a:r>
            <a:r>
              <a:rPr lang="en-US" altLang="zh-CN" dirty="0" smtClean="0">
                <a:solidFill>
                  <a:srgbClr val="0070C0"/>
                </a:solidFill>
              </a:rPr>
              <a:t>for(</a:t>
            </a:r>
            <a:r>
              <a:rPr lang="en-US" altLang="zh-CN" dirty="0" err="1" smtClean="0">
                <a:solidFill>
                  <a:srgbClr val="C00000"/>
                </a:solidFill>
              </a:rPr>
              <a:t>int</a:t>
            </a:r>
            <a:r>
              <a:rPr lang="en-US" altLang="zh-CN" dirty="0" smtClean="0">
                <a:solidFill>
                  <a:srgbClr val="C00000"/>
                </a:solidFill>
              </a:rPr>
              <a:t> </a:t>
            </a:r>
            <a:r>
              <a:rPr lang="en-US" altLang="zh-CN" dirty="0" err="1" smtClean="0">
                <a:solidFill>
                  <a:srgbClr val="C00000"/>
                </a:solidFill>
              </a:rPr>
              <a:t>i</a:t>
            </a:r>
            <a:r>
              <a:rPr lang="en-US" altLang="zh-CN" dirty="0" smtClean="0">
                <a:solidFill>
                  <a:srgbClr val="C00000"/>
                </a:solidFill>
              </a:rPr>
              <a:t>=0</a:t>
            </a:r>
            <a:r>
              <a:rPr lang="en-US" altLang="zh-CN" dirty="0" smtClean="0">
                <a:solidFill>
                  <a:srgbClr val="0070C0"/>
                </a:solidFill>
              </a:rPr>
              <a:t>;i&lt;</a:t>
            </a:r>
            <a:r>
              <a:rPr lang="en-US" altLang="zh-CN" dirty="0" err="1" smtClean="0">
                <a:solidFill>
                  <a:srgbClr val="0070C0"/>
                </a:solidFill>
              </a:rPr>
              <a:t>N;i</a:t>
            </a:r>
            <a:r>
              <a:rPr lang="en-US" altLang="zh-CN" dirty="0" smtClean="0">
                <a:solidFill>
                  <a:srgbClr val="0070C0"/>
                </a:solidFill>
              </a:rPr>
              <a:t>++) </a:t>
            </a:r>
            <a:r>
              <a:rPr lang="en-US" altLang="zh-CN" dirty="0" err="1" smtClean="0">
                <a:solidFill>
                  <a:srgbClr val="0070C0"/>
                </a:solidFill>
              </a:rPr>
              <a:t>fv</a:t>
            </a:r>
            <a:r>
              <a:rPr lang="en-US" altLang="zh-CN" dirty="0" smtClean="0">
                <a:solidFill>
                  <a:srgbClr val="0070C0"/>
                </a:solidFill>
              </a:rPr>
              <a:t>=</a:t>
            </a:r>
            <a:r>
              <a:rPr lang="en-US" altLang="zh-CN" dirty="0" err="1" smtClean="0">
                <a:solidFill>
                  <a:srgbClr val="0070C0"/>
                </a:solidFill>
              </a:rPr>
              <a:t>fv</a:t>
            </a:r>
            <a:r>
              <a:rPr lang="en-US" altLang="zh-CN" dirty="0" smtClean="0">
                <a:solidFill>
                  <a:srgbClr val="0070C0"/>
                </a:solidFill>
              </a:rPr>
              <a:t>*(1+r);</a:t>
            </a:r>
            <a:endParaRPr lang="en-US" altLang="zh-CN" dirty="0">
              <a:solidFill>
                <a:srgbClr val="0070C0"/>
              </a:solidFill>
            </a:endParaRPr>
          </a:p>
          <a:p>
            <a:pPr marL="0" indent="0">
              <a:buNone/>
            </a:pPr>
            <a:r>
              <a:rPr lang="en-US" altLang="zh-CN" dirty="0"/>
              <a:t>		</a:t>
            </a:r>
            <a:r>
              <a:rPr lang="en-US" altLang="zh-CN" dirty="0" err="1" smtClean="0"/>
              <a:t>System.out.println</a:t>
            </a:r>
            <a:r>
              <a:rPr lang="en-US" altLang="zh-CN" dirty="0" smtClean="0"/>
              <a:t>(</a:t>
            </a:r>
            <a:r>
              <a:rPr lang="en-US" altLang="zh-CN" dirty="0" err="1" smtClean="0"/>
              <a:t>fv</a:t>
            </a:r>
            <a:r>
              <a:rPr lang="en-US" altLang="zh-CN" dirty="0" smtClean="0"/>
              <a:t>);</a:t>
            </a:r>
            <a:endParaRPr lang="en-US" altLang="zh-CN" dirty="0" smtClean="0">
              <a:solidFill>
                <a:srgbClr val="00B0F0"/>
              </a:solidFill>
            </a:endParaRPr>
          </a:p>
          <a:p>
            <a:pPr marL="0" indent="0">
              <a:buNone/>
            </a:pPr>
            <a:r>
              <a:rPr lang="en-US" altLang="zh-CN" dirty="0" smtClean="0"/>
              <a:t>	}</a:t>
            </a:r>
            <a:endParaRPr lang="en-US" altLang="zh-CN" dirty="0"/>
          </a:p>
          <a:p>
            <a:pPr marL="0" indent="0">
              <a:buNone/>
            </a:pPr>
            <a:r>
              <a:rPr lang="en-US" altLang="zh-CN" dirty="0" smtClean="0"/>
              <a:t>}</a:t>
            </a:r>
            <a:endParaRPr lang="zh-CN" altLang="en-US" dirty="0"/>
          </a:p>
          <a:p>
            <a:endParaRPr lang="zh-CN" altLang="en-US" dirty="0"/>
          </a:p>
        </p:txBody>
      </p:sp>
    </p:spTree>
    <p:extLst>
      <p:ext uri="{BB962C8B-B14F-4D97-AF65-F5344CB8AC3E}">
        <p14:creationId xmlns:p14="http://schemas.microsoft.com/office/powerpoint/2010/main" val="2646184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MoneyUtils.java (while version)</a:t>
            </a:r>
            <a:endParaRPr lang="zh-CN" alt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altLang="zh-CN" dirty="0" smtClean="0"/>
              <a:t>public </a:t>
            </a:r>
            <a:r>
              <a:rPr lang="en-US" altLang="zh-CN" dirty="0"/>
              <a:t>class </a:t>
            </a:r>
            <a:r>
              <a:rPr lang="en-US" altLang="zh-CN" dirty="0" err="1"/>
              <a:t>MoneyUtils</a:t>
            </a:r>
            <a:r>
              <a:rPr lang="en-US" altLang="zh-CN" dirty="0"/>
              <a:t> </a:t>
            </a:r>
            <a:r>
              <a:rPr lang="en-US" altLang="zh-CN" dirty="0" smtClean="0"/>
              <a:t>{</a:t>
            </a:r>
            <a:endParaRPr lang="en-US" altLang="zh-CN" dirty="0"/>
          </a:p>
          <a:p>
            <a:pPr marL="0" indent="0">
              <a:buNone/>
            </a:pPr>
            <a:r>
              <a:rPr lang="en-US" altLang="zh-CN" dirty="0"/>
              <a:t>	public static void main(String[] </a:t>
            </a:r>
            <a:r>
              <a:rPr lang="en-US" altLang="zh-CN" dirty="0" err="1"/>
              <a:t>args</a:t>
            </a:r>
            <a:r>
              <a:rPr lang="en-US" altLang="zh-CN" dirty="0"/>
              <a:t>) </a:t>
            </a:r>
            <a:r>
              <a:rPr lang="en-US" altLang="zh-CN" dirty="0" smtClean="0"/>
              <a:t>{</a:t>
            </a:r>
            <a:endParaRPr lang="en-US" altLang="zh-CN" dirty="0"/>
          </a:p>
          <a:p>
            <a:pPr marL="0" indent="0">
              <a:buNone/>
            </a:pPr>
            <a:r>
              <a:rPr lang="en-US" altLang="zh-CN" dirty="0"/>
              <a:t>	</a:t>
            </a:r>
            <a:r>
              <a:rPr lang="en-US" altLang="zh-CN" dirty="0" smtClean="0"/>
              <a:t>	double </a:t>
            </a:r>
            <a:r>
              <a:rPr lang="en-US" altLang="zh-CN" dirty="0" err="1" smtClean="0"/>
              <a:t>fv</a:t>
            </a:r>
            <a:r>
              <a:rPr lang="en-US" altLang="zh-CN" dirty="0" smtClean="0"/>
              <a:t>, </a:t>
            </a:r>
            <a:r>
              <a:rPr lang="en-US" altLang="zh-CN" dirty="0" err="1" smtClean="0"/>
              <a:t>pv</a:t>
            </a:r>
            <a:r>
              <a:rPr lang="en-US" altLang="zh-CN" dirty="0" smtClean="0"/>
              <a:t>=1000.0, r=0.1;</a:t>
            </a:r>
            <a:endParaRPr lang="en-US" altLang="zh-CN" dirty="0"/>
          </a:p>
          <a:p>
            <a:pPr marL="0" indent="0">
              <a:buNone/>
            </a:pPr>
            <a:r>
              <a:rPr lang="en-US" altLang="zh-CN" dirty="0"/>
              <a:t>		</a:t>
            </a:r>
            <a:r>
              <a:rPr lang="en-US" altLang="zh-CN" dirty="0" smtClean="0"/>
              <a:t>i</a:t>
            </a:r>
            <a:r>
              <a:rPr lang="en-US" altLang="zh-CN" dirty="0"/>
              <a:t>n</a:t>
            </a:r>
            <a:r>
              <a:rPr lang="en-US" altLang="zh-CN" dirty="0" smtClean="0"/>
              <a:t>t N=3,i=0;</a:t>
            </a:r>
            <a:endParaRPr lang="en-US" altLang="zh-CN" dirty="0"/>
          </a:p>
          <a:p>
            <a:pPr marL="0" indent="0">
              <a:buNone/>
            </a:pPr>
            <a:r>
              <a:rPr lang="en-US" altLang="zh-CN" dirty="0"/>
              <a:t>		</a:t>
            </a:r>
            <a:r>
              <a:rPr lang="en-US" altLang="zh-CN" dirty="0" err="1" smtClean="0"/>
              <a:t>fv</a:t>
            </a:r>
            <a:r>
              <a:rPr lang="en-US" altLang="zh-CN" dirty="0" smtClean="0"/>
              <a:t>=</a:t>
            </a:r>
            <a:r>
              <a:rPr lang="en-US" altLang="zh-CN" dirty="0" err="1" smtClean="0"/>
              <a:t>pv</a:t>
            </a:r>
            <a:r>
              <a:rPr lang="en-US" altLang="zh-CN" dirty="0" smtClean="0"/>
              <a:t>;</a:t>
            </a:r>
            <a:endParaRPr lang="en-US" altLang="zh-CN" dirty="0"/>
          </a:p>
          <a:p>
            <a:pPr marL="0" indent="0">
              <a:buNone/>
            </a:pPr>
            <a:r>
              <a:rPr lang="en-US" altLang="zh-CN" dirty="0"/>
              <a:t>		</a:t>
            </a:r>
            <a:r>
              <a:rPr lang="en-US" altLang="zh-CN" dirty="0">
                <a:solidFill>
                  <a:srgbClr val="0070C0"/>
                </a:solidFill>
              </a:rPr>
              <a:t>while(</a:t>
            </a:r>
            <a:r>
              <a:rPr lang="en-US" altLang="zh-CN" dirty="0" err="1">
                <a:solidFill>
                  <a:srgbClr val="0070C0"/>
                </a:solidFill>
              </a:rPr>
              <a:t>i</a:t>
            </a:r>
            <a:r>
              <a:rPr lang="en-US" altLang="zh-CN" dirty="0">
                <a:solidFill>
                  <a:srgbClr val="0070C0"/>
                </a:solidFill>
              </a:rPr>
              <a:t>&lt;N){</a:t>
            </a:r>
          </a:p>
          <a:p>
            <a:pPr marL="0" indent="0">
              <a:buNone/>
            </a:pPr>
            <a:r>
              <a:rPr lang="en-US" altLang="zh-CN" dirty="0">
                <a:solidFill>
                  <a:srgbClr val="0070C0"/>
                </a:solidFill>
              </a:rPr>
              <a:t>			</a:t>
            </a:r>
            <a:r>
              <a:rPr lang="en-US" altLang="zh-CN" dirty="0" err="1">
                <a:solidFill>
                  <a:srgbClr val="0070C0"/>
                </a:solidFill>
              </a:rPr>
              <a:t>fv</a:t>
            </a:r>
            <a:r>
              <a:rPr lang="en-US" altLang="zh-CN" dirty="0">
                <a:solidFill>
                  <a:srgbClr val="0070C0"/>
                </a:solidFill>
              </a:rPr>
              <a:t>=</a:t>
            </a:r>
            <a:r>
              <a:rPr lang="en-US" altLang="zh-CN" dirty="0" err="1">
                <a:solidFill>
                  <a:srgbClr val="0070C0"/>
                </a:solidFill>
              </a:rPr>
              <a:t>fv</a:t>
            </a:r>
            <a:r>
              <a:rPr lang="en-US" altLang="zh-CN" dirty="0">
                <a:solidFill>
                  <a:srgbClr val="0070C0"/>
                </a:solidFill>
              </a:rPr>
              <a:t>*(1+r);</a:t>
            </a:r>
          </a:p>
          <a:p>
            <a:pPr marL="0" indent="0">
              <a:buNone/>
            </a:pPr>
            <a:r>
              <a:rPr lang="en-US" altLang="zh-CN" dirty="0">
                <a:solidFill>
                  <a:srgbClr val="0070C0"/>
                </a:solidFill>
              </a:rPr>
              <a:t>			</a:t>
            </a:r>
            <a:r>
              <a:rPr lang="en-US" altLang="zh-CN" dirty="0" err="1">
                <a:solidFill>
                  <a:srgbClr val="0070C0"/>
                </a:solidFill>
              </a:rPr>
              <a:t>i</a:t>
            </a:r>
            <a:r>
              <a:rPr lang="en-US" altLang="zh-CN" dirty="0">
                <a:solidFill>
                  <a:srgbClr val="0070C0"/>
                </a:solidFill>
              </a:rPr>
              <a:t>++;</a:t>
            </a:r>
          </a:p>
          <a:p>
            <a:pPr marL="0" indent="0">
              <a:buNone/>
            </a:pPr>
            <a:r>
              <a:rPr lang="en-US" altLang="zh-CN" dirty="0">
                <a:solidFill>
                  <a:srgbClr val="0070C0"/>
                </a:solidFill>
              </a:rPr>
              <a:t>		}</a:t>
            </a:r>
          </a:p>
          <a:p>
            <a:pPr marL="0" indent="0">
              <a:buNone/>
            </a:pPr>
            <a:r>
              <a:rPr lang="en-US" altLang="zh-CN" dirty="0" smtClean="0"/>
              <a:t>		</a:t>
            </a:r>
            <a:r>
              <a:rPr lang="en-US" altLang="zh-CN" dirty="0" err="1" smtClean="0"/>
              <a:t>System.out.println</a:t>
            </a:r>
            <a:r>
              <a:rPr lang="en-US" altLang="zh-CN" dirty="0" smtClean="0"/>
              <a:t>(</a:t>
            </a:r>
            <a:r>
              <a:rPr lang="en-US" altLang="zh-CN" dirty="0" err="1" smtClean="0"/>
              <a:t>fv</a:t>
            </a:r>
            <a:r>
              <a:rPr lang="en-US" altLang="zh-CN" dirty="0" smtClean="0"/>
              <a:t>);</a:t>
            </a:r>
            <a:endParaRPr lang="en-US" altLang="zh-CN" dirty="0" smtClean="0">
              <a:solidFill>
                <a:srgbClr val="00B0F0"/>
              </a:solidFill>
            </a:endParaRPr>
          </a:p>
          <a:p>
            <a:pPr marL="0" indent="0">
              <a:buNone/>
            </a:pPr>
            <a:r>
              <a:rPr lang="en-US" altLang="zh-CN" dirty="0" smtClean="0"/>
              <a:t>	}</a:t>
            </a:r>
            <a:endParaRPr lang="en-US" altLang="zh-CN" dirty="0"/>
          </a:p>
          <a:p>
            <a:pPr marL="0" indent="0">
              <a:buNone/>
            </a:pPr>
            <a:r>
              <a:rPr lang="en-US" altLang="zh-CN" dirty="0" smtClean="0"/>
              <a:t>}</a:t>
            </a:r>
            <a:endParaRPr lang="zh-CN" altLang="en-US" dirty="0"/>
          </a:p>
          <a:p>
            <a:endParaRPr lang="zh-CN" altLang="en-US" dirty="0"/>
          </a:p>
        </p:txBody>
      </p:sp>
    </p:spTree>
    <p:extLst>
      <p:ext uri="{BB962C8B-B14F-4D97-AF65-F5344CB8AC3E}">
        <p14:creationId xmlns:p14="http://schemas.microsoft.com/office/powerpoint/2010/main" val="3254892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MoneyUtils.java (do-while version)</a:t>
            </a:r>
            <a:endParaRPr lang="zh-CN" alt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altLang="zh-CN" dirty="0" smtClean="0"/>
              <a:t>public </a:t>
            </a:r>
            <a:r>
              <a:rPr lang="en-US" altLang="zh-CN" dirty="0"/>
              <a:t>class </a:t>
            </a:r>
            <a:r>
              <a:rPr lang="en-US" altLang="zh-CN" dirty="0" err="1"/>
              <a:t>MoneyUtils</a:t>
            </a:r>
            <a:r>
              <a:rPr lang="en-US" altLang="zh-CN" dirty="0"/>
              <a:t> </a:t>
            </a:r>
            <a:r>
              <a:rPr lang="en-US" altLang="zh-CN" dirty="0" smtClean="0"/>
              <a:t>{</a:t>
            </a:r>
            <a:endParaRPr lang="en-US" altLang="zh-CN" dirty="0"/>
          </a:p>
          <a:p>
            <a:pPr marL="0" indent="0">
              <a:buNone/>
            </a:pPr>
            <a:r>
              <a:rPr lang="en-US" altLang="zh-CN" dirty="0"/>
              <a:t>	public static void main(String[] </a:t>
            </a:r>
            <a:r>
              <a:rPr lang="en-US" altLang="zh-CN" dirty="0" err="1"/>
              <a:t>args</a:t>
            </a:r>
            <a:r>
              <a:rPr lang="en-US" altLang="zh-CN" dirty="0"/>
              <a:t>) </a:t>
            </a:r>
            <a:r>
              <a:rPr lang="en-US" altLang="zh-CN" dirty="0" smtClean="0"/>
              <a:t>{</a:t>
            </a:r>
            <a:endParaRPr lang="en-US" altLang="zh-CN" dirty="0"/>
          </a:p>
          <a:p>
            <a:pPr marL="0" indent="0">
              <a:buNone/>
            </a:pPr>
            <a:r>
              <a:rPr lang="en-US" altLang="zh-CN" dirty="0"/>
              <a:t>	</a:t>
            </a:r>
            <a:r>
              <a:rPr lang="en-US" altLang="zh-CN" dirty="0" smtClean="0"/>
              <a:t>	double </a:t>
            </a:r>
            <a:r>
              <a:rPr lang="en-US" altLang="zh-CN" dirty="0" err="1" smtClean="0"/>
              <a:t>fv</a:t>
            </a:r>
            <a:r>
              <a:rPr lang="en-US" altLang="zh-CN" dirty="0" smtClean="0"/>
              <a:t>, </a:t>
            </a:r>
            <a:r>
              <a:rPr lang="en-US" altLang="zh-CN" dirty="0" err="1" smtClean="0"/>
              <a:t>pv</a:t>
            </a:r>
            <a:r>
              <a:rPr lang="en-US" altLang="zh-CN" dirty="0" smtClean="0"/>
              <a:t>=1000.0, r=0.1;</a:t>
            </a:r>
            <a:endParaRPr lang="en-US" altLang="zh-CN" dirty="0"/>
          </a:p>
          <a:p>
            <a:pPr marL="0" indent="0">
              <a:buNone/>
            </a:pPr>
            <a:r>
              <a:rPr lang="en-US" altLang="zh-CN" dirty="0"/>
              <a:t>		</a:t>
            </a:r>
            <a:r>
              <a:rPr lang="en-US" altLang="zh-CN" dirty="0" smtClean="0"/>
              <a:t>i</a:t>
            </a:r>
            <a:r>
              <a:rPr lang="en-US" altLang="zh-CN" dirty="0"/>
              <a:t>n</a:t>
            </a:r>
            <a:r>
              <a:rPr lang="en-US" altLang="zh-CN" dirty="0" smtClean="0"/>
              <a:t>t N=3,i=0;</a:t>
            </a:r>
            <a:endParaRPr lang="en-US" altLang="zh-CN" dirty="0"/>
          </a:p>
          <a:p>
            <a:pPr marL="0" indent="0">
              <a:buNone/>
            </a:pPr>
            <a:r>
              <a:rPr lang="en-US" altLang="zh-CN" dirty="0"/>
              <a:t>		</a:t>
            </a:r>
            <a:r>
              <a:rPr lang="en-US" altLang="zh-CN" dirty="0" err="1" smtClean="0"/>
              <a:t>fv</a:t>
            </a:r>
            <a:r>
              <a:rPr lang="en-US" altLang="zh-CN" dirty="0" smtClean="0"/>
              <a:t>=</a:t>
            </a:r>
            <a:r>
              <a:rPr lang="en-US" altLang="zh-CN" dirty="0" err="1" smtClean="0"/>
              <a:t>pv</a:t>
            </a:r>
            <a:r>
              <a:rPr lang="en-US" altLang="zh-CN" dirty="0" smtClean="0"/>
              <a:t>;</a:t>
            </a:r>
            <a:endParaRPr lang="en-US" altLang="zh-CN" dirty="0"/>
          </a:p>
          <a:p>
            <a:pPr marL="0" indent="0">
              <a:buNone/>
            </a:pPr>
            <a:r>
              <a:rPr lang="en-US" altLang="zh-CN" dirty="0"/>
              <a:t>		</a:t>
            </a:r>
            <a:r>
              <a:rPr lang="en-US" altLang="zh-CN" dirty="0" smtClean="0">
                <a:solidFill>
                  <a:srgbClr val="0070C0"/>
                </a:solidFill>
              </a:rPr>
              <a:t>do{</a:t>
            </a:r>
            <a:endParaRPr lang="en-US" altLang="zh-CN" dirty="0">
              <a:solidFill>
                <a:srgbClr val="0070C0"/>
              </a:solidFill>
            </a:endParaRPr>
          </a:p>
          <a:p>
            <a:pPr marL="0" indent="0">
              <a:buNone/>
            </a:pPr>
            <a:r>
              <a:rPr lang="en-US" altLang="zh-CN" dirty="0">
                <a:solidFill>
                  <a:srgbClr val="0070C0"/>
                </a:solidFill>
              </a:rPr>
              <a:t>			</a:t>
            </a:r>
            <a:r>
              <a:rPr lang="en-US" altLang="zh-CN" dirty="0" err="1">
                <a:solidFill>
                  <a:srgbClr val="0070C0"/>
                </a:solidFill>
              </a:rPr>
              <a:t>fv</a:t>
            </a:r>
            <a:r>
              <a:rPr lang="en-US" altLang="zh-CN" dirty="0">
                <a:solidFill>
                  <a:srgbClr val="0070C0"/>
                </a:solidFill>
              </a:rPr>
              <a:t>=</a:t>
            </a:r>
            <a:r>
              <a:rPr lang="en-US" altLang="zh-CN" dirty="0" err="1">
                <a:solidFill>
                  <a:srgbClr val="0070C0"/>
                </a:solidFill>
              </a:rPr>
              <a:t>fv</a:t>
            </a:r>
            <a:r>
              <a:rPr lang="en-US" altLang="zh-CN" dirty="0">
                <a:solidFill>
                  <a:srgbClr val="0070C0"/>
                </a:solidFill>
              </a:rPr>
              <a:t>*(1+r);</a:t>
            </a:r>
          </a:p>
          <a:p>
            <a:pPr marL="0" indent="0">
              <a:buNone/>
            </a:pPr>
            <a:r>
              <a:rPr lang="en-US" altLang="zh-CN" dirty="0">
                <a:solidFill>
                  <a:srgbClr val="0070C0"/>
                </a:solidFill>
              </a:rPr>
              <a:t>			</a:t>
            </a:r>
            <a:r>
              <a:rPr lang="en-US" altLang="zh-CN" dirty="0" err="1">
                <a:solidFill>
                  <a:srgbClr val="0070C0"/>
                </a:solidFill>
              </a:rPr>
              <a:t>i</a:t>
            </a:r>
            <a:r>
              <a:rPr lang="en-US" altLang="zh-CN" dirty="0">
                <a:solidFill>
                  <a:srgbClr val="0070C0"/>
                </a:solidFill>
              </a:rPr>
              <a:t>++;</a:t>
            </a:r>
          </a:p>
          <a:p>
            <a:pPr marL="0" indent="0">
              <a:buNone/>
            </a:pPr>
            <a:r>
              <a:rPr lang="en-US" altLang="zh-CN" dirty="0">
                <a:solidFill>
                  <a:srgbClr val="0070C0"/>
                </a:solidFill>
              </a:rPr>
              <a:t>		</a:t>
            </a:r>
            <a:r>
              <a:rPr lang="en-US" altLang="zh-CN" dirty="0" smtClean="0">
                <a:solidFill>
                  <a:srgbClr val="0070C0"/>
                </a:solidFill>
              </a:rPr>
              <a:t>}while(</a:t>
            </a:r>
            <a:r>
              <a:rPr lang="en-US" altLang="zh-CN" dirty="0" err="1" smtClean="0">
                <a:solidFill>
                  <a:srgbClr val="0070C0"/>
                </a:solidFill>
              </a:rPr>
              <a:t>i</a:t>
            </a:r>
            <a:r>
              <a:rPr lang="en-US" altLang="zh-CN" dirty="0" smtClean="0">
                <a:solidFill>
                  <a:srgbClr val="0070C0"/>
                </a:solidFill>
              </a:rPr>
              <a:t>&lt;N);</a:t>
            </a:r>
            <a:endParaRPr lang="en-US" altLang="zh-CN" dirty="0">
              <a:solidFill>
                <a:srgbClr val="0070C0"/>
              </a:solidFill>
            </a:endParaRPr>
          </a:p>
          <a:p>
            <a:pPr marL="0" indent="0">
              <a:buNone/>
            </a:pPr>
            <a:r>
              <a:rPr lang="en-US" altLang="zh-CN" dirty="0" smtClean="0"/>
              <a:t>		</a:t>
            </a:r>
            <a:r>
              <a:rPr lang="en-US" altLang="zh-CN" dirty="0" err="1" smtClean="0"/>
              <a:t>System.out.println</a:t>
            </a:r>
            <a:r>
              <a:rPr lang="en-US" altLang="zh-CN" dirty="0" smtClean="0"/>
              <a:t>(</a:t>
            </a:r>
            <a:r>
              <a:rPr lang="en-US" altLang="zh-CN" dirty="0" err="1" smtClean="0"/>
              <a:t>fv</a:t>
            </a:r>
            <a:r>
              <a:rPr lang="en-US" altLang="zh-CN" dirty="0" smtClean="0"/>
              <a:t>);</a:t>
            </a:r>
            <a:endParaRPr lang="en-US" altLang="zh-CN" dirty="0" smtClean="0">
              <a:solidFill>
                <a:srgbClr val="00B0F0"/>
              </a:solidFill>
            </a:endParaRPr>
          </a:p>
          <a:p>
            <a:pPr marL="0" indent="0">
              <a:buNone/>
            </a:pPr>
            <a:r>
              <a:rPr lang="en-US" altLang="zh-CN" dirty="0" smtClean="0"/>
              <a:t>	}</a:t>
            </a:r>
            <a:endParaRPr lang="en-US" altLang="zh-CN" dirty="0"/>
          </a:p>
          <a:p>
            <a:pPr marL="0" indent="0">
              <a:buNone/>
            </a:pPr>
            <a:r>
              <a:rPr lang="en-US" altLang="zh-CN" dirty="0" smtClean="0"/>
              <a:t>}</a:t>
            </a:r>
            <a:endParaRPr lang="zh-CN" altLang="en-US" dirty="0"/>
          </a:p>
          <a:p>
            <a:endParaRPr lang="zh-CN" altLang="en-US" dirty="0"/>
          </a:p>
        </p:txBody>
      </p:sp>
    </p:spTree>
    <p:extLst>
      <p:ext uri="{BB962C8B-B14F-4D97-AF65-F5344CB8AC3E}">
        <p14:creationId xmlns:p14="http://schemas.microsoft.com/office/powerpoint/2010/main" val="2991028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MoneyUtils.java </a:t>
            </a:r>
            <a:r>
              <a:rPr lang="en-US" altLang="zh-CN" dirty="0" smtClean="0"/>
              <a:t>(method version</a:t>
            </a:r>
            <a:r>
              <a:rPr lang="en-US" altLang="zh-CN" dirty="0"/>
              <a:t>)</a:t>
            </a:r>
            <a:endParaRPr lang="zh-CN" alt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altLang="zh-CN" dirty="0"/>
              <a:t>public class </a:t>
            </a:r>
            <a:r>
              <a:rPr lang="en-US" altLang="zh-CN" b="0" dirty="0" err="1"/>
              <a:t>MoneyUtils</a:t>
            </a:r>
            <a:r>
              <a:rPr lang="en-US" altLang="zh-CN" b="0" dirty="0"/>
              <a:t> </a:t>
            </a:r>
            <a:r>
              <a:rPr lang="en-US" altLang="zh-CN" dirty="0"/>
              <a:t>{</a:t>
            </a:r>
          </a:p>
          <a:p>
            <a:pPr marL="0" indent="0">
              <a:buNone/>
            </a:pPr>
            <a:r>
              <a:rPr lang="en-US" altLang="zh-CN" dirty="0" smtClean="0"/>
              <a:t>	</a:t>
            </a:r>
            <a:r>
              <a:rPr lang="en-US" altLang="zh-CN" dirty="0"/>
              <a:t>public static void main(String[] </a:t>
            </a:r>
            <a:r>
              <a:rPr lang="en-US" altLang="zh-CN" b="0" dirty="0" err="1"/>
              <a:t>args</a:t>
            </a:r>
            <a:r>
              <a:rPr lang="en-US" altLang="zh-CN" dirty="0"/>
              <a:t>) </a:t>
            </a:r>
            <a:r>
              <a:rPr lang="en-US" altLang="zh-CN" dirty="0" smtClean="0"/>
              <a:t>{</a:t>
            </a:r>
          </a:p>
          <a:p>
            <a:pPr marL="0" indent="0">
              <a:buNone/>
            </a:pPr>
            <a:r>
              <a:rPr lang="en-US" altLang="zh-CN" dirty="0" smtClean="0"/>
              <a:t>                   double </a:t>
            </a:r>
            <a:r>
              <a:rPr lang="en-US" altLang="zh-CN" b="0" dirty="0" err="1" smtClean="0"/>
              <a:t>fv</a:t>
            </a:r>
            <a:r>
              <a:rPr lang="en-US" altLang="zh-CN" b="0" dirty="0" smtClean="0"/>
              <a:t> </a:t>
            </a:r>
            <a:r>
              <a:rPr lang="en-US" altLang="zh-CN" b="0" dirty="0" smtClean="0">
                <a:solidFill>
                  <a:srgbClr val="0070C0"/>
                </a:solidFill>
              </a:rPr>
              <a:t>= </a:t>
            </a:r>
            <a:r>
              <a:rPr lang="en-US" altLang="zh-CN" dirty="0" err="1" smtClean="0">
                <a:solidFill>
                  <a:srgbClr val="0070C0"/>
                </a:solidFill>
              </a:rPr>
              <a:t>calcFV</a:t>
            </a:r>
            <a:r>
              <a:rPr lang="en-US" altLang="zh-CN" dirty="0" smtClean="0">
                <a:solidFill>
                  <a:srgbClr val="0070C0"/>
                </a:solidFill>
              </a:rPr>
              <a:t>(1000.0,0.1,10);</a:t>
            </a:r>
          </a:p>
          <a:p>
            <a:pPr marL="0" indent="0">
              <a:buNone/>
            </a:pPr>
            <a:r>
              <a:rPr lang="en-US" altLang="zh-CN" dirty="0"/>
              <a:t> </a:t>
            </a:r>
            <a:r>
              <a:rPr lang="en-US" altLang="zh-CN" dirty="0" smtClean="0"/>
              <a:t>                  </a:t>
            </a:r>
            <a:r>
              <a:rPr lang="en-US" altLang="zh-CN" b="0" dirty="0" err="1" smtClean="0"/>
              <a:t>System.out.print</a:t>
            </a:r>
            <a:r>
              <a:rPr lang="en-US" altLang="zh-CN" b="0" dirty="0" smtClean="0"/>
              <a:t>(“The future value is ”+</a:t>
            </a:r>
            <a:r>
              <a:rPr lang="en-US" altLang="zh-CN" b="0" dirty="0" err="1" smtClean="0"/>
              <a:t>fv</a:t>
            </a:r>
            <a:r>
              <a:rPr lang="en-US" altLang="zh-CN" b="0" dirty="0" smtClean="0"/>
              <a:t>);</a:t>
            </a:r>
          </a:p>
          <a:p>
            <a:pPr marL="0" indent="0">
              <a:buNone/>
            </a:pPr>
            <a:r>
              <a:rPr lang="en-US" altLang="zh-CN" dirty="0" smtClean="0">
                <a:solidFill>
                  <a:srgbClr val="00B0F0"/>
                </a:solidFill>
              </a:rPr>
              <a:t> </a:t>
            </a:r>
            <a:r>
              <a:rPr lang="en-US" altLang="zh-CN" dirty="0"/>
              <a:t>	}</a:t>
            </a:r>
          </a:p>
          <a:p>
            <a:pPr marL="0" indent="0">
              <a:buNone/>
            </a:pPr>
            <a:r>
              <a:rPr lang="en-US" altLang="zh-CN" dirty="0"/>
              <a:t>	</a:t>
            </a:r>
            <a:r>
              <a:rPr lang="en-US" altLang="zh-CN" dirty="0" smtClean="0"/>
              <a:t>public static double </a:t>
            </a:r>
            <a:r>
              <a:rPr lang="en-US" altLang="zh-CN" dirty="0" err="1" smtClean="0">
                <a:solidFill>
                  <a:srgbClr val="0070C0"/>
                </a:solidFill>
              </a:rPr>
              <a:t>calcFV</a:t>
            </a:r>
            <a:r>
              <a:rPr lang="en-US" altLang="zh-CN" dirty="0" smtClean="0"/>
              <a:t>(double </a:t>
            </a:r>
            <a:r>
              <a:rPr lang="en-US" altLang="zh-CN" b="0" dirty="0" err="1" smtClean="0"/>
              <a:t>pv</a:t>
            </a:r>
            <a:r>
              <a:rPr lang="en-US" altLang="zh-CN" dirty="0" smtClean="0"/>
              <a:t>, double </a:t>
            </a:r>
            <a:r>
              <a:rPr lang="en-US" altLang="zh-CN" b="0" dirty="0" smtClean="0"/>
              <a:t>r</a:t>
            </a:r>
            <a:r>
              <a:rPr lang="en-US" altLang="zh-CN" dirty="0" smtClean="0"/>
              <a:t>, int </a:t>
            </a:r>
            <a:r>
              <a:rPr lang="en-US" altLang="zh-CN" b="0" dirty="0" smtClean="0"/>
              <a:t>N) </a:t>
            </a:r>
            <a:r>
              <a:rPr lang="en-US" altLang="zh-CN" dirty="0" smtClean="0"/>
              <a:t>{</a:t>
            </a:r>
          </a:p>
          <a:p>
            <a:pPr marL="0" indent="0">
              <a:buNone/>
            </a:pPr>
            <a:r>
              <a:rPr lang="en-US" altLang="zh-CN" dirty="0"/>
              <a:t>		double </a:t>
            </a:r>
            <a:r>
              <a:rPr lang="en-US" altLang="zh-CN" b="0" dirty="0" err="1" smtClean="0"/>
              <a:t>fv</a:t>
            </a:r>
            <a:r>
              <a:rPr lang="en-US" altLang="zh-CN" b="0" dirty="0" smtClean="0"/>
              <a:t>=</a:t>
            </a:r>
            <a:r>
              <a:rPr lang="en-US" altLang="zh-CN" b="0" dirty="0" err="1" smtClean="0"/>
              <a:t>pv</a:t>
            </a:r>
            <a:r>
              <a:rPr lang="en-US" altLang="zh-CN" b="0" dirty="0" smtClean="0"/>
              <a:t>;</a:t>
            </a:r>
            <a:endParaRPr lang="en-US" altLang="zh-CN" b="0" dirty="0"/>
          </a:p>
          <a:p>
            <a:pPr marL="0" indent="0">
              <a:buNone/>
            </a:pPr>
            <a:r>
              <a:rPr lang="en-US" altLang="zh-CN" dirty="0"/>
              <a:t>		</a:t>
            </a:r>
            <a:r>
              <a:rPr lang="en-US" altLang="zh-CN" dirty="0">
                <a:solidFill>
                  <a:srgbClr val="0070C0"/>
                </a:solidFill>
              </a:rPr>
              <a:t>for</a:t>
            </a:r>
            <a:r>
              <a:rPr lang="en-US" altLang="zh-CN" b="0" dirty="0">
                <a:solidFill>
                  <a:srgbClr val="0070C0"/>
                </a:solidFill>
              </a:rPr>
              <a:t>(</a:t>
            </a:r>
            <a:r>
              <a:rPr lang="en-US" altLang="zh-CN" dirty="0" err="1">
                <a:solidFill>
                  <a:srgbClr val="0070C0"/>
                </a:solidFill>
              </a:rPr>
              <a:t>int</a:t>
            </a:r>
            <a:r>
              <a:rPr lang="en-US" altLang="zh-CN" b="0" dirty="0">
                <a:solidFill>
                  <a:srgbClr val="0070C0"/>
                </a:solidFill>
              </a:rPr>
              <a:t> </a:t>
            </a:r>
            <a:r>
              <a:rPr lang="en-US" altLang="zh-CN" b="0" dirty="0" err="1">
                <a:solidFill>
                  <a:srgbClr val="0070C0"/>
                </a:solidFill>
              </a:rPr>
              <a:t>i</a:t>
            </a:r>
            <a:r>
              <a:rPr lang="en-US" altLang="zh-CN" b="0" dirty="0">
                <a:solidFill>
                  <a:srgbClr val="0070C0"/>
                </a:solidFill>
              </a:rPr>
              <a:t>=0;i&lt;</a:t>
            </a:r>
            <a:r>
              <a:rPr lang="en-US" altLang="zh-CN" b="0" dirty="0" err="1">
                <a:solidFill>
                  <a:srgbClr val="0070C0"/>
                </a:solidFill>
              </a:rPr>
              <a:t>N;i</a:t>
            </a:r>
            <a:r>
              <a:rPr lang="en-US" altLang="zh-CN" b="0" dirty="0">
                <a:solidFill>
                  <a:srgbClr val="0070C0"/>
                </a:solidFill>
              </a:rPr>
              <a:t>++) </a:t>
            </a:r>
            <a:r>
              <a:rPr lang="en-US" altLang="zh-CN" b="0" dirty="0" err="1">
                <a:solidFill>
                  <a:srgbClr val="0070C0"/>
                </a:solidFill>
              </a:rPr>
              <a:t>fv</a:t>
            </a:r>
            <a:r>
              <a:rPr lang="en-US" altLang="zh-CN" b="0" dirty="0">
                <a:solidFill>
                  <a:srgbClr val="0070C0"/>
                </a:solidFill>
              </a:rPr>
              <a:t>=</a:t>
            </a:r>
            <a:r>
              <a:rPr lang="en-US" altLang="zh-CN" b="0" dirty="0" err="1">
                <a:solidFill>
                  <a:srgbClr val="0070C0"/>
                </a:solidFill>
              </a:rPr>
              <a:t>fv</a:t>
            </a:r>
            <a:r>
              <a:rPr lang="en-US" altLang="zh-CN" b="0" dirty="0">
                <a:solidFill>
                  <a:srgbClr val="0070C0"/>
                </a:solidFill>
              </a:rPr>
              <a:t>*(1+r</a:t>
            </a:r>
            <a:r>
              <a:rPr lang="en-US" altLang="zh-CN" b="0" dirty="0" smtClean="0">
                <a:solidFill>
                  <a:srgbClr val="0070C0"/>
                </a:solidFill>
              </a:rPr>
              <a:t>);</a:t>
            </a:r>
          </a:p>
          <a:p>
            <a:pPr marL="0" indent="0">
              <a:buNone/>
            </a:pPr>
            <a:r>
              <a:rPr lang="en-US" altLang="zh-CN" dirty="0"/>
              <a:t>	</a:t>
            </a:r>
            <a:r>
              <a:rPr lang="en-US" altLang="zh-CN" dirty="0" smtClean="0"/>
              <a:t>	return </a:t>
            </a:r>
            <a:r>
              <a:rPr lang="en-US" altLang="zh-CN" b="0" dirty="0" err="1" smtClean="0"/>
              <a:t>fv</a:t>
            </a:r>
            <a:r>
              <a:rPr lang="en-US" altLang="zh-CN" dirty="0" smtClean="0"/>
              <a:t>;</a:t>
            </a:r>
            <a:endParaRPr lang="en-US" altLang="zh-CN" dirty="0"/>
          </a:p>
          <a:p>
            <a:pPr marL="0" indent="0">
              <a:buNone/>
            </a:pPr>
            <a:r>
              <a:rPr lang="en-US" altLang="zh-CN" dirty="0"/>
              <a:t>	}</a:t>
            </a:r>
          </a:p>
          <a:p>
            <a:pPr marL="0" indent="0">
              <a:buNone/>
            </a:pPr>
            <a:r>
              <a:rPr lang="en-US" altLang="zh-CN" dirty="0"/>
              <a:t>}</a:t>
            </a:r>
            <a:endParaRPr lang="zh-CN" altLang="en-US" dirty="0"/>
          </a:p>
          <a:p>
            <a:endParaRPr lang="zh-CN" altLang="en-US" dirty="0"/>
          </a:p>
        </p:txBody>
      </p:sp>
      <p:pic>
        <p:nvPicPr>
          <p:cNvPr id="4" name="图片 3"/>
          <p:cNvPicPr>
            <a:picLocks noChangeAspect="1"/>
          </p:cNvPicPr>
          <p:nvPr/>
        </p:nvPicPr>
        <p:blipFill>
          <a:blip r:embed="rId2"/>
          <a:stretch>
            <a:fillRect/>
          </a:stretch>
        </p:blipFill>
        <p:spPr>
          <a:xfrm>
            <a:off x="2007610" y="5262706"/>
            <a:ext cx="5695517" cy="1433226"/>
          </a:xfrm>
          <a:prstGeom prst="rect">
            <a:avLst/>
          </a:prstGeom>
        </p:spPr>
      </p:pic>
    </p:spTree>
    <p:extLst>
      <p:ext uri="{BB962C8B-B14F-4D97-AF65-F5344CB8AC3E}">
        <p14:creationId xmlns:p14="http://schemas.microsoft.com/office/powerpoint/2010/main" val="295051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Round to </a:t>
            </a:r>
            <a:r>
              <a:rPr lang="en-US" altLang="zh-CN" dirty="0"/>
              <a:t>nearest </a:t>
            </a:r>
            <a:r>
              <a:rPr lang="en-US" altLang="zh-CN" dirty="0" smtClean="0"/>
              <a:t>hundredth </a:t>
            </a:r>
            <a:endParaRPr lang="zh-CN" altLang="en-US" dirty="0"/>
          </a:p>
        </p:txBody>
      </p:sp>
      <p:sp>
        <p:nvSpPr>
          <p:cNvPr id="3" name="Content Placeholder 2"/>
          <p:cNvSpPr>
            <a:spLocks noGrp="1"/>
          </p:cNvSpPr>
          <p:nvPr>
            <p:ph idx="1"/>
          </p:nvPr>
        </p:nvSpPr>
        <p:spPr>
          <a:xfrm>
            <a:off x="628650" y="1825625"/>
            <a:ext cx="8317230" cy="4351338"/>
          </a:xfrm>
        </p:spPr>
        <p:txBody>
          <a:bodyPr/>
          <a:lstStyle/>
          <a:p>
            <a:r>
              <a:rPr lang="en-US" altLang="zh-CN" dirty="0" smtClean="0"/>
              <a:t>Two system classes can be used to round the result </a:t>
            </a:r>
            <a:r>
              <a:rPr lang="en-US" altLang="zh-CN" dirty="0"/>
              <a:t>to nearest hundredth </a:t>
            </a:r>
            <a:endParaRPr lang="en-US" altLang="zh-CN" dirty="0" smtClean="0"/>
          </a:p>
          <a:p>
            <a:pPr lvl="1"/>
            <a:r>
              <a:rPr lang="en-US" altLang="zh-CN" dirty="0" err="1"/>
              <a:t>BigDecimal</a:t>
            </a:r>
            <a:endParaRPr lang="en-US" altLang="zh-CN" dirty="0"/>
          </a:p>
          <a:p>
            <a:pPr lvl="1"/>
            <a:r>
              <a:rPr lang="en-US" altLang="zh-CN" dirty="0" err="1" smtClean="0"/>
              <a:t>DecimalFormat</a:t>
            </a:r>
            <a:endParaRPr lang="en-US" altLang="zh-CN" dirty="0"/>
          </a:p>
          <a:p>
            <a:r>
              <a:rPr lang="en-US" altLang="zh-CN" dirty="0" err="1" smtClean="0"/>
              <a:t>BigDecimal</a:t>
            </a:r>
            <a:endParaRPr lang="en-US" altLang="zh-CN" dirty="0" smtClean="0"/>
          </a:p>
          <a:p>
            <a:pPr lvl="1"/>
            <a:r>
              <a:rPr lang="en-US" altLang="zh-CN" b="0" dirty="0"/>
              <a:t>The </a:t>
            </a:r>
            <a:r>
              <a:rPr lang="en-US" altLang="zh-CN" b="0" dirty="0" err="1"/>
              <a:t>BigDecimal</a:t>
            </a:r>
            <a:r>
              <a:rPr lang="en-US" altLang="zh-CN" b="0" dirty="0"/>
              <a:t> class provides operations for arithmetic, </a:t>
            </a:r>
            <a:r>
              <a:rPr lang="en-US" altLang="zh-CN" dirty="0">
                <a:solidFill>
                  <a:srgbClr val="FF0000"/>
                </a:solidFill>
              </a:rPr>
              <a:t>scale manipulation</a:t>
            </a:r>
            <a:r>
              <a:rPr lang="en-US" altLang="zh-CN" b="0" dirty="0"/>
              <a:t>, </a:t>
            </a:r>
            <a:r>
              <a:rPr lang="en-US" altLang="zh-CN" dirty="0">
                <a:solidFill>
                  <a:srgbClr val="FF0000"/>
                </a:solidFill>
              </a:rPr>
              <a:t>rounding</a:t>
            </a:r>
            <a:r>
              <a:rPr lang="en-US" altLang="zh-CN" b="0" dirty="0"/>
              <a:t>, comparison, hashing, and </a:t>
            </a:r>
            <a:r>
              <a:rPr lang="en-US" altLang="zh-CN" dirty="0">
                <a:solidFill>
                  <a:srgbClr val="FF0000"/>
                </a:solidFill>
              </a:rPr>
              <a:t>format conversion</a:t>
            </a:r>
            <a:r>
              <a:rPr lang="en-US" altLang="zh-CN" b="0" dirty="0"/>
              <a:t>. </a:t>
            </a:r>
            <a:endParaRPr lang="en-US" altLang="zh-CN" b="0" dirty="0" smtClean="0"/>
          </a:p>
        </p:txBody>
      </p:sp>
    </p:spTree>
    <p:extLst>
      <p:ext uri="{BB962C8B-B14F-4D97-AF65-F5344CB8AC3E}">
        <p14:creationId xmlns:p14="http://schemas.microsoft.com/office/powerpoint/2010/main" val="2611758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Round to nearest hundredth </a:t>
            </a:r>
            <a:endParaRPr lang="zh-CN" altLang="en-US" dirty="0"/>
          </a:p>
        </p:txBody>
      </p:sp>
      <p:sp>
        <p:nvSpPr>
          <p:cNvPr id="3" name="Content Placeholder 2"/>
          <p:cNvSpPr>
            <a:spLocks noGrp="1"/>
          </p:cNvSpPr>
          <p:nvPr>
            <p:ph idx="1"/>
          </p:nvPr>
        </p:nvSpPr>
        <p:spPr/>
        <p:txBody>
          <a:bodyPr>
            <a:normAutofit/>
          </a:bodyPr>
          <a:lstStyle/>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en-US" altLang="zh-CN" sz="2000" dirty="0" smtClean="0"/>
              <a:t>public </a:t>
            </a:r>
            <a:r>
              <a:rPr lang="en-US" altLang="zh-CN" sz="2000" dirty="0"/>
              <a:t>static double </a:t>
            </a:r>
            <a:r>
              <a:rPr lang="en-US" altLang="zh-CN" sz="2000" b="0" dirty="0"/>
              <a:t>round</a:t>
            </a:r>
            <a:r>
              <a:rPr lang="en-US" altLang="zh-CN" sz="2000" dirty="0"/>
              <a:t>(double </a:t>
            </a:r>
            <a:r>
              <a:rPr lang="en-US" altLang="zh-CN" sz="2000" b="0" dirty="0" err="1"/>
              <a:t>mt</a:t>
            </a:r>
            <a:r>
              <a:rPr lang="en-US" altLang="zh-CN" sz="2000" dirty="0"/>
              <a:t>, </a:t>
            </a:r>
            <a:r>
              <a:rPr lang="en-US" altLang="zh-CN" sz="2000" dirty="0" err="1"/>
              <a:t>int</a:t>
            </a:r>
            <a:r>
              <a:rPr lang="en-US" altLang="zh-CN" sz="2000" dirty="0"/>
              <a:t> </a:t>
            </a:r>
            <a:r>
              <a:rPr lang="en-US" altLang="zh-CN" sz="2000" b="0" dirty="0"/>
              <a:t>scale</a:t>
            </a:r>
            <a:r>
              <a:rPr lang="en-US" altLang="zh-CN" sz="2000" dirty="0"/>
              <a:t>) {</a:t>
            </a:r>
          </a:p>
          <a:p>
            <a:pPr marL="0" indent="0">
              <a:buNone/>
            </a:pPr>
            <a:r>
              <a:rPr lang="en-US" altLang="zh-CN" sz="2000" dirty="0" err="1" smtClean="0"/>
              <a:t>BigDecimal</a:t>
            </a:r>
            <a:r>
              <a:rPr lang="en-US" altLang="zh-CN" sz="2000" dirty="0" smtClean="0"/>
              <a:t>   </a:t>
            </a:r>
            <a:r>
              <a:rPr lang="en-US" altLang="zh-CN" sz="2000" b="0" dirty="0" err="1" smtClean="0"/>
              <a:t>bmt</a:t>
            </a:r>
            <a:r>
              <a:rPr lang="en-US" altLang="zh-CN" sz="2000" dirty="0" smtClean="0"/>
              <a:t>   =   new   </a:t>
            </a:r>
            <a:r>
              <a:rPr lang="en-US" altLang="zh-CN" sz="2000" dirty="0" err="1" smtClean="0"/>
              <a:t>BigDecimal</a:t>
            </a:r>
            <a:r>
              <a:rPr lang="en-US" altLang="zh-CN" sz="2000" dirty="0" smtClean="0"/>
              <a:t>(</a:t>
            </a:r>
            <a:r>
              <a:rPr lang="en-US" altLang="zh-CN" sz="2000" dirty="0" err="1" smtClean="0"/>
              <a:t>mt</a:t>
            </a:r>
            <a:r>
              <a:rPr lang="en-US" altLang="zh-CN" sz="2000" dirty="0" smtClean="0"/>
              <a:t>);  </a:t>
            </a:r>
          </a:p>
          <a:p>
            <a:pPr marL="0" indent="0">
              <a:buNone/>
            </a:pPr>
            <a:r>
              <a:rPr lang="en-US" altLang="zh-CN" sz="2000" dirty="0" smtClean="0"/>
              <a:t>    double   </a:t>
            </a:r>
            <a:r>
              <a:rPr lang="en-US" altLang="zh-CN" sz="2000" b="0" dirty="0" err="1" smtClean="0"/>
              <a:t>nmt</a:t>
            </a:r>
            <a:r>
              <a:rPr lang="en-US" altLang="zh-CN" sz="2000" dirty="0" smtClean="0"/>
              <a:t>   = </a:t>
            </a:r>
          </a:p>
          <a:p>
            <a:pPr marL="0" indent="0">
              <a:buNone/>
            </a:pPr>
            <a:r>
              <a:rPr lang="en-US" altLang="zh-CN" sz="2000" dirty="0"/>
              <a:t> </a:t>
            </a:r>
            <a:r>
              <a:rPr lang="en-US" altLang="zh-CN" sz="2000" dirty="0" smtClean="0"/>
              <a:t>           </a:t>
            </a:r>
            <a:r>
              <a:rPr lang="en-US" altLang="zh-CN" sz="2000" b="0" dirty="0" err="1" smtClean="0"/>
              <a:t>bmt.setScale</a:t>
            </a:r>
            <a:r>
              <a:rPr lang="en-US" altLang="zh-CN" sz="2000" b="0" dirty="0" smtClean="0"/>
              <a:t>(</a:t>
            </a:r>
            <a:r>
              <a:rPr lang="en-US" altLang="zh-CN" sz="2000" b="0" dirty="0" err="1" smtClean="0"/>
              <a:t>scale,</a:t>
            </a:r>
            <a:r>
              <a:rPr lang="en-US" altLang="zh-CN" sz="2000" dirty="0" err="1" smtClean="0"/>
              <a:t>BigDecimal</a:t>
            </a:r>
            <a:r>
              <a:rPr lang="en-US" altLang="zh-CN" sz="2000" b="0" dirty="0" err="1" smtClean="0"/>
              <a:t>.</a:t>
            </a:r>
            <a:r>
              <a:rPr lang="en-US" altLang="zh-CN" sz="2000" b="0" i="1" dirty="0" err="1" smtClean="0"/>
              <a:t>ROUND_HALF_UP</a:t>
            </a:r>
            <a:r>
              <a:rPr lang="en-US" altLang="zh-CN" sz="2000" b="0" i="1" dirty="0" smtClean="0"/>
              <a:t>).</a:t>
            </a:r>
            <a:r>
              <a:rPr lang="en-US" altLang="zh-CN" sz="2000" b="0" i="1" dirty="0" err="1" smtClean="0"/>
              <a:t>doubleValue</a:t>
            </a:r>
            <a:r>
              <a:rPr lang="en-US" altLang="zh-CN" sz="2000" b="0" i="1" dirty="0" smtClean="0"/>
              <a:t>(); </a:t>
            </a:r>
          </a:p>
          <a:p>
            <a:pPr marL="0" indent="0">
              <a:buNone/>
            </a:pPr>
            <a:r>
              <a:rPr lang="en-US" altLang="zh-CN" sz="2000" dirty="0" smtClean="0"/>
              <a:t>    </a:t>
            </a:r>
            <a:r>
              <a:rPr lang="en-US" altLang="zh-CN" sz="2000" dirty="0"/>
              <a:t>return </a:t>
            </a:r>
            <a:r>
              <a:rPr lang="en-US" altLang="zh-CN" sz="2000" b="0" dirty="0" err="1"/>
              <a:t>nmt</a:t>
            </a:r>
            <a:r>
              <a:rPr lang="en-US" altLang="zh-CN" sz="2000" b="0" dirty="0"/>
              <a:t>;</a:t>
            </a:r>
          </a:p>
          <a:p>
            <a:pPr marL="0" indent="0">
              <a:buNone/>
            </a:pPr>
            <a:r>
              <a:rPr lang="en-US" altLang="zh-CN" sz="2000" dirty="0" smtClean="0"/>
              <a:t>}</a:t>
            </a:r>
            <a:endParaRPr lang="zh-CN" altLang="en-US" sz="2000" dirty="0"/>
          </a:p>
        </p:txBody>
      </p:sp>
      <p:sp>
        <p:nvSpPr>
          <p:cNvPr id="4" name="Line Callout 2 (Accent Bar) 3"/>
          <p:cNvSpPr/>
          <p:nvPr/>
        </p:nvSpPr>
        <p:spPr>
          <a:xfrm>
            <a:off x="5258603" y="5443606"/>
            <a:ext cx="3368040" cy="507346"/>
          </a:xfrm>
          <a:prstGeom prst="accentCallout2">
            <a:avLst>
              <a:gd name="adj1" fmla="val 27762"/>
              <a:gd name="adj2" fmla="val 2074"/>
              <a:gd name="adj3" fmla="val 18750"/>
              <a:gd name="adj4" fmla="val -16667"/>
              <a:gd name="adj5" fmla="val -202412"/>
              <a:gd name="adj6" fmla="val -8108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solidFill>
              </a:rPr>
              <a:t>Returns a </a:t>
            </a:r>
            <a:r>
              <a:rPr lang="en-US" altLang="zh-CN" sz="2000" b="1" dirty="0" err="1">
                <a:solidFill>
                  <a:schemeClr val="accent1"/>
                </a:solidFill>
              </a:rPr>
              <a:t>BigDecimal</a:t>
            </a:r>
            <a:r>
              <a:rPr lang="en-US" altLang="zh-CN" sz="2000" b="1" dirty="0">
                <a:solidFill>
                  <a:schemeClr val="accent1"/>
                </a:solidFill>
              </a:rPr>
              <a:t> whose scale is the specified value</a:t>
            </a:r>
            <a:endParaRPr lang="zh-CN" altLang="en-US" sz="2000" b="1" dirty="0">
              <a:solidFill>
                <a:schemeClr val="accent1"/>
              </a:solidFill>
            </a:endParaRPr>
          </a:p>
        </p:txBody>
      </p:sp>
      <p:sp>
        <p:nvSpPr>
          <p:cNvPr id="5" name="Line Callout 2 (Accent Bar) 4"/>
          <p:cNvSpPr/>
          <p:nvPr/>
        </p:nvSpPr>
        <p:spPr>
          <a:xfrm flipH="1">
            <a:off x="3434500" y="1948084"/>
            <a:ext cx="2782388" cy="531223"/>
          </a:xfrm>
          <a:prstGeom prst="accentCallout2">
            <a:avLst>
              <a:gd name="adj1" fmla="val 21619"/>
              <a:gd name="adj2" fmla="val 3169"/>
              <a:gd name="adj3" fmla="val 18750"/>
              <a:gd name="adj4" fmla="val -16667"/>
              <a:gd name="adj5" fmla="val 410035"/>
              <a:gd name="adj6" fmla="val -4098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1"/>
                </a:solidFill>
              </a:rPr>
              <a:t>Converts this BigDecimal to a double</a:t>
            </a:r>
          </a:p>
        </p:txBody>
      </p:sp>
    </p:spTree>
    <p:extLst>
      <p:ext uri="{BB962C8B-B14F-4D97-AF65-F5344CB8AC3E}">
        <p14:creationId xmlns:p14="http://schemas.microsoft.com/office/powerpoint/2010/main" val="2413539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Round to nearest hundredth </a:t>
            </a:r>
            <a:endParaRPr lang="zh-CN" altLang="en-US" dirty="0"/>
          </a:p>
        </p:txBody>
      </p:sp>
      <p:sp>
        <p:nvSpPr>
          <p:cNvPr id="3" name="Content Placeholder 2"/>
          <p:cNvSpPr>
            <a:spLocks noGrp="1"/>
          </p:cNvSpPr>
          <p:nvPr>
            <p:ph idx="1"/>
          </p:nvPr>
        </p:nvSpPr>
        <p:spPr/>
        <p:txBody>
          <a:bodyPr/>
          <a:lstStyle/>
          <a:p>
            <a:r>
              <a:rPr lang="en-US" altLang="zh-CN" dirty="0" err="1" smtClean="0"/>
              <a:t>DecimalFormat</a:t>
            </a:r>
            <a:endParaRPr lang="en-US" altLang="zh-CN" dirty="0" smtClean="0"/>
          </a:p>
          <a:p>
            <a:pPr lvl="1"/>
            <a:r>
              <a:rPr lang="en-US" altLang="zh-CN" b="0" dirty="0"/>
              <a:t>The </a:t>
            </a:r>
            <a:r>
              <a:rPr lang="en-US" altLang="zh-CN" b="0" dirty="0" err="1"/>
              <a:t>DecimalFormat</a:t>
            </a:r>
            <a:r>
              <a:rPr lang="en-US" altLang="zh-CN" b="0" dirty="0"/>
              <a:t> </a:t>
            </a:r>
            <a:r>
              <a:rPr lang="en-US" altLang="zh-CN" b="0" dirty="0" smtClean="0"/>
              <a:t>class </a:t>
            </a:r>
            <a:r>
              <a:rPr lang="en-US" altLang="zh-CN" b="0" dirty="0"/>
              <a:t>formats decimal </a:t>
            </a:r>
            <a:r>
              <a:rPr lang="en-US" altLang="zh-CN" b="0" dirty="0" smtClean="0"/>
              <a:t>numbers. </a:t>
            </a:r>
            <a:r>
              <a:rPr lang="en-US" altLang="zh-CN" b="0" dirty="0"/>
              <a:t>It </a:t>
            </a:r>
            <a:r>
              <a:rPr lang="en-US" altLang="zh-CN" b="0" dirty="0" smtClean="0"/>
              <a:t>supports </a:t>
            </a:r>
            <a:r>
              <a:rPr lang="en-US" altLang="zh-CN" b="0" dirty="0"/>
              <a:t>different kinds of numbers, including integers (123), fixed-point numbers (123.4), scientific notation (1.23E4), percentages (12%), and currency amounts ($123</a:t>
            </a:r>
            <a:r>
              <a:rPr lang="en-US" altLang="zh-CN" b="0" dirty="0" smtClean="0"/>
              <a:t>).</a:t>
            </a:r>
          </a:p>
          <a:p>
            <a:pPr marL="342900" lvl="1" indent="0">
              <a:buNone/>
            </a:pPr>
            <a:endParaRPr lang="en-US" altLang="zh-CN" sz="2000" dirty="0" smtClean="0"/>
          </a:p>
          <a:p>
            <a:pPr marL="342900" lvl="1" indent="0">
              <a:buNone/>
            </a:pPr>
            <a:endParaRPr lang="en-US" altLang="zh-CN" sz="2000" dirty="0" smtClean="0"/>
          </a:p>
          <a:p>
            <a:pPr marL="342900" lvl="1" indent="0">
              <a:buNone/>
            </a:pPr>
            <a:r>
              <a:rPr lang="en-US" altLang="zh-CN" dirty="0" err="1" smtClean="0"/>
              <a:t>DecimalFormat</a:t>
            </a:r>
            <a:r>
              <a:rPr lang="en-US" altLang="zh-CN" dirty="0" smtClean="0"/>
              <a:t> </a:t>
            </a:r>
            <a:r>
              <a:rPr lang="en-US" altLang="zh-CN" dirty="0" err="1" smtClean="0"/>
              <a:t>df</a:t>
            </a:r>
            <a:r>
              <a:rPr lang="en-US" altLang="zh-CN" dirty="0" smtClean="0"/>
              <a:t> = new </a:t>
            </a:r>
            <a:r>
              <a:rPr lang="en-US" altLang="zh-CN" dirty="0" err="1"/>
              <a:t>DecimalFormat</a:t>
            </a:r>
            <a:r>
              <a:rPr lang="en-US" altLang="zh-CN" dirty="0" smtClean="0"/>
              <a:t>("0.00");</a:t>
            </a:r>
          </a:p>
          <a:p>
            <a:pPr marL="342900" lvl="1" indent="0">
              <a:buNone/>
            </a:pPr>
            <a:r>
              <a:rPr lang="en-US" altLang="zh-CN" dirty="0" err="1" smtClean="0"/>
              <a:t>df.setRoundingMode</a:t>
            </a:r>
            <a:r>
              <a:rPr lang="en-US" altLang="zh-CN" dirty="0" smtClean="0"/>
              <a:t>(</a:t>
            </a:r>
            <a:r>
              <a:rPr lang="en-US" altLang="zh-CN" dirty="0" err="1" smtClean="0"/>
              <a:t>RoundingMode.</a:t>
            </a:r>
            <a:r>
              <a:rPr lang="en-US" altLang="zh-CN" i="1" dirty="0" err="1" smtClean="0"/>
              <a:t>HALF_UP</a:t>
            </a:r>
            <a:r>
              <a:rPr lang="en-US" altLang="zh-CN" i="1" dirty="0" smtClean="0"/>
              <a:t>);</a:t>
            </a:r>
            <a:endParaRPr lang="en-US" altLang="zh-CN" b="0" dirty="0" smtClean="0"/>
          </a:p>
          <a:p>
            <a:pPr marL="342900" lvl="1" indent="0">
              <a:buNone/>
            </a:pPr>
            <a:r>
              <a:rPr lang="en-US" altLang="zh-CN" dirty="0" err="1" smtClean="0"/>
              <a:t>System.out.println</a:t>
            </a:r>
            <a:r>
              <a:rPr lang="en-US" altLang="zh-CN" dirty="0" smtClean="0"/>
              <a:t>(</a:t>
            </a:r>
            <a:r>
              <a:rPr lang="en-US" altLang="zh-CN" dirty="0" err="1" smtClean="0"/>
              <a:t>df.format</a:t>
            </a:r>
            <a:r>
              <a:rPr lang="en-US" altLang="zh-CN" dirty="0" smtClean="0"/>
              <a:t>(</a:t>
            </a:r>
            <a:r>
              <a:rPr lang="en-US" altLang="zh-CN" dirty="0" err="1" smtClean="0"/>
              <a:t>fv</a:t>
            </a:r>
            <a:r>
              <a:rPr lang="en-US" altLang="zh-CN" dirty="0" smtClean="0"/>
              <a:t>));</a:t>
            </a:r>
          </a:p>
          <a:p>
            <a:pPr lvl="1"/>
            <a:endParaRPr lang="en-US" altLang="zh-CN" sz="2000" dirty="0" smtClean="0"/>
          </a:p>
          <a:p>
            <a:endParaRPr lang="zh-CN" altLang="en-US" dirty="0"/>
          </a:p>
        </p:txBody>
      </p:sp>
      <p:sp>
        <p:nvSpPr>
          <p:cNvPr id="4" name="Line Callout 2 (Accent Bar) 3"/>
          <p:cNvSpPr/>
          <p:nvPr/>
        </p:nvSpPr>
        <p:spPr>
          <a:xfrm flipH="1">
            <a:off x="2706188" y="3870960"/>
            <a:ext cx="2782388" cy="395945"/>
          </a:xfrm>
          <a:prstGeom prst="accentCallout2">
            <a:avLst>
              <a:gd name="adj1" fmla="val 18750"/>
              <a:gd name="adj2" fmla="val 6456"/>
              <a:gd name="adj3" fmla="val 18750"/>
              <a:gd name="adj4" fmla="val -16667"/>
              <a:gd name="adj5" fmla="val 172222"/>
              <a:gd name="adj6" fmla="val -442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accent1"/>
                </a:solidFill>
              </a:rPr>
              <a:t>Format pattern</a:t>
            </a:r>
            <a:endParaRPr lang="zh-CN" altLang="en-US" sz="2000" b="1" dirty="0">
              <a:solidFill>
                <a:schemeClr val="accent1"/>
              </a:solidFill>
            </a:endParaRPr>
          </a:p>
        </p:txBody>
      </p:sp>
      <p:sp>
        <p:nvSpPr>
          <p:cNvPr id="5" name="Line Callout 2 (Accent Bar) 4"/>
          <p:cNvSpPr/>
          <p:nvPr/>
        </p:nvSpPr>
        <p:spPr>
          <a:xfrm>
            <a:off x="5273041" y="6157254"/>
            <a:ext cx="3368040" cy="507346"/>
          </a:xfrm>
          <a:prstGeom prst="accentCallout2">
            <a:avLst>
              <a:gd name="adj1" fmla="val 18750"/>
              <a:gd name="adj2" fmla="val 6599"/>
              <a:gd name="adj3" fmla="val 18750"/>
              <a:gd name="adj4" fmla="val -16667"/>
              <a:gd name="adj5" fmla="val -87316"/>
              <a:gd name="adj6" fmla="val -3049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solidFill>
              </a:rPr>
              <a:t>Returns a </a:t>
            </a:r>
            <a:r>
              <a:rPr lang="en-US" altLang="zh-CN" sz="2000" b="1" dirty="0" smtClean="0">
                <a:solidFill>
                  <a:schemeClr val="accent1"/>
                </a:solidFill>
              </a:rPr>
              <a:t>String </a:t>
            </a:r>
            <a:r>
              <a:rPr lang="en-US" altLang="zh-CN" sz="2000" b="1" dirty="0">
                <a:solidFill>
                  <a:schemeClr val="accent1"/>
                </a:solidFill>
              </a:rPr>
              <a:t>value</a:t>
            </a:r>
            <a:endParaRPr lang="zh-CN" altLang="en-US" sz="2000" b="1" dirty="0">
              <a:solidFill>
                <a:schemeClr val="accent1"/>
              </a:solidFill>
            </a:endParaRPr>
          </a:p>
        </p:txBody>
      </p:sp>
    </p:spTree>
    <p:extLst>
      <p:ext uri="{BB962C8B-B14F-4D97-AF65-F5344CB8AC3E}">
        <p14:creationId xmlns:p14="http://schemas.microsoft.com/office/powerpoint/2010/main" val="4588413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Java API </a:t>
            </a:r>
            <a:r>
              <a:rPr lang="en-US" altLang="zh-CN" dirty="0"/>
              <a:t>specification</a:t>
            </a:r>
            <a:endParaRPr lang="zh-CN" altLang="en-US" dirty="0"/>
          </a:p>
        </p:txBody>
      </p:sp>
      <p:sp>
        <p:nvSpPr>
          <p:cNvPr id="3" name="Content Placeholder 2"/>
          <p:cNvSpPr>
            <a:spLocks noGrp="1"/>
          </p:cNvSpPr>
          <p:nvPr>
            <p:ph idx="1"/>
          </p:nvPr>
        </p:nvSpPr>
        <p:spPr/>
        <p:txBody>
          <a:bodyPr/>
          <a:lstStyle/>
          <a:p>
            <a:r>
              <a:rPr lang="en-US" altLang="zh-CN" dirty="0">
                <a:hlinkClick r:id="rId2"/>
              </a:rPr>
              <a:t>http://docs.oracle.com/javase/7/docs/api</a:t>
            </a:r>
            <a:r>
              <a:rPr lang="en-US" altLang="zh-CN" dirty="0" smtClean="0">
                <a:hlinkClick r:id="rId2"/>
              </a:rPr>
              <a:t>/</a:t>
            </a:r>
            <a:endParaRPr lang="en-US" altLang="zh-CN" dirty="0" smtClean="0"/>
          </a:p>
          <a:p>
            <a:endParaRPr lang="zh-CN" altLang="en-US" dirty="0"/>
          </a:p>
        </p:txBody>
      </p:sp>
      <p:pic>
        <p:nvPicPr>
          <p:cNvPr id="4" name="Picture 3"/>
          <p:cNvPicPr>
            <a:picLocks noChangeAspect="1"/>
          </p:cNvPicPr>
          <p:nvPr/>
        </p:nvPicPr>
        <p:blipFill>
          <a:blip r:embed="rId3"/>
          <a:stretch>
            <a:fillRect/>
          </a:stretch>
        </p:blipFill>
        <p:spPr>
          <a:xfrm>
            <a:off x="1691640" y="2292234"/>
            <a:ext cx="5612406" cy="4291446"/>
          </a:xfrm>
          <a:prstGeom prst="rect">
            <a:avLst/>
          </a:prstGeom>
        </p:spPr>
      </p:pic>
    </p:spTree>
    <p:extLst>
      <p:ext uri="{BB962C8B-B14F-4D97-AF65-F5344CB8AC3E}">
        <p14:creationId xmlns:p14="http://schemas.microsoft.com/office/powerpoint/2010/main" val="81294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Mortgage payment(</a:t>
            </a:r>
            <a:r>
              <a:rPr lang="zh-CN" altLang="en-US" dirty="0" smtClean="0"/>
              <a:t>还房贷</a:t>
            </a:r>
            <a:r>
              <a:rPr lang="en-US" altLang="zh-CN" dirty="0" smtClean="0"/>
              <a:t>)</a:t>
            </a:r>
            <a:endParaRPr lang="zh-CN" altLang="en-US" dirty="0"/>
          </a:p>
        </p:txBody>
      </p:sp>
      <p:sp>
        <p:nvSpPr>
          <p:cNvPr id="3" name="Content Placeholder 2"/>
          <p:cNvSpPr>
            <a:spLocks noGrp="1"/>
          </p:cNvSpPr>
          <p:nvPr>
            <p:ph idx="1"/>
          </p:nvPr>
        </p:nvSpPr>
        <p:spPr/>
        <p:txBody>
          <a:bodyPr/>
          <a:lstStyle/>
          <a:p>
            <a:endParaRPr lang="zh-CN" altLang="en-US"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761" y="1825625"/>
            <a:ext cx="5788477" cy="4351338"/>
          </a:xfrm>
          <a:prstGeom prst="rect">
            <a:avLst/>
          </a:prstGeom>
        </p:spPr>
      </p:pic>
    </p:spTree>
    <p:extLst>
      <p:ext uri="{BB962C8B-B14F-4D97-AF65-F5344CB8AC3E}">
        <p14:creationId xmlns:p14="http://schemas.microsoft.com/office/powerpoint/2010/main" val="380846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Mortgage </a:t>
            </a:r>
            <a:r>
              <a:rPr lang="en-US" altLang="zh-CN" dirty="0"/>
              <a:t>payment</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sz="2400" dirty="0"/>
              <a:t>public static double mortgage(double </a:t>
            </a:r>
            <a:r>
              <a:rPr lang="en-US" altLang="zh-CN" sz="2400" dirty="0" err="1"/>
              <a:t>pv</a:t>
            </a:r>
            <a:r>
              <a:rPr lang="en-US" altLang="zh-CN" sz="2400" dirty="0"/>
              <a:t>, double r, </a:t>
            </a:r>
            <a:r>
              <a:rPr lang="en-US" altLang="zh-CN" sz="2400" dirty="0" err="1"/>
              <a:t>int</a:t>
            </a:r>
            <a:r>
              <a:rPr lang="en-US" altLang="zh-CN" sz="2400" dirty="0"/>
              <a:t> N) {</a:t>
            </a:r>
          </a:p>
          <a:p>
            <a:pPr marL="0" indent="0">
              <a:buNone/>
            </a:pPr>
            <a:r>
              <a:rPr lang="en-US" altLang="zh-CN" sz="2400" dirty="0" smtClean="0"/>
              <a:t>     double </a:t>
            </a:r>
            <a:r>
              <a:rPr lang="en-US" altLang="zh-CN" sz="2400" dirty="0" err="1"/>
              <a:t>mt</a:t>
            </a:r>
            <a:r>
              <a:rPr lang="en-US" altLang="zh-CN" sz="2400" dirty="0"/>
              <a:t>=1.0;</a:t>
            </a:r>
          </a:p>
          <a:p>
            <a:pPr marL="0" indent="0">
              <a:buNone/>
            </a:pPr>
            <a:r>
              <a:rPr lang="en-US" altLang="zh-CN" sz="2400" dirty="0" smtClean="0"/>
              <a:t>     for(</a:t>
            </a:r>
            <a:r>
              <a:rPr lang="en-US" altLang="zh-CN" sz="2400" dirty="0" err="1" smtClean="0"/>
              <a:t>int</a:t>
            </a:r>
            <a:r>
              <a:rPr lang="en-US" altLang="zh-CN" sz="2400" dirty="0" smtClean="0"/>
              <a:t> </a:t>
            </a:r>
            <a:r>
              <a:rPr lang="en-US" altLang="zh-CN" sz="2400" dirty="0" err="1"/>
              <a:t>i</a:t>
            </a:r>
            <a:r>
              <a:rPr lang="en-US" altLang="zh-CN" sz="2400" dirty="0"/>
              <a:t>=0;i&lt;</a:t>
            </a:r>
            <a:r>
              <a:rPr lang="en-US" altLang="zh-CN" sz="2400" dirty="0" err="1"/>
              <a:t>N;i</a:t>
            </a:r>
            <a:r>
              <a:rPr lang="en-US" altLang="zh-CN" sz="2400" dirty="0"/>
              <a:t>++) </a:t>
            </a:r>
            <a:r>
              <a:rPr lang="en-US" altLang="zh-CN" sz="2400" dirty="0" err="1"/>
              <a:t>mt</a:t>
            </a:r>
            <a:r>
              <a:rPr lang="en-US" altLang="zh-CN" sz="2400" dirty="0"/>
              <a:t>=</a:t>
            </a:r>
            <a:r>
              <a:rPr lang="en-US" altLang="zh-CN" sz="2400" dirty="0" err="1"/>
              <a:t>mt</a:t>
            </a:r>
            <a:r>
              <a:rPr lang="en-US" altLang="zh-CN" sz="2400" dirty="0"/>
              <a:t>*(1+r);</a:t>
            </a:r>
          </a:p>
          <a:p>
            <a:pPr marL="0" indent="0">
              <a:buNone/>
            </a:pPr>
            <a:r>
              <a:rPr lang="en-US" altLang="zh-CN" sz="2400" dirty="0" smtClean="0"/>
              <a:t>     </a:t>
            </a:r>
            <a:r>
              <a:rPr lang="en-US" altLang="zh-CN" sz="2400" dirty="0" err="1" smtClean="0"/>
              <a:t>mt</a:t>
            </a:r>
            <a:r>
              <a:rPr lang="en-US" altLang="zh-CN" sz="2400" dirty="0" smtClean="0"/>
              <a:t>=</a:t>
            </a:r>
            <a:r>
              <a:rPr lang="en-US" altLang="zh-CN" sz="2400" dirty="0" err="1" smtClean="0"/>
              <a:t>pv</a:t>
            </a:r>
            <a:r>
              <a:rPr lang="en-US" altLang="zh-CN" sz="2400" dirty="0" smtClean="0"/>
              <a:t>*r*</a:t>
            </a:r>
            <a:r>
              <a:rPr lang="en-US" altLang="zh-CN" sz="2400" dirty="0" err="1" smtClean="0"/>
              <a:t>mt</a:t>
            </a:r>
            <a:r>
              <a:rPr lang="en-US" altLang="zh-CN" sz="2400" dirty="0"/>
              <a:t>/(mt-1</a:t>
            </a:r>
            <a:r>
              <a:rPr lang="en-US" altLang="zh-CN" sz="2400" dirty="0" smtClean="0"/>
              <a:t>);</a:t>
            </a:r>
          </a:p>
          <a:p>
            <a:pPr marL="0" indent="0">
              <a:buNone/>
            </a:pPr>
            <a:r>
              <a:rPr lang="en-US" altLang="zh-CN" sz="2400" dirty="0" smtClean="0"/>
              <a:t>     return round(mt,2);</a:t>
            </a:r>
            <a:endParaRPr lang="en-US" altLang="zh-CN" sz="2400" dirty="0"/>
          </a:p>
          <a:p>
            <a:pPr marL="0" indent="0">
              <a:buNone/>
            </a:pPr>
            <a:r>
              <a:rPr lang="en-US" altLang="zh-CN" sz="2400" dirty="0"/>
              <a:t>}</a:t>
            </a:r>
            <a:endParaRPr lang="zh-CN" altLang="en-US" sz="2400" dirty="0"/>
          </a:p>
        </p:txBody>
      </p:sp>
    </p:spTree>
    <p:extLst>
      <p:ext uri="{BB962C8B-B14F-4D97-AF65-F5344CB8AC3E}">
        <p14:creationId xmlns:p14="http://schemas.microsoft.com/office/powerpoint/2010/main" val="146278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Future value(</a:t>
            </a:r>
            <a:r>
              <a:rPr lang="zh-CN" altLang="en-US" dirty="0" smtClean="0"/>
              <a:t>终值</a:t>
            </a:r>
            <a:r>
              <a:rPr lang="en-US" altLang="zh-CN" dirty="0" smtClean="0"/>
              <a:t>)</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0360" y="4939820"/>
            <a:ext cx="3343275" cy="11620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0773" y="3347594"/>
            <a:ext cx="4362450" cy="5905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9212" y="4313391"/>
            <a:ext cx="4362450" cy="238125"/>
          </a:xfrm>
          <a:prstGeom prst="rect">
            <a:avLst/>
          </a:prstGeom>
        </p:spPr>
      </p:pic>
      <p:sp>
        <p:nvSpPr>
          <p:cNvPr id="7" name="Content Placeholder 2"/>
          <p:cNvSpPr txBox="1">
            <a:spLocks/>
          </p:cNvSpPr>
          <p:nvPr/>
        </p:nvSpPr>
        <p:spPr>
          <a:xfrm>
            <a:off x="628650" y="1825625"/>
            <a:ext cx="7886700"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800" b="1"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Calculate the Future value(FV) according to given present value (PV), interest ratio and number of periods.</a:t>
            </a:r>
          </a:p>
          <a:p>
            <a:endParaRPr lang="zh-CN" altLang="en-US" dirty="0"/>
          </a:p>
        </p:txBody>
      </p:sp>
    </p:spTree>
    <p:extLst>
      <p:ext uri="{BB962C8B-B14F-4D97-AF65-F5344CB8AC3E}">
        <p14:creationId xmlns:p14="http://schemas.microsoft.com/office/powerpoint/2010/main" val="40100086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Fibonacci </a:t>
            </a:r>
            <a:r>
              <a:rPr lang="en-US" altLang="zh-CN" dirty="0" smtClean="0"/>
              <a:t>sequence (for version)</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public static int Fibonacci(int n) {</a:t>
            </a:r>
          </a:p>
          <a:p>
            <a:pPr marL="0" indent="0">
              <a:buNone/>
            </a:pPr>
            <a:r>
              <a:rPr lang="en-US" altLang="zh-CN" dirty="0"/>
              <a:t>        if(n</a:t>
            </a:r>
            <a:r>
              <a:rPr lang="en-US" altLang="zh-CN" dirty="0" smtClean="0"/>
              <a:t>==0||</a:t>
            </a:r>
            <a:r>
              <a:rPr lang="en-US" altLang="zh-CN" dirty="0"/>
              <a:t>n</a:t>
            </a:r>
            <a:r>
              <a:rPr lang="en-US" altLang="zh-CN" dirty="0" smtClean="0"/>
              <a:t>==1)return n;</a:t>
            </a:r>
            <a:endParaRPr lang="en-US" altLang="zh-CN" dirty="0"/>
          </a:p>
          <a:p>
            <a:pPr marL="0" indent="0">
              <a:buNone/>
            </a:pPr>
            <a:r>
              <a:rPr lang="en-US" altLang="zh-CN" dirty="0"/>
              <a:t>        int pre=0,next=1,temp;</a:t>
            </a:r>
          </a:p>
          <a:p>
            <a:pPr marL="0" indent="0">
              <a:buNone/>
            </a:pPr>
            <a:r>
              <a:rPr lang="en-US" altLang="zh-CN" dirty="0"/>
              <a:t>        for(int </a:t>
            </a:r>
            <a:r>
              <a:rPr lang="en-US" altLang="zh-CN" dirty="0" err="1" smtClean="0"/>
              <a:t>i</a:t>
            </a:r>
            <a:r>
              <a:rPr lang="en-US" altLang="zh-CN" dirty="0" smtClean="0"/>
              <a:t>=2;i</a:t>
            </a:r>
            <a:r>
              <a:rPr lang="en-US" altLang="zh-CN" dirty="0"/>
              <a:t>&lt;=</a:t>
            </a:r>
            <a:r>
              <a:rPr lang="en-US" altLang="zh-CN" dirty="0" err="1"/>
              <a:t>n;i</a:t>
            </a:r>
            <a:r>
              <a:rPr lang="en-US" altLang="zh-CN" dirty="0"/>
              <a:t>++){</a:t>
            </a:r>
          </a:p>
          <a:p>
            <a:pPr marL="0" indent="0">
              <a:buNone/>
            </a:pPr>
            <a:r>
              <a:rPr lang="en-US" altLang="zh-CN" dirty="0"/>
              <a:t>            temp=next;</a:t>
            </a:r>
          </a:p>
          <a:p>
            <a:pPr marL="0" indent="0">
              <a:buNone/>
            </a:pPr>
            <a:r>
              <a:rPr lang="en-US" altLang="zh-CN" dirty="0"/>
              <a:t>            next=</a:t>
            </a:r>
            <a:r>
              <a:rPr lang="en-US" altLang="zh-CN" dirty="0" err="1"/>
              <a:t>next+pre</a:t>
            </a:r>
            <a:r>
              <a:rPr lang="en-US" altLang="zh-CN" dirty="0"/>
              <a:t>;</a:t>
            </a:r>
          </a:p>
          <a:p>
            <a:pPr marL="0" indent="0">
              <a:buNone/>
            </a:pPr>
            <a:r>
              <a:rPr lang="en-US" altLang="zh-CN" dirty="0"/>
              <a:t>            pre=temp;  </a:t>
            </a:r>
          </a:p>
          <a:p>
            <a:pPr marL="0" indent="0">
              <a:buNone/>
            </a:pPr>
            <a:r>
              <a:rPr lang="en-US" altLang="zh-CN" dirty="0"/>
              <a:t>        }</a:t>
            </a:r>
          </a:p>
          <a:p>
            <a:pPr marL="0" indent="0">
              <a:buNone/>
            </a:pPr>
            <a:r>
              <a:rPr lang="en-US" altLang="zh-CN" dirty="0"/>
              <a:t>        return next;</a:t>
            </a:r>
          </a:p>
          <a:p>
            <a:pPr marL="0" indent="0">
              <a:buNone/>
            </a:pPr>
            <a:r>
              <a:rPr lang="en-US" altLang="zh-CN" dirty="0"/>
              <a:t>}</a:t>
            </a:r>
          </a:p>
          <a:p>
            <a:pPr marL="0" indent="0">
              <a:buNone/>
            </a:pPr>
            <a:endParaRPr lang="zh-CN" altLang="en-US" dirty="0"/>
          </a:p>
        </p:txBody>
      </p:sp>
    </p:spTree>
    <p:extLst>
      <p:ext uri="{BB962C8B-B14F-4D97-AF65-F5344CB8AC3E}">
        <p14:creationId xmlns:p14="http://schemas.microsoft.com/office/powerpoint/2010/main" val="9936909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Factorial (while version)</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sz="2400" dirty="0"/>
              <a:t>public static </a:t>
            </a:r>
            <a:r>
              <a:rPr lang="en-US" altLang="zh-CN" sz="2400" dirty="0" smtClean="0"/>
              <a:t>long factorial (long n){</a:t>
            </a:r>
          </a:p>
          <a:p>
            <a:pPr marL="0" indent="0">
              <a:buNone/>
            </a:pPr>
            <a:r>
              <a:rPr lang="en-US" altLang="zh-CN" sz="2400" dirty="0"/>
              <a:t> </a:t>
            </a:r>
            <a:r>
              <a:rPr lang="en-US" altLang="zh-CN" sz="2400" dirty="0" smtClean="0"/>
              <a:t>    </a:t>
            </a:r>
            <a:r>
              <a:rPr lang="en-US" altLang="zh-CN" sz="2400" dirty="0" smtClean="0">
                <a:solidFill>
                  <a:srgbClr val="0070C0"/>
                </a:solidFill>
              </a:rPr>
              <a:t>if((n&lt;0 || n&gt;20)) </a:t>
            </a:r>
            <a:r>
              <a:rPr lang="en-US" altLang="zh-CN" sz="2400" dirty="0" smtClean="0">
                <a:solidFill>
                  <a:srgbClr val="0070C0"/>
                </a:solidFill>
              </a:rPr>
              <a:t>return -1;</a:t>
            </a:r>
          </a:p>
          <a:p>
            <a:pPr marL="0" indent="0">
              <a:buNone/>
            </a:pPr>
            <a:r>
              <a:rPr lang="en-US" altLang="zh-CN" sz="2400" dirty="0" smtClean="0"/>
              <a:t>     long factorial </a:t>
            </a:r>
            <a:r>
              <a:rPr lang="en-US" altLang="zh-CN" sz="2400" dirty="0"/>
              <a:t>= 1;</a:t>
            </a:r>
          </a:p>
          <a:p>
            <a:pPr marL="0" indent="0">
              <a:buNone/>
            </a:pPr>
            <a:r>
              <a:rPr lang="en-US" altLang="zh-CN" sz="2400" dirty="0" smtClean="0"/>
              <a:t>     </a:t>
            </a:r>
            <a:r>
              <a:rPr lang="en-US" altLang="zh-CN" sz="2400" dirty="0"/>
              <a:t>while </a:t>
            </a:r>
            <a:r>
              <a:rPr lang="en-US" altLang="zh-CN" sz="2400" dirty="0" smtClean="0"/>
              <a:t>(n </a:t>
            </a:r>
            <a:r>
              <a:rPr lang="en-US" altLang="zh-CN" sz="2400" dirty="0"/>
              <a:t>&gt; 1</a:t>
            </a:r>
            <a:r>
              <a:rPr lang="en-US" altLang="zh-CN" sz="2400" dirty="0" smtClean="0"/>
              <a:t>) </a:t>
            </a:r>
            <a:r>
              <a:rPr lang="en-US" altLang="zh-CN" sz="2400" dirty="0"/>
              <a:t>{</a:t>
            </a:r>
          </a:p>
          <a:p>
            <a:pPr marL="0" indent="0">
              <a:buNone/>
            </a:pPr>
            <a:r>
              <a:rPr lang="en-US" altLang="zh-CN" sz="2400" dirty="0"/>
              <a:t>  </a:t>
            </a:r>
            <a:r>
              <a:rPr lang="en-US" altLang="zh-CN" sz="2400" dirty="0" smtClean="0"/>
              <a:t>        factorial *=n-</a:t>
            </a:r>
            <a:r>
              <a:rPr lang="en-US" altLang="zh-CN" sz="2400" dirty="0"/>
              <a:t>-; </a:t>
            </a:r>
            <a:r>
              <a:rPr lang="en-US" altLang="zh-CN" sz="2400" dirty="0">
                <a:solidFill>
                  <a:srgbClr val="00B050"/>
                </a:solidFill>
              </a:rPr>
              <a:t>/* Multiply, then decrement. */</a:t>
            </a:r>
          </a:p>
          <a:p>
            <a:pPr marL="0" indent="0">
              <a:buNone/>
            </a:pPr>
            <a:r>
              <a:rPr lang="en-US" altLang="zh-CN" sz="2400" dirty="0" smtClean="0"/>
              <a:t>     }</a:t>
            </a:r>
            <a:endParaRPr lang="en-US" altLang="zh-CN" sz="2400" dirty="0"/>
          </a:p>
          <a:p>
            <a:pPr marL="0" indent="0">
              <a:buNone/>
            </a:pPr>
            <a:r>
              <a:rPr lang="en-US" altLang="zh-CN" sz="2400" dirty="0" smtClean="0"/>
              <a:t>    return factorial</a:t>
            </a:r>
            <a:r>
              <a:rPr lang="en-US" altLang="zh-CN" sz="2400" i="1" dirty="0" smtClean="0"/>
              <a:t>;</a:t>
            </a:r>
          </a:p>
          <a:p>
            <a:pPr marL="0" indent="0">
              <a:buNone/>
            </a:pPr>
            <a:r>
              <a:rPr lang="en-US" altLang="zh-CN" sz="2400" dirty="0"/>
              <a:t>}</a:t>
            </a:r>
            <a:endParaRPr lang="zh-CN" altLang="en-US" sz="2400" dirty="0"/>
          </a:p>
        </p:txBody>
      </p:sp>
    </p:spTree>
    <p:extLst>
      <p:ext uri="{BB962C8B-B14F-4D97-AF65-F5344CB8AC3E}">
        <p14:creationId xmlns:p14="http://schemas.microsoft.com/office/powerpoint/2010/main" val="2294380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Quiz: Celsius </a:t>
            </a:r>
            <a:r>
              <a:rPr lang="en-US" altLang="zh-CN" dirty="0"/>
              <a:t>and Fahrenheit</a:t>
            </a:r>
            <a:endParaRPr lang="zh-CN" altLang="en-US" dirty="0"/>
          </a:p>
        </p:txBody>
      </p:sp>
      <p:sp>
        <p:nvSpPr>
          <p:cNvPr id="3" name="Content Placeholder 2"/>
          <p:cNvSpPr>
            <a:spLocks noGrp="1"/>
          </p:cNvSpPr>
          <p:nvPr>
            <p:ph idx="1"/>
          </p:nvPr>
        </p:nvSpPr>
        <p:spPr>
          <a:xfrm>
            <a:off x="628650" y="1825625"/>
            <a:ext cx="7886700" cy="4351338"/>
          </a:xfrm>
        </p:spPr>
        <p:txBody>
          <a:bodyPr/>
          <a:lstStyle/>
          <a:p>
            <a:r>
              <a:rPr lang="en-US" altLang="zh-CN" dirty="0" smtClean="0"/>
              <a:t>List the Frequently </a:t>
            </a:r>
            <a:r>
              <a:rPr lang="en-US" altLang="zh-CN" dirty="0"/>
              <a:t>used Temperature </a:t>
            </a:r>
            <a:r>
              <a:rPr lang="en-US" altLang="zh-CN" dirty="0" smtClean="0"/>
              <a:t>both in Celsius (from -50 to 50) </a:t>
            </a:r>
            <a:r>
              <a:rPr lang="en-US" altLang="zh-CN" dirty="0"/>
              <a:t>and Fahrenheit scales. </a:t>
            </a:r>
            <a:endParaRPr lang="en-US" altLang="zh-CN" dirty="0" smtClean="0"/>
          </a:p>
          <a:p>
            <a:r>
              <a:rPr lang="en-US" altLang="zh-CN" dirty="0"/>
              <a:t>Fahrenheit </a:t>
            </a:r>
            <a:r>
              <a:rPr lang="en-US" altLang="zh-CN" dirty="0" smtClean="0"/>
              <a:t>are rounded</a:t>
            </a:r>
            <a:r>
              <a:rPr lang="en-US" altLang="zh-CN" dirty="0"/>
              <a:t> to the nearest </a:t>
            </a:r>
            <a:r>
              <a:rPr lang="en-US" altLang="zh-CN" dirty="0" smtClean="0"/>
              <a:t>tenth (e.g. 838.274</a:t>
            </a:r>
            <a:r>
              <a:rPr lang="en-US" altLang="zh-CN" b="0" dirty="0" smtClean="0"/>
              <a:t> </a:t>
            </a:r>
            <a:r>
              <a:rPr lang="en-US" altLang="zh-CN" b="0" dirty="0"/>
              <a:t>rounded to </a:t>
            </a:r>
            <a:r>
              <a:rPr lang="en-US" altLang="zh-CN" b="0" dirty="0" smtClean="0"/>
              <a:t>the </a:t>
            </a:r>
            <a:r>
              <a:rPr lang="en-US" altLang="zh-CN" b="0" dirty="0"/>
              <a:t>nearest tenth </a:t>
            </a:r>
            <a:r>
              <a:rPr lang="en-US" altLang="zh-CN" b="0" dirty="0" smtClean="0"/>
              <a:t>is </a:t>
            </a:r>
            <a:r>
              <a:rPr lang="en-US" altLang="zh-CN" dirty="0" smtClean="0"/>
              <a:t>838.3)</a:t>
            </a:r>
            <a:endParaRPr lang="zh-CN" alt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860" y="3530599"/>
            <a:ext cx="2964280" cy="2977816"/>
          </a:xfrm>
          <a:prstGeom prst="rect">
            <a:avLst/>
          </a:prstGeom>
        </p:spPr>
      </p:pic>
      <p:sp>
        <p:nvSpPr>
          <p:cNvPr id="5" name="Rectangle 4"/>
          <p:cNvSpPr/>
          <p:nvPr/>
        </p:nvSpPr>
        <p:spPr>
          <a:xfrm>
            <a:off x="5953188" y="3530599"/>
            <a:ext cx="2663115" cy="523220"/>
          </a:xfrm>
          <a:prstGeom prst="rect">
            <a:avLst/>
          </a:prstGeom>
        </p:spPr>
        <p:txBody>
          <a:bodyPr wrap="square">
            <a:spAutoFit/>
          </a:bodyPr>
          <a:lstStyle/>
          <a:p>
            <a:pPr marL="342900" lvl="1" indent="0">
              <a:buNone/>
            </a:pPr>
            <a:r>
              <a:rPr lang="en-US" altLang="zh-CN" sz="2800" dirty="0" smtClean="0">
                <a:solidFill>
                  <a:srgbClr val="00B0F0"/>
                </a:solidFill>
              </a:rPr>
              <a:t>F</a:t>
            </a:r>
            <a:r>
              <a:rPr lang="en-US" altLang="zh-CN" sz="2800" dirty="0"/>
              <a:t>=(9/5)*</a:t>
            </a:r>
            <a:r>
              <a:rPr lang="en-US" altLang="zh-CN" sz="2800" dirty="0">
                <a:solidFill>
                  <a:srgbClr val="92D050"/>
                </a:solidFill>
              </a:rPr>
              <a:t>C</a:t>
            </a:r>
            <a:r>
              <a:rPr lang="en-US" altLang="zh-CN" sz="2800" dirty="0"/>
              <a:t>+32</a:t>
            </a:r>
          </a:p>
        </p:txBody>
      </p:sp>
    </p:spTree>
    <p:extLst>
      <p:ext uri="{BB962C8B-B14F-4D97-AF65-F5344CB8AC3E}">
        <p14:creationId xmlns:p14="http://schemas.microsoft.com/office/powerpoint/2010/main" val="28589366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 </a:t>
            </a:r>
            <a:r>
              <a:rPr lang="en-US" altLang="zh-CN" dirty="0" smtClean="0"/>
              <a:t>break</a:t>
            </a:r>
            <a:r>
              <a:rPr lang="en-US" altLang="zh-CN" dirty="0"/>
              <a:t>, </a:t>
            </a:r>
            <a:r>
              <a:rPr lang="en-US" altLang="zh-CN" dirty="0" smtClean="0"/>
              <a:t>&amp; return</a:t>
            </a:r>
            <a:endParaRPr lang="zh-CN" altLang="en-US" dirty="0"/>
          </a:p>
        </p:txBody>
      </p:sp>
      <p:sp>
        <p:nvSpPr>
          <p:cNvPr id="3" name="Content Placeholder 2"/>
          <p:cNvSpPr>
            <a:spLocks noGrp="1"/>
          </p:cNvSpPr>
          <p:nvPr>
            <p:ph idx="1"/>
          </p:nvPr>
        </p:nvSpPr>
        <p:spPr/>
        <p:txBody>
          <a:bodyPr/>
          <a:lstStyle/>
          <a:p>
            <a:r>
              <a:rPr lang="en-US" altLang="zh-CN" dirty="0" smtClean="0">
                <a:solidFill>
                  <a:srgbClr val="0070C0"/>
                </a:solidFill>
              </a:rPr>
              <a:t>continue</a:t>
            </a:r>
            <a:r>
              <a:rPr lang="en-US" altLang="zh-CN" dirty="0" smtClean="0"/>
              <a:t> </a:t>
            </a:r>
            <a:r>
              <a:rPr lang="en-US" altLang="zh-CN" dirty="0"/>
              <a:t>skips the current iteration of a loop and proceeds directly to the next </a:t>
            </a:r>
            <a:r>
              <a:rPr lang="en-US" altLang="zh-CN" dirty="0" smtClean="0"/>
              <a:t>iteration</a:t>
            </a:r>
          </a:p>
          <a:p>
            <a:r>
              <a:rPr lang="en-US" altLang="zh-CN" dirty="0">
                <a:solidFill>
                  <a:srgbClr val="0070C0"/>
                </a:solidFill>
              </a:rPr>
              <a:t>break</a:t>
            </a:r>
            <a:r>
              <a:rPr lang="en-US" altLang="zh-CN" dirty="0"/>
              <a:t> terminates a </a:t>
            </a:r>
            <a:r>
              <a:rPr lang="en-US" altLang="zh-CN" dirty="0" smtClean="0"/>
              <a:t>loop</a:t>
            </a:r>
            <a:endParaRPr lang="en-US" altLang="zh-CN" dirty="0"/>
          </a:p>
          <a:p>
            <a:r>
              <a:rPr lang="en-US" altLang="zh-CN" dirty="0" smtClean="0">
                <a:solidFill>
                  <a:srgbClr val="0070C0"/>
                </a:solidFill>
              </a:rPr>
              <a:t>return</a:t>
            </a:r>
            <a:r>
              <a:rPr lang="en-US" altLang="zh-CN" dirty="0" smtClean="0"/>
              <a:t> exits the method</a:t>
            </a:r>
            <a:r>
              <a:rPr lang="en-US" altLang="zh-CN" dirty="0"/>
              <a:t/>
            </a:r>
            <a:br>
              <a:rPr lang="en-US" altLang="zh-CN" dirty="0"/>
            </a:br>
            <a:endParaRPr lang="zh-CN" altLang="en-US" dirty="0"/>
          </a:p>
        </p:txBody>
      </p:sp>
    </p:spTree>
    <p:extLst>
      <p:ext uri="{BB962C8B-B14F-4D97-AF65-F5344CB8AC3E}">
        <p14:creationId xmlns:p14="http://schemas.microsoft.com/office/powerpoint/2010/main" val="1771906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Print the odd numbers</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sz="2400" dirty="0" smtClean="0"/>
              <a:t>public static void </a:t>
            </a:r>
            <a:r>
              <a:rPr lang="en-US" altLang="zh-CN" sz="2400" dirty="0" err="1" smtClean="0"/>
              <a:t>printOddNumbers</a:t>
            </a:r>
            <a:r>
              <a:rPr lang="en-US" altLang="zh-CN" sz="2400" dirty="0" smtClean="0"/>
              <a:t>(</a:t>
            </a:r>
            <a:r>
              <a:rPr lang="en-US" altLang="zh-CN" sz="2400" dirty="0" err="1" smtClean="0"/>
              <a:t>int</a:t>
            </a:r>
            <a:r>
              <a:rPr lang="en-US" altLang="zh-CN" sz="2400" dirty="0" smtClean="0"/>
              <a:t> N){</a:t>
            </a:r>
          </a:p>
          <a:p>
            <a:pPr marL="0" indent="0">
              <a:buNone/>
            </a:pPr>
            <a:r>
              <a:rPr lang="en-US" altLang="zh-CN" sz="2400" dirty="0" smtClean="0"/>
              <a:t>	for </a:t>
            </a:r>
            <a:r>
              <a:rPr lang="en-US" altLang="zh-CN" sz="2400" dirty="0"/>
              <a:t>(</a:t>
            </a:r>
            <a:r>
              <a:rPr lang="en-US" altLang="zh-CN" sz="2400" dirty="0" err="1"/>
              <a:t>int</a:t>
            </a:r>
            <a:r>
              <a:rPr lang="en-US" altLang="zh-CN" sz="2400" dirty="0"/>
              <a:t> </a:t>
            </a:r>
            <a:r>
              <a:rPr lang="en-US" altLang="zh-CN" sz="2400" dirty="0" err="1"/>
              <a:t>i</a:t>
            </a:r>
            <a:r>
              <a:rPr lang="en-US" altLang="zh-CN" sz="2400" dirty="0"/>
              <a:t> = 1; </a:t>
            </a:r>
            <a:r>
              <a:rPr lang="en-US" altLang="zh-CN" sz="2400" dirty="0" err="1"/>
              <a:t>i</a:t>
            </a:r>
            <a:r>
              <a:rPr lang="en-US" altLang="zh-CN" sz="2400" dirty="0"/>
              <a:t> &lt;= </a:t>
            </a:r>
            <a:r>
              <a:rPr lang="en-US" altLang="zh-CN" sz="2400" dirty="0" smtClean="0"/>
              <a:t>N; </a:t>
            </a:r>
            <a:r>
              <a:rPr lang="en-US" altLang="zh-CN" sz="2400" dirty="0" err="1"/>
              <a:t>i</a:t>
            </a:r>
            <a:r>
              <a:rPr lang="en-US" altLang="zh-CN" sz="2400" dirty="0"/>
              <a:t>++) </a:t>
            </a:r>
            <a:r>
              <a:rPr lang="en-US" altLang="zh-CN" sz="2400" dirty="0" smtClean="0"/>
              <a:t>{</a:t>
            </a:r>
          </a:p>
          <a:p>
            <a:pPr marL="0" indent="0">
              <a:buNone/>
            </a:pPr>
            <a:r>
              <a:rPr lang="en-US" altLang="zh-CN" sz="2400" dirty="0" smtClean="0"/>
              <a:t>		 </a:t>
            </a:r>
            <a:r>
              <a:rPr lang="en-US" altLang="zh-CN" sz="2400" dirty="0"/>
              <a:t>if (</a:t>
            </a:r>
            <a:r>
              <a:rPr lang="en-US" altLang="zh-CN" sz="2400" dirty="0" err="1"/>
              <a:t>i</a:t>
            </a:r>
            <a:r>
              <a:rPr lang="en-US" altLang="zh-CN" sz="2400" dirty="0"/>
              <a:t> % 2 == 0) </a:t>
            </a:r>
            <a:endParaRPr lang="en-US" altLang="zh-CN" sz="2400" dirty="0" smtClean="0"/>
          </a:p>
          <a:p>
            <a:pPr marL="0" indent="0">
              <a:buNone/>
            </a:pPr>
            <a:r>
              <a:rPr lang="en-US" altLang="zh-CN" sz="2400" dirty="0" smtClean="0"/>
              <a:t>			</a:t>
            </a:r>
            <a:r>
              <a:rPr lang="en-US" altLang="zh-CN" sz="2400" dirty="0" smtClean="0">
                <a:solidFill>
                  <a:srgbClr val="0070C0"/>
                </a:solidFill>
              </a:rPr>
              <a:t>continue</a:t>
            </a:r>
            <a:r>
              <a:rPr lang="en-US" altLang="zh-CN" sz="2400" dirty="0"/>
              <a:t>; </a:t>
            </a:r>
            <a:r>
              <a:rPr lang="en-US" altLang="zh-CN" sz="2400" dirty="0">
                <a:solidFill>
                  <a:srgbClr val="00B050"/>
                </a:solidFill>
              </a:rPr>
              <a:t>// skip next statement if </a:t>
            </a:r>
            <a:r>
              <a:rPr lang="en-US" altLang="zh-CN" sz="2400" dirty="0" err="1">
                <a:solidFill>
                  <a:srgbClr val="00B050"/>
                </a:solidFill>
              </a:rPr>
              <a:t>i</a:t>
            </a:r>
            <a:r>
              <a:rPr lang="en-US" altLang="zh-CN" sz="2400" dirty="0">
                <a:solidFill>
                  <a:srgbClr val="00B050"/>
                </a:solidFill>
              </a:rPr>
              <a:t> is even </a:t>
            </a:r>
            <a:endParaRPr lang="en-US" altLang="zh-CN" sz="2400" dirty="0" smtClean="0">
              <a:solidFill>
                <a:srgbClr val="00B050"/>
              </a:solidFill>
            </a:endParaRPr>
          </a:p>
          <a:p>
            <a:pPr marL="0" indent="0">
              <a:buNone/>
            </a:pPr>
            <a:r>
              <a:rPr lang="en-US" altLang="zh-CN" sz="2400" dirty="0"/>
              <a:t>	</a:t>
            </a:r>
            <a:r>
              <a:rPr lang="en-US" altLang="zh-CN" sz="2400" dirty="0" smtClean="0"/>
              <a:t>	</a:t>
            </a:r>
            <a:r>
              <a:rPr lang="en-US" altLang="zh-CN" sz="2400" dirty="0" err="1" smtClean="0"/>
              <a:t>System.out.print</a:t>
            </a:r>
            <a:r>
              <a:rPr lang="en-US" altLang="zh-CN" sz="2400" dirty="0" smtClean="0"/>
              <a:t>(</a:t>
            </a:r>
            <a:r>
              <a:rPr lang="en-US" altLang="zh-CN" sz="2400" dirty="0" err="1" smtClean="0"/>
              <a:t>i</a:t>
            </a:r>
            <a:r>
              <a:rPr lang="en-US" altLang="zh-CN" sz="2400" dirty="0" smtClean="0"/>
              <a:t> </a:t>
            </a:r>
            <a:r>
              <a:rPr lang="en-US" altLang="zh-CN" sz="2400" dirty="0"/>
              <a:t>+ " "); </a:t>
            </a:r>
            <a:endParaRPr lang="en-US" altLang="zh-CN" sz="2400" dirty="0" smtClean="0"/>
          </a:p>
          <a:p>
            <a:pPr marL="0" indent="0">
              <a:buNone/>
            </a:pPr>
            <a:r>
              <a:rPr lang="en-US" altLang="zh-CN" sz="2400" dirty="0"/>
              <a:t>	</a:t>
            </a:r>
            <a:r>
              <a:rPr lang="en-US" altLang="zh-CN" sz="2400" dirty="0" smtClean="0"/>
              <a:t>}</a:t>
            </a:r>
          </a:p>
          <a:p>
            <a:pPr marL="0" indent="0">
              <a:buNone/>
            </a:pPr>
            <a:r>
              <a:rPr lang="en-US" altLang="zh-CN" sz="2400" dirty="0" smtClean="0"/>
              <a:t>	</a:t>
            </a:r>
            <a:r>
              <a:rPr lang="en-US" altLang="zh-CN" sz="2400" dirty="0" err="1" smtClean="0"/>
              <a:t>System.</a:t>
            </a:r>
            <a:r>
              <a:rPr lang="en-US" altLang="zh-CN" sz="2400" i="1" dirty="0" err="1" smtClean="0"/>
              <a:t>out.println</a:t>
            </a:r>
            <a:r>
              <a:rPr lang="en-US" altLang="zh-CN" sz="2400" i="1" dirty="0"/>
              <a:t>();</a:t>
            </a:r>
            <a:endParaRPr lang="en-US" altLang="zh-CN" sz="2400" dirty="0" smtClean="0"/>
          </a:p>
          <a:p>
            <a:pPr marL="0" indent="0">
              <a:buNone/>
            </a:pPr>
            <a:r>
              <a:rPr lang="en-US" altLang="zh-CN" sz="2400" dirty="0" smtClean="0"/>
              <a:t>}</a:t>
            </a:r>
            <a:endParaRPr lang="zh-CN" altLang="en-US" sz="2400" dirty="0"/>
          </a:p>
        </p:txBody>
      </p:sp>
    </p:spTree>
    <p:extLst>
      <p:ext uri="{BB962C8B-B14F-4D97-AF65-F5344CB8AC3E}">
        <p14:creationId xmlns:p14="http://schemas.microsoft.com/office/powerpoint/2010/main" val="21996033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check prime </a:t>
            </a:r>
            <a:r>
              <a:rPr lang="en-US" altLang="zh-CN" dirty="0" smtClean="0"/>
              <a:t>number(</a:t>
            </a:r>
            <a:r>
              <a:rPr lang="zh-CN" altLang="en-US" dirty="0" smtClean="0"/>
              <a:t>素数</a:t>
            </a:r>
            <a:r>
              <a:rPr lang="en-US" altLang="zh-CN" dirty="0" smtClean="0"/>
              <a:t>)</a:t>
            </a:r>
            <a:endParaRPr lang="zh-CN" altLang="en-US" dirty="0"/>
          </a:p>
        </p:txBody>
      </p:sp>
      <p:sp>
        <p:nvSpPr>
          <p:cNvPr id="3" name="Content Placeholder 2"/>
          <p:cNvSpPr>
            <a:spLocks noGrp="1"/>
          </p:cNvSpPr>
          <p:nvPr>
            <p:ph idx="1"/>
          </p:nvPr>
        </p:nvSpPr>
        <p:spPr/>
        <p:txBody>
          <a:bodyPr/>
          <a:lstStyle/>
          <a:p>
            <a:pPr marL="0" indent="0">
              <a:buNone/>
            </a:pPr>
            <a:r>
              <a:rPr lang="en-US" altLang="zh-CN" dirty="0"/>
              <a:t>public static </a:t>
            </a:r>
            <a:r>
              <a:rPr lang="en-US" altLang="zh-CN" dirty="0" err="1" smtClean="0"/>
              <a:t>boolean</a:t>
            </a:r>
            <a:r>
              <a:rPr lang="en-US" altLang="zh-CN" dirty="0" smtClean="0"/>
              <a:t> </a:t>
            </a:r>
            <a:r>
              <a:rPr lang="en-US" altLang="zh-CN" b="0" dirty="0" err="1"/>
              <a:t>isPrime</a:t>
            </a:r>
            <a:r>
              <a:rPr lang="en-US" altLang="zh-CN" b="0" dirty="0"/>
              <a:t>(</a:t>
            </a:r>
            <a:r>
              <a:rPr lang="en-US" altLang="zh-CN" dirty="0"/>
              <a:t>int</a:t>
            </a:r>
            <a:r>
              <a:rPr lang="en-US" altLang="zh-CN" b="0" dirty="0"/>
              <a:t> N) </a:t>
            </a:r>
            <a:r>
              <a:rPr lang="en-US" altLang="zh-CN" b="0" dirty="0" smtClean="0"/>
              <a:t>{</a:t>
            </a:r>
          </a:p>
          <a:p>
            <a:pPr marL="0" indent="0">
              <a:buNone/>
            </a:pPr>
            <a:r>
              <a:rPr lang="en-US" altLang="zh-CN" b="0" dirty="0"/>
              <a:t> </a:t>
            </a:r>
            <a:r>
              <a:rPr lang="en-US" altLang="zh-CN" b="0" dirty="0" smtClean="0"/>
              <a:t>      </a:t>
            </a:r>
            <a:r>
              <a:rPr lang="en-US" altLang="zh-CN" dirty="0" smtClean="0"/>
              <a:t>if </a:t>
            </a:r>
            <a:r>
              <a:rPr lang="en-US" altLang="zh-CN" b="0" dirty="0" smtClean="0"/>
              <a:t>(</a:t>
            </a:r>
            <a:r>
              <a:rPr lang="en-US" altLang="zh-CN" b="0" dirty="0"/>
              <a:t>N</a:t>
            </a:r>
            <a:r>
              <a:rPr lang="en-US" altLang="zh-CN" b="0" dirty="0" smtClean="0"/>
              <a:t>&lt;=1) </a:t>
            </a:r>
            <a:r>
              <a:rPr lang="en-US" altLang="zh-CN" dirty="0" smtClean="0">
                <a:solidFill>
                  <a:srgbClr val="0070C0"/>
                </a:solidFill>
              </a:rPr>
              <a:t>return false;</a:t>
            </a:r>
            <a:endParaRPr lang="en-US" altLang="zh-CN" dirty="0">
              <a:solidFill>
                <a:srgbClr val="0070C0"/>
              </a:solidFill>
            </a:endParaRPr>
          </a:p>
          <a:p>
            <a:pPr marL="0" indent="0">
              <a:buNone/>
            </a:pPr>
            <a:r>
              <a:rPr lang="en-US" altLang="zh-CN" b="0" dirty="0"/>
              <a:t>       </a:t>
            </a:r>
            <a:r>
              <a:rPr lang="en-US" altLang="zh-CN" dirty="0"/>
              <a:t>for</a:t>
            </a:r>
            <a:r>
              <a:rPr lang="en-US" altLang="zh-CN" b="0" dirty="0"/>
              <a:t>(</a:t>
            </a:r>
            <a:r>
              <a:rPr lang="en-US" altLang="zh-CN" b="0" dirty="0" err="1"/>
              <a:t>int</a:t>
            </a:r>
            <a:r>
              <a:rPr lang="en-US" altLang="zh-CN" b="0" dirty="0"/>
              <a:t> </a:t>
            </a:r>
            <a:r>
              <a:rPr lang="en-US" altLang="zh-CN" b="0" dirty="0" err="1"/>
              <a:t>i</a:t>
            </a:r>
            <a:r>
              <a:rPr lang="en-US" altLang="zh-CN" b="0" dirty="0"/>
              <a:t>=2;i</a:t>
            </a:r>
            <a:r>
              <a:rPr lang="en-US" altLang="zh-CN" b="0" dirty="0" smtClean="0"/>
              <a:t>&lt;=N-1; </a:t>
            </a:r>
            <a:r>
              <a:rPr lang="en-US" altLang="zh-CN" b="0" dirty="0" err="1"/>
              <a:t>i</a:t>
            </a:r>
            <a:r>
              <a:rPr lang="en-US" altLang="zh-CN" b="0" dirty="0"/>
              <a:t>++)</a:t>
            </a:r>
          </a:p>
          <a:p>
            <a:pPr marL="0" indent="0">
              <a:buNone/>
            </a:pPr>
            <a:r>
              <a:rPr lang="en-US" altLang="zh-CN" b="0" dirty="0"/>
              <a:t>             </a:t>
            </a:r>
            <a:r>
              <a:rPr lang="en-US" altLang="zh-CN" dirty="0"/>
              <a:t>if</a:t>
            </a:r>
            <a:r>
              <a:rPr lang="en-US" altLang="zh-CN" b="0" dirty="0"/>
              <a:t>( </a:t>
            </a:r>
            <a:r>
              <a:rPr lang="en-US" altLang="zh-CN" b="0" dirty="0" err="1"/>
              <a:t>N%i</a:t>
            </a:r>
            <a:r>
              <a:rPr lang="en-US" altLang="zh-CN" b="0" dirty="0"/>
              <a:t>==0 ) </a:t>
            </a:r>
            <a:r>
              <a:rPr lang="en-US" altLang="zh-CN" dirty="0" smtClean="0">
                <a:solidFill>
                  <a:srgbClr val="0070C0"/>
                </a:solidFill>
              </a:rPr>
              <a:t>return false</a:t>
            </a:r>
            <a:r>
              <a:rPr lang="en-US" altLang="zh-CN" b="0" dirty="0" smtClean="0"/>
              <a:t>;</a:t>
            </a:r>
            <a:endParaRPr lang="en-US" altLang="zh-CN" b="0" dirty="0"/>
          </a:p>
          <a:p>
            <a:pPr marL="0" indent="0">
              <a:buNone/>
            </a:pPr>
            <a:r>
              <a:rPr lang="en-US" altLang="zh-CN" b="0" dirty="0"/>
              <a:t>       </a:t>
            </a:r>
            <a:r>
              <a:rPr lang="en-US" altLang="zh-CN" dirty="0" smtClean="0">
                <a:solidFill>
                  <a:srgbClr val="0070C0"/>
                </a:solidFill>
              </a:rPr>
              <a:t>return true;</a:t>
            </a:r>
            <a:endParaRPr lang="en-US" altLang="zh-CN" dirty="0">
              <a:solidFill>
                <a:srgbClr val="0070C0"/>
              </a:solidFill>
            </a:endParaRPr>
          </a:p>
          <a:p>
            <a:pPr marL="0" indent="0">
              <a:buNone/>
            </a:pPr>
            <a:r>
              <a:rPr lang="en-US" altLang="zh-CN" b="0" dirty="0"/>
              <a:t>}</a:t>
            </a:r>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6415" y="1527810"/>
            <a:ext cx="3143250" cy="4419600"/>
          </a:xfrm>
          <a:prstGeom prst="rect">
            <a:avLst/>
          </a:prstGeom>
        </p:spPr>
      </p:pic>
    </p:spTree>
    <p:extLst>
      <p:ext uri="{BB962C8B-B14F-4D97-AF65-F5344CB8AC3E}">
        <p14:creationId xmlns:p14="http://schemas.microsoft.com/office/powerpoint/2010/main" val="6966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check prime number</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dirty="0"/>
              <a:t>public static </a:t>
            </a:r>
            <a:r>
              <a:rPr lang="en-US" altLang="zh-CN" dirty="0" smtClean="0"/>
              <a:t>Boolean </a:t>
            </a:r>
            <a:r>
              <a:rPr lang="en-US" altLang="zh-CN" b="0" dirty="0" err="1" smtClean="0"/>
              <a:t>isPrime</a:t>
            </a:r>
            <a:r>
              <a:rPr lang="en-US" altLang="zh-CN" b="0" dirty="0" smtClean="0"/>
              <a:t>(</a:t>
            </a:r>
            <a:r>
              <a:rPr lang="en-US" altLang="zh-CN" dirty="0" smtClean="0"/>
              <a:t>int</a:t>
            </a:r>
            <a:r>
              <a:rPr lang="en-US" altLang="zh-CN" b="0" dirty="0" smtClean="0"/>
              <a:t> </a:t>
            </a:r>
            <a:r>
              <a:rPr lang="en-US" altLang="zh-CN" b="0" dirty="0"/>
              <a:t>N) </a:t>
            </a:r>
            <a:r>
              <a:rPr lang="en-US" altLang="zh-CN" b="0" dirty="0" smtClean="0"/>
              <a:t>{</a:t>
            </a:r>
          </a:p>
          <a:p>
            <a:pPr marL="0" indent="0">
              <a:buNone/>
            </a:pPr>
            <a:r>
              <a:rPr lang="en-US" altLang="zh-CN" b="0" dirty="0"/>
              <a:t> </a:t>
            </a:r>
            <a:r>
              <a:rPr lang="en-US" altLang="zh-CN" b="0" dirty="0" smtClean="0"/>
              <a:t>      </a:t>
            </a:r>
            <a:r>
              <a:rPr lang="en-US" altLang="zh-CN" dirty="0"/>
              <a:t>if </a:t>
            </a:r>
            <a:r>
              <a:rPr lang="en-US" altLang="zh-CN" b="0" dirty="0"/>
              <a:t>(N&lt;=1) </a:t>
            </a:r>
            <a:r>
              <a:rPr lang="en-US" altLang="zh-CN" dirty="0">
                <a:solidFill>
                  <a:srgbClr val="0070C0"/>
                </a:solidFill>
              </a:rPr>
              <a:t>return false</a:t>
            </a:r>
            <a:r>
              <a:rPr lang="en-US" altLang="zh-CN" dirty="0" smtClean="0">
                <a:solidFill>
                  <a:srgbClr val="0070C0"/>
                </a:solidFill>
              </a:rPr>
              <a:t>;</a:t>
            </a:r>
          </a:p>
          <a:p>
            <a:pPr marL="0" indent="0">
              <a:buNone/>
            </a:pPr>
            <a:r>
              <a:rPr lang="en-US" altLang="zh-CN" dirty="0" smtClean="0"/>
              <a:t>       for</a:t>
            </a:r>
            <a:r>
              <a:rPr lang="en-US" altLang="zh-CN" b="0" dirty="0" smtClean="0"/>
              <a:t>(int </a:t>
            </a:r>
            <a:r>
              <a:rPr lang="en-US" altLang="zh-CN" b="0" dirty="0" err="1" smtClean="0"/>
              <a:t>i</a:t>
            </a:r>
            <a:r>
              <a:rPr lang="en-US" altLang="zh-CN" b="0" dirty="0" smtClean="0"/>
              <a:t>=2;i&lt;=</a:t>
            </a:r>
            <a:r>
              <a:rPr lang="en-US" altLang="zh-CN" b="0" dirty="0" err="1" smtClean="0"/>
              <a:t>Math.sqrt</a:t>
            </a:r>
            <a:r>
              <a:rPr lang="en-US" altLang="zh-CN" b="0" dirty="0" smtClean="0"/>
              <a:t>(N); </a:t>
            </a:r>
            <a:r>
              <a:rPr lang="en-US" altLang="zh-CN" b="0" dirty="0" err="1" smtClean="0"/>
              <a:t>i</a:t>
            </a:r>
            <a:r>
              <a:rPr lang="en-US" altLang="zh-CN" b="0" dirty="0" smtClean="0"/>
              <a:t>++)</a:t>
            </a:r>
          </a:p>
          <a:p>
            <a:pPr marL="0" indent="0">
              <a:buNone/>
            </a:pPr>
            <a:r>
              <a:rPr lang="en-US" altLang="zh-CN" b="0" dirty="0" smtClean="0"/>
              <a:t>             </a:t>
            </a:r>
            <a:r>
              <a:rPr lang="en-US" altLang="zh-CN" dirty="0" smtClean="0"/>
              <a:t>if</a:t>
            </a:r>
            <a:r>
              <a:rPr lang="en-US" altLang="zh-CN" b="0" dirty="0" smtClean="0"/>
              <a:t>( </a:t>
            </a:r>
            <a:r>
              <a:rPr lang="en-US" altLang="zh-CN" b="0" dirty="0" err="1" smtClean="0"/>
              <a:t>N%i</a:t>
            </a:r>
            <a:r>
              <a:rPr lang="en-US" altLang="zh-CN" b="0" dirty="0" smtClean="0"/>
              <a:t>==0 ) </a:t>
            </a:r>
            <a:r>
              <a:rPr lang="en-US" altLang="zh-CN" dirty="0" smtClean="0">
                <a:solidFill>
                  <a:srgbClr val="0070C0"/>
                </a:solidFill>
              </a:rPr>
              <a:t>break</a:t>
            </a:r>
            <a:r>
              <a:rPr lang="en-US" altLang="zh-CN" b="0" dirty="0" smtClean="0"/>
              <a:t>;</a:t>
            </a:r>
          </a:p>
          <a:p>
            <a:pPr marL="0" indent="0">
              <a:buNone/>
            </a:pPr>
            <a:endParaRPr lang="en-US" altLang="zh-CN" b="0" dirty="0" smtClean="0"/>
          </a:p>
          <a:p>
            <a:pPr marL="0" indent="0">
              <a:buNone/>
            </a:pPr>
            <a:r>
              <a:rPr lang="en-US" altLang="zh-CN" b="0" dirty="0"/>
              <a:t>       </a:t>
            </a:r>
            <a:r>
              <a:rPr lang="en-US" altLang="zh-CN" dirty="0"/>
              <a:t>if</a:t>
            </a:r>
            <a:r>
              <a:rPr lang="en-US" altLang="zh-CN" b="0" dirty="0"/>
              <a:t>( </a:t>
            </a:r>
            <a:r>
              <a:rPr lang="en-US" altLang="zh-CN" b="0" dirty="0" err="1"/>
              <a:t>i</a:t>
            </a:r>
            <a:r>
              <a:rPr lang="en-US" altLang="zh-CN" b="0" dirty="0"/>
              <a:t>&gt;</a:t>
            </a:r>
            <a:r>
              <a:rPr lang="en-US" altLang="zh-CN" b="0" dirty="0" err="1"/>
              <a:t>Math.sqrt</a:t>
            </a:r>
            <a:r>
              <a:rPr lang="en-US" altLang="zh-CN" b="0" dirty="0"/>
              <a:t>(N</a:t>
            </a:r>
            <a:r>
              <a:rPr lang="en-US" altLang="zh-CN" b="0" dirty="0" smtClean="0"/>
              <a:t>) ) </a:t>
            </a:r>
            <a:r>
              <a:rPr lang="en-US" altLang="zh-CN" dirty="0" smtClean="0">
                <a:solidFill>
                  <a:srgbClr val="0070C0"/>
                </a:solidFill>
              </a:rPr>
              <a:t>return true</a:t>
            </a:r>
            <a:r>
              <a:rPr lang="en-US" altLang="zh-CN" b="0" dirty="0" smtClean="0"/>
              <a:t>;</a:t>
            </a:r>
            <a:r>
              <a:rPr lang="en-US" altLang="zh-CN" i="1" dirty="0"/>
              <a:t> </a:t>
            </a:r>
            <a:endParaRPr lang="en-US" altLang="zh-CN" b="0" dirty="0" smtClean="0"/>
          </a:p>
          <a:p>
            <a:pPr marL="0" indent="0">
              <a:buNone/>
            </a:pPr>
            <a:r>
              <a:rPr lang="en-US" altLang="zh-CN" b="0" dirty="0" smtClean="0"/>
              <a:t>       </a:t>
            </a:r>
            <a:r>
              <a:rPr lang="en-US" altLang="zh-CN" dirty="0" smtClean="0"/>
              <a:t>else</a:t>
            </a:r>
            <a:r>
              <a:rPr lang="en-US" altLang="zh-CN" b="0" dirty="0" smtClean="0"/>
              <a:t> </a:t>
            </a:r>
            <a:r>
              <a:rPr lang="en-US" altLang="zh-CN" dirty="0" smtClean="0">
                <a:solidFill>
                  <a:srgbClr val="0070C0"/>
                </a:solidFill>
              </a:rPr>
              <a:t>return false;</a:t>
            </a:r>
          </a:p>
          <a:p>
            <a:pPr marL="0" indent="0">
              <a:buNone/>
            </a:pPr>
            <a:r>
              <a:rPr lang="en-US" altLang="zh-CN" b="0" dirty="0"/>
              <a:t>}</a:t>
            </a:r>
          </a:p>
          <a:p>
            <a:pPr marL="0" indent="0">
              <a:buNone/>
            </a:pPr>
            <a:endParaRPr lang="zh-CN" altLang="en-US" b="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070" y="4001294"/>
            <a:ext cx="1319560" cy="1319560"/>
          </a:xfrm>
          <a:prstGeom prst="rect">
            <a:avLst/>
          </a:prstGeom>
        </p:spPr>
      </p:pic>
      <p:cxnSp>
        <p:nvCxnSpPr>
          <p:cNvPr id="6" name="直接连接符 5"/>
          <p:cNvCxnSpPr/>
          <p:nvPr/>
        </p:nvCxnSpPr>
        <p:spPr>
          <a:xfrm>
            <a:off x="1314450" y="4702840"/>
            <a:ext cx="4572000" cy="0"/>
          </a:xfrm>
          <a:prstGeom prst="line">
            <a:avLst/>
          </a:prstGeom>
          <a:ln w="5080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0654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Variable scope(</a:t>
            </a:r>
            <a:r>
              <a:rPr lang="zh-CN" altLang="en-US" dirty="0" smtClean="0"/>
              <a:t>变量作用范围</a:t>
            </a:r>
            <a:r>
              <a:rPr lang="en-US" altLang="zh-CN" dirty="0" smtClean="0"/>
              <a:t>)</a:t>
            </a:r>
            <a:endParaRPr lang="zh-CN" altLang="en-US" dirty="0"/>
          </a:p>
        </p:txBody>
      </p:sp>
      <p:sp>
        <p:nvSpPr>
          <p:cNvPr id="3" name="Content Placeholder 2"/>
          <p:cNvSpPr>
            <a:spLocks noGrp="1"/>
          </p:cNvSpPr>
          <p:nvPr>
            <p:ph idx="1"/>
          </p:nvPr>
        </p:nvSpPr>
        <p:spPr/>
        <p:txBody>
          <a:bodyPr>
            <a:normAutofit/>
          </a:bodyPr>
          <a:lstStyle/>
          <a:p>
            <a:r>
              <a:rPr lang="en-US" altLang="zh-CN" dirty="0"/>
              <a:t>Variable scope refers to the accessibility of a variable</a:t>
            </a:r>
            <a:r>
              <a:rPr lang="en-US" altLang="zh-CN" dirty="0" smtClean="0"/>
              <a:t>.</a:t>
            </a:r>
            <a:r>
              <a:rPr lang="en-US" altLang="zh-CN" b="0" dirty="0"/>
              <a:t> </a:t>
            </a:r>
            <a:r>
              <a:rPr lang="en-US" altLang="zh-CN" dirty="0">
                <a:solidFill>
                  <a:srgbClr val="0070C0"/>
                </a:solidFill>
              </a:rPr>
              <a:t>The scope of the variable is the block in which it is defined.</a:t>
            </a:r>
          </a:p>
          <a:p>
            <a:r>
              <a:rPr lang="en-US" altLang="zh-CN" dirty="0"/>
              <a:t>You cannot refer to a variable before its declaration.</a:t>
            </a:r>
          </a:p>
          <a:p>
            <a:pPr lvl="1"/>
            <a:endParaRPr lang="en-US" altLang="zh-CN" dirty="0" smtClean="0"/>
          </a:p>
          <a:p>
            <a:endParaRPr lang="zh-CN" altLang="en-US" dirty="0"/>
          </a:p>
        </p:txBody>
      </p:sp>
    </p:spTree>
    <p:extLst>
      <p:ext uri="{BB962C8B-B14F-4D97-AF65-F5344CB8AC3E}">
        <p14:creationId xmlns:p14="http://schemas.microsoft.com/office/powerpoint/2010/main" val="42104216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Variable scope</a:t>
            </a:r>
            <a:endParaRPr lang="zh-CN" altLang="en-US" dirty="0"/>
          </a:p>
        </p:txBody>
      </p:sp>
      <p:sp>
        <p:nvSpPr>
          <p:cNvPr id="3" name="内容占位符 2"/>
          <p:cNvSpPr>
            <a:spLocks noGrp="1"/>
          </p:cNvSpPr>
          <p:nvPr>
            <p:ph idx="1"/>
          </p:nvPr>
        </p:nvSpPr>
        <p:spPr/>
        <p:txBody>
          <a:bodyPr>
            <a:normAutofit/>
          </a:bodyPr>
          <a:lstStyle/>
          <a:p>
            <a:r>
              <a:rPr lang="en-US" altLang="zh-CN" dirty="0"/>
              <a:t>You can declare variables in several different places:</a:t>
            </a:r>
          </a:p>
          <a:p>
            <a:pPr lvl="1"/>
            <a:r>
              <a:rPr lang="en-US" altLang="zh-CN" dirty="0">
                <a:solidFill>
                  <a:srgbClr val="0070C0"/>
                </a:solidFill>
              </a:rPr>
              <a:t>In a method's body  as local variables </a:t>
            </a:r>
          </a:p>
          <a:p>
            <a:pPr lvl="2"/>
            <a:r>
              <a:rPr lang="en-US" altLang="zh-CN" dirty="0">
                <a:solidFill>
                  <a:srgbClr val="0070C0"/>
                </a:solidFill>
              </a:rPr>
              <a:t>As parameters of a method or constructor.</a:t>
            </a:r>
          </a:p>
          <a:p>
            <a:pPr lvl="2"/>
            <a:r>
              <a:rPr lang="en-US" altLang="zh-CN" dirty="0">
                <a:solidFill>
                  <a:srgbClr val="0070C0"/>
                </a:solidFill>
              </a:rPr>
              <a:t>In a method's body or a constructor's body.</a:t>
            </a:r>
          </a:p>
          <a:p>
            <a:pPr lvl="2"/>
            <a:r>
              <a:rPr lang="en-US" altLang="zh-CN" dirty="0">
                <a:solidFill>
                  <a:srgbClr val="0070C0"/>
                </a:solidFill>
              </a:rPr>
              <a:t>Within a statement block, such as inside a while or for block. </a:t>
            </a:r>
          </a:p>
          <a:p>
            <a:pPr lvl="1"/>
            <a:r>
              <a:rPr lang="en-US" altLang="zh-CN" dirty="0"/>
              <a:t>In a class body as class fields. Variables declared here are referred to as class-level variables (we will talk about it in the future</a:t>
            </a:r>
            <a:r>
              <a:rPr lang="en-US" altLang="zh-CN" dirty="0" smtClean="0"/>
              <a:t>).</a:t>
            </a:r>
          </a:p>
          <a:p>
            <a:pPr lvl="2"/>
            <a:r>
              <a:rPr lang="en-US" altLang="zh-CN" dirty="0" smtClean="0"/>
              <a:t>If a method declares a local variable that has the same name as a class-level variable, the former will 'shadow' the latter.</a:t>
            </a:r>
            <a:r>
              <a:rPr lang="en-US" altLang="zh-CN" b="0" dirty="0" smtClean="0"/>
              <a:t> </a:t>
            </a:r>
            <a:endParaRPr lang="zh-CN" altLang="en-US" dirty="0"/>
          </a:p>
        </p:txBody>
      </p:sp>
    </p:spTree>
    <p:extLst>
      <p:ext uri="{BB962C8B-B14F-4D97-AF65-F5344CB8AC3E}">
        <p14:creationId xmlns:p14="http://schemas.microsoft.com/office/powerpoint/2010/main" val="1854114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check prime number</a:t>
            </a:r>
            <a:endParaRPr lang="zh-CN" altLang="en-US" dirty="0"/>
          </a:p>
        </p:txBody>
      </p:sp>
      <p:sp>
        <p:nvSpPr>
          <p:cNvPr id="3" name="Content Placeholder 2"/>
          <p:cNvSpPr>
            <a:spLocks noGrp="1"/>
          </p:cNvSpPr>
          <p:nvPr>
            <p:ph idx="1"/>
          </p:nvPr>
        </p:nvSpPr>
        <p:spPr/>
        <p:txBody>
          <a:bodyPr>
            <a:normAutofit lnSpcReduction="10000"/>
          </a:bodyPr>
          <a:lstStyle/>
          <a:p>
            <a:pPr marL="0" indent="0">
              <a:buNone/>
            </a:pPr>
            <a:r>
              <a:rPr lang="en-US" altLang="zh-CN" dirty="0"/>
              <a:t>public static </a:t>
            </a:r>
            <a:r>
              <a:rPr lang="en-US" altLang="zh-CN" dirty="0" smtClean="0"/>
              <a:t>Boolean </a:t>
            </a:r>
            <a:r>
              <a:rPr lang="en-US" altLang="zh-CN" b="0" dirty="0" err="1" smtClean="0"/>
              <a:t>isPrime</a:t>
            </a:r>
            <a:r>
              <a:rPr lang="en-US" altLang="zh-CN" b="0" dirty="0" smtClean="0"/>
              <a:t>(</a:t>
            </a:r>
            <a:r>
              <a:rPr lang="en-US" altLang="zh-CN" dirty="0" smtClean="0"/>
              <a:t>int</a:t>
            </a:r>
            <a:r>
              <a:rPr lang="en-US" altLang="zh-CN" b="0" dirty="0" smtClean="0"/>
              <a:t> </a:t>
            </a:r>
            <a:r>
              <a:rPr lang="en-US" altLang="zh-CN" b="0" dirty="0"/>
              <a:t>N) </a:t>
            </a:r>
            <a:r>
              <a:rPr lang="en-US" altLang="zh-CN" b="0" dirty="0" smtClean="0"/>
              <a:t>{</a:t>
            </a:r>
          </a:p>
          <a:p>
            <a:pPr marL="0" indent="0">
              <a:buNone/>
            </a:pPr>
            <a:r>
              <a:rPr lang="en-US" altLang="zh-CN" b="0" dirty="0"/>
              <a:t> </a:t>
            </a:r>
            <a:r>
              <a:rPr lang="en-US" altLang="zh-CN" b="0" dirty="0" smtClean="0"/>
              <a:t>      </a:t>
            </a:r>
            <a:r>
              <a:rPr lang="en-US" altLang="zh-CN" b="0" dirty="0"/>
              <a:t>if (N&lt;=1) return false</a:t>
            </a:r>
            <a:r>
              <a:rPr lang="en-US" altLang="zh-CN" b="0" dirty="0" smtClean="0"/>
              <a:t>;</a:t>
            </a:r>
          </a:p>
          <a:p>
            <a:pPr marL="0" indent="0">
              <a:buNone/>
            </a:pPr>
            <a:r>
              <a:rPr lang="en-US" altLang="zh-CN" b="0" dirty="0"/>
              <a:t> </a:t>
            </a:r>
            <a:r>
              <a:rPr lang="en-US" altLang="zh-CN" b="0" dirty="0" smtClean="0"/>
              <a:t>      </a:t>
            </a:r>
            <a:r>
              <a:rPr lang="en-US" altLang="zh-CN" b="0" dirty="0"/>
              <a:t>int </a:t>
            </a:r>
            <a:r>
              <a:rPr lang="en-US" altLang="zh-CN" dirty="0">
                <a:solidFill>
                  <a:srgbClr val="0070C0"/>
                </a:solidFill>
              </a:rPr>
              <a:t>i</a:t>
            </a:r>
            <a:r>
              <a:rPr lang="en-US" altLang="zh-CN" b="0" dirty="0" smtClean="0"/>
              <a:t>;</a:t>
            </a:r>
          </a:p>
          <a:p>
            <a:pPr marL="0" indent="0">
              <a:buNone/>
            </a:pPr>
            <a:r>
              <a:rPr lang="en-US" altLang="zh-CN" dirty="0" smtClean="0"/>
              <a:t>       for</a:t>
            </a:r>
            <a:r>
              <a:rPr lang="en-US" altLang="zh-CN" b="0" dirty="0" smtClean="0"/>
              <a:t>(</a:t>
            </a:r>
            <a:r>
              <a:rPr lang="en-US" altLang="zh-CN" dirty="0" err="1" smtClean="0">
                <a:solidFill>
                  <a:srgbClr val="0070C0"/>
                </a:solidFill>
              </a:rPr>
              <a:t>i</a:t>
            </a:r>
            <a:r>
              <a:rPr lang="en-US" altLang="zh-CN" b="0" dirty="0" smtClean="0"/>
              <a:t>=2;</a:t>
            </a:r>
            <a:r>
              <a:rPr lang="en-US" altLang="zh-CN" dirty="0" smtClean="0">
                <a:solidFill>
                  <a:srgbClr val="0070C0"/>
                </a:solidFill>
              </a:rPr>
              <a:t>i</a:t>
            </a:r>
            <a:r>
              <a:rPr lang="en-US" altLang="zh-CN" b="0" dirty="0" smtClean="0"/>
              <a:t>&lt;=</a:t>
            </a:r>
            <a:r>
              <a:rPr lang="en-US" altLang="zh-CN" b="0" dirty="0" err="1" smtClean="0"/>
              <a:t>Math.sqrt</a:t>
            </a:r>
            <a:r>
              <a:rPr lang="en-US" altLang="zh-CN" b="0" dirty="0" smtClean="0"/>
              <a:t>(N); </a:t>
            </a:r>
            <a:r>
              <a:rPr lang="en-US" altLang="zh-CN" dirty="0" err="1" smtClean="0">
                <a:solidFill>
                  <a:srgbClr val="0070C0"/>
                </a:solidFill>
              </a:rPr>
              <a:t>i</a:t>
            </a:r>
            <a:r>
              <a:rPr lang="en-US" altLang="zh-CN" b="0" dirty="0" smtClean="0"/>
              <a:t>++)</a:t>
            </a:r>
          </a:p>
          <a:p>
            <a:pPr marL="0" indent="0">
              <a:buNone/>
            </a:pPr>
            <a:r>
              <a:rPr lang="en-US" altLang="zh-CN" b="0" dirty="0" smtClean="0"/>
              <a:t>             </a:t>
            </a:r>
            <a:r>
              <a:rPr lang="en-US" altLang="zh-CN" dirty="0" smtClean="0"/>
              <a:t>if</a:t>
            </a:r>
            <a:r>
              <a:rPr lang="en-US" altLang="zh-CN" b="0" dirty="0" smtClean="0"/>
              <a:t>( </a:t>
            </a:r>
            <a:r>
              <a:rPr lang="en-US" altLang="zh-CN" b="0" dirty="0" err="1" smtClean="0"/>
              <a:t>N%</a:t>
            </a:r>
            <a:r>
              <a:rPr lang="en-US" altLang="zh-CN" dirty="0" err="1" smtClean="0">
                <a:solidFill>
                  <a:srgbClr val="0070C0"/>
                </a:solidFill>
              </a:rPr>
              <a:t>i</a:t>
            </a:r>
            <a:r>
              <a:rPr lang="en-US" altLang="zh-CN" b="0" dirty="0" smtClean="0"/>
              <a:t>==0 ) </a:t>
            </a:r>
            <a:r>
              <a:rPr lang="en-US" altLang="zh-CN" dirty="0" smtClean="0">
                <a:solidFill>
                  <a:srgbClr val="0070C0"/>
                </a:solidFill>
              </a:rPr>
              <a:t>break</a:t>
            </a:r>
            <a:r>
              <a:rPr lang="en-US" altLang="zh-CN" b="0" dirty="0" smtClean="0"/>
              <a:t>;</a:t>
            </a:r>
          </a:p>
          <a:p>
            <a:pPr marL="0" indent="0">
              <a:buNone/>
            </a:pPr>
            <a:endParaRPr lang="en-US" altLang="zh-CN" b="0" dirty="0" smtClean="0"/>
          </a:p>
          <a:p>
            <a:pPr marL="0" indent="0">
              <a:buNone/>
            </a:pPr>
            <a:r>
              <a:rPr lang="en-US" altLang="zh-CN" b="0" dirty="0"/>
              <a:t>       </a:t>
            </a:r>
            <a:r>
              <a:rPr lang="en-US" altLang="zh-CN" dirty="0"/>
              <a:t>if</a:t>
            </a:r>
            <a:r>
              <a:rPr lang="en-US" altLang="zh-CN" b="0" dirty="0"/>
              <a:t>( </a:t>
            </a:r>
            <a:r>
              <a:rPr lang="en-US" altLang="zh-CN" dirty="0" err="1">
                <a:solidFill>
                  <a:srgbClr val="0070C0"/>
                </a:solidFill>
              </a:rPr>
              <a:t>i</a:t>
            </a:r>
            <a:r>
              <a:rPr lang="en-US" altLang="zh-CN" b="0" dirty="0"/>
              <a:t>&gt;</a:t>
            </a:r>
            <a:r>
              <a:rPr lang="en-US" altLang="zh-CN" b="0" dirty="0" err="1"/>
              <a:t>Math.sqrt</a:t>
            </a:r>
            <a:r>
              <a:rPr lang="en-US" altLang="zh-CN" b="0" dirty="0"/>
              <a:t>(N</a:t>
            </a:r>
            <a:r>
              <a:rPr lang="en-US" altLang="zh-CN" b="0" dirty="0" smtClean="0"/>
              <a:t>) )</a:t>
            </a:r>
            <a:r>
              <a:rPr lang="en-US" altLang="zh-CN" dirty="0" smtClean="0">
                <a:solidFill>
                  <a:srgbClr val="0070C0"/>
                </a:solidFill>
              </a:rPr>
              <a:t>return true</a:t>
            </a:r>
            <a:r>
              <a:rPr lang="en-US" altLang="zh-CN" b="0" dirty="0" smtClean="0"/>
              <a:t>;</a:t>
            </a:r>
          </a:p>
          <a:p>
            <a:pPr marL="0" indent="0">
              <a:buNone/>
            </a:pPr>
            <a:r>
              <a:rPr lang="en-US" altLang="zh-CN" b="0" dirty="0" smtClean="0"/>
              <a:t>       </a:t>
            </a:r>
            <a:r>
              <a:rPr lang="en-US" altLang="zh-CN" dirty="0" smtClean="0"/>
              <a:t>else</a:t>
            </a:r>
            <a:r>
              <a:rPr lang="en-US" altLang="zh-CN" b="0" dirty="0" smtClean="0"/>
              <a:t> </a:t>
            </a:r>
            <a:r>
              <a:rPr lang="en-US" altLang="zh-CN" dirty="0" smtClean="0">
                <a:solidFill>
                  <a:srgbClr val="0070C0"/>
                </a:solidFill>
              </a:rPr>
              <a:t>return false;</a:t>
            </a:r>
          </a:p>
          <a:p>
            <a:pPr marL="0" indent="0">
              <a:buNone/>
            </a:pPr>
            <a:r>
              <a:rPr lang="en-US" altLang="zh-CN" b="0" dirty="0"/>
              <a:t>}</a:t>
            </a:r>
          </a:p>
          <a:p>
            <a:pPr marL="0" indent="0">
              <a:buNone/>
            </a:pPr>
            <a:endParaRPr lang="zh-CN" altLang="en-US" b="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4361" y="3561202"/>
            <a:ext cx="1797687" cy="1797687"/>
          </a:xfrm>
          <a:prstGeom prst="rect">
            <a:avLst/>
          </a:prstGeom>
        </p:spPr>
      </p:pic>
      <p:cxnSp>
        <p:nvCxnSpPr>
          <p:cNvPr id="11" name="直接连接符 10"/>
          <p:cNvCxnSpPr/>
          <p:nvPr/>
        </p:nvCxnSpPr>
        <p:spPr>
          <a:xfrm>
            <a:off x="1259365" y="3105394"/>
            <a:ext cx="613502" cy="1362"/>
          </a:xfrm>
          <a:prstGeom prst="line">
            <a:avLst/>
          </a:prstGeom>
          <a:ln w="5080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8565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 </a:t>
            </a:r>
            <a:endParaRPr lang="zh-CN" altLang="en-US" dirty="0"/>
          </a:p>
        </p:txBody>
      </p:sp>
      <p:sp>
        <p:nvSpPr>
          <p:cNvPr id="3" name="Content Placeholder 2"/>
          <p:cNvSpPr>
            <a:spLocks noGrp="1"/>
          </p:cNvSpPr>
          <p:nvPr>
            <p:ph idx="1"/>
          </p:nvPr>
        </p:nvSpPr>
        <p:spPr/>
        <p:txBody>
          <a:bodyPr>
            <a:normAutofit fontScale="85000" lnSpcReduction="20000"/>
          </a:bodyPr>
          <a:lstStyle/>
          <a:p>
            <a:r>
              <a:rPr lang="en-US" altLang="zh-CN" dirty="0" smtClean="0"/>
              <a:t>Loop statements</a:t>
            </a:r>
          </a:p>
          <a:p>
            <a:pPr lvl="1"/>
            <a:r>
              <a:rPr lang="en-US" altLang="zh-CN" dirty="0" smtClean="0"/>
              <a:t>While statement</a:t>
            </a:r>
          </a:p>
          <a:p>
            <a:pPr lvl="1"/>
            <a:r>
              <a:rPr lang="en-US" altLang="zh-CN" dirty="0" smtClean="0"/>
              <a:t>Do-while statement</a:t>
            </a:r>
          </a:p>
          <a:p>
            <a:pPr lvl="1"/>
            <a:r>
              <a:rPr lang="en-US" altLang="zh-CN" dirty="0" smtClean="0"/>
              <a:t>For statement</a:t>
            </a:r>
          </a:p>
          <a:p>
            <a:pPr lvl="1"/>
            <a:r>
              <a:rPr lang="en-US" altLang="zh-CN" dirty="0" smtClean="0"/>
              <a:t>Examples</a:t>
            </a:r>
          </a:p>
          <a:p>
            <a:pPr lvl="2"/>
            <a:r>
              <a:rPr lang="en-US" altLang="zh-CN" dirty="0" smtClean="0"/>
              <a:t>The </a:t>
            </a:r>
            <a:r>
              <a:rPr lang="en-US" altLang="zh-CN" dirty="0"/>
              <a:t>Future </a:t>
            </a:r>
            <a:r>
              <a:rPr lang="en-US" altLang="zh-CN" dirty="0" smtClean="0"/>
              <a:t>value</a:t>
            </a:r>
          </a:p>
          <a:p>
            <a:pPr lvl="2"/>
            <a:r>
              <a:rPr lang="en-US" altLang="zh-CN" dirty="0" smtClean="0"/>
              <a:t>Mortgage payment</a:t>
            </a:r>
          </a:p>
          <a:p>
            <a:pPr lvl="2"/>
            <a:r>
              <a:rPr lang="en-US" altLang="zh-CN" dirty="0" smtClean="0"/>
              <a:t>Fibonacci sequence</a:t>
            </a:r>
          </a:p>
          <a:p>
            <a:pPr lvl="2"/>
            <a:r>
              <a:rPr lang="en-US" altLang="zh-CN" dirty="0" smtClean="0"/>
              <a:t>factorial</a:t>
            </a:r>
          </a:p>
          <a:p>
            <a:r>
              <a:rPr lang="en-US" altLang="zh-CN" dirty="0" smtClean="0"/>
              <a:t>Continue, break </a:t>
            </a:r>
            <a:r>
              <a:rPr lang="en-US" altLang="zh-CN" dirty="0"/>
              <a:t>&amp; </a:t>
            </a:r>
            <a:r>
              <a:rPr lang="en-US" altLang="zh-CN" dirty="0" smtClean="0"/>
              <a:t>return</a:t>
            </a:r>
          </a:p>
          <a:p>
            <a:pPr lvl="1"/>
            <a:r>
              <a:rPr lang="en-US" altLang="zh-CN" dirty="0" smtClean="0"/>
              <a:t>Print odd numbers</a:t>
            </a:r>
          </a:p>
          <a:p>
            <a:pPr lvl="1"/>
            <a:r>
              <a:rPr lang="en-US" altLang="zh-CN" dirty="0" smtClean="0"/>
              <a:t>Check prime number</a:t>
            </a:r>
          </a:p>
          <a:p>
            <a:pPr lvl="1"/>
            <a:r>
              <a:rPr lang="en-US" altLang="zh-CN" dirty="0" smtClean="0"/>
              <a:t>terminate your program manually</a:t>
            </a:r>
          </a:p>
          <a:p>
            <a:r>
              <a:rPr lang="en-US" altLang="zh-CN" dirty="0" smtClean="0"/>
              <a:t>Nesting </a:t>
            </a:r>
            <a:r>
              <a:rPr lang="en-US" altLang="zh-CN" dirty="0"/>
              <a:t>Loops</a:t>
            </a:r>
          </a:p>
          <a:p>
            <a:pPr lvl="1"/>
            <a:r>
              <a:rPr lang="en-US" altLang="zh-CN" dirty="0"/>
              <a:t>Chinese multiplication table</a:t>
            </a:r>
          </a:p>
          <a:p>
            <a:pPr lvl="1"/>
            <a:r>
              <a:rPr lang="en-US" altLang="zh-CN" dirty="0"/>
              <a:t>star </a:t>
            </a:r>
            <a:r>
              <a:rPr lang="en-US" altLang="zh-CN" dirty="0" smtClean="0"/>
              <a:t>triangles</a:t>
            </a:r>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9815840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Terminate program manually</a:t>
            </a:r>
            <a:endParaRPr lang="zh-CN" altLang="en-US" dirty="0"/>
          </a:p>
        </p:txBody>
      </p:sp>
      <p:sp>
        <p:nvSpPr>
          <p:cNvPr id="3" name="Content Placeholder 2"/>
          <p:cNvSpPr>
            <a:spLocks noGrp="1"/>
          </p:cNvSpPr>
          <p:nvPr>
            <p:ph idx="1"/>
          </p:nvPr>
        </p:nvSpPr>
        <p:spPr/>
        <p:txBody>
          <a:bodyPr/>
          <a:lstStyle/>
          <a:p>
            <a:r>
              <a:rPr lang="en-US" altLang="zh-CN" dirty="0" smtClean="0"/>
              <a:t>Run your program…</a:t>
            </a:r>
          </a:p>
          <a:p>
            <a:r>
              <a:rPr lang="en-US" altLang="zh-CN" dirty="0" smtClean="0"/>
              <a:t>The main method is invoked…</a:t>
            </a:r>
          </a:p>
          <a:p>
            <a:r>
              <a:rPr lang="en-US" altLang="zh-CN" dirty="0" smtClean="0"/>
              <a:t>Input something ….</a:t>
            </a:r>
          </a:p>
          <a:p>
            <a:r>
              <a:rPr lang="en-US" altLang="zh-CN" dirty="0" smtClean="0"/>
              <a:t>Calculating and outputting …</a:t>
            </a:r>
          </a:p>
          <a:p>
            <a:r>
              <a:rPr lang="en-US" altLang="zh-CN" dirty="0" smtClean="0"/>
              <a:t>…</a:t>
            </a:r>
          </a:p>
          <a:p>
            <a:r>
              <a:rPr lang="en-US" altLang="zh-CN" dirty="0" smtClean="0"/>
              <a:t>Your program are exited by JVM…</a:t>
            </a:r>
          </a:p>
          <a:p>
            <a:endParaRPr lang="en-US" altLang="zh-CN" dirty="0"/>
          </a:p>
          <a:p>
            <a:r>
              <a:rPr lang="en-US" altLang="zh-CN" dirty="0" smtClean="0">
                <a:solidFill>
                  <a:srgbClr val="0070C0"/>
                </a:solidFill>
              </a:rPr>
              <a:t>Can </a:t>
            </a:r>
            <a:r>
              <a:rPr lang="en-US" altLang="zh-CN" dirty="0">
                <a:solidFill>
                  <a:srgbClr val="0070C0"/>
                </a:solidFill>
              </a:rPr>
              <a:t>you terminate your </a:t>
            </a:r>
            <a:r>
              <a:rPr lang="en-US" altLang="zh-CN" dirty="0" smtClean="0">
                <a:solidFill>
                  <a:srgbClr val="0070C0"/>
                </a:solidFill>
              </a:rPr>
              <a:t>program by yourself?</a:t>
            </a:r>
            <a:endParaRPr lang="zh-CN" altLang="en-US" dirty="0">
              <a:solidFill>
                <a:srgbClr val="0070C0"/>
              </a:solidFill>
            </a:endParaRPr>
          </a:p>
        </p:txBody>
      </p:sp>
    </p:spTree>
    <p:extLst>
      <p:ext uri="{BB962C8B-B14F-4D97-AF65-F5344CB8AC3E}">
        <p14:creationId xmlns:p14="http://schemas.microsoft.com/office/powerpoint/2010/main" val="424062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Terminate program manually</a:t>
            </a:r>
            <a:endParaRPr lang="zh-CN" altLang="en-US" dirty="0"/>
          </a:p>
        </p:txBody>
      </p:sp>
      <p:sp>
        <p:nvSpPr>
          <p:cNvPr id="3" name="Content Placeholder 2"/>
          <p:cNvSpPr>
            <a:spLocks noGrp="1"/>
          </p:cNvSpPr>
          <p:nvPr>
            <p:ph idx="1"/>
          </p:nvPr>
        </p:nvSpPr>
        <p:spPr>
          <a:xfrm>
            <a:off x="628650" y="1825624"/>
            <a:ext cx="7886700" cy="5032375"/>
          </a:xfrm>
        </p:spPr>
        <p:txBody>
          <a:bodyPr>
            <a:normAutofit fontScale="55000" lnSpcReduction="20000"/>
          </a:bodyPr>
          <a:lstStyle/>
          <a:p>
            <a:pPr marL="0" indent="0">
              <a:buNone/>
            </a:pPr>
            <a:r>
              <a:rPr lang="en-US" altLang="zh-CN" dirty="0"/>
              <a:t>public static void menu() {</a:t>
            </a:r>
          </a:p>
          <a:p>
            <a:pPr marL="0" indent="0">
              <a:buNone/>
            </a:pPr>
            <a:r>
              <a:rPr lang="en-US" altLang="zh-CN" dirty="0" smtClean="0"/>
              <a:t>     </a:t>
            </a:r>
            <a:r>
              <a:rPr lang="en-US" altLang="zh-CN" dirty="0" err="1" smtClean="0"/>
              <a:t>int</a:t>
            </a:r>
            <a:r>
              <a:rPr lang="en-US" altLang="zh-CN" dirty="0" smtClean="0"/>
              <a:t> </a:t>
            </a:r>
            <a:r>
              <a:rPr lang="en-US" altLang="zh-CN" dirty="0">
                <a:solidFill>
                  <a:srgbClr val="0070C0"/>
                </a:solidFill>
              </a:rPr>
              <a:t>choice=0</a:t>
            </a:r>
            <a:r>
              <a:rPr lang="en-US" altLang="zh-CN" dirty="0"/>
              <a:t>;</a:t>
            </a:r>
          </a:p>
          <a:p>
            <a:pPr marL="0" indent="0">
              <a:buNone/>
            </a:pPr>
            <a:r>
              <a:rPr lang="en-US" altLang="zh-CN" dirty="0" smtClean="0"/>
              <a:t>     Scanner </a:t>
            </a:r>
            <a:r>
              <a:rPr lang="en-US" altLang="zh-CN" dirty="0" err="1"/>
              <a:t>sc</a:t>
            </a:r>
            <a:r>
              <a:rPr lang="en-US" altLang="zh-CN" dirty="0"/>
              <a:t> = new Scanner(System.</a:t>
            </a:r>
            <a:r>
              <a:rPr lang="en-US" altLang="zh-CN" i="1" dirty="0"/>
              <a:t>in);</a:t>
            </a:r>
          </a:p>
          <a:p>
            <a:pPr marL="0" indent="0">
              <a:buNone/>
            </a:pPr>
            <a:r>
              <a:rPr lang="en-US" altLang="zh-CN" dirty="0" smtClean="0">
                <a:solidFill>
                  <a:srgbClr val="00B0F0"/>
                </a:solidFill>
              </a:rPr>
              <a:t>     while(true</a:t>
            </a:r>
            <a:r>
              <a:rPr lang="en-US" altLang="zh-CN" dirty="0">
                <a:solidFill>
                  <a:srgbClr val="00B0F0"/>
                </a:solidFill>
              </a:rPr>
              <a:t>){</a:t>
            </a:r>
          </a:p>
          <a:p>
            <a:pPr marL="0" indent="0">
              <a:buNone/>
            </a:pPr>
            <a:r>
              <a:rPr lang="en-US" altLang="zh-CN" dirty="0" smtClean="0"/>
              <a:t>           </a:t>
            </a:r>
            <a:r>
              <a:rPr lang="en-US" altLang="zh-CN" dirty="0" err="1" smtClean="0"/>
              <a:t>System.</a:t>
            </a:r>
            <a:r>
              <a:rPr lang="en-US" altLang="zh-CN" i="1" dirty="0" err="1" smtClean="0"/>
              <a:t>out.println</a:t>
            </a:r>
            <a:r>
              <a:rPr lang="en-US" altLang="zh-CN" i="1" dirty="0"/>
              <a:t>("functions:");</a:t>
            </a:r>
          </a:p>
          <a:p>
            <a:pPr marL="0" indent="0">
              <a:buNone/>
            </a:pPr>
            <a:r>
              <a:rPr lang="en-US" altLang="zh-CN" dirty="0" smtClean="0"/>
              <a:t>           </a:t>
            </a:r>
            <a:r>
              <a:rPr lang="en-US" altLang="zh-CN" dirty="0" err="1" smtClean="0"/>
              <a:t>System.</a:t>
            </a:r>
            <a:r>
              <a:rPr lang="en-US" altLang="zh-CN" i="1" dirty="0" err="1" smtClean="0"/>
              <a:t>out.println</a:t>
            </a:r>
            <a:r>
              <a:rPr lang="en-US" altLang="zh-CN" i="1" dirty="0"/>
              <a:t>("1: calculate future values");</a:t>
            </a:r>
          </a:p>
          <a:p>
            <a:pPr marL="0" indent="0">
              <a:buNone/>
            </a:pPr>
            <a:r>
              <a:rPr lang="en-US" altLang="zh-CN" dirty="0" smtClean="0"/>
              <a:t>           </a:t>
            </a:r>
            <a:r>
              <a:rPr lang="en-US" altLang="zh-CN" dirty="0" err="1" smtClean="0"/>
              <a:t>System.</a:t>
            </a:r>
            <a:r>
              <a:rPr lang="en-US" altLang="zh-CN" i="1" dirty="0" err="1" smtClean="0"/>
              <a:t>out.println</a:t>
            </a:r>
            <a:r>
              <a:rPr lang="en-US" altLang="zh-CN" i="1" dirty="0"/>
              <a:t>("2: calculate mortgage payment");</a:t>
            </a:r>
          </a:p>
          <a:p>
            <a:pPr marL="0" indent="0">
              <a:buNone/>
            </a:pPr>
            <a:r>
              <a:rPr lang="en-US" altLang="zh-CN" dirty="0" smtClean="0"/>
              <a:t>           </a:t>
            </a:r>
            <a:r>
              <a:rPr lang="en-US" altLang="zh-CN" dirty="0" err="1" smtClean="0"/>
              <a:t>System.</a:t>
            </a:r>
            <a:r>
              <a:rPr lang="en-US" altLang="zh-CN" i="1" dirty="0" err="1" smtClean="0"/>
              <a:t>out.println</a:t>
            </a:r>
            <a:r>
              <a:rPr lang="en-US" altLang="zh-CN" i="1" dirty="0"/>
              <a:t>("0: exit");</a:t>
            </a:r>
          </a:p>
          <a:p>
            <a:pPr marL="0" indent="0">
              <a:buNone/>
            </a:pPr>
            <a:r>
              <a:rPr lang="en-US" altLang="zh-CN" dirty="0" smtClean="0"/>
              <a:t>           </a:t>
            </a:r>
            <a:r>
              <a:rPr lang="en-US" altLang="zh-CN" dirty="0" err="1" smtClean="0"/>
              <a:t>System.</a:t>
            </a:r>
            <a:r>
              <a:rPr lang="en-US" altLang="zh-CN" i="1" dirty="0" err="1" smtClean="0"/>
              <a:t>out.println</a:t>
            </a:r>
            <a:r>
              <a:rPr lang="en-US" altLang="zh-CN" i="1" dirty="0"/>
              <a:t>("please input your choice</a:t>
            </a:r>
            <a:r>
              <a:rPr lang="en-US" altLang="zh-CN" i="1" dirty="0" smtClean="0"/>
              <a:t>:");</a:t>
            </a:r>
          </a:p>
          <a:p>
            <a:pPr marL="0" indent="0">
              <a:buNone/>
            </a:pPr>
            <a:r>
              <a:rPr lang="en-US" altLang="zh-CN" dirty="0" smtClean="0"/>
              <a:t>           choice = </a:t>
            </a:r>
            <a:r>
              <a:rPr lang="en-US" altLang="zh-CN" dirty="0" err="1" smtClean="0"/>
              <a:t>sc.nextInt</a:t>
            </a:r>
            <a:r>
              <a:rPr lang="en-US" altLang="zh-CN" dirty="0" smtClean="0"/>
              <a:t>();</a:t>
            </a:r>
          </a:p>
          <a:p>
            <a:pPr marL="0" indent="0">
              <a:buNone/>
            </a:pPr>
            <a:r>
              <a:rPr lang="en-US" altLang="zh-CN" dirty="0" smtClean="0"/>
              <a:t>           </a:t>
            </a:r>
            <a:r>
              <a:rPr lang="en-US" altLang="zh-CN" dirty="0" smtClean="0">
                <a:solidFill>
                  <a:srgbClr val="0070C0"/>
                </a:solidFill>
              </a:rPr>
              <a:t>switch</a:t>
            </a:r>
            <a:r>
              <a:rPr lang="en-US" altLang="zh-CN" dirty="0" smtClean="0"/>
              <a:t> (</a:t>
            </a:r>
            <a:r>
              <a:rPr lang="en-US" altLang="zh-CN" dirty="0" smtClean="0">
                <a:solidFill>
                  <a:srgbClr val="0070C0"/>
                </a:solidFill>
              </a:rPr>
              <a:t>choice</a:t>
            </a:r>
            <a:r>
              <a:rPr lang="en-US" altLang="zh-CN" dirty="0" smtClean="0"/>
              <a:t>){</a:t>
            </a:r>
          </a:p>
          <a:p>
            <a:pPr marL="0" indent="0">
              <a:buNone/>
            </a:pPr>
            <a:r>
              <a:rPr lang="en-US" altLang="zh-CN" dirty="0" smtClean="0"/>
              <a:t>           case 0:</a:t>
            </a:r>
          </a:p>
          <a:p>
            <a:pPr marL="0" indent="0">
              <a:buNone/>
            </a:pPr>
            <a:r>
              <a:rPr lang="en-US" altLang="zh-CN" dirty="0" smtClean="0"/>
              <a:t>                  </a:t>
            </a:r>
            <a:r>
              <a:rPr lang="en-US" altLang="zh-CN" dirty="0" smtClean="0">
                <a:solidFill>
                  <a:srgbClr val="0070C0"/>
                </a:solidFill>
              </a:rPr>
              <a:t>return</a:t>
            </a:r>
            <a:r>
              <a:rPr lang="en-US" altLang="zh-CN" dirty="0" smtClean="0"/>
              <a:t>;</a:t>
            </a:r>
          </a:p>
          <a:p>
            <a:pPr marL="0" indent="0">
              <a:buNone/>
            </a:pPr>
            <a:r>
              <a:rPr lang="en-US" altLang="zh-CN" dirty="0" smtClean="0"/>
              <a:t>           case 1:</a:t>
            </a:r>
          </a:p>
          <a:p>
            <a:pPr marL="0" indent="0">
              <a:buNone/>
            </a:pPr>
            <a:r>
              <a:rPr lang="en-US" altLang="zh-CN" dirty="0" smtClean="0"/>
              <a:t>                  </a:t>
            </a:r>
            <a:r>
              <a:rPr lang="en-US" altLang="zh-CN" dirty="0"/>
              <a:t>System.</a:t>
            </a:r>
            <a:r>
              <a:rPr lang="en-US" altLang="zh-CN" i="1" dirty="0"/>
              <a:t>out.println</a:t>
            </a:r>
            <a:r>
              <a:rPr lang="en-US" altLang="zh-CN" i="1" dirty="0" smtClean="0"/>
              <a:t>(“The future value is ”+</a:t>
            </a:r>
            <a:r>
              <a:rPr lang="en-US" altLang="zh-CN" dirty="0" err="1" smtClean="0"/>
              <a:t>calcFV</a:t>
            </a:r>
            <a:r>
              <a:rPr lang="en-US" altLang="zh-CN" dirty="0" smtClean="0"/>
              <a:t>(1000,0.01,20));</a:t>
            </a:r>
          </a:p>
          <a:p>
            <a:pPr marL="0" indent="0">
              <a:buNone/>
            </a:pPr>
            <a:r>
              <a:rPr lang="en-US" altLang="zh-CN" dirty="0"/>
              <a:t> </a:t>
            </a:r>
            <a:r>
              <a:rPr lang="en-US" altLang="zh-CN" dirty="0" smtClean="0"/>
              <a:t>                 </a:t>
            </a:r>
            <a:r>
              <a:rPr lang="en-US" altLang="zh-CN" dirty="0" smtClean="0">
                <a:solidFill>
                  <a:srgbClr val="0070C0"/>
                </a:solidFill>
              </a:rPr>
              <a:t>break</a:t>
            </a:r>
            <a:r>
              <a:rPr lang="en-US" altLang="zh-CN" dirty="0" smtClean="0"/>
              <a:t>;</a:t>
            </a:r>
          </a:p>
          <a:p>
            <a:pPr marL="0" indent="0">
              <a:buNone/>
            </a:pPr>
            <a:r>
              <a:rPr lang="en-US" altLang="zh-CN" dirty="0" smtClean="0"/>
              <a:t>           …</a:t>
            </a:r>
          </a:p>
          <a:p>
            <a:pPr marL="0" indent="0">
              <a:buNone/>
            </a:pPr>
            <a:r>
              <a:rPr lang="en-US" altLang="zh-CN" dirty="0" smtClean="0"/>
              <a:t>     }   </a:t>
            </a:r>
          </a:p>
          <a:p>
            <a:pPr marL="0" indent="0">
              <a:buNone/>
            </a:pPr>
            <a:r>
              <a:rPr lang="en-US" altLang="zh-CN" dirty="0" smtClean="0"/>
              <a:t>}</a:t>
            </a:r>
            <a:endParaRPr lang="zh-CN" altLang="en-US" dirty="0"/>
          </a:p>
        </p:txBody>
      </p:sp>
    </p:spTree>
    <p:extLst>
      <p:ext uri="{BB962C8B-B14F-4D97-AF65-F5344CB8AC3E}">
        <p14:creationId xmlns:p14="http://schemas.microsoft.com/office/powerpoint/2010/main" val="1090757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Nested loops(</a:t>
            </a:r>
            <a:r>
              <a:rPr lang="zh-CN" altLang="en-US" dirty="0" smtClean="0"/>
              <a:t>嵌套循环</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a:t>A nested loop is a loop within a loop, an inner loop within the body of an outer </a:t>
            </a:r>
            <a:r>
              <a:rPr lang="en-US" altLang="zh-CN" dirty="0" smtClean="0"/>
              <a:t>one.</a:t>
            </a:r>
          </a:p>
          <a:p>
            <a:pPr lvl="1"/>
            <a:r>
              <a:rPr lang="en-US" altLang="zh-CN" dirty="0" smtClean="0"/>
              <a:t>Nested for</a:t>
            </a:r>
          </a:p>
          <a:p>
            <a:pPr lvl="1"/>
            <a:r>
              <a:rPr lang="en-US" altLang="zh-CN" dirty="0" smtClean="0"/>
              <a:t>Nested while </a:t>
            </a:r>
          </a:p>
          <a:p>
            <a:pPr lvl="1"/>
            <a:r>
              <a:rPr lang="en-US" altLang="zh-CN" dirty="0" smtClean="0"/>
              <a:t>Nested do while</a:t>
            </a:r>
          </a:p>
          <a:p>
            <a:r>
              <a:rPr lang="en-US" altLang="zh-CN" dirty="0"/>
              <a:t>How this works is that the first pass of the outer loop triggers the inner loop, which executes to completion. Then the second pass of the outer loop triggers the inner loop again. This repeats until the outer loop finishes. </a:t>
            </a:r>
            <a:endParaRPr lang="zh-CN"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230" y="143472"/>
            <a:ext cx="2425367" cy="1547217"/>
          </a:xfrm>
          <a:prstGeom prst="rect">
            <a:avLst/>
          </a:prstGeom>
        </p:spPr>
      </p:pic>
    </p:spTree>
    <p:extLst>
      <p:ext uri="{BB962C8B-B14F-4D97-AF65-F5344CB8AC3E}">
        <p14:creationId xmlns:p14="http://schemas.microsoft.com/office/powerpoint/2010/main" val="12173691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Chinese multiplication </a:t>
            </a:r>
            <a:r>
              <a:rPr lang="en-US" altLang="zh-CN" dirty="0" smtClean="0"/>
              <a:t>table(</a:t>
            </a:r>
            <a:r>
              <a:rPr lang="zh-CN" altLang="en-US" dirty="0" smtClean="0"/>
              <a:t>乘法表</a:t>
            </a:r>
            <a:r>
              <a:rPr lang="en-US" altLang="zh-CN" dirty="0" smtClean="0"/>
              <a:t>)</a:t>
            </a:r>
            <a:endParaRPr lang="zh-CN" altLang="en-US" dirty="0"/>
          </a:p>
        </p:txBody>
      </p:sp>
      <p:sp>
        <p:nvSpPr>
          <p:cNvPr id="3" name="Content Placeholder 2"/>
          <p:cNvSpPr>
            <a:spLocks noGrp="1"/>
          </p:cNvSpPr>
          <p:nvPr>
            <p:ph idx="1"/>
          </p:nvPr>
        </p:nvSpPr>
        <p:spPr/>
        <p:txBody>
          <a:bodyPr/>
          <a:lstStyle/>
          <a:p>
            <a:r>
              <a:rPr lang="en-US" altLang="zh-CN" dirty="0" smtClean="0"/>
              <a:t>Also called nine </a:t>
            </a:r>
            <a:r>
              <a:rPr lang="en-US" altLang="zh-CN" dirty="0" err="1" smtClean="0"/>
              <a:t>nine</a:t>
            </a:r>
            <a:r>
              <a:rPr lang="en-US" altLang="zh-CN" dirty="0"/>
              <a:t> table. It was known in China as early as the Spring and Autumn period, and </a:t>
            </a:r>
            <a:r>
              <a:rPr lang="en-US" altLang="zh-CN" dirty="0" smtClean="0"/>
              <a:t>the pupils </a:t>
            </a:r>
            <a:r>
              <a:rPr lang="en-US" altLang="zh-CN" dirty="0"/>
              <a:t>in </a:t>
            </a:r>
            <a:r>
              <a:rPr lang="en-US" altLang="zh-CN" dirty="0" smtClean="0"/>
              <a:t>Chinese elementary </a:t>
            </a:r>
            <a:r>
              <a:rPr lang="en-US" altLang="zh-CN" dirty="0"/>
              <a:t>school </a:t>
            </a:r>
            <a:r>
              <a:rPr lang="en-US" altLang="zh-CN" dirty="0" smtClean="0"/>
              <a:t>today still </a:t>
            </a:r>
            <a:r>
              <a:rPr lang="en-US" altLang="zh-CN" dirty="0"/>
              <a:t>must </a:t>
            </a:r>
            <a:r>
              <a:rPr lang="en-US" altLang="zh-CN" dirty="0" smtClean="0"/>
              <a:t>memorize </a:t>
            </a:r>
            <a:r>
              <a:rPr lang="en-US" altLang="zh-CN" dirty="0"/>
              <a:t>it. </a:t>
            </a:r>
            <a:endParaRPr lang="en-US" altLang="zh-CN" dirty="0" smtClean="0"/>
          </a:p>
          <a:p>
            <a:r>
              <a:rPr lang="en-US" altLang="zh-CN" dirty="0" smtClean="0"/>
              <a:t>Let’s print it using java. </a:t>
            </a:r>
            <a:endParaRPr lang="zh-CN" altLang="en-US" dirty="0"/>
          </a:p>
        </p:txBody>
      </p:sp>
      <p:pic>
        <p:nvPicPr>
          <p:cNvPr id="4" name="Picture 3"/>
          <p:cNvPicPr>
            <a:picLocks noChangeAspect="1"/>
          </p:cNvPicPr>
          <p:nvPr/>
        </p:nvPicPr>
        <p:blipFill>
          <a:blip r:embed="rId2"/>
          <a:stretch>
            <a:fillRect/>
          </a:stretch>
        </p:blipFill>
        <p:spPr>
          <a:xfrm>
            <a:off x="917902" y="4068262"/>
            <a:ext cx="7791758" cy="2243637"/>
          </a:xfrm>
          <a:prstGeom prst="rect">
            <a:avLst/>
          </a:prstGeom>
        </p:spPr>
      </p:pic>
    </p:spTree>
    <p:extLst>
      <p:ext uri="{BB962C8B-B14F-4D97-AF65-F5344CB8AC3E}">
        <p14:creationId xmlns:p14="http://schemas.microsoft.com/office/powerpoint/2010/main" val="18333423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Chinese multiplication table</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sz="2400" dirty="0"/>
              <a:t>public static void </a:t>
            </a:r>
            <a:r>
              <a:rPr lang="en-US" altLang="zh-CN" sz="2400" dirty="0" err="1"/>
              <a:t>nineNineTable</a:t>
            </a:r>
            <a:r>
              <a:rPr lang="en-US" altLang="zh-CN" sz="2400" dirty="0"/>
              <a:t>(){</a:t>
            </a:r>
          </a:p>
          <a:p>
            <a:pPr marL="0" indent="0">
              <a:buNone/>
            </a:pPr>
            <a:r>
              <a:rPr lang="en-US" altLang="zh-CN" sz="2400" dirty="0" smtClean="0"/>
              <a:t>	for(</a:t>
            </a:r>
            <a:r>
              <a:rPr lang="en-US" altLang="zh-CN" sz="2400" dirty="0" err="1" smtClean="0"/>
              <a:t>int</a:t>
            </a:r>
            <a:r>
              <a:rPr lang="en-US" altLang="zh-CN" sz="2400" dirty="0" smtClean="0"/>
              <a:t> </a:t>
            </a:r>
            <a:r>
              <a:rPr lang="en-US" altLang="zh-CN" sz="2400" dirty="0" err="1"/>
              <a:t>i</a:t>
            </a:r>
            <a:r>
              <a:rPr lang="en-US" altLang="zh-CN" sz="2400" dirty="0"/>
              <a:t>=1;i&lt;=9;i++){</a:t>
            </a:r>
          </a:p>
          <a:p>
            <a:pPr marL="0" indent="0">
              <a:buNone/>
            </a:pPr>
            <a:r>
              <a:rPr lang="en-US" altLang="zh-CN" sz="2400" dirty="0" smtClean="0"/>
              <a:t>		for(</a:t>
            </a:r>
            <a:r>
              <a:rPr lang="en-US" altLang="zh-CN" sz="2400" dirty="0" err="1" smtClean="0"/>
              <a:t>int</a:t>
            </a:r>
            <a:r>
              <a:rPr lang="en-US" altLang="zh-CN" sz="2400" dirty="0" smtClean="0"/>
              <a:t> </a:t>
            </a:r>
            <a:r>
              <a:rPr lang="en-US" altLang="zh-CN" sz="2400" dirty="0"/>
              <a:t>j=1;j&lt;=</a:t>
            </a:r>
            <a:r>
              <a:rPr lang="en-US" altLang="zh-CN" sz="2400" dirty="0" err="1"/>
              <a:t>i;j</a:t>
            </a:r>
            <a:r>
              <a:rPr lang="en-US" altLang="zh-CN" sz="2400" dirty="0"/>
              <a:t>++)</a:t>
            </a:r>
          </a:p>
          <a:p>
            <a:pPr marL="0" indent="0">
              <a:buNone/>
            </a:pPr>
            <a:r>
              <a:rPr lang="nn-NO" altLang="zh-CN" sz="2400" dirty="0" smtClean="0"/>
              <a:t>			System.</a:t>
            </a:r>
            <a:r>
              <a:rPr lang="nn-NO" altLang="zh-CN" sz="2400" i="1" dirty="0" smtClean="0"/>
              <a:t>out.printf</a:t>
            </a:r>
            <a:r>
              <a:rPr lang="nn-NO" altLang="zh-CN" sz="2400" i="1" dirty="0"/>
              <a:t>(""+j+"x"+i+"="+i*j+"</a:t>
            </a:r>
            <a:r>
              <a:rPr lang="nn-NO" altLang="zh-CN" sz="2400" i="1" dirty="0">
                <a:solidFill>
                  <a:srgbClr val="0070C0"/>
                </a:solidFill>
              </a:rPr>
              <a:t>\t</a:t>
            </a:r>
            <a:r>
              <a:rPr lang="nn-NO" altLang="zh-CN" sz="2400" i="1" dirty="0"/>
              <a:t>");</a:t>
            </a:r>
          </a:p>
          <a:p>
            <a:pPr marL="0" indent="0">
              <a:buNone/>
            </a:pPr>
            <a:r>
              <a:rPr lang="en-US" altLang="zh-CN" sz="2400" dirty="0" smtClean="0"/>
              <a:t>		</a:t>
            </a:r>
            <a:r>
              <a:rPr lang="en-US" altLang="zh-CN" sz="2400" dirty="0" err="1" smtClean="0"/>
              <a:t>System.</a:t>
            </a:r>
            <a:r>
              <a:rPr lang="en-US" altLang="zh-CN" sz="2400" i="1" dirty="0" err="1" smtClean="0"/>
              <a:t>out.println</a:t>
            </a:r>
            <a:r>
              <a:rPr lang="en-US" altLang="zh-CN" sz="2400" i="1" dirty="0"/>
              <a:t>();</a:t>
            </a:r>
          </a:p>
          <a:p>
            <a:pPr marL="0" indent="0">
              <a:buNone/>
            </a:pPr>
            <a:r>
              <a:rPr lang="en-US" altLang="zh-CN" sz="2400" dirty="0" smtClean="0"/>
              <a:t>	}</a:t>
            </a:r>
            <a:endParaRPr lang="en-US" altLang="zh-CN" sz="2400" dirty="0"/>
          </a:p>
          <a:p>
            <a:pPr marL="0" indent="0">
              <a:buNone/>
            </a:pPr>
            <a:r>
              <a:rPr lang="en-US" altLang="zh-CN" sz="2400" dirty="0"/>
              <a:t>}</a:t>
            </a:r>
            <a:endParaRPr lang="zh-CN" altLang="en-US" sz="2400" dirty="0"/>
          </a:p>
        </p:txBody>
      </p:sp>
    </p:spTree>
    <p:extLst>
      <p:ext uri="{BB962C8B-B14F-4D97-AF65-F5344CB8AC3E}">
        <p14:creationId xmlns:p14="http://schemas.microsoft.com/office/powerpoint/2010/main" val="15677002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Star Triangles</a:t>
            </a:r>
            <a:endParaRPr lang="zh-CN" altLang="en-US" dirty="0"/>
          </a:p>
        </p:txBody>
      </p:sp>
      <p:sp>
        <p:nvSpPr>
          <p:cNvPr id="3" name="Content Placeholder 2"/>
          <p:cNvSpPr>
            <a:spLocks noGrp="1"/>
          </p:cNvSpPr>
          <p:nvPr>
            <p:ph idx="1"/>
          </p:nvPr>
        </p:nvSpPr>
        <p:spPr/>
        <p:txBody>
          <a:bodyPr/>
          <a:lstStyle/>
          <a:p>
            <a:r>
              <a:rPr lang="en-US" altLang="zh-CN" dirty="0" smtClean="0"/>
              <a:t>Print different triangles using ‘*’</a:t>
            </a:r>
            <a:endParaRPr lang="zh-CN" altLang="en-US" dirty="0"/>
          </a:p>
        </p:txBody>
      </p:sp>
      <p:pic>
        <p:nvPicPr>
          <p:cNvPr id="6" name="Picture 5"/>
          <p:cNvPicPr>
            <a:picLocks noChangeAspect="1"/>
          </p:cNvPicPr>
          <p:nvPr/>
        </p:nvPicPr>
        <p:blipFill>
          <a:blip r:embed="rId3"/>
          <a:stretch>
            <a:fillRect/>
          </a:stretch>
        </p:blipFill>
        <p:spPr>
          <a:xfrm>
            <a:off x="3832087" y="2631140"/>
            <a:ext cx="1539895" cy="1702494"/>
          </a:xfrm>
          <a:prstGeom prst="rect">
            <a:avLst/>
          </a:prstGeom>
        </p:spPr>
      </p:pic>
      <p:pic>
        <p:nvPicPr>
          <p:cNvPr id="8" name="Picture 7"/>
          <p:cNvPicPr>
            <a:picLocks noChangeAspect="1"/>
          </p:cNvPicPr>
          <p:nvPr/>
        </p:nvPicPr>
        <p:blipFill>
          <a:blip r:embed="rId4"/>
          <a:stretch>
            <a:fillRect/>
          </a:stretch>
        </p:blipFill>
        <p:spPr>
          <a:xfrm>
            <a:off x="2731168" y="2684670"/>
            <a:ext cx="829995" cy="1595435"/>
          </a:xfrm>
          <a:prstGeom prst="rect">
            <a:avLst/>
          </a:prstGeom>
        </p:spPr>
      </p:pic>
      <p:pic>
        <p:nvPicPr>
          <p:cNvPr id="9" name="Picture 8"/>
          <p:cNvPicPr>
            <a:picLocks noChangeAspect="1"/>
          </p:cNvPicPr>
          <p:nvPr/>
        </p:nvPicPr>
        <p:blipFill>
          <a:blip r:embed="rId5"/>
          <a:stretch>
            <a:fillRect/>
          </a:stretch>
        </p:blipFill>
        <p:spPr>
          <a:xfrm>
            <a:off x="5642906" y="2684670"/>
            <a:ext cx="849639" cy="1595435"/>
          </a:xfrm>
          <a:prstGeom prst="rect">
            <a:avLst/>
          </a:prstGeom>
        </p:spPr>
      </p:pic>
      <p:pic>
        <p:nvPicPr>
          <p:cNvPr id="10" name="Picture 9"/>
          <p:cNvPicPr>
            <a:picLocks noChangeAspect="1"/>
          </p:cNvPicPr>
          <p:nvPr/>
        </p:nvPicPr>
        <p:blipFill>
          <a:blip r:embed="rId6"/>
          <a:stretch>
            <a:fillRect/>
          </a:stretch>
        </p:blipFill>
        <p:spPr>
          <a:xfrm>
            <a:off x="5678981" y="4522100"/>
            <a:ext cx="813564" cy="1654863"/>
          </a:xfrm>
          <a:prstGeom prst="rect">
            <a:avLst/>
          </a:prstGeom>
        </p:spPr>
      </p:pic>
      <p:pic>
        <p:nvPicPr>
          <p:cNvPr id="11" name="Picture 10"/>
          <p:cNvPicPr>
            <a:picLocks noChangeAspect="1"/>
          </p:cNvPicPr>
          <p:nvPr/>
        </p:nvPicPr>
        <p:blipFill>
          <a:blip r:embed="rId7"/>
          <a:stretch>
            <a:fillRect/>
          </a:stretch>
        </p:blipFill>
        <p:spPr>
          <a:xfrm>
            <a:off x="3813503" y="4575629"/>
            <a:ext cx="1510350" cy="1601334"/>
          </a:xfrm>
          <a:prstGeom prst="rect">
            <a:avLst/>
          </a:prstGeom>
        </p:spPr>
      </p:pic>
      <p:pic>
        <p:nvPicPr>
          <p:cNvPr id="12" name="Picture 11"/>
          <p:cNvPicPr>
            <a:picLocks noChangeAspect="1"/>
          </p:cNvPicPr>
          <p:nvPr/>
        </p:nvPicPr>
        <p:blipFill>
          <a:blip r:embed="rId8"/>
          <a:stretch>
            <a:fillRect/>
          </a:stretch>
        </p:blipFill>
        <p:spPr>
          <a:xfrm>
            <a:off x="2731168" y="4592501"/>
            <a:ext cx="792231" cy="1584461"/>
          </a:xfrm>
          <a:prstGeom prst="rect">
            <a:avLst/>
          </a:prstGeom>
        </p:spPr>
      </p:pic>
      <p:sp>
        <p:nvSpPr>
          <p:cNvPr id="13" name="Rectangle 12"/>
          <p:cNvSpPr/>
          <p:nvPr/>
        </p:nvSpPr>
        <p:spPr>
          <a:xfrm>
            <a:off x="686002" y="5376296"/>
            <a:ext cx="2035622" cy="369332"/>
          </a:xfrm>
          <a:prstGeom prst="rect">
            <a:avLst/>
          </a:prstGeom>
        </p:spPr>
        <p:txBody>
          <a:bodyPr wrap="none">
            <a:spAutoFit/>
          </a:bodyPr>
          <a:lstStyle/>
          <a:p>
            <a:r>
              <a:rPr lang="en-US" altLang="zh-CN" dirty="0"/>
              <a:t>U</a:t>
            </a:r>
            <a:r>
              <a:rPr lang="zh-CN" altLang="en-US" dirty="0" smtClean="0"/>
              <a:t>pper </a:t>
            </a:r>
            <a:r>
              <a:rPr lang="zh-CN" altLang="en-US" dirty="0"/>
              <a:t>right triangle</a:t>
            </a:r>
          </a:p>
        </p:txBody>
      </p:sp>
      <p:sp>
        <p:nvSpPr>
          <p:cNvPr id="14" name="Rectangle 13"/>
          <p:cNvSpPr/>
          <p:nvPr/>
        </p:nvSpPr>
        <p:spPr>
          <a:xfrm>
            <a:off x="6708252" y="5349531"/>
            <a:ext cx="1910651" cy="369332"/>
          </a:xfrm>
          <a:prstGeom prst="rect">
            <a:avLst/>
          </a:prstGeom>
        </p:spPr>
        <p:txBody>
          <a:bodyPr wrap="none">
            <a:spAutoFit/>
          </a:bodyPr>
          <a:lstStyle/>
          <a:p>
            <a:r>
              <a:rPr lang="en-US" altLang="zh-CN" dirty="0" smtClean="0"/>
              <a:t>U</a:t>
            </a:r>
            <a:r>
              <a:rPr lang="zh-CN" altLang="en-US" dirty="0" smtClean="0"/>
              <a:t>pper </a:t>
            </a:r>
            <a:r>
              <a:rPr lang="en-US" altLang="zh-CN" dirty="0" smtClean="0"/>
              <a:t>left </a:t>
            </a:r>
            <a:r>
              <a:rPr lang="zh-CN" altLang="en-US" dirty="0" smtClean="0"/>
              <a:t>triangle</a:t>
            </a:r>
            <a:endParaRPr lang="zh-CN" altLang="en-US" dirty="0"/>
          </a:p>
        </p:txBody>
      </p:sp>
      <p:sp>
        <p:nvSpPr>
          <p:cNvPr id="15" name="Rectangle 14"/>
          <p:cNvSpPr/>
          <p:nvPr/>
        </p:nvSpPr>
        <p:spPr>
          <a:xfrm>
            <a:off x="6708252" y="3113055"/>
            <a:ext cx="1901290" cy="369332"/>
          </a:xfrm>
          <a:prstGeom prst="rect">
            <a:avLst/>
          </a:prstGeom>
        </p:spPr>
        <p:txBody>
          <a:bodyPr wrap="none">
            <a:spAutoFit/>
          </a:bodyPr>
          <a:lstStyle/>
          <a:p>
            <a:r>
              <a:rPr lang="en-US" altLang="zh-CN" dirty="0" smtClean="0"/>
              <a:t>Lower left </a:t>
            </a:r>
            <a:r>
              <a:rPr lang="zh-CN" altLang="en-US" dirty="0" smtClean="0"/>
              <a:t>triangle</a:t>
            </a:r>
            <a:endParaRPr lang="zh-CN" altLang="en-US" dirty="0"/>
          </a:p>
        </p:txBody>
      </p:sp>
      <p:sp>
        <p:nvSpPr>
          <p:cNvPr id="16" name="Rectangle 15"/>
          <p:cNvSpPr/>
          <p:nvPr/>
        </p:nvSpPr>
        <p:spPr>
          <a:xfrm>
            <a:off x="721194" y="3113055"/>
            <a:ext cx="2026260" cy="369332"/>
          </a:xfrm>
          <a:prstGeom prst="rect">
            <a:avLst/>
          </a:prstGeom>
        </p:spPr>
        <p:txBody>
          <a:bodyPr wrap="none">
            <a:spAutoFit/>
          </a:bodyPr>
          <a:lstStyle/>
          <a:p>
            <a:r>
              <a:rPr lang="en-US" altLang="zh-CN" dirty="0" smtClean="0"/>
              <a:t>Lower </a:t>
            </a:r>
            <a:r>
              <a:rPr lang="zh-CN" altLang="en-US" dirty="0" smtClean="0"/>
              <a:t>right </a:t>
            </a:r>
            <a:r>
              <a:rPr lang="zh-CN" altLang="en-US" dirty="0"/>
              <a:t>triangle</a:t>
            </a:r>
          </a:p>
        </p:txBody>
      </p:sp>
      <p:sp>
        <p:nvSpPr>
          <p:cNvPr id="17" name="Rectangle 16"/>
          <p:cNvSpPr/>
          <p:nvPr/>
        </p:nvSpPr>
        <p:spPr>
          <a:xfrm>
            <a:off x="3370273" y="6311899"/>
            <a:ext cx="2396810" cy="369332"/>
          </a:xfrm>
          <a:prstGeom prst="rect">
            <a:avLst/>
          </a:prstGeom>
        </p:spPr>
        <p:txBody>
          <a:bodyPr wrap="none">
            <a:spAutoFit/>
          </a:bodyPr>
          <a:lstStyle/>
          <a:p>
            <a:r>
              <a:rPr lang="zh-CN" altLang="en-US" dirty="0"/>
              <a:t>upper isosceles triangle</a:t>
            </a:r>
          </a:p>
        </p:txBody>
      </p:sp>
      <p:sp>
        <p:nvSpPr>
          <p:cNvPr id="18" name="Rectangle 17"/>
          <p:cNvSpPr/>
          <p:nvPr/>
        </p:nvSpPr>
        <p:spPr>
          <a:xfrm>
            <a:off x="3403629" y="2159140"/>
            <a:ext cx="2368212" cy="369332"/>
          </a:xfrm>
          <a:prstGeom prst="rect">
            <a:avLst/>
          </a:prstGeom>
        </p:spPr>
        <p:txBody>
          <a:bodyPr wrap="none">
            <a:spAutoFit/>
          </a:bodyPr>
          <a:lstStyle/>
          <a:p>
            <a:r>
              <a:rPr lang="en-US" altLang="zh-CN" dirty="0" smtClean="0"/>
              <a:t>lower </a:t>
            </a:r>
            <a:r>
              <a:rPr lang="zh-CN" altLang="en-US" dirty="0" smtClean="0"/>
              <a:t>isosceles </a:t>
            </a:r>
            <a:r>
              <a:rPr lang="zh-CN" altLang="en-US" dirty="0"/>
              <a:t>triangle</a:t>
            </a:r>
          </a:p>
        </p:txBody>
      </p:sp>
    </p:spTree>
    <p:extLst>
      <p:ext uri="{BB962C8B-B14F-4D97-AF65-F5344CB8AC3E}">
        <p14:creationId xmlns:p14="http://schemas.microsoft.com/office/powerpoint/2010/main" val="41742960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a:t>
            </a:r>
            <a:r>
              <a:rPr lang="zh-CN" altLang="en-US" dirty="0" smtClean="0"/>
              <a:t>pper </a:t>
            </a:r>
            <a:r>
              <a:rPr lang="en-US" altLang="zh-CN" dirty="0" smtClean="0"/>
              <a:t>left </a:t>
            </a:r>
            <a:r>
              <a:rPr lang="zh-CN" altLang="en-US" dirty="0" smtClean="0"/>
              <a:t>triangle</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dirty="0"/>
              <a:t>public static void </a:t>
            </a:r>
            <a:r>
              <a:rPr lang="en-US" altLang="zh-CN" dirty="0" err="1" smtClean="0"/>
              <a:t>upperLeftTriangle</a:t>
            </a:r>
            <a:r>
              <a:rPr lang="en-US" altLang="zh-CN" dirty="0" smtClean="0"/>
              <a:t>(</a:t>
            </a:r>
            <a:r>
              <a:rPr lang="en-US" altLang="zh-CN" dirty="0" err="1" smtClean="0"/>
              <a:t>int</a:t>
            </a:r>
            <a:r>
              <a:rPr lang="en-US" altLang="zh-CN" dirty="0" smtClean="0"/>
              <a:t> N){</a:t>
            </a:r>
            <a:endParaRPr lang="en-US" altLang="zh-CN" dirty="0"/>
          </a:p>
          <a:p>
            <a:pPr marL="0" indent="0">
              <a:buNone/>
            </a:pPr>
            <a:r>
              <a:rPr lang="en-US" altLang="zh-CN" dirty="0"/>
              <a:t>	</a:t>
            </a:r>
            <a:r>
              <a:rPr lang="en-US" altLang="zh-CN" dirty="0" smtClean="0"/>
              <a:t>for(int </a:t>
            </a:r>
            <a:r>
              <a:rPr lang="en-US" altLang="zh-CN" dirty="0" err="1" smtClean="0"/>
              <a:t>i</a:t>
            </a:r>
            <a:r>
              <a:rPr lang="en-US" altLang="zh-CN" dirty="0" smtClean="0"/>
              <a:t>=0;i&lt;</a:t>
            </a:r>
            <a:r>
              <a:rPr lang="en-US" altLang="zh-CN" dirty="0" err="1" smtClean="0"/>
              <a:t>N;i</a:t>
            </a:r>
            <a:r>
              <a:rPr lang="en-US" altLang="zh-CN" dirty="0"/>
              <a:t>++){</a:t>
            </a:r>
          </a:p>
          <a:p>
            <a:pPr marL="0" indent="0">
              <a:buNone/>
            </a:pPr>
            <a:r>
              <a:rPr lang="en-US" altLang="zh-CN" dirty="0" smtClean="0"/>
              <a:t>		for(int </a:t>
            </a:r>
            <a:r>
              <a:rPr lang="en-US" altLang="zh-CN" dirty="0" smtClean="0"/>
              <a:t>j=</a:t>
            </a:r>
            <a:r>
              <a:rPr lang="en-US" altLang="zh-CN" dirty="0" smtClean="0"/>
              <a:t>1</a:t>
            </a:r>
            <a:r>
              <a:rPr lang="en-US" altLang="zh-CN" dirty="0" smtClean="0"/>
              <a:t>;j&lt;=</a:t>
            </a:r>
            <a:r>
              <a:rPr lang="en-US" altLang="zh-CN" dirty="0" err="1" smtClean="0"/>
              <a:t>N-i;j</a:t>
            </a:r>
            <a:r>
              <a:rPr lang="en-US" altLang="zh-CN" dirty="0" smtClean="0"/>
              <a:t>++)</a:t>
            </a:r>
            <a:endParaRPr lang="en-US" altLang="zh-CN" dirty="0"/>
          </a:p>
          <a:p>
            <a:pPr marL="0" indent="0">
              <a:buNone/>
            </a:pPr>
            <a:r>
              <a:rPr lang="en-US" altLang="zh-CN" dirty="0" smtClean="0"/>
              <a:t>			</a:t>
            </a:r>
            <a:r>
              <a:rPr lang="en-US" altLang="zh-CN" dirty="0" err="1" smtClean="0"/>
              <a:t>System.</a:t>
            </a:r>
            <a:r>
              <a:rPr lang="en-US" altLang="zh-CN" i="1" dirty="0" err="1" smtClean="0"/>
              <a:t>out.print</a:t>
            </a:r>
            <a:r>
              <a:rPr lang="en-US" altLang="zh-CN" i="1" dirty="0" smtClean="0"/>
              <a:t>("*");</a:t>
            </a:r>
            <a:endParaRPr lang="zh-CN" altLang="en-US" dirty="0"/>
          </a:p>
          <a:p>
            <a:pPr marL="0" indent="0">
              <a:buNone/>
            </a:pPr>
            <a:r>
              <a:rPr lang="en-US" altLang="zh-CN" dirty="0" smtClean="0"/>
              <a:t>		</a:t>
            </a:r>
            <a:r>
              <a:rPr lang="en-US" altLang="zh-CN" dirty="0" err="1" smtClean="0"/>
              <a:t>System.</a:t>
            </a:r>
            <a:r>
              <a:rPr lang="en-US" altLang="zh-CN" i="1" dirty="0" err="1" smtClean="0"/>
              <a:t>out.println</a:t>
            </a:r>
            <a:r>
              <a:rPr lang="en-US" altLang="zh-CN" i="1" dirty="0" smtClean="0"/>
              <a:t>();</a:t>
            </a:r>
            <a:endParaRPr lang="zh-CN" altLang="en-US" dirty="0"/>
          </a:p>
          <a:p>
            <a:pPr marL="0" indent="0">
              <a:buNone/>
            </a:pPr>
            <a:r>
              <a:rPr lang="en-US" altLang="zh-CN" dirty="0" smtClean="0"/>
              <a:t>	}</a:t>
            </a:r>
            <a:endParaRPr lang="en-US" altLang="zh-CN" dirty="0"/>
          </a:p>
          <a:p>
            <a:pPr marL="0" indent="0">
              <a:buNone/>
            </a:pPr>
            <a:r>
              <a:rPr lang="en-US" altLang="zh-CN" dirty="0"/>
              <a:t>}</a:t>
            </a:r>
            <a:endParaRPr lang="zh-CN" altLang="en-US" dirty="0"/>
          </a:p>
        </p:txBody>
      </p:sp>
      <p:pic>
        <p:nvPicPr>
          <p:cNvPr id="4" name="Picture 3"/>
          <p:cNvPicPr>
            <a:picLocks noChangeAspect="1"/>
          </p:cNvPicPr>
          <p:nvPr/>
        </p:nvPicPr>
        <p:blipFill>
          <a:blip r:embed="rId2"/>
          <a:stretch>
            <a:fillRect/>
          </a:stretch>
        </p:blipFill>
        <p:spPr>
          <a:xfrm>
            <a:off x="7157373" y="2904723"/>
            <a:ext cx="1884450" cy="3833142"/>
          </a:xfrm>
          <a:prstGeom prst="rect">
            <a:avLst/>
          </a:prstGeom>
        </p:spPr>
      </p:pic>
    </p:spTree>
    <p:extLst>
      <p:ext uri="{BB962C8B-B14F-4D97-AF65-F5344CB8AC3E}">
        <p14:creationId xmlns:p14="http://schemas.microsoft.com/office/powerpoint/2010/main" val="2490163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U</a:t>
            </a:r>
            <a:r>
              <a:rPr lang="zh-CN" altLang="en-US" dirty="0" smtClean="0"/>
              <a:t>pper </a:t>
            </a:r>
            <a:r>
              <a:rPr lang="en-US" altLang="zh-CN" dirty="0" smtClean="0"/>
              <a:t>right </a:t>
            </a:r>
            <a:r>
              <a:rPr lang="zh-CN" altLang="en-US" dirty="0" smtClean="0"/>
              <a:t>triangle</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sz="2400" dirty="0"/>
              <a:t>public static void </a:t>
            </a:r>
            <a:r>
              <a:rPr lang="en-US" altLang="zh-CN" sz="2400" dirty="0" err="1" smtClean="0"/>
              <a:t>upperRightTriangle</a:t>
            </a:r>
            <a:r>
              <a:rPr lang="en-US" altLang="zh-CN" sz="2400" dirty="0" smtClean="0"/>
              <a:t>(</a:t>
            </a:r>
            <a:r>
              <a:rPr lang="en-US" altLang="zh-CN" sz="2400" dirty="0" err="1" smtClean="0"/>
              <a:t>int</a:t>
            </a:r>
            <a:r>
              <a:rPr lang="en-US" altLang="zh-CN" sz="2400" dirty="0" smtClean="0"/>
              <a:t> N){</a:t>
            </a:r>
            <a:endParaRPr lang="en-US" altLang="zh-CN" sz="2400" dirty="0"/>
          </a:p>
          <a:p>
            <a:pPr marL="0" indent="0">
              <a:buNone/>
            </a:pPr>
            <a:r>
              <a:rPr lang="en-US" altLang="zh-CN" sz="2400" dirty="0"/>
              <a:t>	</a:t>
            </a:r>
            <a:r>
              <a:rPr lang="en-US" altLang="zh-CN" sz="2400" dirty="0" smtClean="0"/>
              <a:t>for(int </a:t>
            </a:r>
            <a:r>
              <a:rPr lang="en-US" altLang="zh-CN" sz="2400" dirty="0" err="1" smtClean="0"/>
              <a:t>i</a:t>
            </a:r>
            <a:r>
              <a:rPr lang="en-US" altLang="zh-CN" sz="2400" dirty="0" smtClean="0"/>
              <a:t>=0;i&lt;</a:t>
            </a:r>
            <a:r>
              <a:rPr lang="en-US" altLang="zh-CN" sz="2400" dirty="0" err="1" smtClean="0"/>
              <a:t>N;i</a:t>
            </a:r>
            <a:r>
              <a:rPr lang="en-US" altLang="zh-CN" sz="2400" dirty="0"/>
              <a:t>++){</a:t>
            </a:r>
          </a:p>
          <a:p>
            <a:pPr marL="0" indent="0">
              <a:buNone/>
            </a:pPr>
            <a:r>
              <a:rPr lang="en-US" altLang="zh-CN" sz="2400" dirty="0" smtClean="0"/>
              <a:t>		for(int </a:t>
            </a:r>
            <a:r>
              <a:rPr lang="en-US" altLang="zh-CN" sz="2400" dirty="0"/>
              <a:t>j=1;j</a:t>
            </a:r>
            <a:r>
              <a:rPr lang="en-US" altLang="zh-CN" sz="2400" dirty="0" smtClean="0"/>
              <a:t>&lt;=</a:t>
            </a:r>
            <a:r>
              <a:rPr lang="en-US" altLang="zh-CN" sz="2400" dirty="0" err="1" smtClean="0"/>
              <a:t>i;j</a:t>
            </a:r>
            <a:r>
              <a:rPr lang="en-US" altLang="zh-CN" sz="2400" dirty="0" smtClean="0"/>
              <a:t>++)</a:t>
            </a:r>
            <a:r>
              <a:rPr lang="en-US" altLang="zh-CN" sz="2400" dirty="0">
                <a:solidFill>
                  <a:srgbClr val="00B0F0"/>
                </a:solidFill>
              </a:rPr>
              <a:t> //print </a:t>
            </a:r>
            <a:r>
              <a:rPr lang="en-US" altLang="zh-CN" sz="2400" dirty="0" err="1">
                <a:solidFill>
                  <a:srgbClr val="00B0F0"/>
                </a:solidFill>
              </a:rPr>
              <a:t>i</a:t>
            </a:r>
            <a:r>
              <a:rPr lang="en-US" altLang="zh-CN" sz="2400" dirty="0">
                <a:solidFill>
                  <a:srgbClr val="00B0F0"/>
                </a:solidFill>
              </a:rPr>
              <a:t> white spaces</a:t>
            </a:r>
          </a:p>
          <a:p>
            <a:pPr marL="0" indent="0">
              <a:buNone/>
            </a:pPr>
            <a:r>
              <a:rPr lang="en-US" altLang="zh-CN" sz="2400" dirty="0" smtClean="0"/>
              <a:t>			</a:t>
            </a:r>
            <a:r>
              <a:rPr lang="en-US" altLang="zh-CN" sz="2400" dirty="0" err="1" smtClean="0"/>
              <a:t>System.</a:t>
            </a:r>
            <a:r>
              <a:rPr lang="en-US" altLang="zh-CN" sz="2400" i="1" dirty="0" err="1" smtClean="0"/>
              <a:t>out.print</a:t>
            </a:r>
            <a:r>
              <a:rPr lang="en-US" altLang="zh-CN" sz="2400" i="1" dirty="0"/>
              <a:t>(" ");</a:t>
            </a:r>
          </a:p>
          <a:p>
            <a:pPr marL="0" indent="0">
              <a:buNone/>
            </a:pPr>
            <a:r>
              <a:rPr lang="en-US" altLang="zh-CN" sz="2400" dirty="0" smtClean="0"/>
              <a:t>		for(int </a:t>
            </a:r>
            <a:r>
              <a:rPr lang="en-US" altLang="zh-CN" sz="2400" dirty="0" smtClean="0"/>
              <a:t>j=1;j&lt;=</a:t>
            </a:r>
            <a:r>
              <a:rPr lang="en-US" altLang="zh-CN" sz="2400" dirty="0" err="1" smtClean="0"/>
              <a:t>N-i;j</a:t>
            </a:r>
            <a:r>
              <a:rPr lang="en-US" altLang="zh-CN" sz="2400" dirty="0" smtClean="0"/>
              <a:t>++)</a:t>
            </a:r>
            <a:r>
              <a:rPr lang="en-US" altLang="zh-CN" sz="2400" dirty="0">
                <a:solidFill>
                  <a:srgbClr val="00B0F0"/>
                </a:solidFill>
              </a:rPr>
              <a:t> //print N-</a:t>
            </a:r>
            <a:r>
              <a:rPr lang="en-US" altLang="zh-CN" sz="2400" dirty="0" err="1">
                <a:solidFill>
                  <a:srgbClr val="00B0F0"/>
                </a:solidFill>
              </a:rPr>
              <a:t>i</a:t>
            </a:r>
            <a:r>
              <a:rPr lang="en-US" altLang="zh-CN" sz="2400" dirty="0">
                <a:solidFill>
                  <a:srgbClr val="00B0F0"/>
                </a:solidFill>
              </a:rPr>
              <a:t> stars</a:t>
            </a:r>
          </a:p>
          <a:p>
            <a:pPr marL="0" indent="0">
              <a:buNone/>
            </a:pPr>
            <a:r>
              <a:rPr lang="en-US" altLang="zh-CN" sz="2400" dirty="0" smtClean="0"/>
              <a:t>			</a:t>
            </a:r>
            <a:r>
              <a:rPr lang="en-US" altLang="zh-CN" sz="2400" dirty="0" err="1" smtClean="0"/>
              <a:t>System.</a:t>
            </a:r>
            <a:r>
              <a:rPr lang="en-US" altLang="zh-CN" sz="2400" i="1" dirty="0" err="1" smtClean="0"/>
              <a:t>out.print</a:t>
            </a:r>
            <a:r>
              <a:rPr lang="en-US" altLang="zh-CN" sz="2400" i="1" dirty="0" smtClean="0"/>
              <a:t>("*");</a:t>
            </a:r>
            <a:endParaRPr lang="zh-CN" altLang="en-US" sz="2400" dirty="0"/>
          </a:p>
          <a:p>
            <a:pPr marL="0" indent="0">
              <a:buNone/>
            </a:pPr>
            <a:r>
              <a:rPr lang="en-US" altLang="zh-CN" sz="2400" dirty="0" smtClean="0"/>
              <a:t>		</a:t>
            </a:r>
            <a:r>
              <a:rPr lang="en-US" altLang="zh-CN" sz="2400" dirty="0" err="1" smtClean="0"/>
              <a:t>System.</a:t>
            </a:r>
            <a:r>
              <a:rPr lang="en-US" altLang="zh-CN" sz="2400" i="1" dirty="0" err="1" smtClean="0"/>
              <a:t>out.println</a:t>
            </a:r>
            <a:r>
              <a:rPr lang="en-US" altLang="zh-CN" sz="2400" i="1" dirty="0" smtClean="0"/>
              <a:t>();</a:t>
            </a:r>
            <a:endParaRPr lang="zh-CN" altLang="en-US" sz="2400" dirty="0"/>
          </a:p>
          <a:p>
            <a:pPr marL="0" indent="0">
              <a:buNone/>
            </a:pPr>
            <a:r>
              <a:rPr lang="en-US" altLang="zh-CN" sz="2400" dirty="0" smtClean="0"/>
              <a:t>	}</a:t>
            </a:r>
            <a:endParaRPr lang="en-US" altLang="zh-CN" sz="2400" dirty="0"/>
          </a:p>
          <a:p>
            <a:pPr marL="0" indent="0">
              <a:buNone/>
            </a:pPr>
            <a:r>
              <a:rPr lang="en-US" altLang="zh-CN" sz="2400" dirty="0"/>
              <a:t>}</a:t>
            </a:r>
            <a:endParaRPr lang="zh-CN" altLang="en-US" sz="2400" dirty="0"/>
          </a:p>
        </p:txBody>
      </p:sp>
      <p:pic>
        <p:nvPicPr>
          <p:cNvPr id="4" name="Picture 3"/>
          <p:cNvPicPr>
            <a:picLocks noChangeAspect="1"/>
          </p:cNvPicPr>
          <p:nvPr/>
        </p:nvPicPr>
        <p:blipFill>
          <a:blip r:embed="rId3"/>
          <a:stretch>
            <a:fillRect/>
          </a:stretch>
        </p:blipFill>
        <p:spPr>
          <a:xfrm>
            <a:off x="7078701" y="3021274"/>
            <a:ext cx="1852863" cy="3705724"/>
          </a:xfrm>
          <a:prstGeom prst="rect">
            <a:avLst/>
          </a:prstGeom>
        </p:spPr>
      </p:pic>
    </p:spTree>
    <p:extLst>
      <p:ext uri="{BB962C8B-B14F-4D97-AF65-F5344CB8AC3E}">
        <p14:creationId xmlns:p14="http://schemas.microsoft.com/office/powerpoint/2010/main" val="18776798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Refactor: U</a:t>
            </a:r>
            <a:r>
              <a:rPr lang="zh-CN" altLang="en-US" dirty="0"/>
              <a:t>pper </a:t>
            </a:r>
            <a:r>
              <a:rPr lang="en-US" altLang="zh-CN" dirty="0" smtClean="0"/>
              <a:t>right or left </a:t>
            </a:r>
            <a:r>
              <a:rPr lang="zh-CN" altLang="en-US" dirty="0" smtClean="0"/>
              <a:t>triangle </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zh-CN" sz="2400" dirty="0"/>
              <a:t>public static void </a:t>
            </a:r>
            <a:r>
              <a:rPr lang="en-US" altLang="zh-CN" sz="2400" dirty="0" err="1" smtClean="0"/>
              <a:t>upperTriangle</a:t>
            </a:r>
            <a:r>
              <a:rPr lang="en-US" altLang="zh-CN" sz="2400" dirty="0" smtClean="0"/>
              <a:t>(</a:t>
            </a:r>
            <a:r>
              <a:rPr lang="en-US" altLang="zh-CN" sz="2400" dirty="0" err="1" smtClean="0"/>
              <a:t>int</a:t>
            </a:r>
            <a:r>
              <a:rPr lang="en-US" altLang="zh-CN" sz="2400" dirty="0" smtClean="0"/>
              <a:t> N, boolean right){</a:t>
            </a:r>
            <a:endParaRPr lang="en-US" altLang="zh-CN" sz="2400" dirty="0"/>
          </a:p>
          <a:p>
            <a:pPr marL="0" indent="0">
              <a:buNone/>
            </a:pPr>
            <a:r>
              <a:rPr lang="en-US" altLang="zh-CN" sz="2400" dirty="0"/>
              <a:t>	for(int </a:t>
            </a:r>
            <a:r>
              <a:rPr lang="en-US" altLang="zh-CN" sz="2400" dirty="0" err="1" smtClean="0"/>
              <a:t>i</a:t>
            </a:r>
            <a:r>
              <a:rPr lang="en-US" altLang="zh-CN" sz="2400" dirty="0" smtClean="0"/>
              <a:t>=0;i&lt;</a:t>
            </a:r>
            <a:r>
              <a:rPr lang="en-US" altLang="zh-CN" sz="2400" dirty="0" err="1" smtClean="0"/>
              <a:t>N;i</a:t>
            </a:r>
            <a:r>
              <a:rPr lang="en-US" altLang="zh-CN" sz="2400" dirty="0" smtClean="0"/>
              <a:t>++){</a:t>
            </a:r>
          </a:p>
          <a:p>
            <a:pPr marL="0" indent="0">
              <a:buNone/>
            </a:pPr>
            <a:r>
              <a:rPr lang="en-US" altLang="zh-CN" sz="2400" dirty="0"/>
              <a:t>	</a:t>
            </a:r>
            <a:r>
              <a:rPr lang="en-US" altLang="zh-CN" sz="2400" dirty="0" smtClean="0"/>
              <a:t>	if (</a:t>
            </a:r>
            <a:r>
              <a:rPr lang="en-US" altLang="zh-CN" sz="2400" dirty="0"/>
              <a:t>right </a:t>
            </a:r>
            <a:r>
              <a:rPr lang="en-US" altLang="zh-CN" sz="2400" dirty="0" smtClean="0"/>
              <a:t>==true)</a:t>
            </a:r>
            <a:endParaRPr lang="en-US" altLang="zh-CN" sz="2400" dirty="0"/>
          </a:p>
          <a:p>
            <a:pPr marL="0" indent="0">
              <a:buNone/>
            </a:pPr>
            <a:r>
              <a:rPr lang="en-US" altLang="zh-CN" sz="2400" dirty="0"/>
              <a:t>		</a:t>
            </a:r>
            <a:r>
              <a:rPr lang="en-US" altLang="zh-CN" sz="2400" dirty="0" smtClean="0"/>
              <a:t>	for(int </a:t>
            </a:r>
            <a:r>
              <a:rPr lang="en-US" altLang="zh-CN" sz="2400" dirty="0" smtClean="0"/>
              <a:t>j=1;j&lt;=</a:t>
            </a:r>
            <a:r>
              <a:rPr lang="en-US" altLang="zh-CN" sz="2400" dirty="0" err="1" smtClean="0"/>
              <a:t>i;j</a:t>
            </a:r>
            <a:r>
              <a:rPr lang="en-US" altLang="zh-CN" sz="2400" dirty="0" smtClean="0"/>
              <a:t>++) </a:t>
            </a:r>
            <a:r>
              <a:rPr lang="en-US" altLang="zh-CN" sz="2400" dirty="0" smtClean="0">
                <a:solidFill>
                  <a:srgbClr val="00B0F0"/>
                </a:solidFill>
              </a:rPr>
              <a:t>//print </a:t>
            </a:r>
            <a:r>
              <a:rPr lang="en-US" altLang="zh-CN" sz="2400" dirty="0" err="1" smtClean="0">
                <a:solidFill>
                  <a:srgbClr val="00B0F0"/>
                </a:solidFill>
              </a:rPr>
              <a:t>i</a:t>
            </a:r>
            <a:r>
              <a:rPr lang="en-US" altLang="zh-CN" sz="2400" dirty="0" smtClean="0">
                <a:solidFill>
                  <a:srgbClr val="00B0F0"/>
                </a:solidFill>
              </a:rPr>
              <a:t> white spaces</a:t>
            </a:r>
            <a:endParaRPr lang="en-US" altLang="zh-CN" sz="2400" dirty="0">
              <a:solidFill>
                <a:srgbClr val="00B0F0"/>
              </a:solidFill>
            </a:endParaRPr>
          </a:p>
          <a:p>
            <a:pPr marL="0" indent="0">
              <a:buNone/>
            </a:pPr>
            <a:r>
              <a:rPr lang="en-US" altLang="zh-CN" sz="2400" dirty="0"/>
              <a:t>			</a:t>
            </a:r>
            <a:r>
              <a:rPr lang="en-US" altLang="zh-CN" sz="2400" dirty="0" smtClean="0"/>
              <a:t>	</a:t>
            </a:r>
            <a:r>
              <a:rPr lang="en-US" altLang="zh-CN" sz="2400" dirty="0" err="1" smtClean="0"/>
              <a:t>System.</a:t>
            </a:r>
            <a:r>
              <a:rPr lang="en-US" altLang="zh-CN" sz="2400" i="1" dirty="0" err="1" smtClean="0"/>
              <a:t>out.print</a:t>
            </a:r>
            <a:r>
              <a:rPr lang="en-US" altLang="zh-CN" sz="2400" i="1" dirty="0"/>
              <a:t>(" ");</a:t>
            </a:r>
          </a:p>
          <a:p>
            <a:pPr marL="0" indent="0">
              <a:buNone/>
            </a:pPr>
            <a:r>
              <a:rPr lang="en-US" altLang="zh-CN" sz="2400" dirty="0"/>
              <a:t>		for(int </a:t>
            </a:r>
            <a:r>
              <a:rPr lang="en-US" altLang="zh-CN" sz="2400" dirty="0" smtClean="0"/>
              <a:t>j=1;j&lt;=</a:t>
            </a:r>
            <a:r>
              <a:rPr lang="en-US" altLang="zh-CN" sz="2400" dirty="0" err="1" smtClean="0"/>
              <a:t>N-i;j</a:t>
            </a:r>
            <a:r>
              <a:rPr lang="en-US" altLang="zh-CN" sz="2400" dirty="0" smtClean="0"/>
              <a:t>++) </a:t>
            </a:r>
            <a:r>
              <a:rPr lang="en-US" altLang="zh-CN" sz="2400" dirty="0" smtClean="0">
                <a:solidFill>
                  <a:srgbClr val="00B0F0"/>
                </a:solidFill>
              </a:rPr>
              <a:t>//print N-</a:t>
            </a:r>
            <a:r>
              <a:rPr lang="en-US" altLang="zh-CN" sz="2400" dirty="0" err="1" smtClean="0">
                <a:solidFill>
                  <a:srgbClr val="00B0F0"/>
                </a:solidFill>
              </a:rPr>
              <a:t>i</a:t>
            </a:r>
            <a:r>
              <a:rPr lang="en-US" altLang="zh-CN" sz="2400" dirty="0" smtClean="0">
                <a:solidFill>
                  <a:srgbClr val="00B0F0"/>
                </a:solidFill>
              </a:rPr>
              <a:t> stars</a:t>
            </a:r>
            <a:endParaRPr lang="en-US" altLang="zh-CN" sz="2400" dirty="0">
              <a:solidFill>
                <a:srgbClr val="00B0F0"/>
              </a:solidFill>
            </a:endParaRPr>
          </a:p>
          <a:p>
            <a:pPr marL="0" indent="0">
              <a:buNone/>
            </a:pPr>
            <a:r>
              <a:rPr lang="en-US" altLang="zh-CN" sz="2400" dirty="0"/>
              <a:t>			</a:t>
            </a:r>
            <a:r>
              <a:rPr lang="en-US" altLang="zh-CN" sz="2400" dirty="0" err="1"/>
              <a:t>System.</a:t>
            </a:r>
            <a:r>
              <a:rPr lang="en-US" altLang="zh-CN" sz="2400" i="1" dirty="0" err="1"/>
              <a:t>out.print</a:t>
            </a:r>
            <a:r>
              <a:rPr lang="en-US" altLang="zh-CN" sz="2400" i="1" dirty="0"/>
              <a:t>("*");</a:t>
            </a:r>
            <a:endParaRPr lang="zh-CN" altLang="en-US" sz="2400" dirty="0"/>
          </a:p>
          <a:p>
            <a:pPr marL="0" indent="0">
              <a:buNone/>
            </a:pPr>
            <a:r>
              <a:rPr lang="en-US" altLang="zh-CN" sz="2400" dirty="0"/>
              <a:t>		</a:t>
            </a:r>
            <a:r>
              <a:rPr lang="en-US" altLang="zh-CN" sz="2400" dirty="0" err="1"/>
              <a:t>System.</a:t>
            </a:r>
            <a:r>
              <a:rPr lang="en-US" altLang="zh-CN" sz="2400" i="1" dirty="0" err="1"/>
              <a:t>out.println</a:t>
            </a:r>
            <a:r>
              <a:rPr lang="en-US" altLang="zh-CN" sz="2400" i="1" dirty="0"/>
              <a:t>();</a:t>
            </a:r>
            <a:endParaRPr lang="zh-CN" altLang="en-US" sz="2400" dirty="0"/>
          </a:p>
          <a:p>
            <a:pPr marL="0" indent="0">
              <a:buNone/>
            </a:pPr>
            <a:r>
              <a:rPr lang="en-US" altLang="zh-CN" sz="2400" dirty="0"/>
              <a:t>	}</a:t>
            </a:r>
          </a:p>
          <a:p>
            <a:pPr marL="0" indent="0">
              <a:buNone/>
            </a:pPr>
            <a:r>
              <a:rPr lang="en-US" altLang="zh-CN" sz="2400" dirty="0"/>
              <a:t>}</a:t>
            </a:r>
            <a:endParaRPr lang="zh-CN" altLang="en-US" sz="2400" dirty="0"/>
          </a:p>
          <a:p>
            <a:endParaRPr lang="zh-CN" altLang="en-US" sz="2400" dirty="0"/>
          </a:p>
        </p:txBody>
      </p:sp>
    </p:spTree>
    <p:extLst>
      <p:ext uri="{BB962C8B-B14F-4D97-AF65-F5344CB8AC3E}">
        <p14:creationId xmlns:p14="http://schemas.microsoft.com/office/powerpoint/2010/main" val="24133249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0" y="2381250"/>
            <a:ext cx="2095500" cy="2095500"/>
          </a:xfrm>
          <a:prstGeom prst="rect">
            <a:avLst/>
          </a:prstGeom>
        </p:spPr>
      </p:pic>
    </p:spTree>
    <p:extLst>
      <p:ext uri="{BB962C8B-B14F-4D97-AF65-F5344CB8AC3E}">
        <p14:creationId xmlns:p14="http://schemas.microsoft.com/office/powerpoint/2010/main" val="908292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While-loop statement</a:t>
            </a:r>
            <a:endParaRPr lang="zh-CN" altLang="en-US" dirty="0"/>
          </a:p>
        </p:txBody>
      </p:sp>
      <p:sp>
        <p:nvSpPr>
          <p:cNvPr id="3" name="Content Placeholder 2"/>
          <p:cNvSpPr>
            <a:spLocks noGrp="1"/>
          </p:cNvSpPr>
          <p:nvPr>
            <p:ph idx="1"/>
          </p:nvPr>
        </p:nvSpPr>
        <p:spPr/>
        <p:txBody>
          <a:bodyPr/>
          <a:lstStyle/>
          <a:p>
            <a:pPr marL="0" indent="0">
              <a:buNone/>
            </a:pPr>
            <a:r>
              <a:rPr lang="en-US" altLang="zh-CN" dirty="0" smtClean="0">
                <a:solidFill>
                  <a:srgbClr val="00B0F0"/>
                </a:solidFill>
              </a:rPr>
              <a:t>INITIALIZATION;</a:t>
            </a:r>
            <a:endParaRPr lang="en-US" altLang="zh-CN" dirty="0" smtClean="0"/>
          </a:p>
          <a:p>
            <a:pPr marL="0" indent="0">
              <a:buNone/>
            </a:pPr>
            <a:r>
              <a:rPr lang="en-US" altLang="zh-CN" dirty="0" smtClean="0"/>
              <a:t>while (</a:t>
            </a:r>
            <a:r>
              <a:rPr lang="en-US" altLang="zh-CN" dirty="0">
                <a:solidFill>
                  <a:srgbClr val="00B0F0"/>
                </a:solidFill>
              </a:rPr>
              <a:t>LOOP-CONDITION</a:t>
            </a:r>
            <a:r>
              <a:rPr lang="en-US" altLang="zh-CN" dirty="0" smtClean="0"/>
              <a:t>) </a:t>
            </a:r>
            <a:r>
              <a:rPr lang="en-US" altLang="zh-CN" dirty="0"/>
              <a:t>{</a:t>
            </a:r>
          </a:p>
          <a:p>
            <a:pPr marL="0" indent="0">
              <a:buNone/>
            </a:pPr>
            <a:r>
              <a:rPr lang="en-US" altLang="zh-CN" dirty="0" smtClean="0">
                <a:solidFill>
                  <a:srgbClr val="00B0F0"/>
                </a:solidFill>
              </a:rPr>
              <a:t>     STATEMENTS;</a:t>
            </a:r>
          </a:p>
          <a:p>
            <a:pPr marL="0" indent="0">
              <a:buNone/>
            </a:pPr>
            <a:r>
              <a:rPr lang="en-US" altLang="zh-CN" dirty="0">
                <a:solidFill>
                  <a:srgbClr val="00B0F0"/>
                </a:solidFill>
              </a:rPr>
              <a:t> </a:t>
            </a:r>
            <a:r>
              <a:rPr lang="en-US" altLang="zh-CN" dirty="0" smtClean="0">
                <a:solidFill>
                  <a:srgbClr val="00B0F0"/>
                </a:solidFill>
              </a:rPr>
              <a:t>    UPDATE;</a:t>
            </a:r>
            <a:endParaRPr lang="en-US" altLang="zh-CN" dirty="0">
              <a:solidFill>
                <a:srgbClr val="00B0F0"/>
              </a:solidFill>
            </a:endParaRPr>
          </a:p>
          <a:p>
            <a:pPr marL="0" indent="0">
              <a:buNone/>
            </a:pPr>
            <a:r>
              <a:rPr lang="en-US" altLang="zh-CN" dirty="0"/>
              <a:t>}</a:t>
            </a:r>
            <a:endParaRPr lang="zh-CN" altLang="en-US" dirty="0"/>
          </a:p>
        </p:txBody>
      </p:sp>
    </p:spTree>
    <p:extLst>
      <p:ext uri="{BB962C8B-B14F-4D97-AF65-F5344CB8AC3E}">
        <p14:creationId xmlns:p14="http://schemas.microsoft.com/office/powerpoint/2010/main" val="441572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Do-while loop statement</a:t>
            </a:r>
            <a:endParaRPr lang="zh-CN" altLang="en-US" dirty="0"/>
          </a:p>
        </p:txBody>
      </p:sp>
      <p:sp>
        <p:nvSpPr>
          <p:cNvPr id="3" name="Content Placeholder 2"/>
          <p:cNvSpPr>
            <a:spLocks noGrp="1"/>
          </p:cNvSpPr>
          <p:nvPr>
            <p:ph idx="1"/>
          </p:nvPr>
        </p:nvSpPr>
        <p:spPr/>
        <p:txBody>
          <a:bodyPr>
            <a:normAutofit fontScale="92500"/>
          </a:bodyPr>
          <a:lstStyle/>
          <a:p>
            <a:pPr marL="0" indent="0">
              <a:buNone/>
            </a:pPr>
            <a:r>
              <a:rPr lang="en-US" altLang="zh-CN" dirty="0" smtClean="0">
                <a:solidFill>
                  <a:srgbClr val="00B0F0"/>
                </a:solidFill>
              </a:rPr>
              <a:t>INITIALIZATION;</a:t>
            </a:r>
            <a:endParaRPr lang="en-US" altLang="zh-CN" dirty="0" smtClean="0"/>
          </a:p>
          <a:p>
            <a:pPr marL="0" indent="0">
              <a:buNone/>
            </a:pPr>
            <a:r>
              <a:rPr lang="en-US" altLang="zh-CN" dirty="0" smtClean="0"/>
              <a:t>do {</a:t>
            </a:r>
            <a:endParaRPr lang="en-US" altLang="zh-CN" dirty="0"/>
          </a:p>
          <a:p>
            <a:pPr marL="0" indent="0">
              <a:buNone/>
            </a:pPr>
            <a:r>
              <a:rPr lang="en-US" altLang="zh-CN" dirty="0" smtClean="0">
                <a:solidFill>
                  <a:srgbClr val="00B0F0"/>
                </a:solidFill>
              </a:rPr>
              <a:t>     STATEMENTS;</a:t>
            </a:r>
          </a:p>
          <a:p>
            <a:pPr marL="0" indent="0">
              <a:buNone/>
            </a:pPr>
            <a:r>
              <a:rPr lang="en-US" altLang="zh-CN" dirty="0">
                <a:solidFill>
                  <a:srgbClr val="00B0F0"/>
                </a:solidFill>
              </a:rPr>
              <a:t> </a:t>
            </a:r>
            <a:r>
              <a:rPr lang="en-US" altLang="zh-CN" dirty="0" smtClean="0">
                <a:solidFill>
                  <a:srgbClr val="00B0F0"/>
                </a:solidFill>
              </a:rPr>
              <a:t>    UPDATE;</a:t>
            </a:r>
            <a:endParaRPr lang="en-US" altLang="zh-CN" dirty="0">
              <a:solidFill>
                <a:srgbClr val="00B0F0"/>
              </a:solidFill>
            </a:endParaRPr>
          </a:p>
          <a:p>
            <a:pPr marL="0" indent="0">
              <a:buNone/>
            </a:pPr>
            <a:r>
              <a:rPr lang="en-US" altLang="zh-CN" dirty="0"/>
              <a:t>} </a:t>
            </a:r>
            <a:r>
              <a:rPr lang="en-US" altLang="zh-CN" dirty="0" smtClean="0"/>
              <a:t>while(</a:t>
            </a:r>
            <a:r>
              <a:rPr lang="en-US" altLang="zh-CN" dirty="0" smtClean="0">
                <a:solidFill>
                  <a:srgbClr val="00B0F0"/>
                </a:solidFill>
              </a:rPr>
              <a:t>LOOP-CONDITION</a:t>
            </a:r>
            <a:r>
              <a:rPr lang="en-US" altLang="zh-CN" dirty="0" smtClean="0"/>
              <a:t>)</a:t>
            </a:r>
            <a:r>
              <a:rPr lang="en-US" altLang="zh-CN" dirty="0" smtClean="0">
                <a:solidFill>
                  <a:srgbClr val="0070C0"/>
                </a:solidFill>
              </a:rPr>
              <a:t>;</a:t>
            </a:r>
          </a:p>
          <a:p>
            <a:pPr marL="0" indent="0">
              <a:buNone/>
            </a:pPr>
            <a:endParaRPr lang="en-US" altLang="zh-CN" dirty="0"/>
          </a:p>
          <a:p>
            <a:r>
              <a:rPr lang="en-US" altLang="zh-CN" dirty="0"/>
              <a:t>The difference between do-while and while is that do-while evaluates its expression at the bottom of the loop instead of the top. Therefore, the statements within the do block are always executed at least </a:t>
            </a:r>
            <a:r>
              <a:rPr lang="en-US" altLang="zh-CN" dirty="0" smtClean="0"/>
              <a:t>once.</a:t>
            </a:r>
            <a:endParaRPr lang="zh-CN" altLang="en-US" dirty="0"/>
          </a:p>
        </p:txBody>
      </p:sp>
    </p:spTree>
    <p:extLst>
      <p:ext uri="{BB962C8B-B14F-4D97-AF65-F5344CB8AC3E}">
        <p14:creationId xmlns:p14="http://schemas.microsoft.com/office/powerpoint/2010/main" val="4142107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Explanations</a:t>
            </a:r>
            <a:endParaRPr lang="zh-CN" altLang="en-US" dirty="0"/>
          </a:p>
        </p:txBody>
      </p:sp>
      <p:sp>
        <p:nvSpPr>
          <p:cNvPr id="3" name="Content Placeholder 2"/>
          <p:cNvSpPr>
            <a:spLocks noGrp="1"/>
          </p:cNvSpPr>
          <p:nvPr>
            <p:ph idx="1"/>
          </p:nvPr>
        </p:nvSpPr>
        <p:spPr/>
        <p:txBody>
          <a:bodyPr>
            <a:normAutofit/>
          </a:bodyPr>
          <a:lstStyle/>
          <a:p>
            <a:r>
              <a:rPr lang="en-US" altLang="zh-CN" dirty="0" smtClean="0">
                <a:solidFill>
                  <a:srgbClr val="00B0F0"/>
                </a:solidFill>
              </a:rPr>
              <a:t>LOOP-CONDITION: </a:t>
            </a:r>
            <a:r>
              <a:rPr lang="en-US" altLang="zh-CN" dirty="0" smtClean="0"/>
              <a:t>The loop condition </a:t>
            </a:r>
            <a:r>
              <a:rPr lang="en-US" altLang="zh-CN" dirty="0"/>
              <a:t>is used to control the execution of the loop body</a:t>
            </a:r>
            <a:r>
              <a:rPr lang="en-US" altLang="zh-CN" dirty="0" smtClean="0"/>
              <a:t>. It is an boolean expression which includes one or more loop variables. </a:t>
            </a:r>
            <a:r>
              <a:rPr lang="en-US" altLang="zh-CN" dirty="0"/>
              <a:t>If the expression </a:t>
            </a:r>
            <a:r>
              <a:rPr lang="en-US" altLang="zh-CN" dirty="0" smtClean="0"/>
              <a:t>is </a:t>
            </a:r>
            <a:r>
              <a:rPr lang="en-US" altLang="zh-CN" dirty="0"/>
              <a:t>true, </a:t>
            </a:r>
            <a:r>
              <a:rPr lang="en-US" altLang="zh-CN" dirty="0" smtClean="0"/>
              <a:t>the </a:t>
            </a:r>
            <a:r>
              <a:rPr lang="en-US" altLang="zh-CN" dirty="0"/>
              <a:t>loop </a:t>
            </a:r>
            <a:r>
              <a:rPr lang="en-US" altLang="zh-CN" dirty="0" smtClean="0"/>
              <a:t>repeat. </a:t>
            </a:r>
          </a:p>
          <a:p>
            <a:r>
              <a:rPr lang="en-US" altLang="zh-CN" dirty="0" smtClean="0">
                <a:solidFill>
                  <a:srgbClr val="00B0F0"/>
                </a:solidFill>
              </a:rPr>
              <a:t>INITIALIZATION: </a:t>
            </a:r>
            <a:r>
              <a:rPr lang="en-US" altLang="zh-CN" dirty="0" smtClean="0"/>
              <a:t>Before the loop statement executes, we should initialize the loop variables.</a:t>
            </a:r>
          </a:p>
          <a:p>
            <a:r>
              <a:rPr lang="en-US" altLang="zh-CN" dirty="0" smtClean="0">
                <a:solidFill>
                  <a:srgbClr val="00B0F0"/>
                </a:solidFill>
              </a:rPr>
              <a:t>STATEMENTS: </a:t>
            </a:r>
            <a:r>
              <a:rPr lang="en-US" altLang="zh-CN" dirty="0"/>
              <a:t>the statements </a:t>
            </a:r>
            <a:r>
              <a:rPr lang="en-US" altLang="zh-CN" dirty="0" smtClean="0"/>
              <a:t>will be executed repeatedly.</a:t>
            </a:r>
            <a:endParaRPr lang="en-US" altLang="zh-CN" dirty="0"/>
          </a:p>
        </p:txBody>
      </p:sp>
    </p:spTree>
    <p:extLst>
      <p:ext uri="{BB962C8B-B14F-4D97-AF65-F5344CB8AC3E}">
        <p14:creationId xmlns:p14="http://schemas.microsoft.com/office/powerpoint/2010/main" val="1230763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Explanations</a:t>
            </a:r>
            <a:endParaRPr lang="zh-CN" altLang="en-US" dirty="0"/>
          </a:p>
        </p:txBody>
      </p:sp>
      <p:sp>
        <p:nvSpPr>
          <p:cNvPr id="3" name="Content Placeholder 2"/>
          <p:cNvSpPr>
            <a:spLocks noGrp="1"/>
          </p:cNvSpPr>
          <p:nvPr>
            <p:ph idx="1"/>
          </p:nvPr>
        </p:nvSpPr>
        <p:spPr/>
        <p:txBody>
          <a:bodyPr>
            <a:normAutofit/>
          </a:bodyPr>
          <a:lstStyle/>
          <a:p>
            <a:r>
              <a:rPr lang="en-US" altLang="zh-CN" dirty="0">
                <a:solidFill>
                  <a:srgbClr val="00B0F0"/>
                </a:solidFill>
              </a:rPr>
              <a:t>UPDATE: </a:t>
            </a:r>
            <a:r>
              <a:rPr lang="en-US" altLang="zh-CN" dirty="0"/>
              <a:t>The body of the loop should change the value of loop variables so that, eventually, the condition becomes false and the loop terminates. Otherwise the loop will repeat forever, which is called an </a:t>
            </a:r>
            <a:r>
              <a:rPr lang="en-US" altLang="zh-CN" dirty="0">
                <a:solidFill>
                  <a:srgbClr val="00B0F0"/>
                </a:solidFill>
              </a:rPr>
              <a:t>infinite loop</a:t>
            </a:r>
            <a:r>
              <a:rPr lang="en-US" altLang="zh-CN" dirty="0"/>
              <a:t>. </a:t>
            </a:r>
          </a:p>
          <a:p>
            <a:r>
              <a:rPr lang="en-US" altLang="zh-CN" dirty="0">
                <a:solidFill>
                  <a:srgbClr val="FF0000"/>
                </a:solidFill>
              </a:rPr>
              <a:t>We must avoid infinite loop</a:t>
            </a:r>
            <a:r>
              <a:rPr lang="en-US" altLang="zh-CN" dirty="0" smtClean="0">
                <a:solidFill>
                  <a:srgbClr val="FF0000"/>
                </a:solidFill>
              </a:rPr>
              <a:t>!</a:t>
            </a:r>
          </a:p>
          <a:p>
            <a:endParaRPr lang="en-US" altLang="zh-CN" dirty="0" smtClean="0">
              <a:solidFill>
                <a:srgbClr val="FF0000"/>
              </a:solidFill>
            </a:endParaRPr>
          </a:p>
          <a:p>
            <a:r>
              <a:rPr lang="en-US" altLang="zh-CN" dirty="0"/>
              <a:t>This type of loop is so common that there is another statement, the for loop, that expresses it more concisely.</a:t>
            </a:r>
            <a:endParaRPr lang="en-US" altLang="zh-CN" dirty="0" smtClean="0"/>
          </a:p>
          <a:p>
            <a:endParaRPr lang="zh-CN" altLang="en-US" dirty="0"/>
          </a:p>
        </p:txBody>
      </p:sp>
    </p:spTree>
    <p:extLst>
      <p:ext uri="{BB962C8B-B14F-4D97-AF65-F5344CB8AC3E}">
        <p14:creationId xmlns:p14="http://schemas.microsoft.com/office/powerpoint/2010/main" val="2739622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For-loop statement</a:t>
            </a:r>
            <a:endParaRPr lang="zh-CN" altLang="en-US" dirty="0"/>
          </a:p>
        </p:txBody>
      </p:sp>
      <p:sp>
        <p:nvSpPr>
          <p:cNvPr id="3" name="Content Placeholder 2"/>
          <p:cNvSpPr>
            <a:spLocks noGrp="1"/>
          </p:cNvSpPr>
          <p:nvPr>
            <p:ph idx="1"/>
          </p:nvPr>
        </p:nvSpPr>
        <p:spPr/>
        <p:txBody>
          <a:bodyPr/>
          <a:lstStyle/>
          <a:p>
            <a:pPr marL="0" indent="0">
              <a:buNone/>
            </a:pPr>
            <a:r>
              <a:rPr lang="en-US" altLang="zh-CN" dirty="0"/>
              <a:t>for </a:t>
            </a:r>
            <a:r>
              <a:rPr lang="en-US" altLang="zh-CN" dirty="0" smtClean="0"/>
              <a:t>(</a:t>
            </a:r>
            <a:r>
              <a:rPr lang="en-US" altLang="zh-CN" dirty="0" smtClean="0">
                <a:solidFill>
                  <a:srgbClr val="0070C0"/>
                </a:solidFill>
              </a:rPr>
              <a:t>INITIALIZATION; LOOP-CONDITION; UPDATE</a:t>
            </a:r>
            <a:r>
              <a:rPr lang="en-US" altLang="zh-CN" dirty="0" smtClean="0"/>
              <a:t>){</a:t>
            </a:r>
            <a:endParaRPr lang="en-US" altLang="zh-CN" dirty="0"/>
          </a:p>
          <a:p>
            <a:pPr marL="0" indent="0">
              <a:buNone/>
            </a:pPr>
            <a:r>
              <a:rPr lang="en-US" altLang="zh-CN" dirty="0" smtClean="0"/>
              <a:t>     </a:t>
            </a:r>
            <a:r>
              <a:rPr lang="en-US" altLang="zh-CN" dirty="0" smtClean="0">
                <a:solidFill>
                  <a:srgbClr val="0070C0"/>
                </a:solidFill>
              </a:rPr>
              <a:t>STATEMENTS;</a:t>
            </a:r>
            <a:endParaRPr lang="en-US" altLang="zh-CN" dirty="0">
              <a:solidFill>
                <a:srgbClr val="0070C0"/>
              </a:solidFill>
            </a:endParaRPr>
          </a:p>
          <a:p>
            <a:pPr marL="0" indent="0">
              <a:buNone/>
            </a:pPr>
            <a:r>
              <a:rPr lang="en-US" altLang="zh-CN" dirty="0" smtClean="0"/>
              <a:t>}</a:t>
            </a:r>
          </a:p>
          <a:p>
            <a:pPr marL="0" indent="0">
              <a:buNone/>
            </a:pPr>
            <a:endParaRPr lang="en-US" altLang="zh-CN" dirty="0"/>
          </a:p>
          <a:p>
            <a:r>
              <a:rPr lang="en-US" altLang="zh-CN" dirty="0">
                <a:solidFill>
                  <a:srgbClr val="0070C0"/>
                </a:solidFill>
              </a:rPr>
              <a:t>The while loop and for loop can be replaced with each other!</a:t>
            </a:r>
          </a:p>
          <a:p>
            <a:r>
              <a:rPr lang="en-US" altLang="zh-CN" dirty="0"/>
              <a:t>There is one difference between for loops and while loops: if you declare a variable in the initializer, it only exists inside the for loop.</a:t>
            </a:r>
            <a:endParaRPr lang="zh-CN" altLang="en-US" dirty="0"/>
          </a:p>
          <a:p>
            <a:pPr marL="0" indent="0">
              <a:buNone/>
            </a:pPr>
            <a:endParaRPr lang="zh-CN" altLang="en-US" dirty="0"/>
          </a:p>
        </p:txBody>
      </p:sp>
    </p:spTree>
    <p:extLst>
      <p:ext uri="{BB962C8B-B14F-4D97-AF65-F5344CB8AC3E}">
        <p14:creationId xmlns:p14="http://schemas.microsoft.com/office/powerpoint/2010/main" val="2456825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Future </a:t>
            </a:r>
            <a:r>
              <a:rPr lang="en-US" altLang="zh-CN" dirty="0"/>
              <a:t>value</a:t>
            </a:r>
            <a:endParaRPr lang="zh-CN" alt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0360" y="4939820"/>
            <a:ext cx="3343275" cy="11620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0773" y="3347594"/>
            <a:ext cx="4362450" cy="5905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9212" y="4313391"/>
            <a:ext cx="4362450" cy="238125"/>
          </a:xfrm>
          <a:prstGeom prst="rect">
            <a:avLst/>
          </a:prstGeom>
        </p:spPr>
      </p:pic>
      <p:sp>
        <p:nvSpPr>
          <p:cNvPr id="7" name="Content Placeholder 2"/>
          <p:cNvSpPr txBox="1">
            <a:spLocks/>
          </p:cNvSpPr>
          <p:nvPr/>
        </p:nvSpPr>
        <p:spPr>
          <a:xfrm>
            <a:off x="628650" y="1825625"/>
            <a:ext cx="7886700"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800" b="1"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b="1"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zh-CN" dirty="0" smtClean="0"/>
              <a:t>Find the Future value(FV) according to given present value (PV), interest ratio and number of periods.</a:t>
            </a:r>
          </a:p>
          <a:p>
            <a:endParaRPr lang="zh-CN" altLang="en-US" dirty="0"/>
          </a:p>
        </p:txBody>
      </p:sp>
    </p:spTree>
    <p:extLst>
      <p:ext uri="{BB962C8B-B14F-4D97-AF65-F5344CB8AC3E}">
        <p14:creationId xmlns:p14="http://schemas.microsoft.com/office/powerpoint/2010/main" val="1511216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4790</TotalTime>
  <Words>1424</Words>
  <Application>Microsoft Office PowerPoint</Application>
  <PresentationFormat>全屏显示(4:3)</PresentationFormat>
  <Paragraphs>335</Paragraphs>
  <Slides>39</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39</vt:i4>
      </vt:variant>
    </vt:vector>
  </HeadingPairs>
  <TitlesOfParts>
    <vt:vector size="44" baseType="lpstr">
      <vt:lpstr>楷体</vt:lpstr>
      <vt:lpstr>宋体</vt:lpstr>
      <vt:lpstr>Arial</vt:lpstr>
      <vt:lpstr>Calibri</vt:lpstr>
      <vt:lpstr>Office Theme</vt:lpstr>
      <vt:lpstr>Java Programming</vt:lpstr>
      <vt:lpstr>The Future value(终值)</vt:lpstr>
      <vt:lpstr>Outline </vt:lpstr>
      <vt:lpstr>While-loop statement</vt:lpstr>
      <vt:lpstr>Do-while loop statement</vt:lpstr>
      <vt:lpstr>Explanations</vt:lpstr>
      <vt:lpstr>Explanations</vt:lpstr>
      <vt:lpstr>For-loop statement</vt:lpstr>
      <vt:lpstr>The Future value</vt:lpstr>
      <vt:lpstr>MoneyUtils.java</vt:lpstr>
      <vt:lpstr>MoneyUtils.java (while version)</vt:lpstr>
      <vt:lpstr>MoneyUtils.java (do-while version)</vt:lpstr>
      <vt:lpstr>MoneyUtils.java (method version)</vt:lpstr>
      <vt:lpstr>Round to nearest hundredth </vt:lpstr>
      <vt:lpstr>Round to nearest hundredth </vt:lpstr>
      <vt:lpstr>Round to nearest hundredth </vt:lpstr>
      <vt:lpstr>Java API specification</vt:lpstr>
      <vt:lpstr>Mortgage payment(还房贷)</vt:lpstr>
      <vt:lpstr>Mortgage payment</vt:lpstr>
      <vt:lpstr>Fibonacci sequence (for version)</vt:lpstr>
      <vt:lpstr>Factorial (while version)</vt:lpstr>
      <vt:lpstr>Quiz: Celsius and Fahrenheit</vt:lpstr>
      <vt:lpstr>Continue, break, &amp; return</vt:lpstr>
      <vt:lpstr>Print the odd numbers</vt:lpstr>
      <vt:lpstr>check prime number(素数)</vt:lpstr>
      <vt:lpstr>check prime number</vt:lpstr>
      <vt:lpstr>Variable scope(变量作用范围)</vt:lpstr>
      <vt:lpstr>Variable scope</vt:lpstr>
      <vt:lpstr>check prime number</vt:lpstr>
      <vt:lpstr>Terminate program manually</vt:lpstr>
      <vt:lpstr>Terminate program manually</vt:lpstr>
      <vt:lpstr>Nested loops(嵌套循环)</vt:lpstr>
      <vt:lpstr>Chinese multiplication table(乘法表)</vt:lpstr>
      <vt:lpstr>Chinese multiplication table</vt:lpstr>
      <vt:lpstr>Star Triangles</vt:lpstr>
      <vt:lpstr>Upper left triangle</vt:lpstr>
      <vt:lpstr>Upper right triangle</vt:lpstr>
      <vt:lpstr>Refactor: Upper right or left triangle </vt:lpstr>
      <vt:lpstr>PowerPoint 演示文稿</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Xudong</dc:creator>
  <cp:lastModifiedBy>Xudong Liu</cp:lastModifiedBy>
  <cp:revision>577</cp:revision>
  <dcterms:created xsi:type="dcterms:W3CDTF">2016-09-13T14:28:44Z</dcterms:created>
  <dcterms:modified xsi:type="dcterms:W3CDTF">2018-05-28T18:10:18Z</dcterms:modified>
</cp:coreProperties>
</file>