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notesMasterIdLst>
    <p:notesMasterId r:id="rId39"/>
  </p:notesMasterIdLst>
  <p:sldIdLst>
    <p:sldId id="256" r:id="rId2"/>
    <p:sldId id="284" r:id="rId3"/>
    <p:sldId id="282" r:id="rId4"/>
    <p:sldId id="285" r:id="rId5"/>
    <p:sldId id="322" r:id="rId6"/>
    <p:sldId id="327" r:id="rId7"/>
    <p:sldId id="320" r:id="rId8"/>
    <p:sldId id="286" r:id="rId9"/>
    <p:sldId id="317" r:id="rId10"/>
    <p:sldId id="321" r:id="rId11"/>
    <p:sldId id="318" r:id="rId12"/>
    <p:sldId id="315" r:id="rId13"/>
    <p:sldId id="323" r:id="rId14"/>
    <p:sldId id="324" r:id="rId15"/>
    <p:sldId id="329" r:id="rId16"/>
    <p:sldId id="345" r:id="rId17"/>
    <p:sldId id="325" r:id="rId18"/>
    <p:sldId id="326" r:id="rId19"/>
    <p:sldId id="328" r:id="rId20"/>
    <p:sldId id="290" r:id="rId21"/>
    <p:sldId id="341" r:id="rId22"/>
    <p:sldId id="291" r:id="rId23"/>
    <p:sldId id="334" r:id="rId24"/>
    <p:sldId id="298" r:id="rId25"/>
    <p:sldId id="339" r:id="rId26"/>
    <p:sldId id="300" r:id="rId27"/>
    <p:sldId id="330" r:id="rId28"/>
    <p:sldId id="331" r:id="rId29"/>
    <p:sldId id="342" r:id="rId30"/>
    <p:sldId id="335" r:id="rId31"/>
    <p:sldId id="348" r:id="rId32"/>
    <p:sldId id="344" r:id="rId33"/>
    <p:sldId id="346" r:id="rId34"/>
    <p:sldId id="347" r:id="rId35"/>
    <p:sldId id="299" r:id="rId36"/>
    <p:sldId id="292" r:id="rId37"/>
    <p:sldId id="281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6" autoAdjust="0"/>
    <p:restoredTop sz="82415" autoAdjust="0"/>
  </p:normalViewPr>
  <p:slideViewPr>
    <p:cSldViewPr snapToGrid="0">
      <p:cViewPr varScale="1">
        <p:scale>
          <a:sx n="56" d="100"/>
          <a:sy n="56" d="100"/>
        </p:scale>
        <p:origin x="15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19F60-39C4-4FB1-9E01-2600E11978F8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0E916-49DF-43B8-9561-54ED6453F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212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0E916-49DF-43B8-9561-54ED6453F30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180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0E916-49DF-43B8-9561-54ED6453F30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126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Use the </a:t>
            </a:r>
            <a:r>
              <a:rPr lang="en-US" altLang="zh-CN" dirty="0" err="1" smtClean="0"/>
              <a:t>string.equals</a:t>
            </a:r>
            <a:r>
              <a:rPr lang="en-US" altLang="zh-CN" dirty="0" smtClean="0"/>
              <a:t>(Object other) function to compare strings, not the == operator. </a:t>
            </a:r>
          </a:p>
          <a:p>
            <a:r>
              <a:rPr lang="en-US" altLang="zh-CN" dirty="0" smtClean="0"/>
              <a:t>The function checks the actual contents of the string, the == operator checks whether the references to the objects are equal.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0E916-49DF-43B8-9561-54ED6453F30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763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英国诗人拜伦的女儿</a:t>
            </a:r>
            <a:r>
              <a:rPr lang="en-US" altLang="zh-CN" dirty="0" smtClean="0"/>
              <a:t>Ada Lovelace </a:t>
            </a:r>
            <a:r>
              <a:rPr lang="zh-CN" altLang="en-US" dirty="0" smtClean="0"/>
              <a:t>被认为时历史上第一个程序员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0E916-49DF-43B8-9561-54ED6453F30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787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按字典顺序比较两个字符串。该比较基于字符串中各个字符的 </a:t>
            </a:r>
            <a:r>
              <a:rPr lang="en-US" altLang="zh-CN" dirty="0" smtClean="0"/>
              <a:t>Unicode </a:t>
            </a:r>
            <a:r>
              <a:rPr lang="zh-CN" altLang="en-US" dirty="0" smtClean="0"/>
              <a:t>值。</a:t>
            </a:r>
            <a:endParaRPr lang="en-US" altLang="zh-CN" dirty="0" smtClean="0"/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如果参数字符串等于此字符串，则返回 </a:t>
            </a:r>
            <a:r>
              <a:rPr lang="en-US" altLang="zh-CN" dirty="0" smtClean="0"/>
              <a:t>0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值；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compareTo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只有在方法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equals(Object)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时才返回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如果按字典顺序此字符串小于字符串参数，则返回一个小于 </a:t>
            </a:r>
            <a:r>
              <a:rPr lang="en-US" altLang="zh-CN" dirty="0" smtClean="0"/>
              <a:t>0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的值；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返回这两个字符串在位置 </a:t>
            </a:r>
            <a:r>
              <a:rPr lang="en-US" altLang="zh-CN" dirty="0" smtClean="0"/>
              <a:t>k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处的两个不同的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 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this.charAt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(k)-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anotherString.charAt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(k) </a:t>
            </a: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如果它们没有不同的索引位置，则较短字符串在字典顺序上位于较长字符串的前面。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这种情况下，</a:t>
            </a:r>
            <a:r>
              <a:rPr lang="en-US" altLang="zh-CN" dirty="0" err="1" smtClean="0"/>
              <a:t>compareTo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返回这两个字符串长度的不同，即值：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this.length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()-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anotherString.length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如果按字典顺序此字符串大于字符串参数，则返回一个大于 </a:t>
            </a:r>
            <a:r>
              <a:rPr lang="en-US" altLang="zh-CN" dirty="0" smtClean="0"/>
              <a:t>0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的值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0E916-49DF-43B8-9561-54ED6453F30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169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0E916-49DF-43B8-9561-54ED6453F30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494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0E916-49DF-43B8-9561-54ED6453F30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007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(American Psychological Association)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0E916-49DF-43B8-9561-54ED6453F30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343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6000" b="1">
                <a:latin typeface="+mn-lt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 dirty="0" smtClean="0"/>
              <a:t>Click to edit Master subtitle style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54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27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31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+mn-lt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934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5400">
                <a:latin typeface="+mn-lt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85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+mn-lt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56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43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92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44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92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54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D0F35-082B-44F0-BB91-68C18FBCC343}" type="datetimeFigureOut">
              <a:rPr lang="zh-CN" altLang="en-US" smtClean="0"/>
              <a:pPr/>
              <a:t>2018/7/9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5F9BF-70D2-4F4A-82B1-87953B00D5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78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+mn-lt"/>
          <a:ea typeface="楷体" panose="02010609060101010101" pitchFamily="49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b="1" kern="1200" baseline="0">
          <a:solidFill>
            <a:schemeClr val="tx1"/>
          </a:solidFill>
          <a:latin typeface="+mn-lt"/>
          <a:ea typeface="楷体" panose="02010609060101010101" pitchFamily="49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+mn-lt"/>
          <a:ea typeface="楷体" panose="02010609060101010101" pitchFamily="49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+mn-lt"/>
          <a:ea typeface="楷体" panose="02010609060101010101" pitchFamily="49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b="1" kern="1200" baseline="0">
          <a:solidFill>
            <a:schemeClr val="tx1"/>
          </a:solidFill>
          <a:latin typeface="+mn-lt"/>
          <a:ea typeface="楷体" panose="02010609060101010101" pitchFamily="49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b="1" kern="1200" baseline="0">
          <a:solidFill>
            <a:schemeClr val="tx1"/>
          </a:solidFill>
          <a:latin typeface="+mn-lt"/>
          <a:ea typeface="楷体" panose="02010609060101010101" pitchFamily="49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Java Programming</a:t>
            </a:r>
            <a:endParaRPr lang="zh-CN" alt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/>
              <a:t>Strings</a:t>
            </a:r>
          </a:p>
          <a:p>
            <a:r>
              <a:rPr lang="zh-CN" altLang="en-US" sz="3600" dirty="0" smtClean="0"/>
              <a:t>字符</a:t>
            </a:r>
            <a:r>
              <a:rPr lang="zh-CN" altLang="en-US" sz="3600" dirty="0"/>
              <a:t>串</a:t>
            </a:r>
            <a:endParaRPr lang="zh-CN" altLang="en-US" sz="3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536537"/>
            <a:ext cx="28575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7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 Literal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dirty="0">
                <a:solidFill>
                  <a:srgbClr val="0070C0"/>
                </a:solidFill>
              </a:rPr>
              <a:t>string literal </a:t>
            </a:r>
            <a:r>
              <a:rPr lang="en-US" altLang="zh-CN" dirty="0"/>
              <a:t>consists of the characters between the double quotes, e.g. “Hello world!”</a:t>
            </a:r>
          </a:p>
          <a:p>
            <a:r>
              <a:rPr lang="en-US" altLang="zh-CN" dirty="0"/>
              <a:t>A string with no characters is called the </a:t>
            </a:r>
            <a:r>
              <a:rPr lang="en-US" altLang="zh-CN" dirty="0">
                <a:solidFill>
                  <a:srgbClr val="0070C0"/>
                </a:solidFill>
              </a:rPr>
              <a:t>empty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string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-US" altLang="zh-CN" dirty="0"/>
              <a:t>and is represented by the literal “”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Note</a:t>
            </a:r>
            <a:r>
              <a:rPr lang="en-US" altLang="zh-CN" dirty="0"/>
              <a:t>: the double quote marks are not part of the literals.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780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 Literal &amp; String object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It is uncommon and not recommended to use the new operator to construct a String </a:t>
            </a:r>
            <a:r>
              <a:rPr lang="en-US" altLang="zh-CN" dirty="0" smtClean="0">
                <a:solidFill>
                  <a:srgbClr val="FF0000"/>
                </a:solidFill>
              </a:rPr>
              <a:t>object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Java </a:t>
            </a:r>
            <a:r>
              <a:rPr lang="en-US" altLang="zh-CN" dirty="0"/>
              <a:t>has provided a special mechanism for keeping the String literals - in a so-called </a:t>
            </a:r>
            <a:r>
              <a:rPr lang="en-US" altLang="zh-CN" dirty="0">
                <a:solidFill>
                  <a:srgbClr val="0070C0"/>
                </a:solidFill>
              </a:rPr>
              <a:t>string </a:t>
            </a:r>
            <a:r>
              <a:rPr lang="en-US" altLang="zh-CN" dirty="0" smtClean="0">
                <a:solidFill>
                  <a:srgbClr val="0070C0"/>
                </a:solidFill>
              </a:rPr>
              <a:t>pool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 </a:t>
            </a:r>
            <a:r>
              <a:rPr lang="en-US" altLang="zh-CN" dirty="0"/>
              <a:t>two string literals have the same contents, they will share the same storage inside the common pool. This approach is adopted to conserve storage for frequently-used strings.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On </a:t>
            </a:r>
            <a:r>
              <a:rPr lang="en-US" altLang="zh-CN" dirty="0"/>
              <a:t>the other hand, String objects created via the new operator and constructor are kept in the </a:t>
            </a:r>
            <a:r>
              <a:rPr lang="en-US" altLang="zh-CN" dirty="0" smtClean="0">
                <a:solidFill>
                  <a:srgbClr val="0070C0"/>
                </a:solidFill>
              </a:rPr>
              <a:t>heap</a:t>
            </a:r>
            <a:r>
              <a:rPr lang="en-US" altLang="zh-CN" dirty="0" smtClean="0"/>
              <a:t>. Which will </a:t>
            </a:r>
          </a:p>
        </p:txBody>
      </p:sp>
    </p:spTree>
    <p:extLst>
      <p:ext uri="{BB962C8B-B14F-4D97-AF65-F5344CB8AC3E}">
        <p14:creationId xmlns:p14="http://schemas.microsoft.com/office/powerpoint/2010/main" val="75487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 Literal &amp; String object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String s1 = "Hello";           </a:t>
            </a:r>
            <a:r>
              <a:rPr lang="en-US" altLang="zh-CN" dirty="0">
                <a:solidFill>
                  <a:srgbClr val="00B050"/>
                </a:solidFill>
              </a:rPr>
              <a:t>// String literal</a:t>
            </a:r>
          </a:p>
          <a:p>
            <a:pPr lvl="1"/>
            <a:r>
              <a:rPr lang="en-US" altLang="zh-CN" dirty="0"/>
              <a:t>String s2 = "Hello";          </a:t>
            </a:r>
            <a:r>
              <a:rPr lang="en-US" altLang="zh-CN" dirty="0">
                <a:solidFill>
                  <a:srgbClr val="00B050"/>
                </a:solidFill>
              </a:rPr>
              <a:t>// String literal</a:t>
            </a:r>
          </a:p>
          <a:p>
            <a:pPr lvl="1"/>
            <a:r>
              <a:rPr lang="en-US" altLang="zh-CN" dirty="0"/>
              <a:t>String s3 = s1;                   </a:t>
            </a:r>
            <a:r>
              <a:rPr lang="en-US" altLang="zh-CN" dirty="0">
                <a:solidFill>
                  <a:srgbClr val="00B050"/>
                </a:solidFill>
              </a:rPr>
              <a:t>// same reference</a:t>
            </a:r>
          </a:p>
          <a:p>
            <a:pPr lvl="1"/>
            <a:r>
              <a:rPr lang="en-US" altLang="zh-CN" dirty="0"/>
              <a:t>String s4 = new String("Hello");  </a:t>
            </a:r>
            <a:r>
              <a:rPr lang="en-US" altLang="zh-CN" dirty="0">
                <a:solidFill>
                  <a:srgbClr val="00B050"/>
                </a:solidFill>
              </a:rPr>
              <a:t>// String object</a:t>
            </a:r>
          </a:p>
          <a:p>
            <a:pPr lvl="1"/>
            <a:r>
              <a:rPr lang="en-US" altLang="zh-CN" dirty="0"/>
              <a:t>String s5 = new String("</a:t>
            </a:r>
            <a:r>
              <a:rPr lang="en-US" altLang="zh-CN" dirty="0" smtClean="0"/>
              <a:t>Hello</a:t>
            </a:r>
            <a:r>
              <a:rPr lang="en-US" altLang="zh-CN" dirty="0"/>
              <a:t>");  </a:t>
            </a:r>
            <a:r>
              <a:rPr lang="en-US" altLang="zh-CN" dirty="0">
                <a:solidFill>
                  <a:srgbClr val="00B050"/>
                </a:solidFill>
              </a:rPr>
              <a:t>// String object</a:t>
            </a:r>
            <a:endParaRPr lang="zh-CN" altLang="en-US" dirty="0">
              <a:solidFill>
                <a:srgbClr val="00B050"/>
              </a:solidFill>
            </a:endParaRPr>
          </a:p>
          <a:p>
            <a:pPr lvl="1"/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787" y="4001294"/>
            <a:ext cx="6046426" cy="270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6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 </a:t>
            </a:r>
            <a:r>
              <a:rPr lang="en-US" altLang="zh-CN" dirty="0" smtClean="0"/>
              <a:t>equality(</a:t>
            </a:r>
            <a:r>
              <a:rPr lang="zh-CN" altLang="en-US" dirty="0" smtClean="0"/>
              <a:t>字符串相等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2742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Do not </a:t>
            </a:r>
            <a:r>
              <a:rPr lang="en-US" altLang="zh-CN" dirty="0">
                <a:solidFill>
                  <a:srgbClr val="0070C0"/>
                </a:solidFill>
              </a:rPr>
              <a:t>use the == and != operators to </a:t>
            </a:r>
            <a:r>
              <a:rPr lang="en-US" altLang="zh-CN" dirty="0" smtClean="0">
                <a:solidFill>
                  <a:srgbClr val="0070C0"/>
                </a:solidFill>
              </a:rPr>
              <a:t>check whether two strings are equal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problem is that the == operator checks whether the two variables refer to the same </a:t>
            </a:r>
            <a:r>
              <a:rPr lang="en-US" altLang="zh-CN" dirty="0" smtClean="0"/>
              <a:t>object.</a:t>
            </a:r>
          </a:p>
          <a:p>
            <a:pPr lvl="1"/>
            <a:r>
              <a:rPr lang="en-US" altLang="zh-CN" dirty="0" smtClean="0"/>
              <a:t>The value of name1 and name2 are address of the objects in the main memory!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194" y="2695261"/>
            <a:ext cx="6317233" cy="145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5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 equality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right way to compare strings is with the </a:t>
            </a:r>
            <a:r>
              <a:rPr lang="en-US" altLang="zh-CN" dirty="0">
                <a:solidFill>
                  <a:srgbClr val="0070C0"/>
                </a:solidFill>
              </a:rPr>
              <a:t>equals</a:t>
            </a:r>
            <a:r>
              <a:rPr lang="en-US" altLang="zh-CN" dirty="0"/>
              <a:t> method</a:t>
            </a:r>
            <a:r>
              <a:rPr lang="en-US" altLang="zh-CN" dirty="0" smtClean="0"/>
              <a:t>. 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707" y="3025908"/>
            <a:ext cx="7857345" cy="107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4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the output?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package </a:t>
            </a:r>
            <a:r>
              <a:rPr lang="en-US" altLang="zh-CN" dirty="0" err="1" smtClean="0"/>
              <a:t>edu.hit.java.string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public class </a:t>
            </a:r>
            <a:r>
              <a:rPr lang="en-US" altLang="zh-CN" dirty="0" err="1" smtClean="0"/>
              <a:t>StringTest</a:t>
            </a:r>
            <a:r>
              <a:rPr lang="en-US" altLang="zh-CN" dirty="0" smtClean="0"/>
              <a:t>(){</a:t>
            </a:r>
          </a:p>
          <a:p>
            <a:pPr marL="0" indent="0">
              <a:buNone/>
            </a:pPr>
            <a:r>
              <a:rPr lang="en-US" altLang="zh-CN" dirty="0" smtClean="0"/>
              <a:t>public static void main(String[]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){</a:t>
            </a:r>
          </a:p>
          <a:p>
            <a:pPr marL="0" indent="0">
              <a:buNone/>
            </a:pPr>
            <a:r>
              <a:rPr lang="en-US" altLang="zh-CN" dirty="0" smtClean="0"/>
              <a:t>    String str1=“Ada Lovelace”;</a:t>
            </a:r>
          </a:p>
          <a:p>
            <a:pPr marL="0" indent="0">
              <a:buNone/>
            </a:pPr>
            <a:r>
              <a:rPr lang="en-US" altLang="zh-CN" dirty="0" smtClean="0"/>
              <a:t>    String str2=“</a:t>
            </a:r>
            <a:r>
              <a:rPr lang="en-US" altLang="zh-CN" dirty="0"/>
              <a:t>Ada Lovelace”;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    String str3=new String(“Ada </a:t>
            </a:r>
            <a:r>
              <a:rPr lang="en-US" altLang="zh-CN" dirty="0"/>
              <a:t>Lovelace</a:t>
            </a:r>
            <a:r>
              <a:rPr lang="en-US" altLang="zh-CN" dirty="0" smtClean="0"/>
              <a:t>”);</a:t>
            </a:r>
          </a:p>
          <a:p>
            <a:pPr marL="0" indent="0">
              <a:buNone/>
            </a:pPr>
            <a:r>
              <a:rPr lang="en-US" altLang="zh-CN" dirty="0" smtClean="0"/>
              <a:t>    if(str1==str2)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(“str1==str2”);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    if(str1.equals(str2))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(“str1.equals(str2</a:t>
            </a:r>
            <a:r>
              <a:rPr lang="en-US" altLang="zh-CN" dirty="0"/>
              <a:t>)</a:t>
            </a:r>
            <a:r>
              <a:rPr lang="en-US" altLang="zh-CN" dirty="0" smtClean="0"/>
              <a:t>”);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    if(str1.equals(str3))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(“str1.equals(str3)”);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5589270" y="1825625"/>
            <a:ext cx="2628900" cy="3028078"/>
            <a:chOff x="6103620" y="365126"/>
            <a:chExt cx="2628900" cy="302807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8539" y="365126"/>
              <a:ext cx="2246811" cy="2246811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6103620" y="2746873"/>
              <a:ext cx="2628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/>
                <a:t>Ada Lovelace, the 1</a:t>
              </a:r>
              <a:r>
                <a:rPr lang="en-US" altLang="zh-CN" b="1" baseline="30000" dirty="0" smtClean="0"/>
                <a:t>st</a:t>
              </a:r>
              <a:r>
                <a:rPr lang="en-US" altLang="zh-CN" b="1" dirty="0" smtClean="0"/>
                <a:t> Programmer  in history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473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 comparison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 smtClean="0">
                <a:solidFill>
                  <a:srgbClr val="00B0F0"/>
                </a:solidFill>
              </a:rPr>
              <a:t>compareTo</a:t>
            </a:r>
            <a:r>
              <a:rPr lang="en-US" altLang="zh-CN" dirty="0" smtClean="0">
                <a:solidFill>
                  <a:srgbClr val="00B0F0"/>
                </a:solidFill>
              </a:rPr>
              <a:t>() </a:t>
            </a:r>
            <a:r>
              <a:rPr lang="en-US" altLang="zh-CN" dirty="0"/>
              <a:t>method is used when we need to determine the order of Strings </a:t>
            </a:r>
            <a:r>
              <a:rPr lang="en-US" altLang="zh-CN" dirty="0" smtClean="0"/>
              <a:t>lexicographically.</a:t>
            </a:r>
          </a:p>
          <a:p>
            <a:endParaRPr lang="en-US" altLang="zh-CN" sz="2400" dirty="0"/>
          </a:p>
          <a:p>
            <a:pPr marL="342900" lvl="1" indent="0">
              <a:buNone/>
            </a:pPr>
            <a:r>
              <a:rPr lang="en-US" altLang="zh-CN" sz="2000" dirty="0" smtClean="0"/>
              <a:t>String </a:t>
            </a:r>
            <a:r>
              <a:rPr lang="en-US" altLang="zh-CN" sz="2000" dirty="0"/>
              <a:t>name1 = "Alan Turning";  </a:t>
            </a:r>
          </a:p>
          <a:p>
            <a:pPr marL="342900" lvl="1" indent="0">
              <a:buNone/>
            </a:pPr>
            <a:r>
              <a:rPr lang="en-US" altLang="zh-CN" sz="2000" dirty="0"/>
              <a:t>String </a:t>
            </a:r>
            <a:r>
              <a:rPr lang="en-US" altLang="zh-CN" sz="2000" dirty="0" smtClean="0"/>
              <a:t>name2 </a:t>
            </a:r>
            <a:r>
              <a:rPr lang="en-US" altLang="zh-CN" sz="2000" dirty="0"/>
              <a:t>= "Ada Lovelace";  </a:t>
            </a:r>
          </a:p>
          <a:p>
            <a:pPr marL="342900" lvl="1" indent="0">
              <a:buNone/>
            </a:pPr>
            <a:r>
              <a:rPr lang="en-US" altLang="zh-CN" sz="2000" dirty="0"/>
              <a:t>if (name1.compareTo(name2) == 0) {  </a:t>
            </a:r>
          </a:p>
          <a:p>
            <a:pPr marL="342900" lvl="1" indent="0">
              <a:buNone/>
            </a:pPr>
            <a:r>
              <a:rPr lang="en-US" altLang="zh-CN" sz="2000" dirty="0"/>
              <a:t>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("The strings are equal.");  </a:t>
            </a:r>
          </a:p>
          <a:p>
            <a:pPr marL="342900" lvl="1" indent="0">
              <a:buNone/>
            </a:pPr>
            <a:r>
              <a:rPr lang="en-US" altLang="zh-CN" sz="2000" dirty="0"/>
              <a:t>}else if (name1.compareTo(name2) &lt; 0) {  </a:t>
            </a:r>
          </a:p>
          <a:p>
            <a:pPr marL="342900" lvl="1" indent="0">
              <a:buNone/>
            </a:pPr>
            <a:r>
              <a:rPr lang="en-US" altLang="zh-CN" sz="2000" dirty="0"/>
              <a:t>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("name2 follows name1");  </a:t>
            </a:r>
          </a:p>
          <a:p>
            <a:pPr marL="342900" lvl="1" indent="0">
              <a:buNone/>
            </a:pPr>
            <a:r>
              <a:rPr lang="en-US" altLang="zh-CN" sz="2000" dirty="0"/>
              <a:t>} else {  </a:t>
            </a:r>
            <a:r>
              <a:rPr lang="en-US" altLang="zh-CN" sz="2000" dirty="0" smtClean="0">
                <a:solidFill>
                  <a:srgbClr val="00B050"/>
                </a:solidFill>
              </a:rPr>
              <a:t>//true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342900" lvl="1" indent="0">
              <a:buNone/>
            </a:pPr>
            <a:r>
              <a:rPr lang="en-US" altLang="zh-CN" sz="2000" dirty="0"/>
              <a:t>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("name1 follows name2");  </a:t>
            </a:r>
          </a:p>
          <a:p>
            <a:pPr marL="342900" lvl="1" indent="0">
              <a:buNone/>
            </a:pPr>
            <a:r>
              <a:rPr lang="en-US" altLang="zh-CN" sz="2000" dirty="0"/>
              <a:t>}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5538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 are immutable(</a:t>
            </a:r>
            <a:r>
              <a:rPr lang="zh-CN" altLang="en-US" dirty="0" smtClean="0"/>
              <a:t>不可变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String provides some methods, e.g. </a:t>
            </a:r>
            <a:r>
              <a:rPr lang="en-US" altLang="zh-CN" dirty="0" err="1" smtClean="0"/>
              <a:t>toUpperCase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toLowerCase</a:t>
            </a:r>
            <a:r>
              <a:rPr lang="en-US" altLang="zh-CN" dirty="0" smtClean="0"/>
              <a:t>, replace, substring, format, etc. </a:t>
            </a:r>
          </a:p>
          <a:p>
            <a:r>
              <a:rPr lang="en-US" altLang="zh-CN" dirty="0"/>
              <a:t>T</a:t>
            </a:r>
            <a:r>
              <a:rPr lang="en-US" altLang="zh-CN" dirty="0" smtClean="0"/>
              <a:t>heses methods can not change the characters of the String, they just generate a </a:t>
            </a:r>
            <a:r>
              <a:rPr lang="en-US" altLang="zh-CN" dirty="0"/>
              <a:t>new string object as </a:t>
            </a:r>
            <a:r>
              <a:rPr lang="en-US" altLang="zh-CN" dirty="0" smtClean="0"/>
              <a:t>a return value.</a:t>
            </a:r>
          </a:p>
          <a:p>
            <a:r>
              <a:rPr lang="en-US" altLang="zh-CN" dirty="0" smtClean="0"/>
              <a:t>If you </a:t>
            </a:r>
            <a:r>
              <a:rPr lang="en-US" altLang="zh-CN" dirty="0"/>
              <a:t>don’t save the return value, </a:t>
            </a:r>
            <a:r>
              <a:rPr lang="en-US" altLang="zh-CN" dirty="0" smtClean="0"/>
              <a:t>invoking these methods has </a:t>
            </a:r>
            <a:r>
              <a:rPr lang="en-US" altLang="zh-CN" dirty="0"/>
              <a:t>no effect.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019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Uppercasing &amp; Replacing strings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String name = "Alan Turing";</a:t>
            </a:r>
          </a:p>
          <a:p>
            <a:pPr marL="0" indent="0">
              <a:buNone/>
            </a:pPr>
            <a:r>
              <a:rPr lang="en-US" altLang="zh-CN" dirty="0" smtClean="0"/>
              <a:t>String </a:t>
            </a:r>
            <a:r>
              <a:rPr lang="en-US" altLang="zh-CN" dirty="0" err="1" smtClean="0"/>
              <a:t>newName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name.toUpperCase</a:t>
            </a:r>
            <a:r>
              <a:rPr lang="en-US" altLang="zh-CN" dirty="0" smtClean="0"/>
              <a:t>();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System.out.println(name);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System.out.println(</a:t>
            </a:r>
            <a:r>
              <a:rPr lang="en-US" altLang="zh-CN" dirty="0" err="1" smtClean="0">
                <a:solidFill>
                  <a:srgbClr val="0070C0"/>
                </a:solidFill>
              </a:rPr>
              <a:t>newName</a:t>
            </a:r>
            <a:r>
              <a:rPr lang="en-US" altLang="zh-CN" dirty="0" smtClean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String text </a:t>
            </a:r>
            <a:r>
              <a:rPr lang="en-US" altLang="zh-CN" dirty="0"/>
              <a:t>= "Computer Science is fun!";</a:t>
            </a:r>
          </a:p>
          <a:p>
            <a:pPr marL="0" indent="0">
              <a:buNone/>
            </a:pPr>
            <a:r>
              <a:rPr lang="en-US" altLang="zh-CN" dirty="0" smtClean="0"/>
              <a:t>String </a:t>
            </a:r>
            <a:r>
              <a:rPr lang="en-US" altLang="zh-CN" dirty="0" err="1" smtClean="0"/>
              <a:t>newText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text.replace</a:t>
            </a:r>
            <a:r>
              <a:rPr lang="en-US" altLang="zh-CN" dirty="0" smtClean="0"/>
              <a:t>("Computer Science", "CS");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System.out.println(text);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System.out.println(</a:t>
            </a:r>
            <a:r>
              <a:rPr lang="en-US" altLang="zh-CN" dirty="0" err="1">
                <a:solidFill>
                  <a:srgbClr val="0070C0"/>
                </a:solidFill>
              </a:rPr>
              <a:t>newText</a:t>
            </a:r>
            <a:r>
              <a:rPr lang="en-US" altLang="zh-CN" dirty="0" smtClean="0">
                <a:solidFill>
                  <a:srgbClr val="0070C0"/>
                </a:solidFill>
              </a:rPr>
              <a:t>);</a:t>
            </a:r>
            <a:endParaRPr lang="en-US" altLang="zh-C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02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Substrings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substring method returns a new string that copies letters from an existing string, starting at the given index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pPr marL="342900" lvl="1" indent="0">
              <a:buNone/>
            </a:pPr>
            <a:r>
              <a:rPr lang="en-US" altLang="zh-CN" dirty="0" err="1"/>
              <a:t>fruit.substring</a:t>
            </a:r>
            <a:r>
              <a:rPr lang="en-US" altLang="zh-CN" dirty="0"/>
              <a:t>(0) returns "banana"</a:t>
            </a:r>
            <a:endParaRPr lang="en-US" altLang="zh-CN" dirty="0" smtClean="0"/>
          </a:p>
          <a:p>
            <a:pPr marL="342900" lvl="1" indent="0">
              <a:buNone/>
            </a:pPr>
            <a:r>
              <a:rPr lang="en-US" altLang="zh-CN" dirty="0" err="1" smtClean="0"/>
              <a:t>fruit.substring</a:t>
            </a:r>
            <a:r>
              <a:rPr lang="en-US" altLang="zh-CN" dirty="0" smtClean="0"/>
              <a:t>(2</a:t>
            </a:r>
            <a:r>
              <a:rPr lang="en-US" altLang="zh-CN" dirty="0"/>
              <a:t>) returns "nana"</a:t>
            </a:r>
            <a:endParaRPr lang="en-US" altLang="zh-CN" dirty="0" smtClean="0"/>
          </a:p>
          <a:p>
            <a:pPr marL="342900" lvl="1" indent="0">
              <a:buNone/>
            </a:pPr>
            <a:r>
              <a:rPr lang="en-US" altLang="zh-CN" dirty="0" err="1" smtClean="0"/>
              <a:t>fruit.substring</a:t>
            </a:r>
            <a:r>
              <a:rPr lang="en-US" altLang="zh-CN" dirty="0" smtClean="0"/>
              <a:t>(6</a:t>
            </a:r>
            <a:r>
              <a:rPr lang="en-US" altLang="zh-CN" dirty="0"/>
              <a:t>) returns ""</a:t>
            </a:r>
            <a:endParaRPr lang="en-US" altLang="zh-CN" dirty="0" smtClean="0"/>
          </a:p>
          <a:p>
            <a:pPr marL="342900" lvl="1" indent="0">
              <a:buNone/>
            </a:pPr>
            <a:r>
              <a:rPr lang="en-US" altLang="zh-CN" dirty="0" err="1"/>
              <a:t>fruit.substring</a:t>
            </a:r>
            <a:r>
              <a:rPr lang="en-US" altLang="zh-CN" dirty="0"/>
              <a:t>(0, 3) returns "ban"</a:t>
            </a:r>
            <a:endParaRPr lang="en-US" altLang="zh-CN" dirty="0" smtClean="0"/>
          </a:p>
          <a:p>
            <a:pPr marL="342900" lvl="1" indent="0">
              <a:buNone/>
            </a:pPr>
            <a:r>
              <a:rPr lang="en-US" altLang="zh-CN" dirty="0" err="1" smtClean="0"/>
              <a:t>fruit.substring</a:t>
            </a:r>
            <a:r>
              <a:rPr lang="en-US" altLang="zh-CN" dirty="0" smtClean="0"/>
              <a:t>(2, 5) returns </a:t>
            </a:r>
            <a:r>
              <a:rPr lang="en-US" altLang="zh-CN" dirty="0"/>
              <a:t>"nan"</a:t>
            </a:r>
            <a:endParaRPr lang="en-US" altLang="zh-CN" dirty="0" smtClean="0"/>
          </a:p>
          <a:p>
            <a:pPr marL="342900" lvl="1" indent="0">
              <a:buNone/>
            </a:pPr>
            <a:r>
              <a:rPr lang="en-US" altLang="zh-CN" dirty="0" err="1" smtClean="0"/>
              <a:t>fruit.substring</a:t>
            </a:r>
            <a:r>
              <a:rPr lang="en-US" altLang="zh-CN" dirty="0" smtClean="0"/>
              <a:t>(6</a:t>
            </a:r>
            <a:r>
              <a:rPr lang="en-US" altLang="zh-CN" dirty="0"/>
              <a:t>, 6) returns ""</a:t>
            </a:r>
          </a:p>
        </p:txBody>
      </p:sp>
    </p:spTree>
    <p:extLst>
      <p:ext uri="{BB962C8B-B14F-4D97-AF65-F5344CB8AC3E}">
        <p14:creationId xmlns:p14="http://schemas.microsoft.com/office/powerpoint/2010/main" val="247826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“Hello World!”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package </a:t>
            </a:r>
            <a:r>
              <a:rPr lang="en-US" altLang="zh-CN" b="0" dirty="0" err="1"/>
              <a:t>edu.hit.java.intro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b="0" dirty="0"/>
              <a:t>Hello</a:t>
            </a:r>
            <a:r>
              <a:rPr lang="en-US" altLang="zh-CN" dirty="0"/>
              <a:t> {</a:t>
            </a:r>
            <a:br>
              <a:rPr lang="en-US" altLang="zh-CN" dirty="0"/>
            </a:br>
            <a:r>
              <a:rPr lang="en-US" altLang="zh-CN" dirty="0"/>
              <a:t>	public static void main(String[] </a:t>
            </a:r>
            <a:r>
              <a:rPr lang="en-US" altLang="zh-CN" b="0" dirty="0">
                <a:solidFill>
                  <a:srgbClr val="00B0F0"/>
                </a:solidFill>
              </a:rPr>
              <a:t>arguments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>
                <a:solidFill>
                  <a:srgbClr val="00B050"/>
                </a:solidFill>
              </a:rPr>
              <a:t>// Program execution begins here</a:t>
            </a:r>
            <a:br>
              <a:rPr lang="en-US" altLang="zh-CN" dirty="0">
                <a:solidFill>
                  <a:srgbClr val="00B050"/>
                </a:solidFill>
              </a:rPr>
            </a:br>
            <a:r>
              <a:rPr lang="en-US" altLang="zh-CN" dirty="0"/>
              <a:t>		</a:t>
            </a:r>
            <a:r>
              <a:rPr lang="en-US" altLang="zh-CN" b="0" dirty="0" err="1"/>
              <a:t>System.out.println</a:t>
            </a:r>
            <a:r>
              <a:rPr lang="en-US" altLang="zh-CN" b="0" dirty="0"/>
              <a:t>("</a:t>
            </a:r>
            <a:r>
              <a:rPr lang="en-US" altLang="zh-CN" b="0" dirty="0">
                <a:solidFill>
                  <a:srgbClr val="00B0F0"/>
                </a:solidFill>
              </a:rPr>
              <a:t>Hello world!</a:t>
            </a:r>
            <a:r>
              <a:rPr lang="en-US" altLang="zh-CN" b="0" dirty="0"/>
              <a:t>");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}</a:t>
            </a:r>
            <a:br>
              <a:rPr lang="en-US" altLang="zh-CN" dirty="0"/>
            </a:b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72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 </a:t>
            </a:r>
            <a:r>
              <a:rPr lang="en-US" altLang="zh-CN" dirty="0" smtClean="0"/>
              <a:t>formatting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0070C0"/>
                </a:solidFill>
              </a:rPr>
              <a:t>String.format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takes the same arguments as </a:t>
            </a:r>
            <a:r>
              <a:rPr lang="en-US" altLang="zh-CN" dirty="0" err="1" smtClean="0"/>
              <a:t>System.out.printf</a:t>
            </a:r>
            <a:endParaRPr lang="en-US" altLang="zh-CN" dirty="0" smtClean="0"/>
          </a:p>
          <a:p>
            <a:endParaRPr lang="en-US" altLang="zh-CN" dirty="0"/>
          </a:p>
          <a:p>
            <a:pPr marL="342900" lvl="1" indent="0">
              <a:buNone/>
            </a:pPr>
            <a:r>
              <a:rPr lang="en-US" altLang="zh-CN" dirty="0"/>
              <a:t>String s= </a:t>
            </a:r>
            <a:r>
              <a:rPr lang="en-US" altLang="zh-CN" dirty="0" err="1">
                <a:solidFill>
                  <a:srgbClr val="0070C0"/>
                </a:solidFill>
              </a:rPr>
              <a:t>String.format</a:t>
            </a:r>
            <a:r>
              <a:rPr lang="en-US" altLang="zh-CN" dirty="0"/>
              <a:t>("%02d:%02d %s", 9, 30, “AM”);</a:t>
            </a:r>
            <a:br>
              <a:rPr lang="en-US" altLang="zh-CN" dirty="0"/>
            </a:br>
            <a:endParaRPr lang="zh-CN" altLang="en-US" dirty="0">
              <a:solidFill>
                <a:srgbClr val="00B050"/>
              </a:solidFill>
            </a:endParaRPr>
          </a:p>
          <a:p>
            <a:r>
              <a:rPr lang="en-US" altLang="zh-CN" dirty="0" smtClean="0"/>
              <a:t>The </a:t>
            </a:r>
            <a:r>
              <a:rPr lang="en-US" altLang="zh-CN" dirty="0"/>
              <a:t>main difference is </a:t>
            </a:r>
            <a:r>
              <a:rPr lang="en-US" altLang="zh-CN" dirty="0" smtClean="0"/>
              <a:t>that </a:t>
            </a:r>
          </a:p>
          <a:p>
            <a:pPr lvl="1"/>
            <a:r>
              <a:rPr lang="en-US" altLang="zh-CN" dirty="0" err="1" smtClean="0"/>
              <a:t>System.out.printf</a:t>
            </a:r>
            <a:r>
              <a:rPr lang="en-US" altLang="zh-CN" dirty="0" smtClean="0"/>
              <a:t> </a:t>
            </a:r>
            <a:r>
              <a:rPr lang="en-US" altLang="zh-CN" dirty="0"/>
              <a:t>displays the result on the screen;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String.format</a:t>
            </a:r>
            <a:r>
              <a:rPr lang="en-US" altLang="zh-CN" dirty="0" smtClean="0"/>
              <a:t> creates a </a:t>
            </a:r>
            <a:r>
              <a:rPr lang="en-US" altLang="zh-CN" dirty="0"/>
              <a:t>new string, but does not display anything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882559" y="5992297"/>
            <a:ext cx="7378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http://docs.oracle.com/javase/7/docs/api/java/util/Formatter.html#syntax</a:t>
            </a:r>
          </a:p>
        </p:txBody>
      </p:sp>
    </p:spTree>
    <p:extLst>
      <p:ext uri="{BB962C8B-B14F-4D97-AF65-F5344CB8AC3E}">
        <p14:creationId xmlns:p14="http://schemas.microsoft.com/office/powerpoint/2010/main" val="409339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about String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String </a:t>
            </a:r>
            <a:r>
              <a:rPr lang="en-US" altLang="zh-CN" dirty="0" smtClean="0"/>
              <a:t>Concatenation</a:t>
            </a:r>
          </a:p>
          <a:p>
            <a:r>
              <a:rPr lang="en-US" altLang="zh-CN" dirty="0"/>
              <a:t>Converting primitive types to </a:t>
            </a:r>
            <a:r>
              <a:rPr lang="en-US" altLang="zh-CN" dirty="0" smtClean="0"/>
              <a:t>strings</a:t>
            </a:r>
          </a:p>
          <a:p>
            <a:r>
              <a:rPr lang="en-US" altLang="zh-CN" dirty="0"/>
              <a:t>Converting strings </a:t>
            </a:r>
            <a:r>
              <a:rPr lang="en-US" altLang="zh-CN" dirty="0" smtClean="0"/>
              <a:t>to </a:t>
            </a:r>
            <a:r>
              <a:rPr lang="en-US" altLang="zh-CN" dirty="0"/>
              <a:t>primitive </a:t>
            </a:r>
            <a:r>
              <a:rPr lang="en-US" altLang="zh-CN" dirty="0" smtClean="0"/>
              <a:t>types</a:t>
            </a:r>
          </a:p>
          <a:p>
            <a:r>
              <a:rPr lang="en-US" altLang="zh-CN" dirty="0" smtClean="0"/>
              <a:t>Splitting strings</a:t>
            </a:r>
          </a:p>
          <a:p>
            <a:r>
              <a:rPr lang="en-US" altLang="zh-CN" dirty="0"/>
              <a:t>Command-line arguments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19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 </a:t>
            </a:r>
            <a:r>
              <a:rPr lang="en-US" altLang="zh-CN" dirty="0" smtClean="0"/>
              <a:t>Concatenation(</a:t>
            </a:r>
            <a:r>
              <a:rPr lang="zh-CN" altLang="en-US" dirty="0" smtClean="0"/>
              <a:t>字符串连接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'+' operator, which performs addition on primitives (such as </a:t>
            </a:r>
            <a:r>
              <a:rPr lang="en-US" altLang="zh-CN" dirty="0" err="1"/>
              <a:t>int</a:t>
            </a:r>
            <a:r>
              <a:rPr lang="en-US" altLang="zh-CN" dirty="0"/>
              <a:t> and </a:t>
            </a:r>
            <a:r>
              <a:rPr lang="en-US" altLang="zh-CN" dirty="0" smtClean="0"/>
              <a:t>float), </a:t>
            </a:r>
            <a:r>
              <a:rPr lang="en-US" altLang="zh-CN" dirty="0"/>
              <a:t>is </a:t>
            </a:r>
            <a:r>
              <a:rPr lang="en-US" altLang="zh-CN" dirty="0" smtClean="0"/>
              <a:t>also used to perform </a:t>
            </a:r>
            <a:r>
              <a:rPr lang="en-US" altLang="zh-CN" dirty="0"/>
              <a:t>concatenation for two String operands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pPr marL="342900" lvl="1" indent="0">
              <a:buNone/>
            </a:pPr>
            <a:r>
              <a:rPr lang="en-US" altLang="zh-CN" dirty="0" smtClean="0"/>
              <a:t>String name=“Trump”;</a:t>
            </a:r>
          </a:p>
          <a:p>
            <a:pPr marL="342900" lvl="1" indent="0">
              <a:buNone/>
            </a:pPr>
            <a:r>
              <a:rPr lang="en-US" altLang="zh-CN" dirty="0" smtClean="0"/>
              <a:t>float weight=85.0f, height=1.86f;</a:t>
            </a:r>
          </a:p>
          <a:p>
            <a:pPr marL="342900" lvl="1" indent="0">
              <a:buNone/>
            </a:pPr>
            <a:r>
              <a:rPr lang="en-US" altLang="zh-CN" dirty="0" smtClean="0"/>
              <a:t>String </a:t>
            </a:r>
            <a:r>
              <a:rPr lang="en-US" altLang="zh-CN" dirty="0"/>
              <a:t>text = "</a:t>
            </a:r>
            <a:r>
              <a:rPr lang="en-US" altLang="zh-CN" dirty="0" smtClean="0"/>
              <a:t>Student:";</a:t>
            </a:r>
            <a:endParaRPr lang="en-US" altLang="zh-CN" dirty="0"/>
          </a:p>
          <a:p>
            <a:pPr marL="342900" lvl="1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text = text + </a:t>
            </a:r>
            <a:r>
              <a:rPr lang="en-US" altLang="zh-CN" dirty="0">
                <a:solidFill>
                  <a:srgbClr val="0070C0"/>
                </a:solidFill>
              </a:rPr>
              <a:t>name </a:t>
            </a:r>
            <a:r>
              <a:rPr lang="en-US" altLang="zh-CN" dirty="0" smtClean="0">
                <a:solidFill>
                  <a:srgbClr val="0070C0"/>
                </a:solidFill>
              </a:rPr>
              <a:t>+ “,” + </a:t>
            </a:r>
            <a:r>
              <a:rPr lang="en-US" altLang="zh-CN" dirty="0">
                <a:solidFill>
                  <a:srgbClr val="0070C0"/>
                </a:solidFill>
              </a:rPr>
              <a:t>weight + " </a:t>
            </a:r>
            <a:r>
              <a:rPr lang="en-US" altLang="zh-CN" dirty="0" smtClean="0">
                <a:solidFill>
                  <a:srgbClr val="0070C0"/>
                </a:solidFill>
              </a:rPr>
              <a:t>kg"; </a:t>
            </a:r>
            <a:endParaRPr lang="en-US" altLang="zh-CN" dirty="0">
              <a:solidFill>
                <a:srgbClr val="0070C0"/>
              </a:solidFill>
            </a:endParaRP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text += </a:t>
            </a:r>
            <a:r>
              <a:rPr lang="en-US" altLang="zh-CN" dirty="0" smtClean="0">
                <a:solidFill>
                  <a:srgbClr val="0070C0"/>
                </a:solidFill>
              </a:rPr>
              <a:t>height </a:t>
            </a:r>
            <a:r>
              <a:rPr lang="en-US" altLang="zh-CN" dirty="0">
                <a:solidFill>
                  <a:srgbClr val="0070C0"/>
                </a:solidFill>
              </a:rPr>
              <a:t>+ </a:t>
            </a:r>
            <a:r>
              <a:rPr lang="en-US" altLang="zh-CN" dirty="0" smtClean="0">
                <a:solidFill>
                  <a:srgbClr val="0070C0"/>
                </a:solidFill>
              </a:rPr>
              <a:t>“m </a:t>
            </a:r>
            <a:r>
              <a:rPr lang="en-US" altLang="zh-CN" dirty="0">
                <a:solidFill>
                  <a:srgbClr val="0070C0"/>
                </a:solidFill>
              </a:rPr>
              <a:t>\n";</a:t>
            </a:r>
            <a:endParaRPr lang="zh-CN" altLang="en-US" dirty="0">
              <a:solidFill>
                <a:srgbClr val="0070C0"/>
              </a:solidFill>
            </a:endParaRPr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459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Converting primitive types </a:t>
            </a:r>
            <a:r>
              <a:rPr lang="en-US" altLang="zh-CN" dirty="0"/>
              <a:t>to </a:t>
            </a:r>
            <a:r>
              <a:rPr lang="en-US" altLang="zh-CN" dirty="0" smtClean="0"/>
              <a:t>strings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Implicit </a:t>
            </a:r>
            <a:r>
              <a:rPr lang="en-US" altLang="zh-CN" dirty="0"/>
              <a:t>conversion</a:t>
            </a:r>
          </a:p>
          <a:p>
            <a:pPr lvl="1"/>
            <a:r>
              <a:rPr lang="en-US" altLang="zh-CN" dirty="0" smtClean="0"/>
              <a:t>String nine = “”+9; 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Explicit conversion</a:t>
            </a:r>
            <a:endParaRPr lang="en-US" altLang="zh-CN" dirty="0"/>
          </a:p>
          <a:p>
            <a:pPr lvl="1"/>
            <a:r>
              <a:rPr lang="en-US" altLang="zh-CN" dirty="0" smtClean="0"/>
              <a:t>String nine = </a:t>
            </a:r>
            <a:r>
              <a:rPr lang="en-US" altLang="zh-CN" dirty="0" err="1" smtClean="0"/>
              <a:t>String.valueOf</a:t>
            </a:r>
            <a:r>
              <a:rPr lang="en-US" altLang="zh-CN" dirty="0" smtClean="0"/>
              <a:t>(9);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78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Converting </a:t>
            </a:r>
            <a:r>
              <a:rPr lang="en-US" altLang="zh-CN" dirty="0"/>
              <a:t>strings to primitive </a:t>
            </a:r>
            <a:r>
              <a:rPr lang="en-US" altLang="zh-CN" dirty="0" smtClean="0"/>
              <a:t>types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For </a:t>
            </a:r>
            <a:r>
              <a:rPr lang="en-US" altLang="zh-CN" dirty="0"/>
              <a:t>each primitive type, there is a corresponding class in the Java library</a:t>
            </a:r>
            <a:r>
              <a:rPr lang="en-US" altLang="zh-CN" dirty="0" smtClean="0"/>
              <a:t>, called </a:t>
            </a:r>
            <a:r>
              <a:rPr lang="en-US" altLang="zh-CN" dirty="0"/>
              <a:t>a </a:t>
            </a:r>
            <a:r>
              <a:rPr lang="en-US" altLang="zh-CN" dirty="0">
                <a:solidFill>
                  <a:schemeClr val="accent5"/>
                </a:solidFill>
              </a:rPr>
              <a:t>wrapper class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The wrapper class for char is called </a:t>
            </a:r>
            <a:r>
              <a:rPr lang="en-US" altLang="zh-CN" dirty="0">
                <a:solidFill>
                  <a:srgbClr val="0070C0"/>
                </a:solidFill>
              </a:rPr>
              <a:t>Character</a:t>
            </a:r>
            <a:r>
              <a:rPr lang="en-US" altLang="zh-CN" dirty="0"/>
              <a:t>; for </a:t>
            </a:r>
            <a:r>
              <a:rPr lang="en-US" altLang="zh-CN" dirty="0" err="1"/>
              <a:t>int</a:t>
            </a:r>
            <a:r>
              <a:rPr lang="en-US" altLang="zh-CN" dirty="0"/>
              <a:t> it’s called </a:t>
            </a:r>
            <a:r>
              <a:rPr lang="en-US" altLang="zh-CN" dirty="0">
                <a:solidFill>
                  <a:srgbClr val="0070C0"/>
                </a:solidFill>
              </a:rPr>
              <a:t>Integer</a:t>
            </a:r>
            <a:r>
              <a:rPr lang="en-US" altLang="zh-CN" dirty="0"/>
              <a:t>. Other wrapper classes include </a:t>
            </a:r>
            <a:r>
              <a:rPr lang="en-US" altLang="zh-CN" dirty="0">
                <a:solidFill>
                  <a:srgbClr val="0070C0"/>
                </a:solidFill>
              </a:rPr>
              <a:t>Boolean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70C0"/>
                </a:solidFill>
              </a:rPr>
              <a:t>Long</a:t>
            </a:r>
            <a:r>
              <a:rPr lang="en-US" altLang="zh-CN" dirty="0"/>
              <a:t>, and </a:t>
            </a:r>
            <a:r>
              <a:rPr lang="en-US" altLang="zh-CN" dirty="0">
                <a:solidFill>
                  <a:srgbClr val="0070C0"/>
                </a:solidFill>
              </a:rPr>
              <a:t>Double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Wrapper </a:t>
            </a:r>
            <a:r>
              <a:rPr lang="en-US" altLang="zh-CN" dirty="0"/>
              <a:t>classes provide methods for converting strings to other types. For example</a:t>
            </a:r>
          </a:p>
          <a:p>
            <a:pPr marL="342900" lvl="1" indent="0">
              <a:buNone/>
            </a:pPr>
            <a:r>
              <a:rPr lang="en-US" altLang="zh-CN" dirty="0"/>
              <a:t>String </a:t>
            </a:r>
            <a:r>
              <a:rPr lang="en-US" altLang="zh-CN" dirty="0" err="1"/>
              <a:t>mystr</a:t>
            </a:r>
            <a:r>
              <a:rPr lang="en-US" altLang="zh-CN" dirty="0"/>
              <a:t> = "12345";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num</a:t>
            </a:r>
            <a:r>
              <a:rPr lang="en-US" altLang="zh-CN" dirty="0"/>
              <a:t> = </a:t>
            </a:r>
            <a:r>
              <a:rPr lang="en-US" altLang="zh-CN" dirty="0" err="1"/>
              <a:t>Integer.</a:t>
            </a:r>
            <a:r>
              <a:rPr lang="en-US" altLang="zh-CN" dirty="0" err="1">
                <a:solidFill>
                  <a:srgbClr val="0070C0"/>
                </a:solidFill>
              </a:rPr>
              <a:t>parseInt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);</a:t>
            </a:r>
          </a:p>
          <a:p>
            <a:pPr marL="342900" lvl="1" indent="0">
              <a:buNone/>
            </a:pPr>
            <a:r>
              <a:rPr lang="sv-SE" altLang="zh-CN" dirty="0"/>
              <a:t>String yourstr= Integer.</a:t>
            </a:r>
            <a:r>
              <a:rPr lang="sv-SE" altLang="zh-CN" dirty="0">
                <a:solidFill>
                  <a:srgbClr val="0070C0"/>
                </a:solidFill>
              </a:rPr>
              <a:t>toString</a:t>
            </a:r>
            <a:r>
              <a:rPr lang="sv-SE" altLang="zh-CN" dirty="0"/>
              <a:t>(num</a:t>
            </a:r>
            <a:r>
              <a:rPr lang="sv-SE" altLang="zh-CN" dirty="0" smtClean="0"/>
              <a:t>);</a:t>
            </a:r>
            <a:endParaRPr lang="sv-SE" altLang="zh-CN" dirty="0"/>
          </a:p>
        </p:txBody>
      </p:sp>
    </p:spTree>
    <p:extLst>
      <p:ext uri="{BB962C8B-B14F-4D97-AF65-F5344CB8AC3E}">
        <p14:creationId xmlns:p14="http://schemas.microsoft.com/office/powerpoint/2010/main" val="363826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Splitting strings(</a:t>
            </a:r>
            <a:r>
              <a:rPr lang="zh-CN" altLang="en-US" dirty="0" smtClean="0"/>
              <a:t>分割字符串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Very often, you need to break a line of texts into tokens delimited by white spaces</a:t>
            </a:r>
            <a:r>
              <a:rPr lang="en-US" altLang="zh-CN" dirty="0" smtClean="0"/>
              <a:t>. There are two ways:</a:t>
            </a:r>
          </a:p>
          <a:p>
            <a:pPr lvl="1"/>
            <a:r>
              <a:rPr lang="en-US" altLang="zh-CN" dirty="0" smtClean="0"/>
              <a:t>The method split()</a:t>
            </a:r>
          </a:p>
          <a:p>
            <a:pPr marL="685800" lvl="2" indent="0">
              <a:buNone/>
            </a:pPr>
            <a:r>
              <a:rPr lang="en-US" altLang="zh-CN" sz="1600" dirty="0" smtClean="0">
                <a:solidFill>
                  <a:srgbClr val="0070C0"/>
                </a:solidFill>
              </a:rPr>
              <a:t>String </a:t>
            </a:r>
            <a:r>
              <a:rPr lang="en-US" altLang="zh-CN" sz="1600" dirty="0">
                <a:solidFill>
                  <a:srgbClr val="0070C0"/>
                </a:solidFill>
              </a:rPr>
              <a:t>sentences="Monday Tuesday Wednesday Thursday Friday Saturday Sunday“</a:t>
            </a:r>
          </a:p>
          <a:p>
            <a:pPr marL="685800" lvl="2" indent="0">
              <a:buNone/>
            </a:pPr>
            <a:r>
              <a:rPr lang="en-US" altLang="zh-CN" sz="1600" dirty="0" smtClean="0">
                <a:solidFill>
                  <a:srgbClr val="0070C0"/>
                </a:solidFill>
              </a:rPr>
              <a:t>String</a:t>
            </a:r>
            <a:r>
              <a:rPr lang="en-US" altLang="zh-CN" sz="1600" dirty="0">
                <a:solidFill>
                  <a:srgbClr val="0070C0"/>
                </a:solidFill>
              </a:rPr>
              <a:t>[] tokens = </a:t>
            </a:r>
            <a:r>
              <a:rPr lang="en-US" altLang="zh-CN" sz="1600" dirty="0" err="1" smtClean="0">
                <a:solidFill>
                  <a:srgbClr val="0070C0"/>
                </a:solidFill>
              </a:rPr>
              <a:t>sentences.split</a:t>
            </a:r>
            <a:r>
              <a:rPr lang="en-US" altLang="zh-CN" sz="1600" dirty="0">
                <a:solidFill>
                  <a:srgbClr val="0070C0"/>
                </a:solidFill>
              </a:rPr>
              <a:t>("\\s");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The class </a:t>
            </a:r>
            <a:r>
              <a:rPr lang="en-US" altLang="zh-CN" dirty="0" err="1" smtClean="0"/>
              <a:t>java.util.StringTokenizer</a:t>
            </a:r>
            <a:endParaRPr lang="en-US" altLang="zh-CN" dirty="0" smtClean="0"/>
          </a:p>
          <a:p>
            <a:pPr marL="685800" lvl="2" indent="0">
              <a:buNone/>
            </a:pPr>
            <a:r>
              <a:rPr lang="en-US" altLang="zh-CN" sz="1600" dirty="0" err="1">
                <a:solidFill>
                  <a:srgbClr val="0070C0"/>
                </a:solidFill>
              </a:rPr>
              <a:t>StringTokenizer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err="1">
                <a:solidFill>
                  <a:srgbClr val="0070C0"/>
                </a:solidFill>
              </a:rPr>
              <a:t>itr</a:t>
            </a:r>
            <a:r>
              <a:rPr lang="en-US" altLang="zh-CN" sz="1600" dirty="0">
                <a:solidFill>
                  <a:srgbClr val="0070C0"/>
                </a:solidFill>
              </a:rPr>
              <a:t> = new </a:t>
            </a:r>
            <a:r>
              <a:rPr lang="en-US" altLang="zh-CN" sz="1600" dirty="0" err="1" smtClean="0">
                <a:solidFill>
                  <a:srgbClr val="0070C0"/>
                </a:solidFill>
              </a:rPr>
              <a:t>StringTokenizer</a:t>
            </a:r>
            <a:r>
              <a:rPr lang="en-US" altLang="zh-CN" sz="1600" dirty="0" smtClean="0">
                <a:solidFill>
                  <a:srgbClr val="0070C0"/>
                </a:solidFill>
              </a:rPr>
              <a:t>(sentences</a:t>
            </a:r>
            <a:r>
              <a:rPr lang="en-US" altLang="zh-CN" sz="1600" dirty="0">
                <a:solidFill>
                  <a:srgbClr val="0070C0"/>
                </a:solidFill>
              </a:rPr>
              <a:t>);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36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altLang="zh-CN" dirty="0"/>
              <a:t>Command-line </a:t>
            </a:r>
            <a:r>
              <a:rPr lang="en-US" altLang="zh-CN" dirty="0" smtClean="0"/>
              <a:t>arguments(</a:t>
            </a:r>
            <a:r>
              <a:rPr lang="zh-CN" altLang="en-US" dirty="0" smtClean="0"/>
              <a:t>命令行参数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Now that you know about arrays and strings, we can </a:t>
            </a:r>
            <a:r>
              <a:rPr lang="en-US" altLang="zh-CN" i="1" dirty="0"/>
              <a:t>finally </a:t>
            </a:r>
            <a:r>
              <a:rPr lang="en-US" altLang="zh-CN" dirty="0"/>
              <a:t>explain the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 parameter in the main method.</a:t>
            </a:r>
          </a:p>
          <a:p>
            <a:endParaRPr lang="en-US" altLang="zh-CN" dirty="0" smtClean="0"/>
          </a:p>
          <a:p>
            <a:pPr marL="342900" lvl="1" indent="0">
              <a:buNone/>
            </a:pPr>
            <a:r>
              <a:rPr lang="en-US" altLang="zh-CN" dirty="0" smtClean="0"/>
              <a:t>public </a:t>
            </a:r>
            <a:r>
              <a:rPr lang="en-US" altLang="zh-CN" dirty="0"/>
              <a:t>class </a:t>
            </a:r>
            <a:r>
              <a:rPr lang="en-US" altLang="zh-CN" b="0" dirty="0"/>
              <a:t>Hello</a:t>
            </a:r>
            <a:r>
              <a:rPr lang="en-US" altLang="zh-CN" dirty="0"/>
              <a:t> {</a:t>
            </a:r>
            <a:br>
              <a:rPr lang="en-US" altLang="zh-CN" dirty="0"/>
            </a:br>
            <a:r>
              <a:rPr lang="en-US" altLang="zh-CN" dirty="0"/>
              <a:t>	public static void main</a:t>
            </a:r>
            <a:r>
              <a:rPr lang="en-US" altLang="zh-CN" dirty="0" smtClean="0"/>
              <a:t>( </a:t>
            </a:r>
            <a:r>
              <a:rPr lang="en-US" altLang="zh-CN" dirty="0" smtClean="0">
                <a:solidFill>
                  <a:srgbClr val="0070C0"/>
                </a:solidFill>
              </a:rPr>
              <a:t>String</a:t>
            </a:r>
            <a:r>
              <a:rPr lang="en-US" altLang="zh-CN" dirty="0">
                <a:solidFill>
                  <a:srgbClr val="0070C0"/>
                </a:solidFill>
              </a:rPr>
              <a:t>[] </a:t>
            </a:r>
            <a:r>
              <a:rPr lang="en-US" altLang="zh-CN" dirty="0" err="1">
                <a:solidFill>
                  <a:srgbClr val="0070C0"/>
                </a:solidFill>
              </a:rPr>
              <a:t>args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b="0" dirty="0"/>
              <a:t>System.out.println</a:t>
            </a:r>
            <a:r>
              <a:rPr lang="en-US" altLang="zh-CN" dirty="0">
                <a:solidFill>
                  <a:srgbClr val="0070C0"/>
                </a:solidFill>
              </a:rPr>
              <a:t>("</a:t>
            </a:r>
            <a:r>
              <a:rPr lang="en-US" altLang="zh-CN" dirty="0" smtClean="0">
                <a:solidFill>
                  <a:srgbClr val="0070C0"/>
                </a:solidFill>
              </a:rPr>
              <a:t>Hello “+</a:t>
            </a:r>
            <a:r>
              <a:rPr lang="en-US" altLang="zh-CN" dirty="0" err="1" smtClean="0">
                <a:solidFill>
                  <a:srgbClr val="0070C0"/>
                </a:solidFill>
              </a:rPr>
              <a:t>args</a:t>
            </a:r>
            <a:r>
              <a:rPr lang="en-US" altLang="zh-CN" dirty="0" smtClean="0">
                <a:solidFill>
                  <a:srgbClr val="0070C0"/>
                </a:solidFill>
              </a:rPr>
              <a:t>[0]);</a:t>
            </a:r>
            <a:r>
              <a:rPr lang="en-US" altLang="zh-CN" b="0" dirty="0"/>
              <a:t/>
            </a:r>
            <a:br>
              <a:rPr lang="en-US" altLang="zh-CN" b="0" dirty="0"/>
            </a:br>
            <a:r>
              <a:rPr lang="en-US" altLang="zh-CN" dirty="0"/>
              <a:t>	}</a:t>
            </a:r>
            <a:br>
              <a:rPr lang="en-US" altLang="zh-CN" dirty="0"/>
            </a:br>
            <a:r>
              <a:rPr lang="en-US" altLang="zh-CN" dirty="0" smtClean="0"/>
              <a:t>}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282233" y="5188314"/>
            <a:ext cx="29328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if you run it like this:</a:t>
            </a:r>
          </a:p>
          <a:p>
            <a:r>
              <a:rPr lang="zh-CN" altLang="en-US" sz="2400" b="1" dirty="0" smtClean="0">
                <a:solidFill>
                  <a:srgbClr val="00B0F0"/>
                </a:solidFill>
              </a:rPr>
              <a:t>java Hello Trump!</a:t>
            </a:r>
          </a:p>
          <a:p>
            <a:r>
              <a:rPr lang="zh-CN" altLang="en-US" sz="2400" b="1" dirty="0" smtClean="0"/>
              <a:t>The </a:t>
            </a:r>
            <a:r>
              <a:rPr lang="zh-CN" altLang="en-US" sz="2400" b="1" dirty="0"/>
              <a:t>output is:</a:t>
            </a:r>
          </a:p>
          <a:p>
            <a:r>
              <a:rPr lang="zh-CN" altLang="en-US" sz="2400" b="1" dirty="0">
                <a:solidFill>
                  <a:srgbClr val="00B0F0"/>
                </a:solidFill>
              </a:rPr>
              <a:t>Hello Trump!</a:t>
            </a:r>
          </a:p>
        </p:txBody>
      </p:sp>
      <p:sp>
        <p:nvSpPr>
          <p:cNvPr id="6" name="Rectangle 5"/>
          <p:cNvSpPr/>
          <p:nvPr/>
        </p:nvSpPr>
        <p:spPr>
          <a:xfrm>
            <a:off x="5115512" y="5188314"/>
            <a:ext cx="35255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if you run it like this:</a:t>
            </a:r>
          </a:p>
          <a:p>
            <a:r>
              <a:rPr lang="zh-CN" altLang="en-US" sz="2400" b="1" dirty="0" smtClean="0">
                <a:solidFill>
                  <a:srgbClr val="00B0F0"/>
                </a:solidFill>
              </a:rPr>
              <a:t>java Hello </a:t>
            </a:r>
            <a:r>
              <a:rPr lang="en-US" altLang="zh-CN" sz="2400" b="1" dirty="0">
                <a:solidFill>
                  <a:srgbClr val="00B0F0"/>
                </a:solidFill>
              </a:rPr>
              <a:t>Donald Trump</a:t>
            </a:r>
            <a:r>
              <a:rPr lang="zh-CN" altLang="en-US" sz="2400" b="1" dirty="0" smtClean="0">
                <a:solidFill>
                  <a:srgbClr val="00B0F0"/>
                </a:solidFill>
              </a:rPr>
              <a:t>!</a:t>
            </a:r>
          </a:p>
          <a:p>
            <a:r>
              <a:rPr lang="en-US" altLang="zh-CN" sz="2400" b="1" dirty="0" smtClean="0"/>
              <a:t>What is t</a:t>
            </a:r>
            <a:r>
              <a:rPr lang="zh-CN" altLang="en-US" sz="2400" b="1" dirty="0" smtClean="0"/>
              <a:t>he output</a:t>
            </a:r>
            <a:r>
              <a:rPr lang="en-US" altLang="zh-CN" sz="2400" b="1" dirty="0" smtClean="0"/>
              <a:t>?</a:t>
            </a:r>
          </a:p>
          <a:p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8313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StringBuilder</a:t>
            </a:r>
            <a:r>
              <a:rPr lang="en-US" altLang="zh-CN" dirty="0"/>
              <a:t> </a:t>
            </a:r>
            <a:r>
              <a:rPr lang="en-US" altLang="zh-CN" dirty="0" smtClean="0"/>
              <a:t>&amp; </a:t>
            </a:r>
            <a:r>
              <a:rPr lang="en-US" altLang="zh-CN" dirty="0" err="1" smtClean="0"/>
              <a:t>StringBuffer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As explained earlier, </a:t>
            </a:r>
            <a:r>
              <a:rPr lang="en-US" altLang="zh-CN" dirty="0">
                <a:solidFill>
                  <a:srgbClr val="0070C0"/>
                </a:solidFill>
              </a:rPr>
              <a:t>Strings are immutable </a:t>
            </a:r>
            <a:r>
              <a:rPr lang="en-US" altLang="zh-CN" dirty="0"/>
              <a:t>because String literals with same content share the same storage in the string common pool. </a:t>
            </a:r>
            <a:endParaRPr lang="en-US" altLang="zh-CN" dirty="0" smtClean="0"/>
          </a:p>
          <a:p>
            <a:r>
              <a:rPr lang="en-US" altLang="zh-CN" dirty="0"/>
              <a:t>JDK provides two classes to </a:t>
            </a:r>
            <a:r>
              <a:rPr lang="en-US" altLang="zh-CN" dirty="0">
                <a:solidFill>
                  <a:srgbClr val="0070C0"/>
                </a:solidFill>
              </a:rPr>
              <a:t>support mutable strings</a:t>
            </a:r>
            <a:r>
              <a:rPr lang="en-US" altLang="zh-CN" dirty="0"/>
              <a:t>: </a:t>
            </a:r>
            <a:r>
              <a:rPr lang="en-US" altLang="zh-CN" dirty="0" err="1"/>
              <a:t>StringBuffer</a:t>
            </a:r>
            <a:r>
              <a:rPr lang="en-US" altLang="zh-CN" dirty="0"/>
              <a:t> and </a:t>
            </a:r>
            <a:r>
              <a:rPr lang="en-US" altLang="zh-CN" dirty="0" err="1"/>
              <a:t>StringBuilder</a:t>
            </a:r>
            <a:r>
              <a:rPr lang="en-US" altLang="zh-CN" dirty="0"/>
              <a:t> (in core package </a:t>
            </a:r>
            <a:r>
              <a:rPr lang="en-US" altLang="zh-CN" dirty="0" err="1" smtClean="0"/>
              <a:t>java.lang</a:t>
            </a:r>
            <a:r>
              <a:rPr lang="en-US" altLang="zh-CN" dirty="0" smtClean="0"/>
              <a:t>), which are stored in the heap and not shared.</a:t>
            </a:r>
          </a:p>
        </p:txBody>
      </p:sp>
    </p:spTree>
    <p:extLst>
      <p:ext uri="{BB962C8B-B14F-4D97-AF65-F5344CB8AC3E}">
        <p14:creationId xmlns:p14="http://schemas.microsoft.com/office/powerpoint/2010/main" val="88838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StringBuilder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StringBuffer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Methods </a:t>
            </a:r>
            <a:r>
              <a:rPr lang="en-US" altLang="zh-CN" dirty="0"/>
              <a:t>for building up the content</a:t>
            </a:r>
          </a:p>
          <a:p>
            <a:pPr lvl="1"/>
            <a:r>
              <a:rPr lang="en-US" altLang="zh-CN" dirty="0" err="1"/>
              <a:t>StringBuffer</a:t>
            </a:r>
            <a:r>
              <a:rPr lang="en-US" altLang="zh-CN" dirty="0"/>
              <a:t> append(</a:t>
            </a:r>
            <a:r>
              <a:rPr lang="en-US" altLang="zh-CN" dirty="0">
                <a:solidFill>
                  <a:srgbClr val="0070C0"/>
                </a:solidFill>
              </a:rPr>
              <a:t>type</a:t>
            </a:r>
            <a:r>
              <a:rPr lang="en-US" altLang="zh-CN" dirty="0"/>
              <a:t> </a:t>
            </a:r>
            <a:r>
              <a:rPr lang="en-US" altLang="zh-CN" dirty="0" err="1"/>
              <a:t>arg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StringBuffer</a:t>
            </a:r>
            <a:r>
              <a:rPr lang="en-US" altLang="zh-CN" dirty="0" smtClean="0"/>
              <a:t> </a:t>
            </a:r>
            <a:r>
              <a:rPr lang="en-US" altLang="zh-CN" dirty="0"/>
              <a:t>insert(int </a:t>
            </a:r>
            <a:r>
              <a:rPr lang="en-US" altLang="zh-CN" dirty="0" smtClean="0"/>
              <a:t>offset, </a:t>
            </a:r>
            <a:r>
              <a:rPr lang="en-US" altLang="zh-CN" dirty="0" smtClean="0">
                <a:solidFill>
                  <a:srgbClr val="0070C0"/>
                </a:solidFill>
              </a:rPr>
              <a:t>type</a:t>
            </a:r>
            <a:r>
              <a:rPr lang="en-US" altLang="zh-CN" dirty="0" smtClean="0"/>
              <a:t> </a:t>
            </a:r>
            <a:r>
              <a:rPr lang="en-US" altLang="zh-CN" dirty="0" err="1"/>
              <a:t>arg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type </a:t>
            </a:r>
            <a:r>
              <a:rPr lang="en-US" altLang="zh-CN" dirty="0">
                <a:solidFill>
                  <a:srgbClr val="0070C0"/>
                </a:solidFill>
              </a:rPr>
              <a:t>could be primitives, char[], String, </a:t>
            </a:r>
            <a:r>
              <a:rPr lang="en-US" altLang="zh-CN" dirty="0" err="1">
                <a:solidFill>
                  <a:srgbClr val="0070C0"/>
                </a:solidFill>
              </a:rPr>
              <a:t>StringBuffer</a:t>
            </a:r>
            <a:r>
              <a:rPr lang="en-US" altLang="zh-CN" dirty="0">
                <a:solidFill>
                  <a:srgbClr val="0070C0"/>
                </a:solidFill>
              </a:rPr>
              <a:t>, </a:t>
            </a:r>
            <a:r>
              <a:rPr lang="en-US" altLang="zh-CN" dirty="0" err="1" smtClean="0">
                <a:solidFill>
                  <a:srgbClr val="0070C0"/>
                </a:solidFill>
              </a:rPr>
              <a:t>etc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Methods </a:t>
            </a:r>
            <a:r>
              <a:rPr lang="en-US" altLang="zh-CN" dirty="0"/>
              <a:t>for manipulating the content</a:t>
            </a:r>
          </a:p>
          <a:p>
            <a:pPr lvl="1"/>
            <a:r>
              <a:rPr lang="en-US" altLang="zh-CN" dirty="0" err="1"/>
              <a:t>StringBuffer</a:t>
            </a:r>
            <a:r>
              <a:rPr lang="en-US" altLang="zh-CN" dirty="0"/>
              <a:t> delete(</a:t>
            </a:r>
            <a:r>
              <a:rPr lang="en-US" altLang="zh-CN" dirty="0" err="1"/>
              <a:t>int</a:t>
            </a:r>
            <a:r>
              <a:rPr lang="en-US" altLang="zh-CN" dirty="0"/>
              <a:t> start, </a:t>
            </a:r>
            <a:r>
              <a:rPr lang="en-US" altLang="zh-CN" dirty="0" err="1"/>
              <a:t>int</a:t>
            </a:r>
            <a:r>
              <a:rPr lang="en-US" altLang="zh-CN" dirty="0"/>
              <a:t> end)</a:t>
            </a:r>
          </a:p>
          <a:p>
            <a:pPr lvl="1"/>
            <a:r>
              <a:rPr lang="en-US" altLang="zh-CN" dirty="0" err="1"/>
              <a:t>StringBuffer</a:t>
            </a:r>
            <a:r>
              <a:rPr lang="en-US" altLang="zh-CN" dirty="0"/>
              <a:t> </a:t>
            </a:r>
            <a:r>
              <a:rPr lang="en-US" altLang="zh-CN" dirty="0" err="1"/>
              <a:t>deleteCharAt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index)</a:t>
            </a:r>
          </a:p>
          <a:p>
            <a:pPr lvl="1"/>
            <a:r>
              <a:rPr lang="en-US" altLang="zh-CN" dirty="0"/>
              <a:t>void </a:t>
            </a:r>
            <a:r>
              <a:rPr lang="en-US" altLang="zh-CN" dirty="0" err="1"/>
              <a:t>setLength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newSize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void </a:t>
            </a:r>
            <a:r>
              <a:rPr lang="en-US" altLang="zh-CN" dirty="0" err="1"/>
              <a:t>setCharAt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index, char </a:t>
            </a:r>
            <a:r>
              <a:rPr lang="en-US" altLang="zh-CN" dirty="0" err="1"/>
              <a:t>newChar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StringBuffer</a:t>
            </a:r>
            <a:r>
              <a:rPr lang="en-US" altLang="zh-CN" dirty="0"/>
              <a:t> replace(</a:t>
            </a:r>
            <a:r>
              <a:rPr lang="en-US" altLang="zh-CN" dirty="0" err="1"/>
              <a:t>int</a:t>
            </a:r>
            <a:r>
              <a:rPr lang="en-US" altLang="zh-CN" dirty="0"/>
              <a:t> start, </a:t>
            </a:r>
            <a:r>
              <a:rPr lang="en-US" altLang="zh-CN" dirty="0" err="1"/>
              <a:t>int</a:t>
            </a:r>
            <a:r>
              <a:rPr lang="en-US" altLang="zh-CN" dirty="0"/>
              <a:t> end, String s)</a:t>
            </a:r>
          </a:p>
          <a:p>
            <a:pPr lvl="1"/>
            <a:r>
              <a:rPr lang="en-US" altLang="zh-CN" dirty="0" err="1"/>
              <a:t>StringBuffer</a:t>
            </a:r>
            <a:r>
              <a:rPr lang="en-US" altLang="zh-CN" dirty="0"/>
              <a:t> reverse()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66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StringBuilder</a:t>
            </a:r>
            <a:r>
              <a:rPr lang="en-US" altLang="zh-CN" dirty="0"/>
              <a:t> &amp; </a:t>
            </a:r>
            <a:r>
              <a:rPr lang="en-US" altLang="zh-CN" dirty="0" err="1"/>
              <a:t>StringBuffer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StringBuilder</a:t>
            </a:r>
            <a:r>
              <a:rPr lang="en-US" altLang="zh-CN" dirty="0"/>
              <a:t> class is the same as </a:t>
            </a:r>
            <a:r>
              <a:rPr lang="en-US" altLang="zh-CN" dirty="0" err="1"/>
              <a:t>StringBuffer</a:t>
            </a:r>
            <a:r>
              <a:rPr lang="en-US" altLang="zh-CN" dirty="0"/>
              <a:t> class, except that </a:t>
            </a:r>
            <a:r>
              <a:rPr lang="en-US" altLang="zh-CN" dirty="0" err="1"/>
              <a:t>StringBuilder</a:t>
            </a:r>
            <a:r>
              <a:rPr lang="en-US" altLang="zh-CN" dirty="0"/>
              <a:t> is not synchronized for </a:t>
            </a:r>
            <a:r>
              <a:rPr lang="en-US" altLang="zh-CN" dirty="0">
                <a:solidFill>
                  <a:srgbClr val="0070C0"/>
                </a:solidFill>
              </a:rPr>
              <a:t>multi-thread</a:t>
            </a:r>
            <a:r>
              <a:rPr lang="en-US" altLang="zh-CN" dirty="0"/>
              <a:t> operations. </a:t>
            </a:r>
            <a:endParaRPr lang="en-US" altLang="zh-CN" dirty="0" smtClean="0"/>
          </a:p>
          <a:p>
            <a:r>
              <a:rPr lang="en-US" altLang="zh-CN" dirty="0" smtClean="0"/>
              <a:t>However</a:t>
            </a:r>
            <a:r>
              <a:rPr lang="en-US" altLang="zh-CN" dirty="0"/>
              <a:t>, for </a:t>
            </a:r>
            <a:r>
              <a:rPr lang="en-US" altLang="zh-CN" dirty="0">
                <a:solidFill>
                  <a:srgbClr val="0070C0"/>
                </a:solidFill>
              </a:rPr>
              <a:t>single-thread</a:t>
            </a:r>
            <a:r>
              <a:rPr lang="en-US" altLang="zh-CN" dirty="0"/>
              <a:t> program, </a:t>
            </a:r>
            <a:r>
              <a:rPr lang="en-US" altLang="zh-CN" dirty="0" err="1"/>
              <a:t>StringBuilder</a:t>
            </a:r>
            <a:r>
              <a:rPr lang="en-US" altLang="zh-CN" dirty="0"/>
              <a:t>, without the synchronization overhead, is more efficient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732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What are Strings?</a:t>
            </a:r>
          </a:p>
          <a:p>
            <a:r>
              <a:rPr lang="en-US" altLang="zh-CN" dirty="0" smtClean="0"/>
              <a:t>Strings are immutable </a:t>
            </a:r>
            <a:endParaRPr lang="en-US" altLang="zh-CN" dirty="0"/>
          </a:p>
          <a:p>
            <a:r>
              <a:rPr lang="en-US" altLang="zh-CN" dirty="0" smtClean="0"/>
              <a:t>More about String</a:t>
            </a:r>
          </a:p>
          <a:p>
            <a:r>
              <a:rPr lang="en-US" altLang="zh-CN" dirty="0" err="1" smtClean="0"/>
              <a:t>StringBuffer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StringBuilder</a:t>
            </a:r>
            <a:endParaRPr lang="en-US" altLang="zh-CN" dirty="0" smtClean="0"/>
          </a:p>
          <a:p>
            <a:r>
              <a:rPr lang="en-US" altLang="zh-CN" dirty="0" smtClean="0"/>
              <a:t>Examples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32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StringBuilder</a:t>
            </a:r>
            <a:r>
              <a:rPr lang="en-US" altLang="zh-CN" dirty="0"/>
              <a:t> &amp; </a:t>
            </a:r>
            <a:r>
              <a:rPr lang="en-US" altLang="zh-CN" dirty="0" err="1" smtClean="0"/>
              <a:t>StringBuffer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Strings are more efficient if they are not modified (because they are shared in the string common pool). </a:t>
            </a:r>
            <a:endParaRPr lang="en-US" altLang="zh-CN" dirty="0" smtClean="0"/>
          </a:p>
          <a:p>
            <a:r>
              <a:rPr lang="en-US" altLang="zh-CN" dirty="0" smtClean="0"/>
              <a:t>However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70C0"/>
                </a:solidFill>
              </a:rPr>
              <a:t>if you have to modify the content of a string frequently (such as a status message), you should use the </a:t>
            </a:r>
            <a:r>
              <a:rPr lang="en-US" altLang="zh-CN" dirty="0" err="1">
                <a:solidFill>
                  <a:srgbClr val="0070C0"/>
                </a:solidFill>
              </a:rPr>
              <a:t>StringBuffer</a:t>
            </a:r>
            <a:r>
              <a:rPr lang="en-US" altLang="zh-CN" dirty="0">
                <a:solidFill>
                  <a:srgbClr val="0070C0"/>
                </a:solidFill>
              </a:rPr>
              <a:t> class (or the </a:t>
            </a:r>
            <a:r>
              <a:rPr lang="en-US" altLang="zh-CN" dirty="0" err="1" smtClean="0">
                <a:solidFill>
                  <a:srgbClr val="0070C0"/>
                </a:solidFill>
              </a:rPr>
              <a:t>StringBuilder</a:t>
            </a:r>
            <a:r>
              <a:rPr lang="en-US" altLang="zh-CN" dirty="0" smtClean="0">
                <a:solidFill>
                  <a:srgbClr val="0070C0"/>
                </a:solidFill>
              </a:rPr>
              <a:t>) </a:t>
            </a:r>
            <a:r>
              <a:rPr lang="en-US" altLang="zh-CN" dirty="0">
                <a:solidFill>
                  <a:srgbClr val="0070C0"/>
                </a:solidFill>
              </a:rPr>
              <a:t>instead</a:t>
            </a:r>
            <a:r>
              <a:rPr lang="en-US" altLang="zh-CN" dirty="0" smtClean="0">
                <a:solidFill>
                  <a:srgbClr val="0070C0"/>
                </a:solidFill>
              </a:rPr>
              <a:t>.</a:t>
            </a:r>
          </a:p>
          <a:p>
            <a:endParaRPr lang="en-US" altLang="zh-CN" dirty="0" smtClean="0"/>
          </a:p>
          <a:p>
            <a:pPr marL="342900" lvl="1" indent="0">
              <a:buNone/>
            </a:pPr>
            <a:r>
              <a:rPr lang="en-US" altLang="zh-CN" sz="2000" dirty="0"/>
              <a:t>String </a:t>
            </a:r>
            <a:r>
              <a:rPr lang="en-US" altLang="zh-CN" sz="2000" dirty="0" err="1"/>
              <a:t>msg</a:t>
            </a:r>
            <a:r>
              <a:rPr lang="en-US" altLang="zh-CN" sz="2000" dirty="0"/>
              <a:t> = "a" + "b" + "c";</a:t>
            </a:r>
          </a:p>
          <a:p>
            <a:pPr marL="342900" lvl="1" indent="0">
              <a:buNone/>
            </a:pPr>
            <a:r>
              <a:rPr lang="en-US" altLang="zh-CN" sz="2000" dirty="0"/>
              <a:t>String </a:t>
            </a:r>
            <a:r>
              <a:rPr lang="en-US" altLang="zh-CN" sz="2000" dirty="0" err="1"/>
              <a:t>msg</a:t>
            </a:r>
            <a:r>
              <a:rPr lang="en-US" altLang="zh-CN" sz="2000" dirty="0"/>
              <a:t> = new </a:t>
            </a:r>
            <a:r>
              <a:rPr lang="en-US" altLang="zh-CN" sz="2000" dirty="0" err="1"/>
              <a:t>StringBuffer</a:t>
            </a:r>
            <a:r>
              <a:rPr lang="en-US" altLang="zh-CN" sz="2000" dirty="0"/>
              <a:t>().append("a").append("b").append("c").</a:t>
            </a:r>
            <a:r>
              <a:rPr lang="en-US" altLang="zh-CN" sz="2000" dirty="0" err="1">
                <a:solidFill>
                  <a:srgbClr val="0070C0"/>
                </a:solidFill>
              </a:rPr>
              <a:t>toString</a:t>
            </a:r>
            <a:r>
              <a:rPr lang="en-US" altLang="zh-CN" sz="2000" dirty="0" smtClean="0">
                <a:solidFill>
                  <a:srgbClr val="0070C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16718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 smtClean="0"/>
              <a:t>       String </a:t>
            </a:r>
            <a:r>
              <a:rPr lang="en-US" altLang="zh-CN" sz="1800" dirty="0" err="1"/>
              <a:t>str</a:t>
            </a:r>
            <a:r>
              <a:rPr lang="en-US" altLang="zh-CN" sz="1800" dirty="0"/>
              <a:t> = "Monday Tuesday Wednesday Thursday Friday Saturday Sunday";</a:t>
            </a:r>
          </a:p>
          <a:p>
            <a:pPr marL="0" indent="0">
              <a:buNone/>
            </a:pPr>
            <a:r>
              <a:rPr lang="en-US" altLang="zh-CN" sz="1800" dirty="0" smtClean="0"/>
              <a:t>      String </a:t>
            </a:r>
            <a:r>
              <a:rPr lang="en-US" altLang="zh-CN" sz="1800" dirty="0" err="1"/>
              <a:t>strReverse</a:t>
            </a:r>
            <a:r>
              <a:rPr lang="en-US" altLang="zh-CN" sz="1800" dirty="0"/>
              <a:t>;</a:t>
            </a:r>
          </a:p>
          <a:p>
            <a:pPr marL="0" indent="0"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StringBuilder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sb</a:t>
            </a:r>
            <a:r>
              <a:rPr lang="en-US" altLang="zh-CN" sz="1800" dirty="0"/>
              <a:t> = new </a:t>
            </a:r>
            <a:r>
              <a:rPr lang="en-US" altLang="zh-CN" sz="1800" dirty="0" err="1"/>
              <a:t>StringBuilder</a:t>
            </a:r>
            <a:r>
              <a:rPr lang="en-US" altLang="zh-CN" sz="1800" dirty="0" smtClean="0"/>
              <a:t>();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70C0"/>
                </a:solidFill>
              </a:rPr>
              <a:t>      String</a:t>
            </a:r>
            <a:r>
              <a:rPr lang="en-US" altLang="zh-CN" sz="1800" dirty="0">
                <a:solidFill>
                  <a:srgbClr val="0070C0"/>
                </a:solidFill>
              </a:rPr>
              <a:t>[] tokens = </a:t>
            </a:r>
            <a:r>
              <a:rPr lang="en-US" altLang="zh-CN" sz="1800" dirty="0" err="1">
                <a:solidFill>
                  <a:srgbClr val="0070C0"/>
                </a:solidFill>
              </a:rPr>
              <a:t>str.split</a:t>
            </a:r>
            <a:r>
              <a:rPr lang="en-US" altLang="zh-CN" sz="1800" dirty="0">
                <a:solidFill>
                  <a:srgbClr val="0070C0"/>
                </a:solidFill>
              </a:rPr>
              <a:t>("\\s");  </a:t>
            </a:r>
            <a:r>
              <a:rPr lang="en-US" altLang="zh-CN" sz="1800" dirty="0">
                <a:solidFill>
                  <a:srgbClr val="00B050"/>
                </a:solidFill>
              </a:rPr>
              <a:t>// white space '\s' as </a:t>
            </a:r>
            <a:r>
              <a:rPr lang="en-US" altLang="zh-CN" sz="1800" dirty="0" smtClean="0">
                <a:solidFill>
                  <a:srgbClr val="00B050"/>
                </a:solidFill>
              </a:rPr>
              <a:t>delimiter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/>
              <a:t>      </a:t>
            </a:r>
            <a:r>
              <a:rPr lang="en-US" altLang="zh-CN" sz="1800" dirty="0" smtClean="0">
                <a:solidFill>
                  <a:srgbClr val="0070C0"/>
                </a:solidFill>
              </a:rPr>
              <a:t>for </a:t>
            </a:r>
            <a:r>
              <a:rPr lang="en-US" altLang="zh-CN" sz="1800" dirty="0">
                <a:solidFill>
                  <a:srgbClr val="0070C0"/>
                </a:solidFill>
              </a:rPr>
              <a:t>(</a:t>
            </a:r>
            <a:r>
              <a:rPr lang="en-US" altLang="zh-CN" sz="1800" dirty="0" err="1">
                <a:solidFill>
                  <a:srgbClr val="0070C0"/>
                </a:solidFill>
              </a:rPr>
              <a:t>int</a:t>
            </a:r>
            <a:r>
              <a:rPr lang="en-US" altLang="zh-CN" sz="1800" dirty="0">
                <a:solidFill>
                  <a:srgbClr val="0070C0"/>
                </a:solidFill>
              </a:rPr>
              <a:t> </a:t>
            </a:r>
            <a:r>
              <a:rPr lang="en-US" altLang="zh-CN" sz="1800" dirty="0" err="1">
                <a:solidFill>
                  <a:srgbClr val="0070C0"/>
                </a:solidFill>
              </a:rPr>
              <a:t>i</a:t>
            </a:r>
            <a:r>
              <a:rPr lang="en-US" altLang="zh-CN" sz="1800" dirty="0">
                <a:solidFill>
                  <a:srgbClr val="0070C0"/>
                </a:solidFill>
              </a:rPr>
              <a:t> = 0; </a:t>
            </a:r>
            <a:r>
              <a:rPr lang="en-US" altLang="zh-CN" sz="1800" dirty="0" err="1">
                <a:solidFill>
                  <a:srgbClr val="0070C0"/>
                </a:solidFill>
              </a:rPr>
              <a:t>i</a:t>
            </a:r>
            <a:r>
              <a:rPr lang="en-US" altLang="zh-CN" sz="1800" dirty="0">
                <a:solidFill>
                  <a:srgbClr val="0070C0"/>
                </a:solidFill>
              </a:rPr>
              <a:t> &lt; </a:t>
            </a:r>
            <a:r>
              <a:rPr lang="en-US" altLang="zh-CN" sz="1800" dirty="0" err="1">
                <a:solidFill>
                  <a:srgbClr val="0070C0"/>
                </a:solidFill>
              </a:rPr>
              <a:t>tokens.length</a:t>
            </a:r>
            <a:r>
              <a:rPr lang="en-US" altLang="zh-CN" sz="1800" dirty="0">
                <a:solidFill>
                  <a:srgbClr val="0070C0"/>
                </a:solidFill>
              </a:rPr>
              <a:t>; </a:t>
            </a:r>
            <a:r>
              <a:rPr lang="en-US" altLang="zh-CN" sz="1800" dirty="0" smtClean="0">
                <a:solidFill>
                  <a:srgbClr val="0070C0"/>
                </a:solidFill>
              </a:rPr>
              <a:t>++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1800" dirty="0" smtClean="0">
                <a:solidFill>
                  <a:srgbClr val="0070C0"/>
                </a:solidFill>
              </a:rPr>
              <a:t>) </a:t>
            </a:r>
            <a:r>
              <a:rPr lang="en-US" altLang="zh-CN" sz="1800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70C0"/>
                </a:solidFill>
              </a:rPr>
              <a:t>         </a:t>
            </a:r>
            <a:r>
              <a:rPr lang="en-US" altLang="zh-CN" sz="1800" dirty="0" err="1">
                <a:solidFill>
                  <a:srgbClr val="0070C0"/>
                </a:solidFill>
              </a:rPr>
              <a:t>sb.insert</a:t>
            </a:r>
            <a:r>
              <a:rPr lang="en-US" altLang="zh-CN" sz="1800" dirty="0">
                <a:solidFill>
                  <a:srgbClr val="0070C0"/>
                </a:solidFill>
              </a:rPr>
              <a:t>(0, tokens[</a:t>
            </a:r>
            <a:r>
              <a:rPr lang="en-US" altLang="zh-CN" sz="1800" dirty="0" err="1">
                <a:solidFill>
                  <a:srgbClr val="0070C0"/>
                </a:solidFill>
              </a:rPr>
              <a:t>i</a:t>
            </a:r>
            <a:r>
              <a:rPr lang="en-US" altLang="zh-CN" sz="1800" dirty="0">
                <a:solidFill>
                  <a:srgbClr val="0070C0"/>
                </a:solidFill>
              </a:rPr>
              <a:t>]);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70C0"/>
                </a:solidFill>
              </a:rPr>
              <a:t>         if (</a:t>
            </a:r>
            <a:r>
              <a:rPr lang="en-US" altLang="zh-CN" sz="1800" dirty="0" err="1">
                <a:solidFill>
                  <a:srgbClr val="0070C0"/>
                </a:solidFill>
              </a:rPr>
              <a:t>i</a:t>
            </a:r>
            <a:r>
              <a:rPr lang="en-US" altLang="zh-CN" sz="1800" dirty="0">
                <a:solidFill>
                  <a:srgbClr val="0070C0"/>
                </a:solidFill>
              </a:rPr>
              <a:t> &lt; </a:t>
            </a:r>
            <a:r>
              <a:rPr lang="en-US" altLang="zh-CN" sz="1800" dirty="0" err="1">
                <a:solidFill>
                  <a:srgbClr val="0070C0"/>
                </a:solidFill>
              </a:rPr>
              <a:t>tokens.length</a:t>
            </a:r>
            <a:r>
              <a:rPr lang="en-US" altLang="zh-CN" sz="1800" dirty="0">
                <a:solidFill>
                  <a:srgbClr val="0070C0"/>
                </a:solidFill>
              </a:rPr>
              <a:t> - 1)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70C0"/>
                </a:solidFill>
              </a:rPr>
              <a:t>            </a:t>
            </a:r>
            <a:r>
              <a:rPr lang="en-US" altLang="zh-CN" sz="1800" dirty="0" err="1">
                <a:solidFill>
                  <a:srgbClr val="0070C0"/>
                </a:solidFill>
              </a:rPr>
              <a:t>sb.insert</a:t>
            </a:r>
            <a:r>
              <a:rPr lang="en-US" altLang="zh-CN" sz="1800" dirty="0">
                <a:solidFill>
                  <a:srgbClr val="0070C0"/>
                </a:solidFill>
              </a:rPr>
              <a:t>(0, " ");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70C0"/>
                </a:solidFill>
              </a:rPr>
              <a:t>         }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70C0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altLang="zh-CN" sz="1800" dirty="0" smtClean="0"/>
              <a:t>      </a:t>
            </a:r>
            <a:r>
              <a:rPr lang="en-US" altLang="zh-CN" sz="1800" dirty="0" err="1" smtClean="0"/>
              <a:t>strReverse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= </a:t>
            </a:r>
            <a:r>
              <a:rPr lang="en-US" altLang="zh-CN" sz="1800" dirty="0" err="1"/>
              <a:t>sb.toString</a:t>
            </a:r>
            <a:r>
              <a:rPr lang="en-US" altLang="zh-CN" sz="1800" dirty="0"/>
              <a:t>();</a:t>
            </a:r>
          </a:p>
          <a:p>
            <a:pPr marL="0" indent="0">
              <a:buNone/>
            </a:pPr>
            <a:r>
              <a:rPr lang="en-US" altLang="zh-CN" sz="1800" dirty="0"/>
              <a:t>      System.out.println(</a:t>
            </a:r>
            <a:r>
              <a:rPr lang="en-US" altLang="zh-CN" sz="1800" dirty="0" err="1"/>
              <a:t>strReverse</a:t>
            </a:r>
            <a:r>
              <a:rPr lang="en-US" altLang="zh-CN" sz="1800" dirty="0" smtClean="0"/>
              <a:t>);</a:t>
            </a:r>
            <a:endParaRPr lang="zh-CN" altLang="en-US" sz="1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 smtClean="0"/>
              <a:t>Example: Reverse </a:t>
            </a:r>
            <a:r>
              <a:rPr lang="en-US" altLang="zh-CN" dirty="0"/>
              <a:t>w</a:t>
            </a:r>
            <a:r>
              <a:rPr lang="en-US" altLang="zh-CN" dirty="0" smtClean="0"/>
              <a:t>ords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933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618220" cy="1325563"/>
          </a:xfrm>
        </p:spPr>
        <p:txBody>
          <a:bodyPr/>
          <a:lstStyle/>
          <a:p>
            <a:r>
              <a:rPr lang="en-US" altLang="zh-CN" dirty="0"/>
              <a:t>Example: Generating </a:t>
            </a:r>
            <a:r>
              <a:rPr lang="en-US" altLang="zh-CN" dirty="0" smtClean="0"/>
              <a:t>random string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public </a:t>
            </a:r>
            <a:r>
              <a:rPr lang="en-US" altLang="zh-CN" sz="2400" dirty="0" smtClean="0"/>
              <a:t>static String </a:t>
            </a:r>
            <a:r>
              <a:rPr lang="en-US" altLang="zh-CN" sz="2400" dirty="0" err="1" smtClean="0"/>
              <a:t>genRandomString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length){</a:t>
            </a:r>
          </a:p>
          <a:p>
            <a:pPr marL="0" indent="0">
              <a:buNone/>
            </a:pPr>
            <a:r>
              <a:rPr lang="en-US" altLang="zh-CN" sz="2400" dirty="0"/>
              <a:t>     String </a:t>
            </a:r>
            <a:r>
              <a:rPr lang="en-US" altLang="zh-CN" sz="2400" dirty="0" err="1"/>
              <a:t>str</a:t>
            </a:r>
            <a:r>
              <a:rPr lang="en-US" altLang="zh-CN" sz="2400" dirty="0" smtClean="0"/>
              <a:t>= "ABCDEFGHIJKLMNOPQRSTUVWXYZ";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Random random=new Random();</a:t>
            </a:r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StringBuffer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sb</a:t>
            </a:r>
            <a:r>
              <a:rPr lang="en-US" altLang="zh-CN" sz="2400" dirty="0"/>
              <a:t>=new </a:t>
            </a:r>
            <a:r>
              <a:rPr lang="en-US" altLang="zh-CN" sz="2400" dirty="0" err="1"/>
              <a:t>StringBuffer</a:t>
            </a:r>
            <a:r>
              <a:rPr lang="en-US" altLang="zh-CN" sz="2400" dirty="0"/>
              <a:t>();</a:t>
            </a:r>
          </a:p>
          <a:p>
            <a:pPr marL="0" indent="0">
              <a:buNone/>
            </a:pPr>
            <a:r>
              <a:rPr lang="en-US" altLang="zh-CN" sz="2400" dirty="0"/>
              <a:t>     for(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</a:t>
            </a:r>
            <a:r>
              <a:rPr lang="en-US" altLang="zh-CN" sz="2400" dirty="0" err="1"/>
              <a:t>length;i</a:t>
            </a:r>
            <a:r>
              <a:rPr lang="en-US" altLang="zh-CN" sz="2400" dirty="0"/>
              <a:t>++){</a:t>
            </a:r>
          </a:p>
          <a:p>
            <a:pPr marL="0" indent="0">
              <a:buNone/>
            </a:pPr>
            <a:r>
              <a:rPr lang="en-US" altLang="zh-CN" sz="2400" dirty="0"/>
              <a:t>       </a:t>
            </a: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number=</a:t>
            </a:r>
            <a:r>
              <a:rPr lang="en-US" altLang="zh-CN" sz="2400" dirty="0" err="1" smtClean="0"/>
              <a:t>random.nextInt</a:t>
            </a:r>
            <a:r>
              <a:rPr lang="en-US" altLang="zh-CN" sz="2400" dirty="0" smtClean="0"/>
              <a:t>(26);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</a:t>
            </a: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sb.append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str.charAt</a:t>
            </a:r>
            <a:r>
              <a:rPr lang="en-US" altLang="zh-CN" sz="2400" dirty="0" smtClean="0"/>
              <a:t>(number</a:t>
            </a:r>
            <a:r>
              <a:rPr lang="en-US" altLang="zh-CN" sz="2400" dirty="0"/>
              <a:t>));</a:t>
            </a:r>
          </a:p>
          <a:p>
            <a:pPr marL="0" indent="0">
              <a:buNone/>
            </a:pPr>
            <a:r>
              <a:rPr lang="en-US" altLang="zh-CN" sz="2400" dirty="0"/>
              <a:t>     }</a:t>
            </a:r>
          </a:p>
          <a:p>
            <a:pPr marL="0" indent="0">
              <a:buNone/>
            </a:pPr>
            <a:r>
              <a:rPr lang="en-US" altLang="zh-CN" sz="2400" dirty="0"/>
              <a:t>     return </a:t>
            </a:r>
            <a:r>
              <a:rPr lang="en-US" altLang="zh-CN" sz="2400" dirty="0" err="1"/>
              <a:t>sb.toString</a:t>
            </a:r>
            <a:r>
              <a:rPr lang="en-US" altLang="zh-CN" sz="2400" dirty="0"/>
              <a:t>();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2081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Quiz: APA </a:t>
            </a:r>
            <a:r>
              <a:rPr lang="en-US" altLang="zh-CN" dirty="0"/>
              <a:t>author name conversion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APA </a:t>
            </a:r>
            <a:r>
              <a:rPr lang="en-US" altLang="zh-CN" dirty="0" smtClean="0"/>
              <a:t>citation</a:t>
            </a:r>
            <a:r>
              <a:rPr lang="en-US" altLang="zh-CN" dirty="0"/>
              <a:t> format</a:t>
            </a:r>
            <a:endParaRPr lang="en-US" altLang="zh-CN" b="0" dirty="0" smtClean="0"/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Gupta</a:t>
            </a:r>
            <a:r>
              <a:rPr lang="en-US" altLang="zh-CN" dirty="0">
                <a:solidFill>
                  <a:srgbClr val="0070C0"/>
                </a:solidFill>
              </a:rPr>
              <a:t>, M.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0070C0"/>
                </a:solidFill>
              </a:rPr>
              <a:t> Gao, J., Aggarwal, C. C.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0070C0"/>
                </a:solidFill>
              </a:rPr>
              <a:t> &amp; Han, J. </a:t>
            </a:r>
            <a:r>
              <a:rPr lang="en-US" altLang="zh-CN" b="0" dirty="0"/>
              <a:t>(2014). Outlier detection for temporal data: a survey. </a:t>
            </a:r>
            <a:r>
              <a:rPr lang="en-US" altLang="zh-CN" b="0" i="1" dirty="0"/>
              <a:t>IEEE Transactions on Knowledge &amp; Data Engineering,</a:t>
            </a:r>
            <a:r>
              <a:rPr lang="en-US" altLang="zh-CN" b="0" dirty="0"/>
              <a:t> </a:t>
            </a:r>
            <a:r>
              <a:rPr lang="en-US" altLang="zh-CN" b="0" i="1" dirty="0"/>
              <a:t>26</a:t>
            </a:r>
            <a:r>
              <a:rPr lang="en-US" altLang="zh-CN" b="0" dirty="0"/>
              <a:t>(9), 2250-2267</a:t>
            </a:r>
            <a:r>
              <a:rPr lang="en-US" altLang="zh-CN" b="0" dirty="0" smtClean="0"/>
              <a:t>.</a:t>
            </a:r>
          </a:p>
          <a:p>
            <a:r>
              <a:rPr lang="en-US" altLang="zh-CN" dirty="0"/>
              <a:t>APA Author’s </a:t>
            </a:r>
            <a:r>
              <a:rPr lang="en-US" altLang="zh-CN" dirty="0" smtClean="0"/>
              <a:t>name</a:t>
            </a:r>
          </a:p>
          <a:p>
            <a:pPr lvl="1"/>
            <a:r>
              <a:rPr lang="en-US" altLang="zh-CN" b="0" dirty="0"/>
              <a:t>Author’s Last name, First Initial</a:t>
            </a:r>
            <a:r>
              <a:rPr lang="en-US" altLang="zh-CN" b="0" dirty="0" smtClean="0"/>
              <a:t>.</a:t>
            </a:r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1" y="4667499"/>
            <a:ext cx="9014858" cy="16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5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Quiz: APA </a:t>
            </a:r>
            <a:r>
              <a:rPr lang="en-US" altLang="zh-CN" dirty="0" smtClean="0"/>
              <a:t>author name conversion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Conversion cases </a:t>
            </a:r>
          </a:p>
          <a:p>
            <a:pPr lvl="1"/>
            <a:r>
              <a:rPr lang="en-US" altLang="zh-CN" dirty="0" smtClean="0"/>
              <a:t>Case 1:</a:t>
            </a:r>
          </a:p>
          <a:p>
            <a:pPr lvl="2"/>
            <a:r>
              <a:rPr lang="en-US" altLang="zh-CN" dirty="0" smtClean="0"/>
              <a:t>Manish Gupta</a:t>
            </a:r>
            <a:r>
              <a:rPr lang="en-US" altLang="zh-CN" dirty="0"/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en-US" altLang="zh-CN" dirty="0" smtClean="0"/>
              <a:t>Gupta, </a:t>
            </a:r>
            <a:r>
              <a:rPr lang="en-US" altLang="zh-CN" dirty="0"/>
              <a:t>M</a:t>
            </a:r>
            <a:r>
              <a:rPr lang="en-US" altLang="zh-CN" dirty="0" smtClean="0"/>
              <a:t>.</a:t>
            </a:r>
          </a:p>
          <a:p>
            <a:pPr lvl="2"/>
            <a:r>
              <a:rPr lang="en-US" altLang="zh-CN" dirty="0" smtClean="0"/>
              <a:t>Jing Gao </a:t>
            </a:r>
            <a:r>
              <a:rPr lang="en-US" altLang="zh-CN" dirty="0" smtClean="0">
                <a:sym typeface="Wingdings" panose="05000000000000000000" pitchFamily="2" charset="2"/>
              </a:rPr>
              <a:t> Gao, J.</a:t>
            </a:r>
          </a:p>
          <a:p>
            <a:pPr lvl="1"/>
            <a:r>
              <a:rPr lang="en-US" altLang="zh-CN" dirty="0" smtClean="0">
                <a:sym typeface="Wingdings" panose="05000000000000000000" pitchFamily="2" charset="2"/>
              </a:rPr>
              <a:t>Case 2:</a:t>
            </a:r>
          </a:p>
          <a:p>
            <a:pPr lvl="2"/>
            <a:r>
              <a:rPr lang="en-US" altLang="zh-CN" dirty="0" smtClean="0"/>
              <a:t>George Walker Bush </a:t>
            </a:r>
            <a:r>
              <a:rPr lang="en-US" altLang="zh-CN" dirty="0" smtClean="0">
                <a:sym typeface="Wingdings" panose="05000000000000000000" pitchFamily="2" charset="2"/>
              </a:rPr>
              <a:t> Bush, G. W. </a:t>
            </a:r>
          </a:p>
          <a:p>
            <a:pPr lvl="2"/>
            <a:r>
              <a:rPr lang="en-US" altLang="zh-CN" dirty="0" smtClean="0"/>
              <a:t>Donald </a:t>
            </a:r>
            <a:r>
              <a:rPr lang="en-US" altLang="zh-CN" dirty="0"/>
              <a:t>John </a:t>
            </a:r>
            <a:r>
              <a:rPr lang="en-US" altLang="zh-CN" dirty="0" smtClean="0"/>
              <a:t>Trump </a:t>
            </a:r>
            <a:r>
              <a:rPr lang="en-US" altLang="zh-CN" dirty="0" smtClean="0">
                <a:sym typeface="Wingdings" panose="05000000000000000000" pitchFamily="2" charset="2"/>
              </a:rPr>
              <a:t> Trump, D. </a:t>
            </a:r>
            <a:r>
              <a:rPr lang="en-US" altLang="zh-CN" dirty="0">
                <a:sym typeface="Wingdings" panose="05000000000000000000" pitchFamily="2" charset="2"/>
              </a:rPr>
              <a:t>J. 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2"/>
            <a:r>
              <a:rPr lang="en-US" altLang="zh-CN" dirty="0"/>
              <a:t>Dewayne E. </a:t>
            </a:r>
            <a:r>
              <a:rPr lang="en-US" altLang="zh-CN" dirty="0" smtClean="0"/>
              <a:t>Perry </a:t>
            </a:r>
            <a:r>
              <a:rPr lang="en-US" altLang="zh-CN" dirty="0" smtClean="0">
                <a:sym typeface="Wingdings" panose="05000000000000000000" pitchFamily="2" charset="2"/>
              </a:rPr>
              <a:t> Perry</a:t>
            </a:r>
            <a:r>
              <a:rPr lang="en-US" altLang="zh-CN" dirty="0">
                <a:sym typeface="Wingdings" panose="05000000000000000000" pitchFamily="2" charset="2"/>
              </a:rPr>
              <a:t>, D. E.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 smtClean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736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BMI application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How to avoid </a:t>
            </a:r>
            <a:r>
              <a:rPr lang="en-US" altLang="zh-CN" dirty="0"/>
              <a:t>inputting duplicate data?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175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Avoid </a:t>
            </a:r>
            <a:r>
              <a:rPr lang="en-US" altLang="zh-CN" dirty="0" smtClean="0"/>
              <a:t>inputting duplicate data?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BMI application, how to void inputting duplicate data?</a:t>
            </a:r>
          </a:p>
          <a:p>
            <a:pPr lvl="1"/>
            <a:r>
              <a:rPr lang="en-US" altLang="zh-CN" dirty="0" smtClean="0"/>
              <a:t>Use String array to </a:t>
            </a:r>
            <a:r>
              <a:rPr lang="en-US" altLang="zh-CN" dirty="0"/>
              <a:t>s</a:t>
            </a:r>
            <a:r>
              <a:rPr lang="en-US" altLang="zh-CN" dirty="0" smtClean="0"/>
              <a:t>tore the student IDs </a:t>
            </a:r>
          </a:p>
          <a:p>
            <a:pPr lvl="1"/>
            <a:r>
              <a:rPr lang="en-US" altLang="zh-CN" dirty="0" smtClean="0"/>
              <a:t>Input a student ID</a:t>
            </a:r>
          </a:p>
          <a:p>
            <a:pPr lvl="1"/>
            <a:r>
              <a:rPr lang="en-US" altLang="zh-CN" dirty="0" smtClean="0"/>
              <a:t>check whether the student ID is already in the array</a:t>
            </a:r>
          </a:p>
          <a:p>
            <a:pPr lvl="2"/>
            <a:r>
              <a:rPr lang="en-US" altLang="zh-CN" dirty="0" smtClean="0"/>
              <a:t>If true, prompt user that the information of the student has been in the system</a:t>
            </a:r>
          </a:p>
          <a:p>
            <a:pPr lvl="2"/>
            <a:r>
              <a:rPr lang="en-US" altLang="zh-CN" dirty="0" smtClean="0"/>
              <a:t>Else, store the student ID in the array and </a:t>
            </a:r>
            <a:r>
              <a:rPr lang="en-US" altLang="zh-CN" dirty="0"/>
              <a:t>prompt user </a:t>
            </a:r>
            <a:r>
              <a:rPr lang="en-US" altLang="zh-CN" dirty="0" smtClean="0"/>
              <a:t>to input name, weight and height of the student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265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2381250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are Strings?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String </a:t>
            </a:r>
            <a:r>
              <a:rPr lang="en-US" altLang="zh-CN" dirty="0" smtClean="0"/>
              <a:t>is not a primitive type.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Strings </a:t>
            </a:r>
            <a:r>
              <a:rPr lang="en-US" altLang="zh-CN" dirty="0"/>
              <a:t>are </a:t>
            </a:r>
            <a:r>
              <a:rPr lang="en-US" altLang="zh-CN" dirty="0" smtClean="0"/>
              <a:t>objects. </a:t>
            </a:r>
          </a:p>
          <a:p>
            <a:pPr lvl="1"/>
            <a:r>
              <a:rPr lang="en-US" altLang="zh-CN" dirty="0" smtClean="0"/>
              <a:t>Specifically </a:t>
            </a:r>
            <a:r>
              <a:rPr lang="en-US" altLang="zh-CN" dirty="0"/>
              <a:t>they're </a:t>
            </a:r>
            <a:r>
              <a:rPr lang="en-US" altLang="zh-CN" dirty="0">
                <a:solidFill>
                  <a:srgbClr val="00B0F0"/>
                </a:solidFill>
              </a:rPr>
              <a:t>instances of the class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B0F0"/>
                </a:solidFill>
              </a:rPr>
              <a:t>java.lang.String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r>
              <a:rPr lang="en-US" altLang="zh-CN" dirty="0" smtClean="0"/>
              <a:t>A String object contains </a:t>
            </a:r>
            <a:r>
              <a:rPr lang="en-US" altLang="zh-CN" dirty="0"/>
              <a:t>an </a:t>
            </a:r>
            <a:r>
              <a:rPr lang="en-US" altLang="zh-CN" dirty="0">
                <a:solidFill>
                  <a:srgbClr val="00B0F0"/>
                </a:solidFill>
              </a:rPr>
              <a:t>array of Unicode </a:t>
            </a:r>
            <a:r>
              <a:rPr lang="en-US" altLang="zh-CN" dirty="0" smtClean="0">
                <a:solidFill>
                  <a:srgbClr val="00B0F0"/>
                </a:solidFill>
              </a:rPr>
              <a:t>characters </a:t>
            </a:r>
            <a:r>
              <a:rPr lang="en-US" altLang="zh-CN" dirty="0" smtClean="0"/>
              <a:t>and provide methods for manipulating character data. </a:t>
            </a:r>
          </a:p>
          <a:p>
            <a:pPr lvl="1"/>
            <a:r>
              <a:rPr lang="en-US" altLang="zh-CN" dirty="0" smtClean="0"/>
              <a:t>You </a:t>
            </a:r>
            <a:r>
              <a:rPr lang="en-US" altLang="zh-CN" dirty="0"/>
              <a:t>can invoke length() method to get the length of the array, </a:t>
            </a:r>
          </a:p>
          <a:p>
            <a:pPr lvl="1"/>
            <a:r>
              <a:rPr lang="en-US" altLang="zh-CN" dirty="0"/>
              <a:t>and invoke </a:t>
            </a:r>
            <a:r>
              <a:rPr lang="en-US" altLang="zh-CN" dirty="0" err="1"/>
              <a:t>charAt</a:t>
            </a:r>
            <a:r>
              <a:rPr lang="en-US" altLang="zh-CN" dirty="0"/>
              <a:t>() method to get a character from the </a:t>
            </a:r>
            <a:r>
              <a:rPr lang="en-US" altLang="zh-CN" dirty="0" smtClean="0"/>
              <a:t>array,</a:t>
            </a:r>
          </a:p>
          <a:p>
            <a:pPr lvl="1"/>
            <a:r>
              <a:rPr lang="en-US" altLang="zh-CN" dirty="0" smtClean="0"/>
              <a:t>and invoke </a:t>
            </a:r>
            <a:r>
              <a:rPr lang="en-US" altLang="zh-CN" dirty="0" err="1" smtClean="0"/>
              <a:t>indexOf</a:t>
            </a:r>
            <a:r>
              <a:rPr lang="en-US" altLang="zh-CN" dirty="0" smtClean="0"/>
              <a:t> </a:t>
            </a:r>
            <a:r>
              <a:rPr lang="en-US" altLang="zh-CN" dirty="0"/>
              <a:t>method </a:t>
            </a:r>
            <a:r>
              <a:rPr lang="en-US" altLang="zh-CN" dirty="0" smtClean="0"/>
              <a:t>to search </a:t>
            </a:r>
            <a:r>
              <a:rPr lang="en-US" altLang="zh-CN" dirty="0"/>
              <a:t>for a character in a string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7894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Reverse a String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public static String reverse(String s) {</a:t>
            </a:r>
          </a:p>
          <a:p>
            <a:pPr marL="0" indent="0">
              <a:buNone/>
            </a:pPr>
            <a:r>
              <a:rPr lang="en-US" altLang="zh-CN" dirty="0"/>
              <a:t>    String r = "";</a:t>
            </a:r>
          </a:p>
          <a:p>
            <a:pPr marL="0" indent="0">
              <a:buNone/>
            </a:pPr>
            <a:r>
              <a:rPr lang="en-US" altLang="zh-CN" dirty="0"/>
              <a:t>    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>
                <a:solidFill>
                  <a:srgbClr val="00B0F0"/>
                </a:solidFill>
              </a:rPr>
              <a:t>s.length</a:t>
            </a:r>
            <a:r>
              <a:rPr lang="en-US" altLang="zh-CN" dirty="0">
                <a:solidFill>
                  <a:srgbClr val="00B0F0"/>
                </a:solidFill>
              </a:rPr>
              <a:t>() </a:t>
            </a:r>
            <a:r>
              <a:rPr lang="en-US" altLang="zh-CN" dirty="0"/>
              <a:t>- 1; </a:t>
            </a:r>
            <a:r>
              <a:rPr lang="en-US" altLang="zh-CN" dirty="0" err="1"/>
              <a:t>i</a:t>
            </a:r>
            <a:r>
              <a:rPr lang="en-US" altLang="zh-CN" dirty="0"/>
              <a:t> &gt;= 0; </a:t>
            </a:r>
            <a:r>
              <a:rPr lang="en-US" altLang="zh-CN" dirty="0" err="1"/>
              <a:t>i</a:t>
            </a:r>
            <a:r>
              <a:rPr lang="en-US" altLang="zh-CN" dirty="0"/>
              <a:t>--) {</a:t>
            </a:r>
          </a:p>
          <a:p>
            <a:pPr marL="0" indent="0">
              <a:buNone/>
            </a:pPr>
            <a:r>
              <a:rPr lang="en-US" altLang="zh-CN" dirty="0"/>
              <a:t>         r = r + </a:t>
            </a:r>
            <a:r>
              <a:rPr lang="en-US" altLang="zh-CN" dirty="0" err="1">
                <a:solidFill>
                  <a:srgbClr val="00B0F0"/>
                </a:solidFill>
              </a:rPr>
              <a:t>s.charAt</a:t>
            </a:r>
            <a:r>
              <a:rPr lang="en-US" altLang="zh-CN" dirty="0">
                <a:solidFill>
                  <a:srgbClr val="00B0F0"/>
                </a:solidFill>
              </a:rPr>
              <a:t>(</a:t>
            </a:r>
            <a:r>
              <a:rPr lang="en-US" altLang="zh-CN" dirty="0" err="1">
                <a:solidFill>
                  <a:srgbClr val="00B0F0"/>
                </a:solidFill>
              </a:rPr>
              <a:t>i</a:t>
            </a:r>
            <a:r>
              <a:rPr lang="en-US" altLang="zh-CN" dirty="0">
                <a:solidFill>
                  <a:srgbClr val="00B0F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   return r;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br>
              <a:rPr lang="en-US" altLang="zh-CN" dirty="0"/>
            </a:b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Note: </a:t>
            </a:r>
            <a:r>
              <a:rPr lang="en-US" altLang="zh-CN" dirty="0" smtClean="0"/>
              <a:t>the parameter of </a:t>
            </a:r>
            <a:r>
              <a:rPr lang="en-US" altLang="zh-CN" dirty="0" err="1" smtClean="0"/>
              <a:t>charAt</a:t>
            </a:r>
            <a:r>
              <a:rPr lang="en-US" altLang="zh-CN" dirty="0" smtClean="0"/>
              <a:t>() must be lower than the </a:t>
            </a:r>
            <a:r>
              <a:rPr lang="en-US" altLang="zh-CN" dirty="0"/>
              <a:t>length of the </a:t>
            </a:r>
            <a:r>
              <a:rPr lang="en-US" altLang="zh-CN" dirty="0" smtClean="0"/>
              <a:t>String, otherwise there will be an runtime error!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844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/>
              <a:t>indexOf</a:t>
            </a:r>
            <a:r>
              <a:rPr lang="en-US" altLang="zh-CN" dirty="0"/>
              <a:t> method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indexOf</a:t>
            </a:r>
            <a:r>
              <a:rPr lang="en-US" altLang="zh-CN" dirty="0"/>
              <a:t> method searches for a character in a string, it returns the index of the first appearance. </a:t>
            </a:r>
            <a:endParaRPr lang="en-US" altLang="zh-CN" dirty="0" smtClean="0"/>
          </a:p>
          <a:p>
            <a:r>
              <a:rPr lang="en-US" altLang="zh-CN" dirty="0" smtClean="0"/>
              <a:t>If </a:t>
            </a:r>
            <a:r>
              <a:rPr lang="en-US" altLang="zh-CN" dirty="0"/>
              <a:t>the character does not appear in the string, </a:t>
            </a:r>
            <a:r>
              <a:rPr lang="en-US" altLang="zh-CN" dirty="0" err="1"/>
              <a:t>indexOf</a:t>
            </a:r>
            <a:r>
              <a:rPr lang="en-US" altLang="zh-CN" dirty="0"/>
              <a:t> returns -1.</a:t>
            </a:r>
            <a:endParaRPr lang="en-US" altLang="zh-CN" dirty="0" smtClean="0"/>
          </a:p>
          <a:p>
            <a:endParaRPr lang="en-US" altLang="zh-CN" dirty="0"/>
          </a:p>
          <a:p>
            <a:pPr marL="342900" lvl="1" indent="0">
              <a:buNone/>
            </a:pPr>
            <a:r>
              <a:rPr lang="en-US" altLang="zh-CN" dirty="0"/>
              <a:t>String fruit = "banana";</a:t>
            </a:r>
          </a:p>
          <a:p>
            <a:pPr marL="3429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index=0;</a:t>
            </a:r>
          </a:p>
          <a:p>
            <a:pPr marL="342900" lvl="1" indent="0">
              <a:buNone/>
            </a:pPr>
            <a:r>
              <a:rPr lang="en-US" altLang="zh-CN" dirty="0" smtClean="0"/>
              <a:t>index </a:t>
            </a:r>
            <a:r>
              <a:rPr lang="en-US" altLang="zh-CN" dirty="0"/>
              <a:t>= </a:t>
            </a:r>
            <a:r>
              <a:rPr lang="en-US" altLang="zh-CN" dirty="0" err="1"/>
              <a:t>fruit.indexOf</a:t>
            </a:r>
            <a:r>
              <a:rPr lang="en-US" altLang="zh-CN" dirty="0"/>
              <a:t>('a</a:t>
            </a:r>
            <a:r>
              <a:rPr lang="en-US" altLang="zh-CN" dirty="0" smtClean="0"/>
              <a:t>');</a:t>
            </a:r>
          </a:p>
          <a:p>
            <a:pPr marL="342900" lvl="1" indent="0">
              <a:buNone/>
            </a:pP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(index);</a:t>
            </a:r>
          </a:p>
          <a:p>
            <a:pPr marL="342900" lvl="1" indent="0">
              <a:buNone/>
            </a:pPr>
            <a:r>
              <a:rPr lang="en-US" altLang="zh-CN" dirty="0" smtClean="0"/>
              <a:t>index </a:t>
            </a:r>
            <a:r>
              <a:rPr lang="en-US" altLang="zh-CN" dirty="0"/>
              <a:t>= </a:t>
            </a:r>
            <a:r>
              <a:rPr lang="en-US" altLang="zh-CN" dirty="0" err="1"/>
              <a:t>fruit.indexOf</a:t>
            </a:r>
            <a:r>
              <a:rPr lang="en-US" altLang="zh-CN" dirty="0"/>
              <a:t>('a', 2</a:t>
            </a:r>
            <a:r>
              <a:rPr lang="en-US" altLang="zh-CN" dirty="0" smtClean="0"/>
              <a:t>);</a:t>
            </a:r>
          </a:p>
          <a:p>
            <a:pPr marL="342900" lvl="1" indent="0">
              <a:buNone/>
            </a:pPr>
            <a:r>
              <a:rPr lang="en-US" altLang="zh-CN" dirty="0" err="1"/>
              <a:t>System.out.println</a:t>
            </a:r>
            <a:r>
              <a:rPr lang="en-US" altLang="zh-CN" dirty="0"/>
              <a:t>(index</a:t>
            </a:r>
            <a:r>
              <a:rPr lang="en-US" altLang="zh-CN" dirty="0" smtClean="0"/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marL="342900" lvl="1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383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Characters &amp; Unicode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Characters belong to the </a:t>
            </a:r>
            <a:r>
              <a:rPr lang="en-US" altLang="zh-CN" dirty="0">
                <a:solidFill>
                  <a:schemeClr val="accent5"/>
                </a:solidFill>
              </a:rPr>
              <a:t>char </a:t>
            </a:r>
            <a:r>
              <a:rPr lang="en-US" altLang="zh-CN" dirty="0"/>
              <a:t>type, which is a primitive type.</a:t>
            </a:r>
          </a:p>
          <a:p>
            <a:pPr lvl="1"/>
            <a:r>
              <a:rPr lang="en-US" altLang="zh-CN" dirty="0"/>
              <a:t>A char is a single character, that is a letter, a digit, a punctuation mark, a tab, a space or something similar.</a:t>
            </a:r>
          </a:p>
          <a:p>
            <a:pPr lvl="1"/>
            <a:r>
              <a:rPr lang="en-US" altLang="zh-CN" dirty="0"/>
              <a:t>A char literal is a single one character enclosed in single quote marks, e.g. 'g' 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Java uses </a:t>
            </a:r>
            <a:r>
              <a:rPr lang="en-US" altLang="zh-CN" dirty="0">
                <a:solidFill>
                  <a:schemeClr val="accent5"/>
                </a:solidFill>
              </a:rPr>
              <a:t>Unicode </a:t>
            </a:r>
            <a:r>
              <a:rPr lang="en-US" altLang="zh-CN" dirty="0"/>
              <a:t>to represent characters.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411" y="4704165"/>
            <a:ext cx="2773178" cy="215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1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Characters &amp; Unicode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accent5"/>
                </a:solidFill>
              </a:rPr>
              <a:t>Unicode</a:t>
            </a:r>
            <a:r>
              <a:rPr lang="en-US" altLang="zh-CN" dirty="0" smtClean="0"/>
              <a:t> is </a:t>
            </a:r>
            <a:r>
              <a:rPr lang="en-US" altLang="zh-CN" dirty="0"/>
              <a:t>a two-byte character code </a:t>
            </a:r>
            <a:r>
              <a:rPr lang="en-US" altLang="zh-CN" dirty="0" smtClean="0"/>
              <a:t>set.</a:t>
            </a:r>
            <a:endParaRPr lang="en-US" altLang="zh-CN" dirty="0"/>
          </a:p>
          <a:p>
            <a:pPr lvl="1"/>
            <a:r>
              <a:rPr lang="en-US" altLang="zh-CN" dirty="0" smtClean="0"/>
              <a:t>contains </a:t>
            </a:r>
            <a:r>
              <a:rPr lang="en-US" altLang="zh-CN" dirty="0"/>
              <a:t>a repertoire of more than 128,000 characters covering 135 modern and historic scripts, as well as multiple symbol sets </a:t>
            </a:r>
          </a:p>
          <a:p>
            <a:pPr lvl="1"/>
            <a:r>
              <a:rPr lang="en-US" altLang="zh-CN" dirty="0" smtClean="0"/>
              <a:t>almost all characters in almost all human alphabets and writing systems around the world</a:t>
            </a:r>
          </a:p>
          <a:p>
            <a:r>
              <a:rPr lang="en-US" altLang="zh-CN" dirty="0" smtClean="0"/>
              <a:t>Using Unicode (escape sequence </a:t>
            </a:r>
            <a:r>
              <a:rPr lang="en-US" altLang="zh-CN" dirty="0" smtClean="0">
                <a:solidFill>
                  <a:schemeClr val="accent5"/>
                </a:solidFill>
              </a:rPr>
              <a:t>\u </a:t>
            </a:r>
            <a:r>
              <a:rPr lang="en-US" altLang="zh-CN" dirty="0" smtClean="0"/>
              <a:t>followed by a four digit hexadecimal number). For example</a:t>
            </a:r>
          </a:p>
          <a:p>
            <a:pPr marL="342900" lvl="1" indent="0">
              <a:buNone/>
            </a:pPr>
            <a:r>
              <a:rPr lang="en-US" altLang="zh-CN" dirty="0" smtClean="0"/>
              <a:t>\u0022		"	The double quote</a:t>
            </a:r>
          </a:p>
          <a:p>
            <a:pPr marL="342900" lvl="1" indent="0">
              <a:buNone/>
            </a:pPr>
            <a:r>
              <a:rPr lang="en-US" altLang="zh-CN" dirty="0" smtClean="0"/>
              <a:t>\u0394</a:t>
            </a:r>
            <a:r>
              <a:rPr lang="en-US" altLang="zh-CN" dirty="0"/>
              <a:t>	</a:t>
            </a:r>
            <a:r>
              <a:rPr lang="en-US" altLang="zh-CN" dirty="0" smtClean="0"/>
              <a:t>	Δ</a:t>
            </a:r>
            <a:r>
              <a:rPr lang="en-US" altLang="zh-CN" dirty="0"/>
              <a:t>	</a:t>
            </a:r>
            <a:r>
              <a:rPr lang="en-US" altLang="zh-CN" dirty="0" smtClean="0"/>
              <a:t>The </a:t>
            </a:r>
            <a:r>
              <a:rPr lang="en-US" altLang="zh-CN" dirty="0"/>
              <a:t>capital Greek letter delta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80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Constructing String objects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There are two </a:t>
            </a:r>
            <a:r>
              <a:rPr lang="en-US" altLang="zh-CN" dirty="0"/>
              <a:t>ways to </a:t>
            </a:r>
            <a:r>
              <a:rPr lang="en-US" altLang="zh-CN" dirty="0" smtClean="0"/>
              <a:t>construct </a:t>
            </a:r>
            <a:r>
              <a:rPr lang="en-US" altLang="zh-CN" dirty="0"/>
              <a:t>a </a:t>
            </a:r>
            <a:r>
              <a:rPr lang="en-US" altLang="zh-CN" dirty="0" smtClean="0"/>
              <a:t>string.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directly assigning a string literal </a:t>
            </a:r>
            <a:r>
              <a:rPr lang="en-US" altLang="zh-CN" dirty="0"/>
              <a:t>to a String reference - just like a primitive, or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via the "new" </a:t>
            </a:r>
            <a:r>
              <a:rPr lang="en-US" altLang="zh-CN" dirty="0"/>
              <a:t>operator and constructor, similar to any other classes. However, this is not commonly-used and is </a:t>
            </a:r>
            <a:r>
              <a:rPr lang="en-US" altLang="zh-CN" dirty="0">
                <a:solidFill>
                  <a:srgbClr val="FF0000"/>
                </a:solidFill>
              </a:rPr>
              <a:t>not recommended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</a:p>
          <a:p>
            <a:pPr lvl="1"/>
            <a:endParaRPr lang="en-US" altLang="zh-CN" dirty="0"/>
          </a:p>
          <a:p>
            <a:pPr marL="342900" lvl="1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en-US" altLang="zh-CN" dirty="0">
                <a:solidFill>
                  <a:srgbClr val="00B050"/>
                </a:solidFill>
              </a:rPr>
              <a:t>Implicit construction via string literal</a:t>
            </a:r>
          </a:p>
          <a:p>
            <a:pPr marL="342900" lvl="1" indent="0">
              <a:buNone/>
            </a:pPr>
            <a:r>
              <a:rPr lang="en-US" altLang="zh-CN" dirty="0" smtClean="0"/>
              <a:t>String str1 = “</a:t>
            </a:r>
            <a:r>
              <a:rPr lang="en-US" altLang="zh-CN" dirty="0"/>
              <a:t>Hello World</a:t>
            </a:r>
            <a:r>
              <a:rPr lang="en-US" altLang="zh-CN" dirty="0" smtClean="0"/>
              <a:t>!";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// Explicit construction via new</a:t>
            </a:r>
          </a:p>
          <a:p>
            <a:pPr marL="342900" lvl="1" indent="0">
              <a:buNone/>
            </a:pPr>
            <a:r>
              <a:rPr lang="en-US" altLang="zh-CN" dirty="0" smtClean="0"/>
              <a:t>String str2 = new String(“Hello World!"); 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53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3503</TotalTime>
  <Words>2143</Words>
  <Application>Microsoft Office PowerPoint</Application>
  <PresentationFormat>全屏显示(4:3)</PresentationFormat>
  <Paragraphs>283</Paragraphs>
  <Slides>37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楷体</vt:lpstr>
      <vt:lpstr>宋体</vt:lpstr>
      <vt:lpstr>Arial</vt:lpstr>
      <vt:lpstr>Calibri</vt:lpstr>
      <vt:lpstr>Wingdings</vt:lpstr>
      <vt:lpstr>Office Theme</vt:lpstr>
      <vt:lpstr>Java Programming</vt:lpstr>
      <vt:lpstr>“Hello World!”</vt:lpstr>
      <vt:lpstr>Outline </vt:lpstr>
      <vt:lpstr>What are Strings?</vt:lpstr>
      <vt:lpstr>Reverse a String</vt:lpstr>
      <vt:lpstr>The indexOf method</vt:lpstr>
      <vt:lpstr>Characters &amp; Unicode</vt:lpstr>
      <vt:lpstr>Characters &amp; Unicode</vt:lpstr>
      <vt:lpstr>Constructing String objects</vt:lpstr>
      <vt:lpstr>String Literal</vt:lpstr>
      <vt:lpstr>String Literal &amp; String object</vt:lpstr>
      <vt:lpstr>String Literal &amp; String object</vt:lpstr>
      <vt:lpstr>String equality(字符串相等)</vt:lpstr>
      <vt:lpstr>String equality</vt:lpstr>
      <vt:lpstr>What is the output?</vt:lpstr>
      <vt:lpstr>String comparison</vt:lpstr>
      <vt:lpstr>String are immutable(不可变)</vt:lpstr>
      <vt:lpstr>Uppercasing &amp; Replacing strings</vt:lpstr>
      <vt:lpstr>Substrings</vt:lpstr>
      <vt:lpstr>String formatting</vt:lpstr>
      <vt:lpstr>More about String</vt:lpstr>
      <vt:lpstr>String Concatenation(字符串连接)</vt:lpstr>
      <vt:lpstr>Converting primitive types to strings</vt:lpstr>
      <vt:lpstr>Converting strings to primitive types</vt:lpstr>
      <vt:lpstr>Splitting strings(分割字符串)</vt:lpstr>
      <vt:lpstr>Command-line arguments(命令行参数)</vt:lpstr>
      <vt:lpstr>StringBuilder &amp; StringBuffer</vt:lpstr>
      <vt:lpstr>StringBuilder &amp; StringBuffer</vt:lpstr>
      <vt:lpstr>StringBuilder &amp; StringBuffer</vt:lpstr>
      <vt:lpstr>StringBuilder &amp; StringBuffer</vt:lpstr>
      <vt:lpstr>Example: Reverse words</vt:lpstr>
      <vt:lpstr>Example: Generating random string</vt:lpstr>
      <vt:lpstr>Quiz: APA author name conversion </vt:lpstr>
      <vt:lpstr>Quiz: APA author name conversion </vt:lpstr>
      <vt:lpstr>The BMI application</vt:lpstr>
      <vt:lpstr>Avoid inputting duplicate data?</vt:lpstr>
      <vt:lpstr>PowerPoint 演示文稿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Xudong</dc:creator>
  <cp:lastModifiedBy>Xudong Liu</cp:lastModifiedBy>
  <cp:revision>689</cp:revision>
  <dcterms:created xsi:type="dcterms:W3CDTF">2016-09-13T14:28:44Z</dcterms:created>
  <dcterms:modified xsi:type="dcterms:W3CDTF">2018-07-08T18:03:52Z</dcterms:modified>
</cp:coreProperties>
</file>