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58"/>
  </p:notesMasterIdLst>
  <p:handoutMasterIdLst>
    <p:handoutMasterId r:id="rId59"/>
  </p:handoutMasterIdLst>
  <p:sldIdLst>
    <p:sldId id="256" r:id="rId2"/>
    <p:sldId id="297" r:id="rId3"/>
    <p:sldId id="336" r:id="rId4"/>
    <p:sldId id="337" r:id="rId5"/>
    <p:sldId id="338" r:id="rId6"/>
    <p:sldId id="339" r:id="rId7"/>
    <p:sldId id="285" r:id="rId8"/>
    <p:sldId id="287" r:id="rId9"/>
    <p:sldId id="286" r:id="rId10"/>
    <p:sldId id="294" r:id="rId11"/>
    <p:sldId id="291" r:id="rId12"/>
    <p:sldId id="304" r:id="rId13"/>
    <p:sldId id="312" r:id="rId14"/>
    <p:sldId id="343" r:id="rId15"/>
    <p:sldId id="305" r:id="rId16"/>
    <p:sldId id="320" r:id="rId17"/>
    <p:sldId id="321" r:id="rId18"/>
    <p:sldId id="323" r:id="rId19"/>
    <p:sldId id="322" r:id="rId20"/>
    <p:sldId id="324" r:id="rId21"/>
    <p:sldId id="313" r:id="rId22"/>
    <p:sldId id="316" r:id="rId23"/>
    <p:sldId id="315" r:id="rId24"/>
    <p:sldId id="341" r:id="rId25"/>
    <p:sldId id="351" r:id="rId26"/>
    <p:sldId id="346" r:id="rId27"/>
    <p:sldId id="345" r:id="rId28"/>
    <p:sldId id="347" r:id="rId29"/>
    <p:sldId id="348" r:id="rId30"/>
    <p:sldId id="349" r:id="rId31"/>
    <p:sldId id="350" r:id="rId32"/>
    <p:sldId id="292" r:id="rId33"/>
    <p:sldId id="293" r:id="rId34"/>
    <p:sldId id="325" r:id="rId35"/>
    <p:sldId id="326" r:id="rId36"/>
    <p:sldId id="327" r:id="rId37"/>
    <p:sldId id="328" r:id="rId38"/>
    <p:sldId id="295" r:id="rId39"/>
    <p:sldId id="289" r:id="rId40"/>
    <p:sldId id="296" r:id="rId41"/>
    <p:sldId id="290" r:id="rId42"/>
    <p:sldId id="308" r:id="rId43"/>
    <p:sldId id="307" r:id="rId44"/>
    <p:sldId id="299" r:id="rId45"/>
    <p:sldId id="298" r:id="rId46"/>
    <p:sldId id="303" r:id="rId47"/>
    <p:sldId id="300" r:id="rId48"/>
    <p:sldId id="301" r:id="rId49"/>
    <p:sldId id="344" r:id="rId50"/>
    <p:sldId id="335" r:id="rId51"/>
    <p:sldId id="333" r:id="rId52"/>
    <p:sldId id="329" r:id="rId53"/>
    <p:sldId id="330" r:id="rId54"/>
    <p:sldId id="334" r:id="rId55"/>
    <p:sldId id="340" r:id="rId56"/>
    <p:sldId id="281" r:id="rId57"/>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3963" autoAdjust="0"/>
  </p:normalViewPr>
  <p:slideViewPr>
    <p:cSldViewPr snapToGrid="0">
      <p:cViewPr varScale="1">
        <p:scale>
          <a:sx n="64" d="100"/>
          <a:sy n="64" d="100"/>
        </p:scale>
        <p:origin x="13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AA7CE2D7-0E78-466D-BAB8-B2E909EA9C15}" type="datetimeFigureOut">
              <a:rPr lang="zh-CN" altLang="en-US" smtClean="0"/>
              <a:t>2018/7/3</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845655C0-E182-4B74-A0BD-66BD314614F8}" type="slidenum">
              <a:rPr lang="zh-CN" altLang="en-US" smtClean="0"/>
              <a:t>‹#›</a:t>
            </a:fld>
            <a:endParaRPr lang="zh-CN" altLang="en-US"/>
          </a:p>
        </p:txBody>
      </p:sp>
    </p:spTree>
    <p:extLst>
      <p:ext uri="{BB962C8B-B14F-4D97-AF65-F5344CB8AC3E}">
        <p14:creationId xmlns:p14="http://schemas.microsoft.com/office/powerpoint/2010/main" val="2703048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BFD68A98-8927-4D58-A2EB-E3ACBB332C86}" type="datetimeFigureOut">
              <a:rPr lang="zh-CN" altLang="en-US" smtClean="0"/>
              <a:t>2018/7/3</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C6CC0F4-88AE-4920-98D2-255F9A591469}" type="slidenum">
              <a:rPr lang="zh-CN" altLang="en-US" smtClean="0"/>
              <a:t>‹#›</a:t>
            </a:fld>
            <a:endParaRPr lang="zh-CN" altLang="en-US"/>
          </a:p>
        </p:txBody>
      </p:sp>
    </p:spTree>
    <p:extLst>
      <p:ext uri="{BB962C8B-B14F-4D97-AF65-F5344CB8AC3E}">
        <p14:creationId xmlns:p14="http://schemas.microsoft.com/office/powerpoint/2010/main" val="239018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tanford_University" TargetMode="External"/><Relationship Id="rId3" Type="http://schemas.openxmlformats.org/officeDocument/2006/relationships/hyperlink" Target="https://en.wikipedia.org/wiki/Turing_Award" TargetMode="External"/><Relationship Id="rId7" Type="http://schemas.openxmlformats.org/officeDocument/2006/relationships/hyperlink" Target="https://en.wikipedia.org/wiki/United_States"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Women_in_computing" TargetMode="External"/><Relationship Id="rId5" Type="http://schemas.openxmlformats.org/officeDocument/2006/relationships/hyperlink" Target="https://en.wikipedia.org/wiki/Jeannette_Wing" TargetMode="External"/><Relationship Id="rId4" Type="http://schemas.openxmlformats.org/officeDocument/2006/relationships/hyperlink" Target="https://en.wikipedia.org/wiki/Object-oriented_programm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t>26</a:t>
            </a:fld>
            <a:endParaRPr lang="zh-CN" altLang="en-US"/>
          </a:p>
        </p:txBody>
      </p:sp>
    </p:spTree>
    <p:extLst>
      <p:ext uri="{BB962C8B-B14F-4D97-AF65-F5344CB8AC3E}">
        <p14:creationId xmlns:p14="http://schemas.microsoft.com/office/powerpoint/2010/main" val="328060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https://en.wikipedia.org/wiki/Polymorphism_(computer_science)</a:t>
            </a:r>
            <a:endParaRPr lang="zh-CN" altLang="en-US" dirty="0"/>
          </a:p>
        </p:txBody>
      </p:sp>
      <p:sp>
        <p:nvSpPr>
          <p:cNvPr id="4" name="Slide Number Placeholder 3"/>
          <p:cNvSpPr>
            <a:spLocks noGrp="1"/>
          </p:cNvSpPr>
          <p:nvPr>
            <p:ph type="sldNum" sz="quarter" idx="10"/>
          </p:nvPr>
        </p:nvSpPr>
        <p:spPr/>
        <p:txBody>
          <a:bodyPr/>
          <a:lstStyle/>
          <a:p>
            <a:fld id="{EC6CC0F4-88AE-4920-98D2-255F9A591469}" type="slidenum">
              <a:rPr lang="zh-CN" altLang="en-US" smtClean="0"/>
              <a:t>32</a:t>
            </a:fld>
            <a:endParaRPr lang="zh-CN" altLang="en-US"/>
          </a:p>
        </p:txBody>
      </p:sp>
    </p:spTree>
    <p:extLst>
      <p:ext uri="{BB962C8B-B14F-4D97-AF65-F5344CB8AC3E}">
        <p14:creationId xmlns:p14="http://schemas.microsoft.com/office/powerpoint/2010/main" val="180379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MIT</a:t>
            </a:r>
            <a:r>
              <a:rPr lang="zh-CN" altLang="en-US" dirty="0" smtClean="0"/>
              <a:t>教授，计算机科学家，美国首批计算机科学女博士，她因程序设计语言及面向软件设计方法方面的贡献，获得</a:t>
            </a:r>
            <a:r>
              <a:rPr lang="en-US" altLang="zh-CN" dirty="0" smtClean="0"/>
              <a:t>2008</a:t>
            </a:r>
            <a:r>
              <a:rPr lang="zh-CN" altLang="en-US" dirty="0" smtClean="0"/>
              <a:t>年度</a:t>
            </a:r>
            <a:r>
              <a:rPr lang="en-US" altLang="zh-CN" dirty="0" smtClean="0"/>
              <a:t>ACM</a:t>
            </a:r>
            <a:r>
              <a:rPr lang="zh-CN" altLang="en-US" dirty="0" smtClean="0"/>
              <a:t>图灵奖</a:t>
            </a:r>
            <a:endParaRPr lang="en-US" altLang="zh-CN" dirty="0" smtClean="0"/>
          </a:p>
          <a:p>
            <a:r>
              <a:rPr lang="zh-CN" altLang="en-US" dirty="0" smtClean="0"/>
              <a:t>她发明过两种编程语言</a:t>
            </a:r>
            <a:r>
              <a:rPr lang="en-US" altLang="zh-CN" dirty="0" smtClean="0"/>
              <a:t>, </a:t>
            </a:r>
            <a:r>
              <a:rPr lang="zh-CN" altLang="en-US" dirty="0" smtClean="0"/>
              <a:t>她与周以真共同提出</a:t>
            </a:r>
            <a:r>
              <a:rPr lang="en-US" altLang="zh-CN" dirty="0" smtClean="0"/>
              <a:t>LSP </a:t>
            </a:r>
          </a:p>
          <a:p>
            <a:r>
              <a:rPr lang="en-US" altLang="zh-CN" sz="1200" b="0" i="0" u="none" strike="noStrike" kern="1200" dirty="0" smtClean="0">
                <a:solidFill>
                  <a:schemeClr val="tx1"/>
                </a:solidFill>
                <a:effectLst/>
                <a:latin typeface="+mn-lt"/>
                <a:ea typeface="+mn-ea"/>
                <a:cs typeface="+mn-cs"/>
              </a:rPr>
              <a:t>1.</a:t>
            </a:r>
            <a:r>
              <a:rPr lang="en-US" altLang="zh-CN" sz="1200" b="0" i="0" u="none" strike="noStrike" kern="1200" baseline="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Liskov</a:t>
            </a:r>
            <a:r>
              <a:rPr lang="en-US" altLang="zh-CN" sz="1200" b="0" i="0" u="none" strike="noStrike" kern="1200" dirty="0" smtClean="0">
                <a:solidFill>
                  <a:schemeClr val="tx1"/>
                </a:solidFill>
                <a:effectLst/>
                <a:latin typeface="+mn-lt"/>
                <a:ea typeface="+mn-ea"/>
                <a:cs typeface="+mn-cs"/>
              </a:rPr>
              <a:t> received the 2008 </a:t>
            </a:r>
            <a:r>
              <a:rPr lang="en-US" altLang="zh-CN" sz="1200" b="0" i="0" u="none" strike="noStrike" kern="1200" dirty="0" smtClean="0">
                <a:solidFill>
                  <a:schemeClr val="tx1"/>
                </a:solidFill>
                <a:effectLst/>
                <a:latin typeface="+mn-lt"/>
                <a:ea typeface="+mn-ea"/>
                <a:cs typeface="+mn-cs"/>
                <a:hlinkClick r:id="rId3" tooltip="Turing Award"/>
              </a:rPr>
              <a:t>Turing Award</a:t>
            </a:r>
            <a:r>
              <a:rPr lang="en-US" altLang="zh-CN" sz="1200" b="0" i="0" u="none" strike="noStrike" kern="1200" dirty="0" smtClean="0">
                <a:solidFill>
                  <a:schemeClr val="tx1"/>
                </a:solidFill>
                <a:effectLst/>
                <a:latin typeface="+mn-lt"/>
                <a:ea typeface="+mn-ea"/>
                <a:cs typeface="+mn-cs"/>
              </a:rPr>
              <a:t> from the ACM, in March 2009, for her work in the design of programming languages and software methodology that led to the development of </a:t>
            </a:r>
            <a:r>
              <a:rPr lang="en-US" altLang="zh-CN" sz="1200" b="0" i="0" u="none" strike="noStrike" kern="1200" dirty="0" smtClean="0">
                <a:solidFill>
                  <a:schemeClr val="tx1"/>
                </a:solidFill>
                <a:effectLst/>
                <a:latin typeface="+mn-lt"/>
                <a:ea typeface="+mn-ea"/>
                <a:cs typeface="+mn-cs"/>
                <a:hlinkClick r:id="rId4" tooltip="Object-oriented programming"/>
              </a:rPr>
              <a:t>object-oriented programming</a:t>
            </a:r>
            <a:endParaRPr lang="en-US" altLang="zh-CN" dirty="0" smtClean="0"/>
          </a:p>
          <a:p>
            <a:r>
              <a:rPr lang="en-US" altLang="zh-CN" sz="1200" b="0" i="0" u="none" strike="noStrike" kern="1200" dirty="0" smtClean="0">
                <a:solidFill>
                  <a:schemeClr val="tx1"/>
                </a:solidFill>
                <a:effectLst/>
                <a:latin typeface="+mn-lt"/>
                <a:ea typeface="+mn-ea"/>
                <a:cs typeface="+mn-cs"/>
              </a:rPr>
              <a:t>2. Barbara </a:t>
            </a:r>
            <a:r>
              <a:rPr lang="en-US" altLang="zh-CN" sz="1200" b="0" i="0" u="none" strike="noStrike" kern="1200" dirty="0" err="1" smtClean="0">
                <a:solidFill>
                  <a:schemeClr val="tx1"/>
                </a:solidFill>
                <a:effectLst/>
                <a:latin typeface="+mn-lt"/>
                <a:ea typeface="+mn-ea"/>
                <a:cs typeface="+mn-cs"/>
              </a:rPr>
              <a:t>Liskov</a:t>
            </a:r>
            <a:r>
              <a:rPr lang="en-US" altLang="zh-CN" sz="1200" b="0" i="0" u="none" strike="noStrike" kern="1200" dirty="0" smtClean="0">
                <a:solidFill>
                  <a:schemeClr val="tx1"/>
                </a:solidFill>
                <a:effectLst/>
                <a:latin typeface="+mn-lt"/>
                <a:ea typeface="+mn-ea"/>
                <a:cs typeface="+mn-cs"/>
              </a:rPr>
              <a:t> and </a:t>
            </a:r>
            <a:r>
              <a:rPr lang="en-US" altLang="zh-CN" sz="1200" b="0" i="0" u="none" strike="noStrike" kern="1200" dirty="0" smtClean="0">
                <a:solidFill>
                  <a:schemeClr val="tx1"/>
                </a:solidFill>
                <a:effectLst/>
                <a:latin typeface="+mn-lt"/>
                <a:ea typeface="+mn-ea"/>
                <a:cs typeface="+mn-cs"/>
                <a:hlinkClick r:id="rId5" tooltip="Jeannette Wing"/>
              </a:rPr>
              <a:t>Jeannette Wing</a:t>
            </a:r>
            <a:r>
              <a:rPr lang="en-US" altLang="zh-CN" sz="1200" b="0" i="0" u="none" strike="noStrike" kern="1200" dirty="0" smtClean="0">
                <a:solidFill>
                  <a:schemeClr val="tx1"/>
                </a:solidFill>
                <a:effectLst/>
                <a:latin typeface="+mn-lt"/>
                <a:ea typeface="+mn-ea"/>
                <a:cs typeface="+mn-cs"/>
              </a:rPr>
              <a:t> formulated the principle succinctly in a 1994 paper</a:t>
            </a:r>
          </a:p>
          <a:p>
            <a:r>
              <a:rPr lang="en-US" altLang="zh-CN" sz="1200" b="0" i="0" u="none" strike="noStrike" kern="1200" dirty="0" smtClean="0">
                <a:solidFill>
                  <a:schemeClr val="tx1"/>
                </a:solidFill>
                <a:effectLst/>
                <a:latin typeface="+mn-lt"/>
                <a:ea typeface="+mn-ea"/>
                <a:cs typeface="+mn-cs"/>
              </a:rPr>
              <a:t>3. In 1968 she became </a:t>
            </a:r>
            <a:r>
              <a:rPr lang="en-US" altLang="zh-CN" sz="1200" b="0" i="0" u="none" strike="noStrike" kern="1200" dirty="0" smtClean="0">
                <a:solidFill>
                  <a:schemeClr val="tx1"/>
                </a:solidFill>
                <a:effectLst/>
                <a:latin typeface="+mn-lt"/>
                <a:ea typeface="+mn-ea"/>
                <a:cs typeface="+mn-cs"/>
                <a:hlinkClick r:id="rId6" tooltip="Women in computing"/>
              </a:rPr>
              <a:t>one of the first women</a:t>
            </a:r>
            <a:r>
              <a:rPr lang="en-US" altLang="zh-CN" sz="1200" b="0" i="0" u="none" strike="noStrike" kern="1200" dirty="0" smtClean="0">
                <a:solidFill>
                  <a:schemeClr val="tx1"/>
                </a:solidFill>
                <a:effectLst/>
                <a:latin typeface="+mn-lt"/>
                <a:ea typeface="+mn-ea"/>
                <a:cs typeface="+mn-cs"/>
              </a:rPr>
              <a:t> in the </a:t>
            </a:r>
            <a:r>
              <a:rPr lang="en-US" altLang="zh-CN" sz="1200" b="0" i="0" u="none" strike="noStrike" kern="1200" dirty="0" smtClean="0">
                <a:solidFill>
                  <a:schemeClr val="tx1"/>
                </a:solidFill>
                <a:effectLst/>
                <a:latin typeface="+mn-lt"/>
                <a:ea typeface="+mn-ea"/>
                <a:cs typeface="+mn-cs"/>
                <a:hlinkClick r:id="rId7" tooltip="United States"/>
              </a:rPr>
              <a:t>United States</a:t>
            </a:r>
            <a:r>
              <a:rPr lang="en-US" altLang="zh-CN" sz="1200" b="0" i="0" u="none" strike="noStrike" kern="1200" dirty="0" smtClean="0">
                <a:solidFill>
                  <a:schemeClr val="tx1"/>
                </a:solidFill>
                <a:effectLst/>
                <a:latin typeface="+mn-lt"/>
                <a:ea typeface="+mn-ea"/>
                <a:cs typeface="+mn-cs"/>
              </a:rPr>
              <a:t> to be awarded a </a:t>
            </a:r>
            <a:r>
              <a:rPr lang="en-US" altLang="zh-CN" sz="1200" b="0" i="0" u="none" strike="noStrike" kern="1200" dirty="0" err="1" smtClean="0">
                <a:solidFill>
                  <a:schemeClr val="tx1"/>
                </a:solidFill>
                <a:effectLst/>
                <a:latin typeface="+mn-lt"/>
                <a:ea typeface="+mn-ea"/>
                <a:cs typeface="+mn-cs"/>
              </a:rPr>
              <a:t>Ph.D</a:t>
            </a:r>
            <a:r>
              <a:rPr lang="en-US" altLang="zh-CN" sz="1200" b="0" i="0" u="none" strike="noStrike" kern="1200" dirty="0" smtClean="0">
                <a:solidFill>
                  <a:schemeClr val="tx1"/>
                </a:solidFill>
                <a:effectLst/>
                <a:latin typeface="+mn-lt"/>
                <a:ea typeface="+mn-ea"/>
                <a:cs typeface="+mn-cs"/>
              </a:rPr>
              <a:t> from a computer science department when she was awarded her degree from </a:t>
            </a:r>
            <a:r>
              <a:rPr lang="en-US" altLang="zh-CN" sz="1200" b="0" i="0" u="none" strike="noStrike" kern="1200" dirty="0" smtClean="0">
                <a:solidFill>
                  <a:schemeClr val="tx1"/>
                </a:solidFill>
                <a:effectLst/>
                <a:latin typeface="+mn-lt"/>
                <a:ea typeface="+mn-ea"/>
                <a:cs typeface="+mn-cs"/>
                <a:hlinkClick r:id="rId8" tooltip="Stanford University"/>
              </a:rPr>
              <a:t>Stanford University</a:t>
            </a:r>
            <a:endParaRPr lang="zh-CN" altLang="en-US" dirty="0"/>
          </a:p>
        </p:txBody>
      </p:sp>
      <p:sp>
        <p:nvSpPr>
          <p:cNvPr id="4" name="灯片编号占位符 3"/>
          <p:cNvSpPr>
            <a:spLocks noGrp="1"/>
          </p:cNvSpPr>
          <p:nvPr>
            <p:ph type="sldNum" sz="quarter" idx="10"/>
          </p:nvPr>
        </p:nvSpPr>
        <p:spPr/>
        <p:txBody>
          <a:bodyPr/>
          <a:lstStyle/>
          <a:p>
            <a:fld id="{EC6CC0F4-88AE-4920-98D2-255F9A591469}" type="slidenum">
              <a:rPr lang="zh-CN" altLang="en-US" smtClean="0"/>
              <a:t>33</a:t>
            </a:fld>
            <a:endParaRPr lang="zh-CN" altLang="en-US"/>
          </a:p>
        </p:txBody>
      </p:sp>
    </p:spTree>
    <p:extLst>
      <p:ext uri="{BB962C8B-B14F-4D97-AF65-F5344CB8AC3E}">
        <p14:creationId xmlns:p14="http://schemas.microsoft.com/office/powerpoint/2010/main" val="7844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子类可以替换父类</a:t>
            </a:r>
            <a:endParaRPr lang="zh-CN" altLang="en-US" dirty="0"/>
          </a:p>
        </p:txBody>
      </p:sp>
      <p:sp>
        <p:nvSpPr>
          <p:cNvPr id="4" name="灯片编号占位符 3"/>
          <p:cNvSpPr>
            <a:spLocks noGrp="1"/>
          </p:cNvSpPr>
          <p:nvPr>
            <p:ph type="sldNum" sz="quarter" idx="10"/>
          </p:nvPr>
        </p:nvSpPr>
        <p:spPr/>
        <p:txBody>
          <a:bodyPr/>
          <a:lstStyle/>
          <a:p>
            <a:fld id="{EC6CC0F4-88AE-4920-98D2-255F9A591469}" type="slidenum">
              <a:rPr lang="zh-CN" altLang="en-US" smtClean="0"/>
              <a:t>34</a:t>
            </a:fld>
            <a:endParaRPr lang="zh-CN" altLang="en-US"/>
          </a:p>
        </p:txBody>
      </p:sp>
    </p:spTree>
    <p:extLst>
      <p:ext uri="{BB962C8B-B14F-4D97-AF65-F5344CB8AC3E}">
        <p14:creationId xmlns:p14="http://schemas.microsoft.com/office/powerpoint/2010/main" val="226565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6CC0F4-88AE-4920-98D2-255F9A591469}" type="slidenum">
              <a:rPr lang="zh-CN" altLang="en-US" smtClean="0"/>
              <a:t>43</a:t>
            </a:fld>
            <a:endParaRPr lang="zh-CN" altLang="en-US"/>
          </a:p>
        </p:txBody>
      </p:sp>
    </p:spTree>
    <p:extLst>
      <p:ext uri="{BB962C8B-B14F-4D97-AF65-F5344CB8AC3E}">
        <p14:creationId xmlns:p14="http://schemas.microsoft.com/office/powerpoint/2010/main" val="303476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UML notation uses a solid-line arrow linking the subclass to a concrete or abstract superclass, and dashed-line arrow to an interface as illustrated. </a:t>
            </a:r>
            <a:r>
              <a:rPr lang="en-US" altLang="zh-CN" sz="1200" b="0" i="0" kern="1200" smtClean="0">
                <a:solidFill>
                  <a:schemeClr val="tx1"/>
                </a:solidFill>
                <a:effectLst/>
                <a:latin typeface="+mn-lt"/>
                <a:ea typeface="+mn-ea"/>
                <a:cs typeface="+mn-cs"/>
              </a:rPr>
              <a:t>Abstract class and abstract method are shown in italics.</a:t>
            </a:r>
            <a:endParaRPr lang="zh-CN" altLang="en-US"/>
          </a:p>
        </p:txBody>
      </p:sp>
      <p:sp>
        <p:nvSpPr>
          <p:cNvPr id="4" name="Slide Number Placeholder 3"/>
          <p:cNvSpPr>
            <a:spLocks noGrp="1"/>
          </p:cNvSpPr>
          <p:nvPr>
            <p:ph type="sldNum" sz="quarter" idx="10"/>
          </p:nvPr>
        </p:nvSpPr>
        <p:spPr/>
        <p:txBody>
          <a:bodyPr/>
          <a:lstStyle/>
          <a:p>
            <a:fld id="{EC6CC0F4-88AE-4920-98D2-255F9A591469}" type="slidenum">
              <a:rPr lang="zh-CN" altLang="en-US" smtClean="0"/>
              <a:t>46</a:t>
            </a:fld>
            <a:endParaRPr lang="zh-CN" altLang="en-US"/>
          </a:p>
        </p:txBody>
      </p:sp>
    </p:spTree>
    <p:extLst>
      <p:ext uri="{BB962C8B-B14F-4D97-AF65-F5344CB8AC3E}">
        <p14:creationId xmlns:p14="http://schemas.microsoft.com/office/powerpoint/2010/main" val="323369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2018/7/3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dirty="0"/>
              <a:t>Inheritance &amp; </a:t>
            </a:r>
            <a:r>
              <a:rPr lang="en-US" altLang="zh-CN" sz="2800" dirty="0" smtClean="0"/>
              <a:t>Polymorphism</a:t>
            </a:r>
          </a:p>
          <a:p>
            <a:r>
              <a:rPr lang="zh-CN" altLang="en-US" sz="2800" b="1" dirty="0" smtClean="0"/>
              <a:t>继承与多态</a:t>
            </a:r>
            <a:endParaRPr lang="en-US" altLang="zh-C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610" y="357809"/>
            <a:ext cx="2536372" cy="2232873"/>
          </a:xfrm>
          <a:prstGeom prst="rect">
            <a:avLst/>
          </a:prstGeom>
          <a:ln>
            <a:solidFill>
              <a:schemeClr val="bg1"/>
            </a:solidFill>
          </a:ln>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Criticism</a:t>
            </a:r>
            <a:endParaRPr lang="zh-CN" altLang="en-US" dirty="0"/>
          </a:p>
        </p:txBody>
      </p:sp>
      <p:sp>
        <p:nvSpPr>
          <p:cNvPr id="3" name="Content Placeholder 2"/>
          <p:cNvSpPr>
            <a:spLocks noGrp="1"/>
          </p:cNvSpPr>
          <p:nvPr>
            <p:ph idx="1"/>
          </p:nvPr>
        </p:nvSpPr>
        <p:spPr/>
        <p:txBody>
          <a:bodyPr/>
          <a:lstStyle/>
          <a:p>
            <a:r>
              <a:rPr lang="en-US" altLang="zh-CN" dirty="0"/>
              <a:t>Code reuse results in dependency on the </a:t>
            </a:r>
            <a:r>
              <a:rPr lang="en-US" altLang="zh-CN" dirty="0" smtClean="0"/>
              <a:t>components </a:t>
            </a:r>
            <a:r>
              <a:rPr lang="en-US" altLang="zh-CN" dirty="0"/>
              <a:t>being reused. </a:t>
            </a:r>
            <a:endParaRPr lang="en-US" altLang="zh-CN" dirty="0" smtClean="0"/>
          </a:p>
          <a:p>
            <a:r>
              <a:rPr lang="en-US" altLang="zh-CN" dirty="0" smtClean="0"/>
              <a:t>Rob </a:t>
            </a:r>
            <a:r>
              <a:rPr lang="en-US" altLang="zh-CN" dirty="0"/>
              <a:t>Pike </a:t>
            </a:r>
            <a:r>
              <a:rPr lang="en-US" altLang="zh-CN" dirty="0" smtClean="0"/>
              <a:t>opined </a:t>
            </a:r>
            <a:r>
              <a:rPr lang="en-US" altLang="zh-CN" dirty="0"/>
              <a:t>that "</a:t>
            </a:r>
            <a:r>
              <a:rPr lang="en-US" altLang="zh-CN" dirty="0">
                <a:solidFill>
                  <a:srgbClr val="0070C0"/>
                </a:solidFill>
              </a:rPr>
              <a:t>A little copying is better than a little dependency</a:t>
            </a:r>
            <a:r>
              <a:rPr lang="en-US" altLang="zh-CN" dirty="0" smtClean="0"/>
              <a:t>".</a:t>
            </a:r>
          </a:p>
          <a:p>
            <a:r>
              <a:rPr lang="en-US" altLang="zh-CN" dirty="0"/>
              <a:t>When he joined Google, the company was putting heavy emphasis on code reuse. He believes that Google's codebase still suffers from results of that former policy in terms of compilation speed and maintainability.</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79778"/>
            <a:ext cx="2362200" cy="1578379"/>
          </a:xfrm>
          <a:prstGeom prst="rect">
            <a:avLst/>
          </a:prstGeom>
        </p:spPr>
      </p:pic>
    </p:spTree>
    <p:extLst>
      <p:ext uri="{BB962C8B-B14F-4D97-AF65-F5344CB8AC3E}">
        <p14:creationId xmlns:p14="http://schemas.microsoft.com/office/powerpoint/2010/main" val="330323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Inheritance(</a:t>
            </a:r>
            <a:r>
              <a:rPr lang="zh-CN" altLang="en-US" dirty="0" smtClean="0"/>
              <a:t>继承</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smtClean="0">
                <a:solidFill>
                  <a:srgbClr val="0070C0"/>
                </a:solidFill>
              </a:rPr>
              <a:t>Class inheritance </a:t>
            </a:r>
            <a:r>
              <a:rPr lang="en-US" altLang="zh-CN" dirty="0" smtClean="0"/>
              <a:t>means that a </a:t>
            </a:r>
            <a:r>
              <a:rPr lang="en-US" altLang="zh-CN" dirty="0" smtClean="0">
                <a:solidFill>
                  <a:srgbClr val="0070C0"/>
                </a:solidFill>
              </a:rPr>
              <a:t>subclass(</a:t>
            </a:r>
            <a:r>
              <a:rPr lang="zh-CN" altLang="en-US" dirty="0" smtClean="0">
                <a:solidFill>
                  <a:srgbClr val="0070C0"/>
                </a:solidFill>
              </a:rPr>
              <a:t>子类</a:t>
            </a:r>
            <a:r>
              <a:rPr lang="en-US" altLang="zh-CN" dirty="0" smtClean="0">
                <a:solidFill>
                  <a:srgbClr val="0070C0"/>
                </a:solidFill>
              </a:rPr>
              <a:t>) </a:t>
            </a:r>
            <a:r>
              <a:rPr lang="en-US" altLang="zh-CN" dirty="0"/>
              <a:t>has a </a:t>
            </a:r>
            <a:r>
              <a:rPr lang="en-US" altLang="zh-CN" dirty="0" smtClean="0">
                <a:solidFill>
                  <a:srgbClr val="0070C0"/>
                </a:solidFill>
              </a:rPr>
              <a:t>superclass</a:t>
            </a:r>
            <a:r>
              <a:rPr lang="en-US" altLang="zh-CN" dirty="0" smtClean="0">
                <a:solidFill>
                  <a:srgbClr val="00B0F0"/>
                </a:solidFill>
              </a:rPr>
              <a:t> </a:t>
            </a:r>
            <a:r>
              <a:rPr lang="en-US" altLang="zh-CN" dirty="0" smtClean="0"/>
              <a:t>or </a:t>
            </a:r>
            <a:r>
              <a:rPr lang="en-US" altLang="zh-CN" dirty="0"/>
              <a:t>parent </a:t>
            </a:r>
            <a:r>
              <a:rPr lang="en-US" altLang="zh-CN" dirty="0" smtClean="0"/>
              <a:t>class </a:t>
            </a:r>
            <a:r>
              <a:rPr lang="en-US" altLang="zh-CN" dirty="0">
                <a:solidFill>
                  <a:srgbClr val="0070C0"/>
                </a:solidFill>
              </a:rPr>
              <a:t>(</a:t>
            </a:r>
            <a:r>
              <a:rPr lang="zh-CN" altLang="en-US" dirty="0">
                <a:solidFill>
                  <a:srgbClr val="0070C0"/>
                </a:solidFill>
              </a:rPr>
              <a:t>父类</a:t>
            </a:r>
            <a:r>
              <a:rPr lang="en-US" altLang="zh-CN" dirty="0">
                <a:solidFill>
                  <a:srgbClr val="0070C0"/>
                </a:solidFill>
              </a:rPr>
              <a:t>)</a:t>
            </a:r>
            <a:r>
              <a:rPr lang="en-US" altLang="zh-CN" dirty="0"/>
              <a:t> </a:t>
            </a:r>
            <a:r>
              <a:rPr lang="en-US" altLang="zh-CN" dirty="0" smtClean="0"/>
              <a:t>from which </a:t>
            </a:r>
            <a:r>
              <a:rPr lang="en-US" altLang="zh-CN" dirty="0"/>
              <a:t>it inherits operations and internal structure. </a:t>
            </a:r>
            <a:endParaRPr lang="en-US" altLang="zh-CN" dirty="0" smtClean="0"/>
          </a:p>
          <a:p>
            <a:r>
              <a:rPr lang="en-US" altLang="zh-CN" dirty="0" smtClean="0"/>
              <a:t>A subclass can add </a:t>
            </a:r>
            <a:r>
              <a:rPr lang="en-US" altLang="zh-CN" dirty="0"/>
              <a:t>to the operations it inherits or can redefine </a:t>
            </a:r>
            <a:r>
              <a:rPr lang="en-US" altLang="zh-CN" dirty="0" smtClean="0"/>
              <a:t>inherited operations</a:t>
            </a:r>
            <a:r>
              <a:rPr lang="en-US" altLang="zh-CN" dirty="0"/>
              <a:t>. However, classes cannot delete </a:t>
            </a:r>
            <a:r>
              <a:rPr lang="en-US" altLang="zh-CN" dirty="0" smtClean="0"/>
              <a:t>inherited operations</a:t>
            </a:r>
            <a:r>
              <a:rPr lang="en-US" altLang="zh-CN" dirty="0"/>
              <a:t>. </a:t>
            </a:r>
            <a:endParaRPr lang="en-US" altLang="zh-CN" dirty="0" smtClean="0"/>
          </a:p>
          <a:p>
            <a:r>
              <a:rPr lang="en-US" altLang="zh-CN" dirty="0" smtClean="0"/>
              <a:t>It </a:t>
            </a:r>
            <a:r>
              <a:rPr lang="en-US" altLang="zh-CN" dirty="0"/>
              <a:t>is a mechanism for code reuse and to allow independent extensions of the original software via public classes and interfaces.</a:t>
            </a:r>
            <a:endParaRPr lang="zh-CN" altLang="en-US" dirty="0"/>
          </a:p>
        </p:txBody>
      </p:sp>
    </p:spTree>
    <p:extLst>
      <p:ext uri="{BB962C8B-B14F-4D97-AF65-F5344CB8AC3E}">
        <p14:creationId xmlns:p14="http://schemas.microsoft.com/office/powerpoint/2010/main" val="2308730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Class Inheritance</a:t>
            </a:r>
            <a:endParaRPr lang="zh-CN" altLang="en-US" dirty="0"/>
          </a:p>
        </p:txBody>
      </p:sp>
      <p:sp>
        <p:nvSpPr>
          <p:cNvPr id="3" name="Content Placeholder 2"/>
          <p:cNvSpPr>
            <a:spLocks noGrp="1"/>
          </p:cNvSpPr>
          <p:nvPr>
            <p:ph idx="1"/>
          </p:nvPr>
        </p:nvSpPr>
        <p:spPr/>
        <p:txBody>
          <a:bodyPr/>
          <a:lstStyle/>
          <a:p>
            <a:r>
              <a:rPr lang="en-US" altLang="zh-CN" dirty="0"/>
              <a:t>Java supports only </a:t>
            </a:r>
            <a:r>
              <a:rPr lang="en-US" altLang="zh-CN" dirty="0">
                <a:solidFill>
                  <a:srgbClr val="0070C0"/>
                </a:solidFill>
              </a:rPr>
              <a:t>single inheritance</a:t>
            </a:r>
            <a:r>
              <a:rPr lang="en-US" altLang="zh-CN" dirty="0"/>
              <a:t>. That is, a </a:t>
            </a:r>
            <a:r>
              <a:rPr lang="en-US" altLang="zh-CN" dirty="0" smtClean="0">
                <a:solidFill>
                  <a:srgbClr val="0070C0"/>
                </a:solidFill>
              </a:rPr>
              <a:t>subclass</a:t>
            </a:r>
            <a:r>
              <a:rPr lang="en-US" altLang="zh-CN" dirty="0" smtClean="0"/>
              <a:t> </a:t>
            </a:r>
            <a:r>
              <a:rPr lang="en-US" altLang="zh-CN" dirty="0"/>
              <a:t>can be derived from one and only one </a:t>
            </a:r>
            <a:r>
              <a:rPr lang="en-US" altLang="zh-CN" dirty="0" smtClean="0">
                <a:solidFill>
                  <a:srgbClr val="0070C0"/>
                </a:solidFill>
              </a:rPr>
              <a:t>superclass</a:t>
            </a:r>
            <a:r>
              <a:rPr lang="en-US" altLang="zh-CN" dirty="0" smtClean="0"/>
              <a:t>.</a:t>
            </a:r>
          </a:p>
          <a:p>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695" y="3274737"/>
            <a:ext cx="3296706" cy="2902226"/>
          </a:xfrm>
          <a:prstGeom prst="rect">
            <a:avLst/>
          </a:prstGeom>
          <a:ln>
            <a:noFill/>
          </a:ln>
        </p:spPr>
      </p:pic>
    </p:spTree>
    <p:extLst>
      <p:ext uri="{BB962C8B-B14F-4D97-AF65-F5344CB8AC3E}">
        <p14:creationId xmlns:p14="http://schemas.microsoft.com/office/powerpoint/2010/main" val="42530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common-root class(</a:t>
            </a:r>
            <a:r>
              <a:rPr lang="zh-CN" altLang="en-US" dirty="0" smtClean="0"/>
              <a:t>公共根类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Java adopts a so-called common-root approach. All Java classes are derived from a </a:t>
            </a:r>
            <a:r>
              <a:rPr lang="en-US" altLang="zh-CN" dirty="0">
                <a:solidFill>
                  <a:srgbClr val="0070C0"/>
                </a:solidFill>
              </a:rPr>
              <a:t>common root class </a:t>
            </a:r>
            <a:r>
              <a:rPr lang="en-US" altLang="zh-CN" dirty="0"/>
              <a:t>called </a:t>
            </a:r>
            <a:r>
              <a:rPr lang="en-US" altLang="zh-CN" dirty="0" err="1">
                <a:solidFill>
                  <a:srgbClr val="0070C0"/>
                </a:solidFill>
              </a:rPr>
              <a:t>java.lang.Object</a:t>
            </a:r>
            <a:r>
              <a:rPr lang="en-US" altLang="zh-CN" dirty="0" smtClean="0"/>
              <a:t>.</a:t>
            </a:r>
          </a:p>
          <a:p>
            <a:r>
              <a:rPr lang="en-US" altLang="zh-CN" dirty="0"/>
              <a:t>This Object class </a:t>
            </a:r>
            <a:r>
              <a:rPr lang="en-US" altLang="zh-CN" dirty="0">
                <a:solidFill>
                  <a:srgbClr val="0070C0"/>
                </a:solidFill>
              </a:rPr>
              <a:t>defines and implements the common behaviors</a:t>
            </a:r>
            <a:r>
              <a:rPr lang="en-US" altLang="zh-CN" dirty="0"/>
              <a:t> </a:t>
            </a:r>
            <a:r>
              <a:rPr lang="en-US" altLang="zh-CN" dirty="0" smtClean="0"/>
              <a:t>(e.g. the </a:t>
            </a:r>
            <a:r>
              <a:rPr lang="en-US" altLang="zh-CN" dirty="0" err="1" smtClean="0"/>
              <a:t>toString</a:t>
            </a:r>
            <a:r>
              <a:rPr lang="en-US" altLang="zh-CN" dirty="0" smtClean="0"/>
              <a:t> method) that </a:t>
            </a:r>
            <a:r>
              <a:rPr lang="en-US" altLang="zh-CN" dirty="0"/>
              <a:t>are required of all the Java objects running under the JRE.</a:t>
            </a:r>
            <a:endParaRPr lang="en-US" altLang="zh-CN" dirty="0" smtClean="0"/>
          </a:p>
          <a:p>
            <a:pPr lvl="1"/>
            <a:r>
              <a:rPr lang="en-US" altLang="zh-CN" dirty="0"/>
              <a:t>These common behaviors enable the implementation of features such as multi-threading and garbage collector</a:t>
            </a:r>
            <a:r>
              <a:rPr lang="en-US" altLang="zh-CN" dirty="0" smtClean="0"/>
              <a:t>.</a:t>
            </a:r>
          </a:p>
        </p:txBody>
      </p:sp>
    </p:spTree>
    <p:extLst>
      <p:ext uri="{BB962C8B-B14F-4D97-AF65-F5344CB8AC3E}">
        <p14:creationId xmlns:p14="http://schemas.microsoft.com/office/powerpoint/2010/main" val="320812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 of </a:t>
            </a:r>
            <a:r>
              <a:rPr lang="en-US" altLang="zh-CN" dirty="0" err="1" smtClean="0"/>
              <a:t>java.lang.Object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solidFill>
                  <a:srgbClr val="0070C0"/>
                </a:solidFill>
              </a:rPr>
              <a:t>toString</a:t>
            </a:r>
            <a:r>
              <a:rPr lang="en-US" altLang="zh-CN" dirty="0">
                <a:solidFill>
                  <a:srgbClr val="0070C0"/>
                </a:solidFill>
              </a:rPr>
              <a:t>() </a:t>
            </a:r>
            <a:r>
              <a:rPr lang="en-US" altLang="zh-CN" b="0" dirty="0"/>
              <a:t>- Returns a string representation of the object.</a:t>
            </a:r>
          </a:p>
          <a:p>
            <a:r>
              <a:rPr lang="en-US" altLang="zh-CN" dirty="0">
                <a:solidFill>
                  <a:srgbClr val="0070C0"/>
                </a:solidFill>
              </a:rPr>
              <a:t>equals() </a:t>
            </a:r>
            <a:r>
              <a:rPr lang="en-US" altLang="zh-CN" b="0" dirty="0"/>
              <a:t>- Indicates whether some other object is "equal to" this one. </a:t>
            </a:r>
          </a:p>
          <a:p>
            <a:r>
              <a:rPr lang="en-US" altLang="zh-CN" dirty="0" err="1">
                <a:solidFill>
                  <a:schemeClr val="accent5"/>
                </a:solidFill>
              </a:rPr>
              <a:t>hashCode</a:t>
            </a:r>
            <a:r>
              <a:rPr lang="en-US" altLang="zh-CN" dirty="0">
                <a:solidFill>
                  <a:schemeClr val="accent5"/>
                </a:solidFill>
              </a:rPr>
              <a:t>() </a:t>
            </a:r>
            <a:r>
              <a:rPr lang="en-US" altLang="zh-CN" b="0" dirty="0"/>
              <a:t>- Returns a hash code value for the object. </a:t>
            </a:r>
          </a:p>
          <a:p>
            <a:r>
              <a:rPr lang="en-US" altLang="zh-CN" dirty="0" err="1" smtClean="0"/>
              <a:t>getClass</a:t>
            </a:r>
            <a:r>
              <a:rPr lang="en-US" altLang="zh-CN" dirty="0"/>
              <a:t>() </a:t>
            </a:r>
            <a:r>
              <a:rPr lang="en-US" altLang="zh-CN" b="0" dirty="0"/>
              <a:t>- Returns the runtime class of an object. </a:t>
            </a:r>
          </a:p>
          <a:p>
            <a:r>
              <a:rPr lang="en-US" altLang="zh-CN" dirty="0" smtClean="0"/>
              <a:t>clone</a:t>
            </a:r>
            <a:r>
              <a:rPr lang="en-US" altLang="zh-CN" dirty="0"/>
              <a:t>() </a:t>
            </a:r>
            <a:r>
              <a:rPr lang="en-US" altLang="zh-CN" b="0" dirty="0"/>
              <a:t>- Creates and returns a copy of this </a:t>
            </a:r>
            <a:r>
              <a:rPr lang="en-US" altLang="zh-CN" b="0" dirty="0" smtClean="0"/>
              <a:t>object.</a:t>
            </a:r>
          </a:p>
          <a:p>
            <a:r>
              <a:rPr lang="en-US" altLang="zh-CN" dirty="0" smtClean="0"/>
              <a:t>finalize</a:t>
            </a:r>
            <a:r>
              <a:rPr lang="en-US" altLang="zh-CN" dirty="0"/>
              <a:t>() </a:t>
            </a:r>
            <a:r>
              <a:rPr lang="en-US" altLang="zh-CN" b="0" dirty="0"/>
              <a:t>- Called by the garbage collector on an object when garbage collection determines that there are no more references to the object. </a:t>
            </a:r>
            <a:endParaRPr lang="en-US" altLang="zh-CN" b="0" dirty="0" smtClean="0"/>
          </a:p>
          <a:p>
            <a:r>
              <a:rPr lang="en-US" altLang="zh-CN" b="0" dirty="0" smtClean="0"/>
              <a:t>… </a:t>
            </a:r>
            <a:endParaRPr lang="en-US" altLang="zh-CN" b="0" dirty="0" smtClean="0"/>
          </a:p>
          <a:p>
            <a:endParaRPr lang="en-US" altLang="zh-CN" dirty="0" smtClean="0"/>
          </a:p>
        </p:txBody>
      </p:sp>
    </p:spTree>
    <p:extLst>
      <p:ext uri="{BB962C8B-B14F-4D97-AF65-F5344CB8AC3E}">
        <p14:creationId xmlns:p14="http://schemas.microsoft.com/office/powerpoint/2010/main" val="363480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Inheritance Example</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dirty="0"/>
              <a:t>public </a:t>
            </a:r>
            <a:r>
              <a:rPr lang="en-US" altLang="zh-CN" dirty="0">
                <a:solidFill>
                  <a:srgbClr val="0070C0"/>
                </a:solidFill>
              </a:rPr>
              <a:t>class </a:t>
            </a:r>
            <a:r>
              <a:rPr lang="en-US" altLang="zh-CN" dirty="0"/>
              <a:t>Circle </a:t>
            </a:r>
            <a:r>
              <a:rPr lang="en-US" altLang="zh-CN" dirty="0" smtClean="0"/>
              <a:t>{</a:t>
            </a:r>
          </a:p>
          <a:p>
            <a:pPr marL="0" indent="0">
              <a:buNone/>
            </a:pPr>
            <a:r>
              <a:rPr lang="en-US" altLang="zh-CN" dirty="0" smtClean="0"/>
              <a:t>…</a:t>
            </a:r>
            <a:endParaRPr lang="en-US" altLang="zh-CN" dirty="0"/>
          </a:p>
          <a:p>
            <a:pPr marL="0" indent="0">
              <a:buNone/>
            </a:pPr>
            <a:r>
              <a:rPr lang="en-US" altLang="zh-CN" dirty="0" smtClean="0"/>
              <a:t>}</a:t>
            </a:r>
          </a:p>
          <a:p>
            <a:pPr marL="0" indent="0">
              <a:buNone/>
            </a:pPr>
            <a:endParaRPr lang="en-US" altLang="zh-CN" dirty="0" smtClean="0"/>
          </a:p>
          <a:p>
            <a:pPr marL="0" indent="0">
              <a:buNone/>
            </a:pPr>
            <a:r>
              <a:rPr lang="en-US" altLang="zh-CN" dirty="0"/>
              <a:t>public class Cylinder </a:t>
            </a:r>
            <a:r>
              <a:rPr lang="en-US" altLang="zh-CN" dirty="0">
                <a:solidFill>
                  <a:srgbClr val="0070C0"/>
                </a:solidFill>
              </a:rPr>
              <a:t>extends </a:t>
            </a:r>
            <a:r>
              <a:rPr lang="en-US" altLang="zh-CN" dirty="0"/>
              <a:t>Circle {</a:t>
            </a:r>
          </a:p>
          <a:p>
            <a:pPr marL="0" indent="0">
              <a:buNone/>
            </a:pPr>
            <a:r>
              <a:rPr lang="en-US" altLang="zh-CN" dirty="0"/>
              <a:t>…</a:t>
            </a:r>
          </a:p>
          <a:p>
            <a:pPr marL="0" indent="0">
              <a:buNone/>
            </a:pPr>
            <a:r>
              <a:rPr lang="en-US" altLang="zh-CN" dirty="0"/>
              <a:t>}</a:t>
            </a:r>
            <a:endParaRPr lang="zh-CN" altLang="en-US" dirty="0"/>
          </a:p>
          <a:p>
            <a:pPr marL="0" indent="0">
              <a:buNone/>
            </a:pPr>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850" y="700882"/>
            <a:ext cx="2095500" cy="2114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592" y="3949699"/>
            <a:ext cx="2095500" cy="2362200"/>
          </a:xfrm>
          <a:prstGeom prst="rect">
            <a:avLst/>
          </a:prstGeom>
        </p:spPr>
      </p:pic>
    </p:spTree>
    <p:extLst>
      <p:ext uri="{BB962C8B-B14F-4D97-AF65-F5344CB8AC3E}">
        <p14:creationId xmlns:p14="http://schemas.microsoft.com/office/powerpoint/2010/main" val="402160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More on </a:t>
            </a:r>
            <a:r>
              <a:rPr lang="en-US" altLang="zh-CN" dirty="0" smtClean="0"/>
              <a:t>Constructors</a:t>
            </a:r>
            <a:endParaRPr lang="zh-CN" altLang="en-US" dirty="0"/>
          </a:p>
        </p:txBody>
      </p:sp>
      <p:sp>
        <p:nvSpPr>
          <p:cNvPr id="3" name="Content Placeholder 2"/>
          <p:cNvSpPr>
            <a:spLocks noGrp="1"/>
          </p:cNvSpPr>
          <p:nvPr>
            <p:ph idx="1"/>
          </p:nvPr>
        </p:nvSpPr>
        <p:spPr/>
        <p:txBody>
          <a:bodyPr>
            <a:normAutofit/>
          </a:bodyPr>
          <a:lstStyle/>
          <a:p>
            <a:r>
              <a:rPr lang="en-US" altLang="zh-CN" dirty="0" smtClean="0"/>
              <a:t>Subclass </a:t>
            </a:r>
            <a:r>
              <a:rPr lang="en-US" altLang="zh-CN" dirty="0"/>
              <a:t>inherits all the variables and methods from its </a:t>
            </a:r>
            <a:r>
              <a:rPr lang="en-US" altLang="zh-CN" dirty="0" smtClean="0"/>
              <a:t>superclass. </a:t>
            </a:r>
          </a:p>
          <a:p>
            <a:r>
              <a:rPr lang="en-US" altLang="zh-CN" dirty="0" smtClean="0"/>
              <a:t>Nonetheless</a:t>
            </a:r>
            <a:r>
              <a:rPr lang="en-US" altLang="zh-CN" dirty="0"/>
              <a:t>, </a:t>
            </a:r>
            <a:r>
              <a:rPr lang="en-US" altLang="zh-CN" dirty="0">
                <a:solidFill>
                  <a:srgbClr val="0070C0"/>
                </a:solidFill>
              </a:rPr>
              <a:t>the subclass does not inherit the constructors of its </a:t>
            </a:r>
            <a:r>
              <a:rPr lang="en-US" altLang="zh-CN" dirty="0" smtClean="0">
                <a:solidFill>
                  <a:srgbClr val="0070C0"/>
                </a:solidFill>
              </a:rPr>
              <a:t>superclass. </a:t>
            </a:r>
            <a:r>
              <a:rPr lang="en-US" altLang="zh-CN" dirty="0">
                <a:solidFill>
                  <a:srgbClr val="0070C0"/>
                </a:solidFill>
              </a:rPr>
              <a:t>Each class </a:t>
            </a:r>
            <a:r>
              <a:rPr lang="en-US" altLang="zh-CN" dirty="0" smtClean="0">
                <a:solidFill>
                  <a:srgbClr val="0070C0"/>
                </a:solidFill>
              </a:rPr>
              <a:t>defines </a:t>
            </a:r>
            <a:r>
              <a:rPr lang="en-US" altLang="zh-CN" dirty="0">
                <a:solidFill>
                  <a:srgbClr val="0070C0"/>
                </a:solidFill>
              </a:rPr>
              <a:t>its own constructors</a:t>
            </a:r>
            <a:r>
              <a:rPr lang="en-US" altLang="zh-CN" dirty="0" smtClean="0">
                <a:solidFill>
                  <a:srgbClr val="00B0F0"/>
                </a:solidFill>
              </a:rPr>
              <a:t>.</a:t>
            </a:r>
          </a:p>
        </p:txBody>
      </p:sp>
    </p:spTree>
    <p:extLst>
      <p:ext uri="{BB962C8B-B14F-4D97-AF65-F5344CB8AC3E}">
        <p14:creationId xmlns:p14="http://schemas.microsoft.com/office/powerpoint/2010/main" val="311631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More on Constructors</a:t>
            </a:r>
            <a:endParaRPr lang="zh-CN" altLang="en-US" dirty="0"/>
          </a:p>
        </p:txBody>
      </p:sp>
      <p:sp>
        <p:nvSpPr>
          <p:cNvPr id="3" name="Content Placeholder 2"/>
          <p:cNvSpPr>
            <a:spLocks noGrp="1"/>
          </p:cNvSpPr>
          <p:nvPr>
            <p:ph idx="1"/>
          </p:nvPr>
        </p:nvSpPr>
        <p:spPr/>
        <p:txBody>
          <a:bodyPr/>
          <a:lstStyle/>
          <a:p>
            <a:r>
              <a:rPr lang="en-US" altLang="zh-CN" dirty="0"/>
              <a:t>In the body of a constructor, you can use </a:t>
            </a:r>
            <a:r>
              <a:rPr lang="en-US" altLang="zh-CN" dirty="0">
                <a:solidFill>
                  <a:srgbClr val="0070C0"/>
                </a:solidFill>
              </a:rPr>
              <a:t>super(</a:t>
            </a:r>
            <a:r>
              <a:rPr lang="en-US" altLang="zh-CN" dirty="0" err="1">
                <a:solidFill>
                  <a:srgbClr val="0070C0"/>
                </a:solidFill>
              </a:rPr>
              <a:t>args</a:t>
            </a:r>
            <a:r>
              <a:rPr lang="en-US" altLang="zh-CN" dirty="0">
                <a:solidFill>
                  <a:srgbClr val="0070C0"/>
                </a:solidFill>
              </a:rPr>
              <a:t>) </a:t>
            </a:r>
            <a:r>
              <a:rPr lang="en-US" altLang="zh-CN" dirty="0"/>
              <a:t>to invoke a constructor of its immediate superclass. </a:t>
            </a:r>
          </a:p>
          <a:p>
            <a:r>
              <a:rPr lang="en-US" altLang="zh-CN" dirty="0" smtClean="0"/>
              <a:t>Note </a:t>
            </a:r>
            <a:r>
              <a:rPr lang="en-US" altLang="zh-CN" dirty="0"/>
              <a:t>that super(</a:t>
            </a:r>
            <a:r>
              <a:rPr lang="en-US" altLang="zh-CN" dirty="0" err="1"/>
              <a:t>args</a:t>
            </a:r>
            <a:r>
              <a:rPr lang="en-US" altLang="zh-CN" dirty="0"/>
              <a:t>), </a:t>
            </a:r>
            <a:r>
              <a:rPr lang="en-US" altLang="zh-CN" dirty="0" smtClean="0"/>
              <a:t>if </a:t>
            </a:r>
            <a:r>
              <a:rPr lang="en-US" altLang="zh-CN" dirty="0"/>
              <a:t>it is used, must be the first statement in the </a:t>
            </a:r>
            <a:r>
              <a:rPr lang="en-US" altLang="zh-CN" dirty="0" smtClean="0"/>
              <a:t>subclass</a:t>
            </a:r>
            <a:r>
              <a:rPr lang="en-US" altLang="zh-CN" dirty="0"/>
              <a:t>' constructor. If it is not used in the constructor, Java compiler automatically insert a </a:t>
            </a:r>
            <a:r>
              <a:rPr lang="en-US" altLang="zh-CN" dirty="0">
                <a:solidFill>
                  <a:srgbClr val="0070C0"/>
                </a:solidFill>
              </a:rPr>
              <a:t>super() </a:t>
            </a:r>
            <a:r>
              <a:rPr lang="en-US" altLang="zh-CN" dirty="0"/>
              <a:t>statement to invoke the no-</a:t>
            </a:r>
            <a:r>
              <a:rPr lang="en-US" altLang="zh-CN" dirty="0" err="1"/>
              <a:t>arg</a:t>
            </a:r>
            <a:r>
              <a:rPr lang="en-US" altLang="zh-CN" dirty="0"/>
              <a:t> constructor of its immediate superclass. </a:t>
            </a:r>
            <a:endParaRPr lang="en-US" altLang="zh-CN" dirty="0">
              <a:solidFill>
                <a:srgbClr val="00B0F0"/>
              </a:solidFill>
            </a:endParaRPr>
          </a:p>
          <a:p>
            <a:endParaRPr lang="zh-CN" altLang="en-US" dirty="0"/>
          </a:p>
        </p:txBody>
      </p:sp>
    </p:spTree>
    <p:extLst>
      <p:ext uri="{BB962C8B-B14F-4D97-AF65-F5344CB8AC3E}">
        <p14:creationId xmlns:p14="http://schemas.microsoft.com/office/powerpoint/2010/main" val="198739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8650" y="365126"/>
            <a:ext cx="7886700" cy="6154944"/>
          </a:xfrm>
        </p:spPr>
        <p:txBody>
          <a:bodyPr>
            <a:normAutofit fontScale="70000" lnSpcReduction="20000"/>
          </a:bodyPr>
          <a:lstStyle/>
          <a:p>
            <a:pPr marL="0" indent="0">
              <a:buNone/>
            </a:pPr>
            <a:r>
              <a:rPr lang="en-US" altLang="zh-CN" dirty="0"/>
              <a:t>public </a:t>
            </a:r>
            <a:r>
              <a:rPr lang="en-US" altLang="zh-CN" dirty="0">
                <a:solidFill>
                  <a:srgbClr val="0070C0"/>
                </a:solidFill>
              </a:rPr>
              <a:t>class </a:t>
            </a:r>
            <a:r>
              <a:rPr lang="en-US" altLang="zh-CN" dirty="0"/>
              <a:t>Circle {</a:t>
            </a:r>
          </a:p>
          <a:p>
            <a:pPr marL="0" indent="0">
              <a:buNone/>
            </a:pPr>
            <a:r>
              <a:rPr lang="en-US" altLang="zh-CN" dirty="0"/>
              <a:t>   </a:t>
            </a:r>
            <a:r>
              <a:rPr lang="en-US" altLang="zh-CN" dirty="0">
                <a:solidFill>
                  <a:srgbClr val="00B050"/>
                </a:solidFill>
              </a:rPr>
              <a:t>// private instance variables</a:t>
            </a:r>
          </a:p>
          <a:p>
            <a:pPr marL="0" indent="0">
              <a:buNone/>
            </a:pPr>
            <a:r>
              <a:rPr lang="en-US" altLang="zh-CN" dirty="0"/>
              <a:t>   private double radius;</a:t>
            </a:r>
          </a:p>
          <a:p>
            <a:pPr marL="0" indent="0">
              <a:buNone/>
            </a:pPr>
            <a:r>
              <a:rPr lang="en-US" altLang="zh-CN" dirty="0"/>
              <a:t>   private String color;</a:t>
            </a:r>
          </a:p>
          <a:p>
            <a:pPr marL="0" indent="0">
              <a:buNone/>
            </a:pPr>
            <a:r>
              <a:rPr lang="en-US" altLang="zh-CN" dirty="0"/>
              <a:t>   </a:t>
            </a:r>
            <a:r>
              <a:rPr lang="en-US" altLang="zh-CN" dirty="0">
                <a:solidFill>
                  <a:srgbClr val="00B050"/>
                </a:solidFill>
              </a:rPr>
              <a:t>// Constructors</a:t>
            </a:r>
          </a:p>
          <a:p>
            <a:pPr marL="0" indent="0">
              <a:buNone/>
            </a:pPr>
            <a:r>
              <a:rPr lang="en-US" altLang="zh-CN" dirty="0"/>
              <a:t>   public Circle() {</a:t>
            </a:r>
          </a:p>
          <a:p>
            <a:pPr marL="0" indent="0">
              <a:buNone/>
            </a:pPr>
            <a:r>
              <a:rPr lang="en-US" altLang="zh-CN" dirty="0"/>
              <a:t>      </a:t>
            </a:r>
            <a:r>
              <a:rPr lang="en-US" altLang="zh-CN" dirty="0" err="1"/>
              <a:t>this.radius</a:t>
            </a:r>
            <a:r>
              <a:rPr lang="en-US" altLang="zh-CN" dirty="0"/>
              <a:t> = 1.0;</a:t>
            </a:r>
          </a:p>
          <a:p>
            <a:pPr marL="0" indent="0">
              <a:buNone/>
            </a:pPr>
            <a:r>
              <a:rPr lang="en-US" altLang="zh-CN" dirty="0"/>
              <a:t>      </a:t>
            </a:r>
            <a:r>
              <a:rPr lang="en-US" altLang="zh-CN" dirty="0" err="1"/>
              <a:t>this.color</a:t>
            </a:r>
            <a:r>
              <a:rPr lang="en-US" altLang="zh-CN" dirty="0"/>
              <a:t> = "red";</a:t>
            </a:r>
          </a:p>
          <a:p>
            <a:pPr marL="0" indent="0">
              <a:buNone/>
            </a:pPr>
            <a:r>
              <a:rPr lang="en-US" altLang="zh-CN" dirty="0"/>
              <a:t>   }</a:t>
            </a:r>
          </a:p>
          <a:p>
            <a:pPr marL="0" indent="0">
              <a:buNone/>
            </a:pPr>
            <a:r>
              <a:rPr lang="en-US" altLang="zh-CN" dirty="0"/>
              <a:t>   </a:t>
            </a:r>
            <a:r>
              <a:rPr lang="en-US" altLang="zh-CN" dirty="0">
                <a:solidFill>
                  <a:srgbClr val="00B050"/>
                </a:solidFill>
              </a:rPr>
              <a:t>// </a:t>
            </a:r>
            <a:r>
              <a:rPr lang="en-US" altLang="zh-CN" dirty="0" err="1">
                <a:solidFill>
                  <a:srgbClr val="00B050"/>
                </a:solidFill>
              </a:rPr>
              <a:t>Describle</a:t>
            </a:r>
            <a:r>
              <a:rPr lang="en-US" altLang="zh-CN" dirty="0">
                <a:solidFill>
                  <a:srgbClr val="00B050"/>
                </a:solidFill>
              </a:rPr>
              <a:t> itself</a:t>
            </a:r>
          </a:p>
          <a:p>
            <a:pPr marL="0" indent="0">
              <a:buNone/>
            </a:pPr>
            <a:r>
              <a:rPr lang="en-US" altLang="zh-CN" dirty="0"/>
              <a:t>   public String </a:t>
            </a:r>
            <a:r>
              <a:rPr lang="en-US" altLang="zh-CN" dirty="0" err="1"/>
              <a:t>toString</a:t>
            </a:r>
            <a:r>
              <a:rPr lang="en-US" altLang="zh-CN" dirty="0"/>
              <a:t>() {</a:t>
            </a:r>
          </a:p>
          <a:p>
            <a:pPr marL="0" indent="0">
              <a:buNone/>
            </a:pPr>
            <a:r>
              <a:rPr lang="en-US" altLang="zh-CN" dirty="0"/>
              <a:t>      return "Circle[radius=" + radius + ",color=" + color + "]";</a:t>
            </a:r>
          </a:p>
          <a:p>
            <a:pPr marL="0" indent="0">
              <a:buNone/>
            </a:pPr>
            <a:r>
              <a:rPr lang="en-US" altLang="zh-CN" dirty="0"/>
              <a:t>   }</a:t>
            </a:r>
          </a:p>
          <a:p>
            <a:pPr marL="0" indent="0">
              <a:buNone/>
            </a:pPr>
            <a:r>
              <a:rPr lang="en-US" altLang="zh-CN" dirty="0"/>
              <a:t>   </a:t>
            </a:r>
            <a:r>
              <a:rPr lang="en-US" altLang="zh-CN" dirty="0">
                <a:solidFill>
                  <a:srgbClr val="00B050"/>
                </a:solidFill>
              </a:rPr>
              <a:t>// Return the area of this Circle</a:t>
            </a:r>
          </a:p>
          <a:p>
            <a:pPr marL="0" indent="0">
              <a:buNone/>
            </a:pPr>
            <a:r>
              <a:rPr lang="en-US" altLang="zh-CN" dirty="0"/>
              <a:t>   public double </a:t>
            </a:r>
            <a:r>
              <a:rPr lang="en-US" altLang="zh-CN" dirty="0" err="1"/>
              <a:t>getArea</a:t>
            </a:r>
            <a:r>
              <a:rPr lang="en-US" altLang="zh-CN" dirty="0"/>
              <a:t>() {</a:t>
            </a:r>
          </a:p>
          <a:p>
            <a:pPr marL="0" indent="0">
              <a:buNone/>
            </a:pPr>
            <a:r>
              <a:rPr lang="en-US" altLang="zh-CN" dirty="0"/>
              <a:t>      return radius * radius * </a:t>
            </a:r>
            <a:r>
              <a:rPr lang="en-US" altLang="zh-CN" dirty="0" err="1"/>
              <a:t>Math.PI</a:t>
            </a:r>
            <a:r>
              <a:rPr lang="en-US" altLang="zh-CN" dirty="0" smtClean="0"/>
              <a:t>;</a:t>
            </a:r>
          </a:p>
          <a:p>
            <a:pPr marL="0" indent="0">
              <a:buNone/>
            </a:pPr>
            <a:r>
              <a:rPr lang="en-US" altLang="zh-CN" dirty="0"/>
              <a:t> </a:t>
            </a:r>
            <a:r>
              <a:rPr lang="en-US" altLang="zh-CN" dirty="0" smtClean="0"/>
              <a:t>  }</a:t>
            </a:r>
            <a:endParaRPr lang="en-US" altLang="zh-CN" dirty="0"/>
          </a:p>
          <a:p>
            <a:pPr marL="0" indent="0">
              <a:buNone/>
            </a:pPr>
            <a:r>
              <a:rPr lang="en-US" altLang="zh-CN" dirty="0" smtClean="0"/>
              <a:t>   …</a:t>
            </a:r>
            <a:endParaRPr lang="en-US" altLang="zh-CN" dirty="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583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234457"/>
          </a:xfrm>
        </p:spPr>
        <p:txBody>
          <a:bodyPr>
            <a:normAutofit fontScale="92500" lnSpcReduction="20000"/>
          </a:bodyPr>
          <a:lstStyle/>
          <a:p>
            <a:pPr marL="0" indent="0">
              <a:buNone/>
            </a:pPr>
            <a:r>
              <a:rPr lang="en-US" altLang="zh-CN" dirty="0"/>
              <a:t>public class Cylinder extends Circle {</a:t>
            </a:r>
          </a:p>
          <a:p>
            <a:pPr marL="0" indent="0">
              <a:buNone/>
            </a:pPr>
            <a:r>
              <a:rPr lang="en-US" altLang="zh-CN" dirty="0"/>
              <a:t>   </a:t>
            </a:r>
            <a:r>
              <a:rPr lang="en-US" altLang="zh-CN" dirty="0">
                <a:solidFill>
                  <a:srgbClr val="00B050"/>
                </a:solidFill>
              </a:rPr>
              <a:t>// private instance variable</a:t>
            </a:r>
          </a:p>
          <a:p>
            <a:pPr marL="0" indent="0">
              <a:buNone/>
            </a:pPr>
            <a:r>
              <a:rPr lang="en-US" altLang="zh-CN" dirty="0"/>
              <a:t>   private double height;</a:t>
            </a:r>
          </a:p>
          <a:p>
            <a:pPr marL="0" indent="0">
              <a:buNone/>
            </a:pPr>
            <a:r>
              <a:rPr lang="en-US" altLang="zh-CN" dirty="0"/>
              <a:t>   </a:t>
            </a:r>
          </a:p>
          <a:p>
            <a:pPr marL="0" indent="0">
              <a:buNone/>
            </a:pPr>
            <a:r>
              <a:rPr lang="en-US" altLang="zh-CN" dirty="0"/>
              <a:t>   </a:t>
            </a:r>
            <a:r>
              <a:rPr lang="en-US" altLang="zh-CN" dirty="0">
                <a:solidFill>
                  <a:srgbClr val="00B050"/>
                </a:solidFill>
              </a:rPr>
              <a:t>// Constructors</a:t>
            </a:r>
          </a:p>
          <a:p>
            <a:pPr marL="0" indent="0">
              <a:buNone/>
            </a:pPr>
            <a:r>
              <a:rPr lang="en-US" altLang="zh-CN" dirty="0"/>
              <a:t>   public Cylinder() {</a:t>
            </a:r>
          </a:p>
          <a:p>
            <a:pPr marL="0" indent="0">
              <a:buNone/>
            </a:pPr>
            <a:r>
              <a:rPr lang="en-US" altLang="zh-CN" dirty="0"/>
              <a:t>      </a:t>
            </a:r>
            <a:r>
              <a:rPr lang="en-US" altLang="zh-CN" dirty="0">
                <a:solidFill>
                  <a:srgbClr val="0070C0"/>
                </a:solidFill>
              </a:rPr>
              <a:t>super();  </a:t>
            </a:r>
            <a:r>
              <a:rPr lang="en-US" altLang="zh-CN" dirty="0">
                <a:solidFill>
                  <a:srgbClr val="00B050"/>
                </a:solidFill>
              </a:rPr>
              <a:t>// invoke superclass' constructor Circle()</a:t>
            </a:r>
          </a:p>
          <a:p>
            <a:pPr marL="0" indent="0">
              <a:buNone/>
            </a:pPr>
            <a:r>
              <a:rPr lang="en-US" altLang="zh-CN" dirty="0"/>
              <a:t>      </a:t>
            </a:r>
            <a:r>
              <a:rPr lang="en-US" altLang="zh-CN" dirty="0" err="1"/>
              <a:t>this.height</a:t>
            </a:r>
            <a:r>
              <a:rPr lang="en-US" altLang="zh-CN" dirty="0"/>
              <a:t> = 1.0;</a:t>
            </a:r>
          </a:p>
          <a:p>
            <a:pPr marL="0" indent="0">
              <a:buNone/>
            </a:pPr>
            <a:r>
              <a:rPr lang="en-US" altLang="zh-CN" dirty="0"/>
              <a:t>   }</a:t>
            </a:r>
          </a:p>
          <a:p>
            <a:pPr marL="0" indent="0">
              <a:buNone/>
            </a:pPr>
            <a:r>
              <a:rPr lang="en-US" altLang="zh-CN" dirty="0"/>
              <a:t>   public Cylinder(double height) {</a:t>
            </a:r>
          </a:p>
          <a:p>
            <a:pPr marL="0" indent="0">
              <a:buNone/>
            </a:pPr>
            <a:r>
              <a:rPr lang="en-US" altLang="zh-CN" dirty="0"/>
              <a:t>      </a:t>
            </a:r>
            <a:r>
              <a:rPr lang="en-US" altLang="zh-CN" dirty="0">
                <a:solidFill>
                  <a:srgbClr val="0070C0"/>
                </a:solidFill>
              </a:rPr>
              <a:t>super();  </a:t>
            </a:r>
            <a:r>
              <a:rPr lang="en-US" altLang="zh-CN" dirty="0">
                <a:solidFill>
                  <a:srgbClr val="00B050"/>
                </a:solidFill>
              </a:rPr>
              <a:t>// invoke superclass' constructor Circle()</a:t>
            </a:r>
          </a:p>
          <a:p>
            <a:pPr marL="0" indent="0">
              <a:buNone/>
            </a:pPr>
            <a:r>
              <a:rPr lang="en-US" altLang="zh-CN" dirty="0"/>
              <a:t>      </a:t>
            </a:r>
            <a:r>
              <a:rPr lang="en-US" altLang="zh-CN" dirty="0" err="1"/>
              <a:t>this.height</a:t>
            </a:r>
            <a:r>
              <a:rPr lang="en-US" altLang="zh-CN" dirty="0"/>
              <a:t> = height;</a:t>
            </a:r>
          </a:p>
          <a:p>
            <a:pPr marL="0" indent="0">
              <a:buNone/>
            </a:pPr>
            <a:r>
              <a:rPr lang="en-US" altLang="zh-CN" dirty="0"/>
              <a:t>   </a:t>
            </a:r>
            <a:r>
              <a:rPr lang="en-US" altLang="zh-CN" dirty="0" smtClean="0"/>
              <a:t>}</a:t>
            </a:r>
          </a:p>
          <a:p>
            <a:pPr marL="0" indent="0">
              <a:buNone/>
            </a:pPr>
            <a:r>
              <a:rPr lang="en-US" altLang="zh-CN" dirty="0"/>
              <a:t> </a:t>
            </a:r>
            <a:r>
              <a:rPr lang="en-US" altLang="zh-CN" dirty="0" smtClean="0"/>
              <a:t>  …</a:t>
            </a:r>
          </a:p>
          <a:p>
            <a:pPr marL="0" indent="0">
              <a:buNone/>
            </a:pPr>
            <a:r>
              <a:rPr lang="en-US" altLang="zh-CN" dirty="0"/>
              <a:t>}</a:t>
            </a:r>
            <a:endParaRPr lang="zh-CN" altLang="en-US" dirty="0"/>
          </a:p>
        </p:txBody>
      </p:sp>
    </p:spTree>
    <p:extLst>
      <p:ext uri="{BB962C8B-B14F-4D97-AF65-F5344CB8AC3E}">
        <p14:creationId xmlns:p14="http://schemas.microsoft.com/office/powerpoint/2010/main" val="281587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Problem</a:t>
            </a:r>
            <a:endParaRPr lang="zh-CN" altLang="en-US" dirty="0"/>
          </a:p>
        </p:txBody>
      </p:sp>
      <p:sp>
        <p:nvSpPr>
          <p:cNvPr id="3" name="Content Placeholder 2"/>
          <p:cNvSpPr>
            <a:spLocks noGrp="1"/>
          </p:cNvSpPr>
          <p:nvPr>
            <p:ph idx="1"/>
          </p:nvPr>
        </p:nvSpPr>
        <p:spPr/>
        <p:txBody>
          <a:bodyPr/>
          <a:lstStyle/>
          <a:p>
            <a:r>
              <a:rPr lang="en-US" altLang="zh-CN" dirty="0"/>
              <a:t>How to sort student by different attribute</a:t>
            </a:r>
            <a:r>
              <a:rPr lang="en-US" altLang="zh-CN" dirty="0" smtClean="0"/>
              <a:t>?</a:t>
            </a:r>
          </a:p>
          <a:p>
            <a:pPr lvl="1"/>
            <a:r>
              <a:rPr lang="en-US" altLang="zh-CN" dirty="0"/>
              <a:t>By weight?</a:t>
            </a:r>
          </a:p>
          <a:p>
            <a:pPr lvl="1"/>
            <a:r>
              <a:rPr lang="en-US" altLang="zh-CN" dirty="0" smtClean="0"/>
              <a:t>By height?</a:t>
            </a:r>
          </a:p>
          <a:p>
            <a:pPr lvl="1"/>
            <a:r>
              <a:rPr lang="en-US" altLang="zh-CN" dirty="0" smtClean="0"/>
              <a:t>By name?</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216" y="3408915"/>
            <a:ext cx="3627477" cy="2448547"/>
          </a:xfrm>
          <a:prstGeom prst="rect">
            <a:avLst/>
          </a:prstGeom>
        </p:spPr>
      </p:pic>
    </p:spTree>
    <p:extLst>
      <p:ext uri="{BB962C8B-B14F-4D97-AF65-F5344CB8AC3E}">
        <p14:creationId xmlns:p14="http://schemas.microsoft.com/office/powerpoint/2010/main" val="716585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Keyword "super</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Inside </a:t>
            </a:r>
            <a:r>
              <a:rPr lang="en-US" altLang="zh-CN" dirty="0"/>
              <a:t>a class definition, you can use the keyword </a:t>
            </a:r>
            <a:r>
              <a:rPr lang="en-US" altLang="zh-CN" dirty="0" smtClean="0"/>
              <a:t>“</a:t>
            </a:r>
            <a:r>
              <a:rPr lang="en-US" altLang="zh-CN" dirty="0" smtClean="0">
                <a:solidFill>
                  <a:srgbClr val="0070C0"/>
                </a:solidFill>
              </a:rPr>
              <a:t>this</a:t>
            </a:r>
            <a:r>
              <a:rPr lang="en-US" altLang="zh-CN" dirty="0"/>
              <a:t>”</a:t>
            </a:r>
            <a:r>
              <a:rPr lang="en-US" altLang="zh-CN" dirty="0" smtClean="0"/>
              <a:t> </a:t>
            </a:r>
            <a:r>
              <a:rPr lang="en-US" altLang="zh-CN" dirty="0"/>
              <a:t>to refer to this instance. </a:t>
            </a:r>
            <a:endParaRPr lang="en-US" altLang="zh-CN" dirty="0" smtClean="0"/>
          </a:p>
          <a:p>
            <a:r>
              <a:rPr lang="en-US" altLang="zh-CN" dirty="0" smtClean="0"/>
              <a:t>Similarly</a:t>
            </a:r>
            <a:r>
              <a:rPr lang="en-US" altLang="zh-CN" dirty="0"/>
              <a:t>, the keyword </a:t>
            </a:r>
            <a:r>
              <a:rPr lang="en-US" altLang="zh-CN" dirty="0" smtClean="0"/>
              <a:t>“</a:t>
            </a:r>
            <a:r>
              <a:rPr lang="en-US" altLang="zh-CN" dirty="0" smtClean="0">
                <a:solidFill>
                  <a:srgbClr val="0070C0"/>
                </a:solidFill>
              </a:rPr>
              <a:t>super</a:t>
            </a:r>
            <a:r>
              <a:rPr lang="en-US" altLang="zh-CN" dirty="0"/>
              <a:t>”</a:t>
            </a:r>
            <a:r>
              <a:rPr lang="en-US" altLang="zh-CN" dirty="0" smtClean="0"/>
              <a:t> </a:t>
            </a:r>
            <a:r>
              <a:rPr lang="en-US" altLang="zh-CN" dirty="0"/>
              <a:t>refers to the superclass, which could be the immediate parent or its ancestor</a:t>
            </a:r>
            <a:r>
              <a:rPr lang="en-US" altLang="zh-CN" dirty="0" smtClean="0"/>
              <a:t>.</a:t>
            </a:r>
          </a:p>
          <a:p>
            <a:r>
              <a:rPr lang="en-US" altLang="zh-CN" dirty="0"/>
              <a:t>The keyword super allows the subclass to access superclass' methods and variables within the subclass' definition.</a:t>
            </a:r>
            <a:endParaRPr lang="zh-CN" altLang="en-US" dirty="0"/>
          </a:p>
        </p:txBody>
      </p:sp>
    </p:spTree>
    <p:extLst>
      <p:ext uri="{BB962C8B-B14F-4D97-AF65-F5344CB8AC3E}">
        <p14:creationId xmlns:p14="http://schemas.microsoft.com/office/powerpoint/2010/main" val="336400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Method </a:t>
            </a:r>
            <a:r>
              <a:rPr lang="en-US" altLang="zh-CN" dirty="0" smtClean="0"/>
              <a:t>Overriding &amp; </a:t>
            </a:r>
            <a:r>
              <a:rPr lang="en-US" altLang="zh-CN" dirty="0"/>
              <a:t>Variable </a:t>
            </a:r>
            <a:r>
              <a:rPr lang="en-US" altLang="zh-CN" dirty="0" smtClean="0"/>
              <a:t>Hiding</a:t>
            </a:r>
            <a:endParaRPr lang="zh-CN" altLang="en-US" dirty="0"/>
          </a:p>
        </p:txBody>
      </p:sp>
      <p:sp>
        <p:nvSpPr>
          <p:cNvPr id="3" name="Content Placeholder 2"/>
          <p:cNvSpPr>
            <a:spLocks noGrp="1"/>
          </p:cNvSpPr>
          <p:nvPr>
            <p:ph idx="1"/>
          </p:nvPr>
        </p:nvSpPr>
        <p:spPr/>
        <p:txBody>
          <a:bodyPr/>
          <a:lstStyle/>
          <a:p>
            <a:r>
              <a:rPr lang="en-US" altLang="zh-CN" dirty="0"/>
              <a:t>A subclass inherits all the member variables and methods from its </a:t>
            </a:r>
            <a:r>
              <a:rPr lang="en-US" altLang="zh-CN" dirty="0" smtClean="0"/>
              <a:t>super classes </a:t>
            </a:r>
            <a:r>
              <a:rPr lang="en-US" altLang="zh-CN" dirty="0"/>
              <a:t>(the immediate parent and all its ancestors). </a:t>
            </a:r>
            <a:endParaRPr lang="en-US" altLang="zh-CN" dirty="0" smtClean="0"/>
          </a:p>
          <a:p>
            <a:r>
              <a:rPr lang="en-US" altLang="zh-CN" dirty="0" smtClean="0"/>
              <a:t>It </a:t>
            </a:r>
            <a:r>
              <a:rPr lang="en-US" altLang="zh-CN" dirty="0"/>
              <a:t>can use the inherited methods and variables as they are. It may also </a:t>
            </a:r>
            <a:r>
              <a:rPr lang="en-US" altLang="zh-CN" dirty="0" smtClean="0">
                <a:solidFill>
                  <a:srgbClr val="0070C0"/>
                </a:solidFill>
              </a:rPr>
              <a:t>override(</a:t>
            </a:r>
            <a:r>
              <a:rPr lang="zh-CN" altLang="en-US" dirty="0" smtClean="0">
                <a:solidFill>
                  <a:srgbClr val="0070C0"/>
                </a:solidFill>
              </a:rPr>
              <a:t>重写</a:t>
            </a:r>
            <a:r>
              <a:rPr lang="en-US" altLang="zh-CN" dirty="0" smtClean="0">
                <a:solidFill>
                  <a:srgbClr val="0070C0"/>
                </a:solidFill>
              </a:rPr>
              <a:t>) </a:t>
            </a:r>
            <a:r>
              <a:rPr lang="en-US" altLang="zh-CN" dirty="0"/>
              <a:t>an inherited method by providing its own version, or </a:t>
            </a:r>
            <a:r>
              <a:rPr lang="en-US" altLang="zh-CN" dirty="0">
                <a:solidFill>
                  <a:srgbClr val="0070C0"/>
                </a:solidFill>
              </a:rPr>
              <a:t>hide</a:t>
            </a:r>
            <a:r>
              <a:rPr lang="en-US" altLang="zh-CN" dirty="0"/>
              <a:t> an inherited variable by defining a variable of the same name</a:t>
            </a:r>
            <a:r>
              <a:rPr lang="en-US" altLang="zh-CN" dirty="0" smtClean="0"/>
              <a:t>.</a:t>
            </a:r>
          </a:p>
          <a:p>
            <a:endParaRPr lang="zh-CN" altLang="en-US" dirty="0"/>
          </a:p>
        </p:txBody>
      </p:sp>
    </p:spTree>
    <p:extLst>
      <p:ext uri="{BB962C8B-B14F-4D97-AF65-F5344CB8AC3E}">
        <p14:creationId xmlns:p14="http://schemas.microsoft.com/office/powerpoint/2010/main" val="251971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94700"/>
          </a:xfrm>
        </p:spPr>
        <p:txBody>
          <a:bodyPr>
            <a:normAutofit fontScale="77500" lnSpcReduction="20000"/>
          </a:bodyPr>
          <a:lstStyle/>
          <a:p>
            <a:pPr marL="0" indent="0">
              <a:buNone/>
            </a:pPr>
            <a:r>
              <a:rPr lang="en-US" altLang="zh-CN" dirty="0"/>
              <a:t>public class Cylinder </a:t>
            </a:r>
            <a:r>
              <a:rPr lang="en-US" altLang="zh-CN" dirty="0">
                <a:solidFill>
                  <a:srgbClr val="0070C0"/>
                </a:solidFill>
              </a:rPr>
              <a:t>extends </a:t>
            </a:r>
            <a:r>
              <a:rPr lang="en-US" altLang="zh-CN" dirty="0"/>
              <a:t>Circle {</a:t>
            </a:r>
          </a:p>
          <a:p>
            <a:pPr marL="0" indent="0">
              <a:buNone/>
            </a:pPr>
            <a:r>
              <a:rPr lang="en-US" altLang="zh-CN" dirty="0"/>
              <a:t>   ......</a:t>
            </a:r>
          </a:p>
          <a:p>
            <a:pPr marL="0" indent="0">
              <a:buNone/>
            </a:pPr>
            <a:r>
              <a:rPr lang="en-US" altLang="zh-CN" dirty="0"/>
              <a:t>   </a:t>
            </a:r>
            <a:r>
              <a:rPr lang="en-US" altLang="zh-CN" dirty="0">
                <a:solidFill>
                  <a:srgbClr val="00B050"/>
                </a:solidFill>
              </a:rPr>
              <a:t>// Override the </a:t>
            </a:r>
            <a:r>
              <a:rPr lang="en-US" altLang="zh-CN" dirty="0" err="1">
                <a:solidFill>
                  <a:srgbClr val="00B050"/>
                </a:solidFill>
              </a:rPr>
              <a:t>getArea</a:t>
            </a:r>
            <a:r>
              <a:rPr lang="en-US" altLang="zh-CN" dirty="0">
                <a:solidFill>
                  <a:srgbClr val="00B050"/>
                </a:solidFill>
              </a:rPr>
              <a:t>() method inherited from </a:t>
            </a:r>
            <a:r>
              <a:rPr lang="en-US" altLang="zh-CN" dirty="0" smtClean="0">
                <a:solidFill>
                  <a:srgbClr val="00B050"/>
                </a:solidFill>
              </a:rPr>
              <a:t>superclass</a:t>
            </a:r>
            <a:endParaRPr lang="en-US" altLang="zh-CN" dirty="0">
              <a:solidFill>
                <a:srgbClr val="00B050"/>
              </a:solidFill>
            </a:endParaRPr>
          </a:p>
          <a:p>
            <a:pPr marL="0" indent="0">
              <a:buNone/>
            </a:pPr>
            <a:r>
              <a:rPr lang="en-US" altLang="zh-CN" dirty="0">
                <a:solidFill>
                  <a:srgbClr val="00B0F0"/>
                </a:solidFill>
              </a:rPr>
              <a:t>   </a:t>
            </a:r>
            <a:r>
              <a:rPr lang="en-US" altLang="zh-CN" dirty="0">
                <a:solidFill>
                  <a:srgbClr val="0070C0"/>
                </a:solidFill>
              </a:rPr>
              <a:t>@Override</a:t>
            </a:r>
          </a:p>
          <a:p>
            <a:pPr marL="0" indent="0">
              <a:buNone/>
            </a:pPr>
            <a:r>
              <a:rPr lang="en-US" altLang="zh-CN" dirty="0"/>
              <a:t>   public double </a:t>
            </a:r>
            <a:r>
              <a:rPr lang="en-US" altLang="zh-CN" dirty="0" err="1"/>
              <a:t>getArea</a:t>
            </a:r>
            <a:r>
              <a:rPr lang="en-US" altLang="zh-CN" dirty="0"/>
              <a:t>() {</a:t>
            </a:r>
          </a:p>
          <a:p>
            <a:pPr marL="0" indent="0">
              <a:buNone/>
            </a:pPr>
            <a:r>
              <a:rPr lang="en-US" altLang="zh-CN" dirty="0"/>
              <a:t>      return 2*</a:t>
            </a:r>
            <a:r>
              <a:rPr lang="en-US" altLang="zh-CN" dirty="0" err="1"/>
              <a:t>Math.PI</a:t>
            </a:r>
            <a:r>
              <a:rPr lang="en-US" altLang="zh-CN" dirty="0"/>
              <a:t>*</a:t>
            </a:r>
            <a:r>
              <a:rPr lang="en-US" altLang="zh-CN" dirty="0" err="1"/>
              <a:t>getRadius</a:t>
            </a:r>
            <a:r>
              <a:rPr lang="en-US" altLang="zh-CN" dirty="0"/>
              <a:t>()*height + 2*</a:t>
            </a:r>
            <a:r>
              <a:rPr lang="en-US" altLang="zh-CN" dirty="0" err="1">
                <a:solidFill>
                  <a:srgbClr val="0070C0"/>
                </a:solidFill>
              </a:rPr>
              <a:t>super.</a:t>
            </a:r>
            <a:r>
              <a:rPr lang="en-US" altLang="zh-CN" dirty="0" err="1"/>
              <a:t>getArea</a:t>
            </a:r>
            <a:r>
              <a:rPr lang="en-US" altLang="zh-CN" dirty="0"/>
              <a:t>();</a:t>
            </a:r>
          </a:p>
          <a:p>
            <a:pPr marL="0" indent="0">
              <a:buNone/>
            </a:pPr>
            <a:r>
              <a:rPr lang="en-US" altLang="zh-CN" dirty="0"/>
              <a:t>   }</a:t>
            </a:r>
          </a:p>
          <a:p>
            <a:pPr marL="0" indent="0">
              <a:buNone/>
            </a:pPr>
            <a:r>
              <a:rPr lang="en-US" altLang="zh-CN" dirty="0"/>
              <a:t>   </a:t>
            </a:r>
            <a:r>
              <a:rPr lang="en-US" altLang="zh-CN" dirty="0">
                <a:solidFill>
                  <a:srgbClr val="00B050"/>
                </a:solidFill>
              </a:rPr>
              <a:t>// </a:t>
            </a:r>
            <a:r>
              <a:rPr lang="en-US" altLang="zh-CN" dirty="0" smtClean="0">
                <a:solidFill>
                  <a:srgbClr val="00B050"/>
                </a:solidFill>
              </a:rPr>
              <a:t>new </a:t>
            </a:r>
            <a:r>
              <a:rPr lang="en-US" altLang="zh-CN" sz="2900" dirty="0">
                <a:solidFill>
                  <a:srgbClr val="00B050"/>
                </a:solidFill>
              </a:rPr>
              <a:t>method for Cylinder </a:t>
            </a:r>
          </a:p>
          <a:p>
            <a:pPr marL="0" indent="0">
              <a:buNone/>
            </a:pPr>
            <a:r>
              <a:rPr lang="en-US" altLang="zh-CN" dirty="0"/>
              <a:t>   public double </a:t>
            </a:r>
            <a:r>
              <a:rPr lang="en-US" altLang="zh-CN" dirty="0" err="1"/>
              <a:t>getVolume</a:t>
            </a:r>
            <a:r>
              <a:rPr lang="en-US" altLang="zh-CN" dirty="0"/>
              <a:t>() {</a:t>
            </a:r>
          </a:p>
          <a:p>
            <a:pPr marL="0" indent="0">
              <a:buNone/>
            </a:pPr>
            <a:r>
              <a:rPr lang="en-US" altLang="zh-CN" dirty="0"/>
              <a:t>      return </a:t>
            </a:r>
            <a:r>
              <a:rPr lang="en-US" altLang="zh-CN" dirty="0" err="1"/>
              <a:t>super.getArea</a:t>
            </a:r>
            <a:r>
              <a:rPr lang="en-US" altLang="zh-CN" dirty="0"/>
              <a:t>()*height;   </a:t>
            </a:r>
            <a:r>
              <a:rPr lang="en-US" altLang="zh-CN" dirty="0">
                <a:solidFill>
                  <a:srgbClr val="00B050"/>
                </a:solidFill>
              </a:rPr>
              <a:t>// use superclass' </a:t>
            </a:r>
            <a:r>
              <a:rPr lang="en-US" altLang="zh-CN" dirty="0" err="1">
                <a:solidFill>
                  <a:srgbClr val="00B050"/>
                </a:solidFill>
              </a:rPr>
              <a:t>getArea</a:t>
            </a:r>
            <a:r>
              <a:rPr lang="en-US" altLang="zh-CN" dirty="0">
                <a:solidFill>
                  <a:srgbClr val="00B050"/>
                </a:solidFill>
              </a:rPr>
              <a:t>()</a:t>
            </a:r>
          </a:p>
          <a:p>
            <a:pPr marL="0" indent="0">
              <a:buNone/>
            </a:pPr>
            <a:r>
              <a:rPr lang="en-US" altLang="zh-CN" dirty="0"/>
              <a:t>   }</a:t>
            </a:r>
          </a:p>
          <a:p>
            <a:pPr marL="0" indent="0">
              <a:buNone/>
            </a:pPr>
            <a:r>
              <a:rPr lang="en-US" altLang="zh-CN" dirty="0">
                <a:solidFill>
                  <a:srgbClr val="00B050"/>
                </a:solidFill>
              </a:rPr>
              <a:t>   // Override the inherited </a:t>
            </a:r>
            <a:r>
              <a:rPr lang="en-US" altLang="zh-CN" dirty="0" err="1">
                <a:solidFill>
                  <a:srgbClr val="00B050"/>
                </a:solidFill>
              </a:rPr>
              <a:t>toString</a:t>
            </a:r>
            <a:r>
              <a:rPr lang="en-US" altLang="zh-CN" dirty="0">
                <a:solidFill>
                  <a:srgbClr val="00B050"/>
                </a:solidFill>
              </a:rPr>
              <a:t>()</a:t>
            </a:r>
          </a:p>
          <a:p>
            <a:pPr marL="0" indent="0">
              <a:buNone/>
            </a:pPr>
            <a:r>
              <a:rPr lang="en-US" altLang="zh-CN" dirty="0"/>
              <a:t>   </a:t>
            </a:r>
            <a:r>
              <a:rPr lang="en-US" altLang="zh-CN" dirty="0">
                <a:solidFill>
                  <a:srgbClr val="0070C0"/>
                </a:solidFill>
              </a:rPr>
              <a:t>@Override</a:t>
            </a:r>
          </a:p>
          <a:p>
            <a:pPr marL="0" indent="0">
              <a:buNone/>
            </a:pPr>
            <a:r>
              <a:rPr lang="en-US" altLang="zh-CN" dirty="0"/>
              <a:t>   public String </a:t>
            </a:r>
            <a:r>
              <a:rPr lang="en-US" altLang="zh-CN" dirty="0" err="1"/>
              <a:t>toString</a:t>
            </a:r>
            <a:r>
              <a:rPr lang="en-US" altLang="zh-CN" dirty="0"/>
              <a:t>() {</a:t>
            </a:r>
          </a:p>
          <a:p>
            <a:pPr marL="0" indent="0">
              <a:buNone/>
            </a:pPr>
            <a:r>
              <a:rPr lang="en-US" altLang="zh-CN" dirty="0"/>
              <a:t>      return "Cylinder[" + </a:t>
            </a:r>
            <a:r>
              <a:rPr lang="en-US" altLang="zh-CN" dirty="0" err="1">
                <a:solidFill>
                  <a:srgbClr val="0070C0"/>
                </a:solidFill>
              </a:rPr>
              <a:t>super</a:t>
            </a:r>
            <a:r>
              <a:rPr lang="en-US" altLang="zh-CN" dirty="0" err="1"/>
              <a:t>.toString</a:t>
            </a:r>
            <a:r>
              <a:rPr lang="en-US" altLang="zh-CN" dirty="0"/>
              <a:t>() + ",height=" + height + "]";   </a:t>
            </a:r>
          </a:p>
          <a:p>
            <a:pPr marL="0" indent="0">
              <a:buNone/>
            </a:pPr>
            <a:r>
              <a:rPr lang="en-US" altLang="zh-CN" dirty="0"/>
              <a:t>   }</a:t>
            </a:r>
          </a:p>
          <a:p>
            <a:pPr marL="0" indent="0">
              <a:buNone/>
            </a:pPr>
            <a:r>
              <a:rPr lang="en-US" altLang="zh-CN" dirty="0" smtClean="0"/>
              <a:t>}</a:t>
            </a:r>
            <a:endParaRPr lang="en-US" altLang="zh-CN" dirty="0"/>
          </a:p>
          <a:p>
            <a:pPr marL="0" indent="0">
              <a:buNone/>
            </a:pPr>
            <a:endParaRPr lang="zh-CN" altLang="en-US" dirty="0"/>
          </a:p>
        </p:txBody>
      </p:sp>
    </p:spTree>
    <p:extLst>
      <p:ext uri="{BB962C8B-B14F-4D97-AF65-F5344CB8AC3E}">
        <p14:creationId xmlns:p14="http://schemas.microsoft.com/office/powerpoint/2010/main" val="301167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Annotation @</a:t>
            </a:r>
            <a:r>
              <a:rPr lang="en-US" altLang="zh-CN" dirty="0" smtClean="0"/>
              <a:t>Override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a:t>
            </a:r>
            <a:r>
              <a:rPr lang="en-US" altLang="zh-CN" dirty="0">
                <a:solidFill>
                  <a:srgbClr val="0070C0"/>
                </a:solidFill>
              </a:rPr>
              <a:t>@Override</a:t>
            </a:r>
            <a:r>
              <a:rPr lang="en-US" altLang="zh-CN" dirty="0"/>
              <a:t>" is known as </a:t>
            </a:r>
            <a:r>
              <a:rPr lang="en-US" altLang="zh-CN" dirty="0">
                <a:solidFill>
                  <a:srgbClr val="0070C0"/>
                </a:solidFill>
              </a:rPr>
              <a:t>annotation</a:t>
            </a:r>
            <a:r>
              <a:rPr lang="en-US" altLang="zh-CN" dirty="0"/>
              <a:t> (introduced in JDK 1.5), which asks compiler to check whether there is such a method in the superclass to be overridden. </a:t>
            </a:r>
            <a:endParaRPr lang="en-US" altLang="zh-CN" dirty="0" smtClean="0"/>
          </a:p>
          <a:p>
            <a:r>
              <a:rPr lang="en-US" altLang="zh-CN" dirty="0" smtClean="0"/>
              <a:t>This </a:t>
            </a:r>
            <a:r>
              <a:rPr lang="en-US" altLang="zh-CN" dirty="0"/>
              <a:t>helps greatly if you misspell the name of the method to be overridden. </a:t>
            </a:r>
            <a:endParaRPr lang="en-US" altLang="zh-CN" dirty="0" smtClean="0"/>
          </a:p>
          <a:p>
            <a:r>
              <a:rPr lang="en-US" altLang="zh-CN" dirty="0" smtClean="0"/>
              <a:t>For </a:t>
            </a:r>
            <a:r>
              <a:rPr lang="en-US" altLang="zh-CN" dirty="0"/>
              <a:t>example, </a:t>
            </a:r>
            <a:endParaRPr lang="en-US" altLang="zh-CN" dirty="0" smtClean="0"/>
          </a:p>
          <a:p>
            <a:pPr lvl="1"/>
            <a:r>
              <a:rPr lang="en-US" altLang="zh-CN" dirty="0" smtClean="0"/>
              <a:t>suppose </a:t>
            </a:r>
            <a:r>
              <a:rPr lang="en-US" altLang="zh-CN" dirty="0"/>
              <a:t>that you wish to override method </a:t>
            </a:r>
            <a:r>
              <a:rPr lang="en-US" altLang="zh-CN" dirty="0" err="1"/>
              <a:t>toString</a:t>
            </a:r>
            <a:r>
              <a:rPr lang="en-US" altLang="zh-CN" dirty="0"/>
              <a:t>() in a subclass. </a:t>
            </a:r>
            <a:endParaRPr lang="en-US" altLang="zh-CN" dirty="0" smtClean="0"/>
          </a:p>
          <a:p>
            <a:pPr lvl="1"/>
            <a:r>
              <a:rPr lang="en-US" altLang="zh-CN" dirty="0" smtClean="0"/>
              <a:t>If </a:t>
            </a:r>
            <a:r>
              <a:rPr lang="en-US" altLang="zh-CN" dirty="0"/>
              <a:t>@Override is not used and </a:t>
            </a:r>
            <a:r>
              <a:rPr lang="en-US" altLang="zh-CN" dirty="0" err="1"/>
              <a:t>toString</a:t>
            </a:r>
            <a:r>
              <a:rPr lang="en-US" altLang="zh-CN" dirty="0"/>
              <a:t>() is misspelled as </a:t>
            </a:r>
            <a:r>
              <a:rPr lang="en-US" altLang="zh-CN" dirty="0" err="1"/>
              <a:t>TOString</a:t>
            </a:r>
            <a:r>
              <a:rPr lang="en-US" altLang="zh-CN" dirty="0"/>
              <a:t>(), it will be treated as a new method in the subclass, instead of overriding the superclass. </a:t>
            </a:r>
            <a:endParaRPr lang="en-US" altLang="zh-CN" dirty="0" smtClean="0"/>
          </a:p>
          <a:p>
            <a:pPr lvl="1"/>
            <a:r>
              <a:rPr lang="en-US" altLang="zh-CN" dirty="0" smtClean="0"/>
              <a:t>If </a:t>
            </a:r>
            <a:r>
              <a:rPr lang="en-US" altLang="zh-CN" dirty="0"/>
              <a:t>@Override is used, the compiler will signal an error.</a:t>
            </a:r>
            <a:endParaRPr lang="zh-CN" altLang="en-US" dirty="0"/>
          </a:p>
        </p:txBody>
      </p:sp>
    </p:spTree>
    <p:extLst>
      <p:ext uri="{BB962C8B-B14F-4D97-AF65-F5344CB8AC3E}">
        <p14:creationId xmlns:p14="http://schemas.microsoft.com/office/powerpoint/2010/main" val="415262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en-US" altLang="zh-CN" dirty="0" smtClean="0">
                <a:solidFill>
                  <a:srgbClr val="00B0F0"/>
                </a:solidFill>
              </a:rPr>
              <a:t> </a:t>
            </a:r>
            <a:r>
              <a:rPr lang="en-US" altLang="zh-CN" dirty="0" smtClean="0">
                <a:solidFill>
                  <a:srgbClr val="0070C0"/>
                </a:solidFill>
              </a:rPr>
              <a:t>final</a:t>
            </a:r>
            <a:r>
              <a:rPr lang="en-US" altLang="zh-CN" dirty="0" smtClean="0"/>
              <a:t> modifier</a:t>
            </a:r>
            <a:endParaRPr lang="zh-CN" altLang="en-US" dirty="0"/>
          </a:p>
        </p:txBody>
      </p:sp>
      <p:sp>
        <p:nvSpPr>
          <p:cNvPr id="3" name="Content Placeholder 2"/>
          <p:cNvSpPr>
            <a:spLocks noGrp="1"/>
          </p:cNvSpPr>
          <p:nvPr>
            <p:ph idx="1"/>
          </p:nvPr>
        </p:nvSpPr>
        <p:spPr/>
        <p:txBody>
          <a:bodyPr/>
          <a:lstStyle/>
          <a:p>
            <a:r>
              <a:rPr lang="en-US" altLang="zh-CN" dirty="0" smtClean="0"/>
              <a:t>You can declare a class, a variable or a method to be final.</a:t>
            </a:r>
          </a:p>
          <a:p>
            <a:r>
              <a:rPr lang="en-US" altLang="zh-CN" dirty="0" smtClean="0">
                <a:solidFill>
                  <a:srgbClr val="0070C0"/>
                </a:solidFill>
              </a:rPr>
              <a:t>A final variable cannot be re-assigned a new value.</a:t>
            </a:r>
          </a:p>
          <a:p>
            <a:r>
              <a:rPr lang="en-US" altLang="zh-CN" dirty="0" smtClean="0">
                <a:solidFill>
                  <a:srgbClr val="0070C0"/>
                </a:solidFill>
              </a:rPr>
              <a:t>A </a:t>
            </a:r>
            <a:r>
              <a:rPr lang="en-US" altLang="zh-CN" dirty="0">
                <a:solidFill>
                  <a:srgbClr val="0070C0"/>
                </a:solidFill>
              </a:rPr>
              <a:t>final method cannot be overridden in the subclass.</a:t>
            </a:r>
          </a:p>
          <a:p>
            <a:r>
              <a:rPr lang="en-US" altLang="zh-CN" dirty="0" smtClean="0">
                <a:solidFill>
                  <a:srgbClr val="0070C0"/>
                </a:solidFill>
              </a:rPr>
              <a:t>A </a:t>
            </a:r>
            <a:r>
              <a:rPr lang="en-US" altLang="zh-CN" dirty="0">
                <a:solidFill>
                  <a:srgbClr val="0070C0"/>
                </a:solidFill>
              </a:rPr>
              <a:t>final class cannot be sub-classed (or </a:t>
            </a:r>
            <a:r>
              <a:rPr lang="en-US" altLang="zh-CN" dirty="0" smtClean="0">
                <a:solidFill>
                  <a:srgbClr val="0070C0"/>
                </a:solidFill>
              </a:rPr>
              <a:t>extended)</a:t>
            </a:r>
          </a:p>
          <a:p>
            <a:pPr lvl="1"/>
            <a:endParaRPr lang="en-US" altLang="zh-CN" dirty="0"/>
          </a:p>
          <a:p>
            <a:endParaRPr lang="zh-CN" altLang="en-US" dirty="0"/>
          </a:p>
        </p:txBody>
      </p:sp>
    </p:spTree>
    <p:extLst>
      <p:ext uri="{BB962C8B-B14F-4D97-AF65-F5344CB8AC3E}">
        <p14:creationId xmlns:p14="http://schemas.microsoft.com/office/powerpoint/2010/main" val="356984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a:t>
            </a:r>
            <a:r>
              <a:rPr lang="en-US" altLang="zh-CN" dirty="0" smtClean="0"/>
              <a:t>Overriding</a:t>
            </a:r>
            <a:endParaRPr lang="zh-CN" altLang="en-US" dirty="0"/>
          </a:p>
        </p:txBody>
      </p:sp>
      <p:sp>
        <p:nvSpPr>
          <p:cNvPr id="3" name="内容占位符 2"/>
          <p:cNvSpPr>
            <a:spLocks noGrp="1"/>
          </p:cNvSpPr>
          <p:nvPr>
            <p:ph idx="1"/>
          </p:nvPr>
        </p:nvSpPr>
        <p:spPr/>
        <p:txBody>
          <a:bodyPr/>
          <a:lstStyle/>
          <a:p>
            <a:r>
              <a:rPr lang="en-US" altLang="zh-CN" dirty="0" smtClean="0"/>
              <a:t>The following methods of </a:t>
            </a:r>
            <a:r>
              <a:rPr lang="en-US" altLang="zh-CN" dirty="0" err="1"/>
              <a:t>java.lang.Object</a:t>
            </a:r>
            <a:r>
              <a:rPr lang="en-US" altLang="zh-CN" dirty="0" smtClean="0"/>
              <a:t> always should be </a:t>
            </a:r>
            <a:r>
              <a:rPr lang="en-US" altLang="zh-CN" dirty="0" err="1" smtClean="0"/>
              <a:t>overrided</a:t>
            </a:r>
            <a:endParaRPr lang="en-US" altLang="zh-CN" dirty="0" smtClean="0"/>
          </a:p>
          <a:p>
            <a:pPr lvl="1"/>
            <a:r>
              <a:rPr lang="en-US" altLang="zh-CN" dirty="0" err="1" smtClean="0"/>
              <a:t>toString</a:t>
            </a:r>
            <a:r>
              <a:rPr lang="en-US" altLang="zh-CN" dirty="0" smtClean="0"/>
              <a:t>(), equals(), </a:t>
            </a:r>
            <a:r>
              <a:rPr lang="en-US" altLang="zh-CN" dirty="0" err="1"/>
              <a:t>hashCode</a:t>
            </a:r>
            <a:r>
              <a:rPr lang="en-US" altLang="zh-CN" dirty="0" smtClean="0"/>
              <a:t>(), etc.</a:t>
            </a:r>
            <a:endParaRPr lang="zh-CN" altLang="en-US" dirty="0"/>
          </a:p>
        </p:txBody>
      </p:sp>
    </p:spTree>
    <p:extLst>
      <p:ext uri="{BB962C8B-B14F-4D97-AF65-F5344CB8AC3E}">
        <p14:creationId xmlns:p14="http://schemas.microsoft.com/office/powerpoint/2010/main" val="55002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err="1"/>
              <a:t>toString</a:t>
            </a:r>
            <a:r>
              <a:rPr lang="en-US" altLang="zh-CN" dirty="0"/>
              <a:t> </a:t>
            </a:r>
            <a:r>
              <a:rPr lang="en-US" altLang="zh-CN" dirty="0" smtClean="0"/>
              <a:t>method</a:t>
            </a:r>
            <a:endParaRPr lang="zh-CN" altLang="en-US" dirty="0"/>
          </a:p>
        </p:txBody>
      </p:sp>
      <p:sp>
        <p:nvSpPr>
          <p:cNvPr id="3" name="Content Placeholder 2"/>
          <p:cNvSpPr>
            <a:spLocks noGrp="1"/>
          </p:cNvSpPr>
          <p:nvPr>
            <p:ph idx="1"/>
          </p:nvPr>
        </p:nvSpPr>
        <p:spPr/>
        <p:txBody>
          <a:bodyPr>
            <a:normAutofit/>
          </a:bodyPr>
          <a:lstStyle/>
          <a:p>
            <a:r>
              <a:rPr lang="en-US" altLang="zh-CN" dirty="0"/>
              <a:t>Every object type has a method called </a:t>
            </a:r>
            <a:r>
              <a:rPr lang="en-US" altLang="zh-CN" dirty="0" err="1"/>
              <a:t>toString</a:t>
            </a:r>
            <a:r>
              <a:rPr lang="en-US" altLang="zh-CN" dirty="0"/>
              <a:t> that returns a string representation of the object. </a:t>
            </a:r>
            <a:endParaRPr lang="en-US" altLang="zh-CN" dirty="0" smtClean="0"/>
          </a:p>
          <a:p>
            <a:r>
              <a:rPr lang="en-US" altLang="zh-CN" dirty="0" smtClean="0">
                <a:solidFill>
                  <a:srgbClr val="0070C0"/>
                </a:solidFill>
              </a:rPr>
              <a:t>When </a:t>
            </a:r>
            <a:r>
              <a:rPr lang="en-US" altLang="zh-CN" dirty="0">
                <a:solidFill>
                  <a:srgbClr val="0070C0"/>
                </a:solidFill>
              </a:rPr>
              <a:t>you display an object using print or </a:t>
            </a:r>
            <a:r>
              <a:rPr lang="en-US" altLang="zh-CN" dirty="0" err="1" smtClean="0">
                <a:solidFill>
                  <a:srgbClr val="0070C0"/>
                </a:solidFill>
              </a:rPr>
              <a:t>println</a:t>
            </a:r>
            <a:r>
              <a:rPr lang="en-US" altLang="zh-CN" dirty="0" smtClean="0">
                <a:solidFill>
                  <a:srgbClr val="0070C0"/>
                </a:solidFill>
              </a:rPr>
              <a:t>, Java </a:t>
            </a:r>
            <a:r>
              <a:rPr lang="en-US" altLang="zh-CN" dirty="0">
                <a:solidFill>
                  <a:srgbClr val="0070C0"/>
                </a:solidFill>
              </a:rPr>
              <a:t>invokes the object’s </a:t>
            </a:r>
            <a:r>
              <a:rPr lang="en-US" altLang="zh-CN" dirty="0" err="1">
                <a:solidFill>
                  <a:srgbClr val="0070C0"/>
                </a:solidFill>
              </a:rPr>
              <a:t>toString</a:t>
            </a:r>
            <a:r>
              <a:rPr lang="en-US" altLang="zh-CN" dirty="0">
                <a:solidFill>
                  <a:srgbClr val="0070C0"/>
                </a:solidFill>
              </a:rPr>
              <a:t> </a:t>
            </a:r>
            <a:r>
              <a:rPr lang="en-US" altLang="zh-CN" dirty="0" smtClean="0">
                <a:solidFill>
                  <a:srgbClr val="0070C0"/>
                </a:solidFill>
              </a:rPr>
              <a:t>method </a:t>
            </a:r>
            <a:r>
              <a:rPr lang="en-US" altLang="zh-CN" dirty="0" smtClean="0">
                <a:solidFill>
                  <a:srgbClr val="0070C0"/>
                </a:solidFill>
              </a:rPr>
              <a:t>automatically.</a:t>
            </a:r>
            <a:endParaRPr lang="en-US" altLang="zh-CN" dirty="0" smtClean="0">
              <a:solidFill>
                <a:srgbClr val="0070C0"/>
              </a:solidFill>
            </a:endParaRPr>
          </a:p>
          <a:p>
            <a:r>
              <a:rPr lang="en-US" altLang="zh-CN" dirty="0">
                <a:solidFill>
                  <a:srgbClr val="0070C0"/>
                </a:solidFill>
              </a:rPr>
              <a:t>By default it simply displays the type of the object and its address</a:t>
            </a:r>
            <a:r>
              <a:rPr lang="en-US" altLang="zh-CN" dirty="0"/>
              <a:t>, but </a:t>
            </a:r>
            <a:r>
              <a:rPr lang="en-US" altLang="zh-CN" dirty="0" smtClean="0"/>
              <a:t>you can </a:t>
            </a:r>
            <a:r>
              <a:rPr lang="en-US" altLang="zh-CN" dirty="0"/>
              <a:t>override this behavior by providing your own </a:t>
            </a:r>
            <a:r>
              <a:rPr lang="en-US" altLang="zh-CN" dirty="0" err="1"/>
              <a:t>toString</a:t>
            </a:r>
            <a:r>
              <a:rPr lang="en-US" altLang="zh-CN" dirty="0"/>
              <a:t> method</a:t>
            </a:r>
            <a:r>
              <a:rPr lang="en-US" altLang="zh-CN" dirty="0" smtClean="0"/>
              <a:t>.</a:t>
            </a:r>
            <a:endParaRPr lang="en-US" altLang="zh-CN" dirty="0" smtClean="0"/>
          </a:p>
        </p:txBody>
      </p:sp>
    </p:spTree>
    <p:extLst>
      <p:ext uri="{BB962C8B-B14F-4D97-AF65-F5344CB8AC3E}">
        <p14:creationId xmlns:p14="http://schemas.microsoft.com/office/powerpoint/2010/main" val="293309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err="1"/>
              <a:t>toString</a:t>
            </a:r>
            <a:r>
              <a:rPr lang="en-US" altLang="zh-CN" dirty="0"/>
              <a:t> method</a:t>
            </a:r>
            <a:endParaRPr lang="zh-CN" altLang="en-US" dirty="0"/>
          </a:p>
        </p:txBody>
      </p:sp>
      <p:sp>
        <p:nvSpPr>
          <p:cNvPr id="3" name="Content Placeholder 2"/>
          <p:cNvSpPr>
            <a:spLocks noGrp="1"/>
          </p:cNvSpPr>
          <p:nvPr>
            <p:ph idx="1"/>
          </p:nvPr>
        </p:nvSpPr>
        <p:spPr/>
        <p:txBody>
          <a:bodyPr>
            <a:normAutofit/>
          </a:bodyPr>
          <a:lstStyle/>
          <a:p>
            <a:pPr marL="342900" lvl="1" indent="0">
              <a:buNone/>
            </a:pPr>
            <a:r>
              <a:rPr lang="en-US" altLang="zh-CN" dirty="0" smtClean="0"/>
              <a:t>System.out.println(</a:t>
            </a:r>
            <a:r>
              <a:rPr lang="en-US" altLang="zh-CN" dirty="0" smtClean="0">
                <a:solidFill>
                  <a:srgbClr val="0070C0"/>
                </a:solidFill>
              </a:rPr>
              <a:t>new </a:t>
            </a:r>
            <a:r>
              <a:rPr lang="en-US" altLang="zh-CN" dirty="0">
                <a:solidFill>
                  <a:srgbClr val="0070C0"/>
                </a:solidFill>
              </a:rPr>
              <a:t>S</a:t>
            </a:r>
            <a:r>
              <a:rPr lang="en-US" altLang="zh-CN" dirty="0" smtClean="0">
                <a:solidFill>
                  <a:srgbClr val="0070C0"/>
                </a:solidFill>
              </a:rPr>
              <a:t>tudent(“</a:t>
            </a:r>
            <a:r>
              <a:rPr lang="en-US" altLang="zh-CN" b="0" dirty="0">
                <a:solidFill>
                  <a:srgbClr val="0070C0"/>
                </a:solidFill>
              </a:rPr>
              <a:t>1160611003</a:t>
            </a:r>
            <a:r>
              <a:rPr lang="en-US" altLang="zh-CN" dirty="0" smtClean="0">
                <a:solidFill>
                  <a:srgbClr val="0070C0"/>
                </a:solidFill>
              </a:rPr>
              <a:t>”</a:t>
            </a:r>
            <a:r>
              <a:rPr lang="en-US" altLang="zh-CN" dirty="0" smtClean="0"/>
              <a:t>);</a:t>
            </a:r>
            <a:endParaRPr lang="en-US" altLang="zh-CN" dirty="0" smtClean="0">
              <a:solidFill>
                <a:srgbClr val="FF0000"/>
              </a:solidFill>
            </a:endParaRPr>
          </a:p>
          <a:p>
            <a:pPr marL="342900" lvl="1" indent="0">
              <a:buNone/>
            </a:pPr>
            <a:endParaRPr lang="zh-CN" altLang="en-US" sz="2000" dirty="0"/>
          </a:p>
        </p:txBody>
      </p:sp>
      <p:pic>
        <p:nvPicPr>
          <p:cNvPr id="6" name="Picture 6"/>
          <p:cNvPicPr>
            <a:picLocks noChangeAspect="1"/>
          </p:cNvPicPr>
          <p:nvPr/>
        </p:nvPicPr>
        <p:blipFill>
          <a:blip r:embed="rId2"/>
          <a:stretch>
            <a:fillRect/>
          </a:stretch>
        </p:blipFill>
        <p:spPr>
          <a:xfrm>
            <a:off x="909564" y="3090598"/>
            <a:ext cx="5834004" cy="1625071"/>
          </a:xfrm>
          <a:prstGeom prst="rect">
            <a:avLst/>
          </a:prstGeom>
        </p:spPr>
      </p:pic>
    </p:spTree>
    <p:extLst>
      <p:ext uri="{BB962C8B-B14F-4D97-AF65-F5344CB8AC3E}">
        <p14:creationId xmlns:p14="http://schemas.microsoft.com/office/powerpoint/2010/main" val="23817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Override the </a:t>
            </a:r>
            <a:r>
              <a:rPr lang="en-US" altLang="zh-CN" dirty="0" err="1"/>
              <a:t>toString</a:t>
            </a:r>
            <a:r>
              <a:rPr lang="en-US" altLang="zh-CN" dirty="0"/>
              <a:t> method</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000" dirty="0" smtClean="0"/>
              <a:t>class Student{</a:t>
            </a:r>
          </a:p>
          <a:p>
            <a:pPr marL="0" indent="0">
              <a:buNone/>
            </a:pPr>
            <a:r>
              <a:rPr lang="en-US" altLang="zh-CN" sz="2000" dirty="0"/>
              <a:t> </a:t>
            </a:r>
            <a:r>
              <a:rPr lang="en-US" altLang="zh-CN" sz="2000" dirty="0" smtClean="0"/>
              <a:t>        @Override</a:t>
            </a:r>
            <a:endParaRPr lang="en-US" altLang="zh-CN" sz="2000" dirty="0" smtClean="0"/>
          </a:p>
          <a:p>
            <a:pPr marL="342900" lvl="1" indent="0">
              <a:buNone/>
            </a:pPr>
            <a:r>
              <a:rPr lang="en-US" altLang="zh-CN" sz="2000" dirty="0" smtClean="0"/>
              <a:t>   public </a:t>
            </a:r>
            <a:r>
              <a:rPr lang="en-US" altLang="zh-CN" sz="2000" dirty="0"/>
              <a:t>String </a:t>
            </a:r>
            <a:r>
              <a:rPr lang="en-US" altLang="zh-CN" sz="2000" dirty="0" err="1">
                <a:solidFill>
                  <a:srgbClr val="0070C0"/>
                </a:solidFill>
              </a:rPr>
              <a:t>toString</a:t>
            </a:r>
            <a:r>
              <a:rPr lang="en-US" altLang="zh-CN" sz="2000" dirty="0"/>
              <a:t>(){</a:t>
            </a:r>
          </a:p>
          <a:p>
            <a:pPr marL="342900" lvl="1" indent="0">
              <a:buNone/>
            </a:pPr>
            <a:r>
              <a:rPr lang="en-US" altLang="zh-CN" sz="2000" dirty="0" smtClean="0"/>
              <a:t>	return </a:t>
            </a:r>
            <a:r>
              <a:rPr lang="en-US" altLang="zh-CN" sz="2000" dirty="0" err="1"/>
              <a:t>String.format</a:t>
            </a:r>
            <a:r>
              <a:rPr lang="en-US" altLang="zh-CN" sz="2000" dirty="0" smtClean="0"/>
              <a:t>(“ </a:t>
            </a:r>
            <a:r>
              <a:rPr lang="en-US" altLang="zh-CN" sz="2000" dirty="0"/>
              <a:t>%s \</a:t>
            </a:r>
            <a:r>
              <a:rPr lang="en-US" altLang="zh-CN" sz="2000" dirty="0" err="1"/>
              <a:t>t%s</a:t>
            </a:r>
            <a:r>
              <a:rPr lang="en-US" altLang="zh-CN" sz="2000" dirty="0"/>
              <a:t> \</a:t>
            </a:r>
            <a:r>
              <a:rPr lang="en-US" altLang="zh-CN" sz="2000" dirty="0" err="1"/>
              <a:t>t%s</a:t>
            </a:r>
            <a:r>
              <a:rPr lang="en-US" altLang="zh-CN" sz="2000" dirty="0"/>
              <a:t> \t%03.2fm </a:t>
            </a:r>
            <a:r>
              <a:rPr lang="en-US" altLang="zh-CN" sz="2000" dirty="0" smtClean="0"/>
              <a:t>\t%04.1fkg”, </a:t>
            </a:r>
            <a:r>
              <a:rPr lang="en-US" altLang="zh-CN" sz="2000" dirty="0" smtClean="0"/>
              <a:t> </a:t>
            </a:r>
          </a:p>
          <a:p>
            <a:pPr marL="342900" lvl="1" indent="0">
              <a:buNone/>
            </a:pPr>
            <a:r>
              <a:rPr lang="en-US" altLang="zh-CN" sz="2000" dirty="0"/>
              <a:t> </a:t>
            </a:r>
            <a:r>
              <a:rPr lang="en-US" altLang="zh-CN" sz="2000" dirty="0" smtClean="0"/>
              <a:t>                  </a:t>
            </a:r>
            <a:r>
              <a:rPr lang="en-US" altLang="zh-CN" sz="2000" dirty="0" err="1" smtClean="0"/>
              <a:t>this.SCHOOL</a:t>
            </a:r>
            <a:r>
              <a:rPr lang="en-US" altLang="zh-CN" sz="2000" dirty="0" smtClean="0"/>
              <a:t>, </a:t>
            </a:r>
            <a:r>
              <a:rPr lang="en-US" altLang="zh-CN" sz="2000" dirty="0"/>
              <a:t>this.id, this.name, </a:t>
            </a:r>
            <a:r>
              <a:rPr lang="en-US" altLang="zh-CN" sz="2000" dirty="0" err="1"/>
              <a:t>this.height</a:t>
            </a:r>
            <a:r>
              <a:rPr lang="en-US" altLang="zh-CN" sz="2000" dirty="0"/>
              <a:t>, </a:t>
            </a:r>
            <a:r>
              <a:rPr lang="en-US" altLang="zh-CN" sz="2000" dirty="0" err="1"/>
              <a:t>this.weight</a:t>
            </a:r>
            <a:r>
              <a:rPr lang="en-US" altLang="zh-CN" sz="2000" dirty="0"/>
              <a:t>);</a:t>
            </a:r>
          </a:p>
          <a:p>
            <a:pPr marL="342900" lvl="1" indent="0">
              <a:buNone/>
            </a:pPr>
            <a:r>
              <a:rPr lang="en-US" altLang="zh-CN" sz="2000" dirty="0" smtClean="0"/>
              <a:t>   }</a:t>
            </a:r>
          </a:p>
          <a:p>
            <a:pPr marL="342900" lvl="1" indent="0">
              <a:buNone/>
            </a:pPr>
            <a:r>
              <a:rPr lang="en-US" altLang="zh-CN" sz="2000" dirty="0" smtClean="0"/>
              <a:t>   …</a:t>
            </a:r>
            <a:endParaRPr lang="en-US" altLang="zh-CN" sz="2000" dirty="0"/>
          </a:p>
          <a:p>
            <a:pPr marL="0" indent="0">
              <a:buNone/>
            </a:pPr>
            <a:r>
              <a:rPr lang="en-US" altLang="zh-CN" sz="2000" dirty="0" smtClean="0"/>
              <a:t>}</a:t>
            </a:r>
            <a:endParaRPr lang="en-US" altLang="zh-CN" sz="2000" dirty="0"/>
          </a:p>
        </p:txBody>
      </p:sp>
    </p:spTree>
    <p:extLst>
      <p:ext uri="{BB962C8B-B14F-4D97-AF65-F5344CB8AC3E}">
        <p14:creationId xmlns:p14="http://schemas.microsoft.com/office/powerpoint/2010/main" val="2048779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a:t>
            </a:r>
            <a:r>
              <a:rPr lang="en-US" altLang="zh-CN" dirty="0" err="1"/>
              <a:t>toString</a:t>
            </a:r>
            <a:r>
              <a:rPr lang="en-US" altLang="zh-CN" dirty="0"/>
              <a:t> method</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public static void main(String[] </a:t>
            </a:r>
            <a:r>
              <a:rPr lang="en-US" altLang="zh-CN" sz="2000" dirty="0" err="1"/>
              <a:t>args</a:t>
            </a:r>
            <a:r>
              <a:rPr lang="en-US" altLang="zh-CN" sz="2000" dirty="0"/>
              <a:t>) {</a:t>
            </a:r>
          </a:p>
          <a:p>
            <a:pPr marL="0" lvl="1" indent="0">
              <a:spcBef>
                <a:spcPts val="750"/>
              </a:spcBef>
              <a:buNone/>
            </a:pPr>
            <a:r>
              <a:rPr lang="en-US" altLang="zh-CN" sz="2000" dirty="0"/>
              <a:t>	Student s = new (“1160611004”,”Donald Trump”,1.86,75.5);</a:t>
            </a:r>
          </a:p>
          <a:p>
            <a:pPr marL="0" indent="0">
              <a:buNone/>
            </a:pPr>
            <a:r>
              <a:rPr lang="en-US" altLang="zh-CN" sz="2000" dirty="0"/>
              <a:t>	</a:t>
            </a:r>
            <a:r>
              <a:rPr lang="en-US" altLang="zh-CN" sz="2000" dirty="0" err="1"/>
              <a:t>s.setName</a:t>
            </a:r>
            <a:r>
              <a:rPr lang="en-US" altLang="zh-CN" sz="2000" dirty="0"/>
              <a:t>("Donald </a:t>
            </a:r>
            <a:r>
              <a:rPr lang="en-US" altLang="zh-CN" sz="2000" dirty="0" err="1"/>
              <a:t>J.Trump</a:t>
            </a:r>
            <a:r>
              <a:rPr lang="en-US" altLang="zh-CN" sz="2000" dirty="0"/>
              <a:t>");</a:t>
            </a:r>
          </a:p>
          <a:p>
            <a:pPr marL="0" indent="0">
              <a:buNone/>
            </a:pPr>
            <a:r>
              <a:rPr lang="en-US" altLang="zh-CN" sz="2000" dirty="0"/>
              <a:t>	</a:t>
            </a:r>
            <a:r>
              <a:rPr lang="en-US" altLang="zh-CN" sz="2000" dirty="0" err="1"/>
              <a:t>s.setHeight</a:t>
            </a:r>
            <a:r>
              <a:rPr lang="en-US" altLang="zh-CN" sz="2000" dirty="0"/>
              <a:t>(1.86);</a:t>
            </a:r>
          </a:p>
          <a:p>
            <a:pPr marL="0" indent="0">
              <a:buNone/>
            </a:pPr>
            <a:r>
              <a:rPr lang="en-US" altLang="zh-CN" sz="2000" dirty="0"/>
              <a:t>	</a:t>
            </a:r>
            <a:r>
              <a:rPr lang="en-US" altLang="zh-CN" sz="2000" dirty="0" err="1"/>
              <a:t>s.setWeight</a:t>
            </a:r>
            <a:r>
              <a:rPr lang="en-US" altLang="zh-CN" sz="2000" dirty="0"/>
              <a:t>(75.5);</a:t>
            </a:r>
          </a:p>
          <a:p>
            <a:pPr marL="0" indent="0">
              <a:buNone/>
            </a:pPr>
            <a:r>
              <a:rPr lang="en-US" altLang="zh-CN" sz="2000" dirty="0"/>
              <a:t>	</a:t>
            </a:r>
            <a:r>
              <a:rPr lang="en-US" altLang="zh-CN" sz="2000" dirty="0">
                <a:solidFill>
                  <a:srgbClr val="00B0F0"/>
                </a:solidFill>
              </a:rPr>
              <a:t>System.out.println(s);</a:t>
            </a:r>
          </a:p>
          <a:p>
            <a:pPr marL="0" indent="0">
              <a:buNone/>
            </a:pPr>
            <a:r>
              <a:rPr lang="en-US" altLang="zh-CN" sz="2000" dirty="0"/>
              <a:t>}</a:t>
            </a:r>
            <a:endParaRPr lang="zh-CN" altLang="en-US" sz="2000" dirty="0"/>
          </a:p>
        </p:txBody>
      </p:sp>
      <p:pic>
        <p:nvPicPr>
          <p:cNvPr id="4" name="Picture 4"/>
          <p:cNvPicPr>
            <a:picLocks noChangeAspect="1"/>
          </p:cNvPicPr>
          <p:nvPr/>
        </p:nvPicPr>
        <p:blipFill>
          <a:blip r:embed="rId2"/>
          <a:stretch>
            <a:fillRect/>
          </a:stretch>
        </p:blipFill>
        <p:spPr>
          <a:xfrm>
            <a:off x="1459379" y="4719228"/>
            <a:ext cx="6225242" cy="1457735"/>
          </a:xfrm>
          <a:prstGeom prst="rect">
            <a:avLst/>
          </a:prstGeom>
        </p:spPr>
      </p:pic>
    </p:spTree>
    <p:extLst>
      <p:ext uri="{BB962C8B-B14F-4D97-AF65-F5344CB8AC3E}">
        <p14:creationId xmlns:p14="http://schemas.microsoft.com/office/powerpoint/2010/main" val="330858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OOBMI {</a:t>
            </a:r>
          </a:p>
          <a:p>
            <a:pPr marL="0" indent="0">
              <a:buFont typeface="Arial" panose="020B0604020202020204" pitchFamily="34" charset="0"/>
              <a:buNone/>
            </a:pPr>
            <a:r>
              <a:rPr lang="en-US" altLang="zh-CN" sz="2000" dirty="0" smtClean="0"/>
              <a:t>  public static void </a:t>
            </a:r>
            <a:r>
              <a:rPr lang="en-US" altLang="zh-CN" sz="2000" dirty="0" err="1" smtClean="0">
                <a:solidFill>
                  <a:srgbClr val="0070C0"/>
                </a:solidFill>
              </a:rPr>
              <a:t>sortByWeight</a:t>
            </a:r>
            <a:r>
              <a:rPr lang="en-US" altLang="zh-CN" sz="2000" dirty="0" smtClean="0"/>
              <a:t>(Student[] items)   {</a:t>
            </a:r>
          </a:p>
          <a:p>
            <a:pPr marL="0" indent="0">
              <a:buFont typeface="Arial" panose="020B0604020202020204" pitchFamily="34" charset="0"/>
              <a:buNone/>
            </a:pPr>
            <a:r>
              <a:rPr lang="en-US" altLang="zh-CN" sz="2000" dirty="0" smtClean="0"/>
              <a:t>      Student </a:t>
            </a:r>
            <a:r>
              <a:rPr lang="en-US" altLang="zh-CN" sz="2000" dirty="0" err="1" smtClean="0"/>
              <a:t>tmp</a:t>
            </a:r>
            <a:r>
              <a:rPr lang="en-US" altLang="zh-CN" sz="2000" dirty="0" smtClean="0"/>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Font typeface="Arial" panose="020B0604020202020204" pitchFamily="34" charset="0"/>
              <a:buNone/>
            </a:pPr>
            <a:r>
              <a:rPr lang="en-US" altLang="zh-CN" sz="2000" dirty="0" smtClean="0"/>
              <a:t>               if (</a:t>
            </a:r>
            <a:r>
              <a:rPr lang="en-US" altLang="zh-CN" sz="2000" dirty="0" smtClean="0">
                <a:solidFill>
                  <a:srgbClr val="0070C0"/>
                </a:solidFill>
              </a:rPr>
              <a:t>items[j].weight&gt;items[j + 1].weight</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718118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equals method</a:t>
            </a:r>
            <a:endParaRPr lang="zh-CN" altLang="en-US" dirty="0"/>
          </a:p>
        </p:txBody>
      </p:sp>
      <p:sp>
        <p:nvSpPr>
          <p:cNvPr id="3" name="Content Placeholder 2"/>
          <p:cNvSpPr>
            <a:spLocks noGrp="1"/>
          </p:cNvSpPr>
          <p:nvPr>
            <p:ph idx="1"/>
          </p:nvPr>
        </p:nvSpPr>
        <p:spPr/>
        <p:txBody>
          <a:bodyPr/>
          <a:lstStyle/>
          <a:p>
            <a:r>
              <a:rPr lang="en-US" altLang="zh-CN" dirty="0"/>
              <a:t>The == operator checks whether objects are identical; that is, whether they are the same object.</a:t>
            </a:r>
          </a:p>
          <a:p>
            <a:r>
              <a:rPr lang="en-US" altLang="zh-CN" dirty="0"/>
              <a:t>The equals method checks whether they are equivalent; that is, whether they have the same value</a:t>
            </a:r>
            <a:r>
              <a:rPr lang="en-US" altLang="zh-CN" dirty="0" smtClean="0"/>
              <a:t>.</a:t>
            </a:r>
          </a:p>
        </p:txBody>
      </p:sp>
    </p:spTree>
    <p:extLst>
      <p:ext uri="{BB962C8B-B14F-4D97-AF65-F5344CB8AC3E}">
        <p14:creationId xmlns:p14="http://schemas.microsoft.com/office/powerpoint/2010/main" val="3872340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equals method</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Determine whether two students are the same </a:t>
            </a:r>
            <a:r>
              <a:rPr lang="en-US" altLang="zh-CN" dirty="0" smtClean="0"/>
              <a:t>person</a:t>
            </a:r>
          </a:p>
          <a:p>
            <a:endParaRPr lang="en-US" altLang="zh-CN" dirty="0"/>
          </a:p>
          <a:p>
            <a:pPr marL="342900" lvl="1" indent="0">
              <a:buNone/>
            </a:pPr>
            <a:r>
              <a:rPr lang="en-US" altLang="zh-CN" dirty="0" smtClean="0"/>
              <a:t>public </a:t>
            </a:r>
            <a:r>
              <a:rPr lang="en-US" altLang="zh-CN" dirty="0"/>
              <a:t>boolean equals(Student that) {</a:t>
            </a:r>
          </a:p>
          <a:p>
            <a:pPr marL="342900" lvl="1" indent="0">
              <a:buNone/>
            </a:pPr>
            <a:r>
              <a:rPr lang="en-US" altLang="zh-CN" dirty="0"/>
              <a:t>     return this.id == that.id;</a:t>
            </a:r>
          </a:p>
          <a:p>
            <a:pPr marL="342900" lvl="1" indent="0">
              <a:buNone/>
            </a:pPr>
            <a:r>
              <a:rPr lang="en-US" altLang="zh-CN" dirty="0"/>
              <a:t>}</a:t>
            </a:r>
            <a:endParaRPr lang="zh-CN" altLang="en-US" dirty="0"/>
          </a:p>
          <a:p>
            <a:endParaRPr lang="en-US" altLang="zh-CN" dirty="0" smtClean="0"/>
          </a:p>
          <a:p>
            <a:endParaRPr lang="en-US" altLang="zh-CN" dirty="0" smtClean="0"/>
          </a:p>
          <a:p>
            <a:pPr marL="342900" lvl="1" indent="0">
              <a:buNone/>
            </a:pPr>
            <a:r>
              <a:rPr lang="en-US" altLang="zh-CN" dirty="0"/>
              <a:t>public boolean equals(Student that) {</a:t>
            </a:r>
          </a:p>
          <a:p>
            <a:pPr marL="342900" lvl="1" indent="0">
              <a:buNone/>
            </a:pPr>
            <a:r>
              <a:rPr lang="en-US" altLang="zh-CN" dirty="0"/>
              <a:t>    return </a:t>
            </a:r>
            <a:r>
              <a:rPr lang="en-US" altLang="zh-CN" dirty="0" err="1"/>
              <a:t>this.id.equals</a:t>
            </a:r>
            <a:r>
              <a:rPr lang="en-US" altLang="zh-CN" dirty="0"/>
              <a:t>(that.id);</a:t>
            </a:r>
          </a:p>
          <a:p>
            <a:pPr marL="342900" lvl="1" indent="0">
              <a:buNone/>
            </a:pPr>
            <a:r>
              <a:rPr lang="en-US" altLang="zh-CN" dirty="0"/>
              <a:t>}</a:t>
            </a:r>
            <a:endParaRPr lang="zh-CN" altLang="en-US" dirty="0"/>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667" y="2767799"/>
            <a:ext cx="1329796" cy="13297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8391" y="4569891"/>
            <a:ext cx="1607072" cy="1607072"/>
          </a:xfrm>
          <a:prstGeom prst="rect">
            <a:avLst/>
          </a:prstGeom>
        </p:spPr>
      </p:pic>
    </p:spTree>
    <p:extLst>
      <p:ext uri="{BB962C8B-B14F-4D97-AF65-F5344CB8AC3E}">
        <p14:creationId xmlns:p14="http://schemas.microsoft.com/office/powerpoint/2010/main" val="97294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Polymorphism(</a:t>
            </a:r>
            <a:r>
              <a:rPr lang="zh-CN" altLang="en-US" dirty="0" smtClean="0"/>
              <a:t>多态</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solidFill>
                  <a:srgbClr val="0070C0"/>
                </a:solidFill>
              </a:rPr>
              <a:t>Polymorphism </a:t>
            </a:r>
            <a:r>
              <a:rPr lang="en-US" altLang="zh-CN" dirty="0"/>
              <a:t>is the provision of a single interface to entities of different types</a:t>
            </a:r>
            <a:r>
              <a:rPr lang="en-US" altLang="zh-CN" dirty="0" smtClean="0"/>
              <a:t>.</a:t>
            </a:r>
          </a:p>
          <a:p>
            <a:r>
              <a:rPr lang="en-US" altLang="zh-CN" dirty="0"/>
              <a:t>Types of polymorphism</a:t>
            </a:r>
          </a:p>
          <a:p>
            <a:pPr lvl="1"/>
            <a:r>
              <a:rPr lang="en-US" altLang="zh-CN" dirty="0" smtClean="0">
                <a:solidFill>
                  <a:srgbClr val="0070C0"/>
                </a:solidFill>
              </a:rPr>
              <a:t>Inheritance (simply</a:t>
            </a:r>
            <a:r>
              <a:rPr lang="en-US" altLang="zh-CN" dirty="0">
                <a:solidFill>
                  <a:srgbClr val="0070C0"/>
                </a:solidFill>
              </a:rPr>
              <a:t> </a:t>
            </a:r>
            <a:r>
              <a:rPr lang="en-US" altLang="zh-CN" dirty="0" smtClean="0">
                <a:solidFill>
                  <a:srgbClr val="0070C0"/>
                </a:solidFill>
              </a:rPr>
              <a:t>polymorphism)</a:t>
            </a:r>
            <a:endParaRPr lang="en-US" altLang="zh-CN" dirty="0">
              <a:solidFill>
                <a:srgbClr val="0070C0"/>
              </a:solidFill>
            </a:endParaRPr>
          </a:p>
          <a:p>
            <a:pPr lvl="1"/>
            <a:r>
              <a:rPr lang="en-US" altLang="zh-CN" dirty="0" smtClean="0">
                <a:solidFill>
                  <a:srgbClr val="0070C0"/>
                </a:solidFill>
              </a:rPr>
              <a:t>function </a:t>
            </a:r>
            <a:r>
              <a:rPr lang="en-US" altLang="zh-CN" dirty="0">
                <a:solidFill>
                  <a:srgbClr val="0070C0"/>
                </a:solidFill>
              </a:rPr>
              <a:t>overloading </a:t>
            </a:r>
            <a:r>
              <a:rPr lang="en-US" altLang="zh-CN" dirty="0" smtClean="0">
                <a:solidFill>
                  <a:srgbClr val="0070C0"/>
                </a:solidFill>
              </a:rPr>
              <a:t>(</a:t>
            </a:r>
            <a:r>
              <a:rPr lang="en-US" altLang="zh-CN" dirty="0">
                <a:solidFill>
                  <a:srgbClr val="0070C0"/>
                </a:solidFill>
              </a:rPr>
              <a:t>Ad hoc </a:t>
            </a:r>
            <a:r>
              <a:rPr lang="en-US" altLang="zh-CN" dirty="0" smtClean="0">
                <a:solidFill>
                  <a:srgbClr val="0070C0"/>
                </a:solidFill>
              </a:rPr>
              <a:t>polymorphism)</a:t>
            </a:r>
          </a:p>
          <a:p>
            <a:pPr lvl="1"/>
            <a:r>
              <a:rPr lang="en-US" altLang="zh-CN" dirty="0" smtClean="0"/>
              <a:t>Generic programming (</a:t>
            </a:r>
            <a:r>
              <a:rPr lang="en-US" altLang="zh-CN" dirty="0"/>
              <a:t>Parametric </a:t>
            </a:r>
            <a:r>
              <a:rPr lang="en-US" altLang="zh-CN" dirty="0" smtClean="0"/>
              <a:t>polymorphism)</a:t>
            </a:r>
            <a:endParaRPr lang="en-US" altLang="zh-C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351238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Liskov</a:t>
            </a:r>
            <a:r>
              <a:rPr lang="en-US" altLang="zh-CN" dirty="0"/>
              <a:t> substitution </a:t>
            </a:r>
            <a:r>
              <a:rPr lang="en-US" altLang="zh-CN" dirty="0" smtClean="0"/>
              <a:t>principle</a:t>
            </a:r>
            <a:endParaRPr lang="zh-CN" altLang="en-US" dirty="0"/>
          </a:p>
        </p:txBody>
      </p:sp>
      <p:sp>
        <p:nvSpPr>
          <p:cNvPr id="3" name="Content Placeholder 2"/>
          <p:cNvSpPr>
            <a:spLocks noGrp="1"/>
          </p:cNvSpPr>
          <p:nvPr>
            <p:ph idx="1"/>
          </p:nvPr>
        </p:nvSpPr>
        <p:spPr/>
        <p:txBody>
          <a:bodyPr/>
          <a:lstStyle/>
          <a:p>
            <a:r>
              <a:rPr lang="en-US" altLang="zh-CN" dirty="0" smtClean="0"/>
              <a:t>LSP (</a:t>
            </a:r>
            <a:r>
              <a:rPr lang="en-US" altLang="zh-CN" dirty="0" err="1" smtClean="0"/>
              <a:t>Liskov</a:t>
            </a:r>
            <a:r>
              <a:rPr lang="zh-CN" altLang="en-US" dirty="0" smtClean="0"/>
              <a:t>替换原则</a:t>
            </a:r>
            <a:r>
              <a:rPr lang="en-US" altLang="zh-CN" dirty="0" smtClean="0"/>
              <a:t>)</a:t>
            </a:r>
          </a:p>
          <a:p>
            <a:pPr lvl="1"/>
            <a:r>
              <a:rPr lang="en-US" altLang="zh-CN" dirty="0" smtClean="0">
                <a:solidFill>
                  <a:srgbClr val="0070C0"/>
                </a:solidFill>
              </a:rPr>
              <a:t>An </a:t>
            </a:r>
            <a:r>
              <a:rPr lang="en-US" altLang="zh-CN" dirty="0">
                <a:solidFill>
                  <a:srgbClr val="0070C0"/>
                </a:solidFill>
              </a:rPr>
              <a:t>object of type T may be substituted with any object of a subtype </a:t>
            </a:r>
            <a:r>
              <a:rPr lang="en-US" altLang="zh-CN" dirty="0" smtClean="0">
                <a:solidFill>
                  <a:srgbClr val="0070C0"/>
                </a:solidFill>
              </a:rPr>
              <a:t>S</a:t>
            </a:r>
          </a:p>
          <a:p>
            <a:endParaRPr lang="en-US" altLang="zh-CN" dirty="0" smtClean="0"/>
          </a:p>
          <a:p>
            <a:r>
              <a:rPr lang="en-US" altLang="zh-CN" dirty="0" smtClean="0"/>
              <a:t>Because they share the same “interface</a:t>
            </a:r>
            <a:r>
              <a:rPr lang="en-US" altLang="zh-CN" dirty="0"/>
              <a:t>”</a:t>
            </a:r>
            <a:r>
              <a:rPr lang="en-US" altLang="zh-CN" dirty="0" smtClean="0"/>
              <a:t>, just like you can substitute different brand tyres for your car.</a:t>
            </a:r>
            <a:endParaRPr lang="zh-CN"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159227"/>
            <a:ext cx="1417320" cy="1737360"/>
          </a:xfrm>
          <a:prstGeom prst="rect">
            <a:avLst/>
          </a:prstGeom>
        </p:spPr>
      </p:pic>
      <p:sp>
        <p:nvSpPr>
          <p:cNvPr id="4" name="矩形 3"/>
          <p:cNvSpPr/>
          <p:nvPr/>
        </p:nvSpPr>
        <p:spPr>
          <a:xfrm>
            <a:off x="765406" y="6127233"/>
            <a:ext cx="4428200" cy="369332"/>
          </a:xfrm>
          <a:prstGeom prst="rect">
            <a:avLst/>
          </a:prstGeom>
        </p:spPr>
        <p:txBody>
          <a:bodyPr wrap="none">
            <a:spAutoFit/>
          </a:bodyPr>
          <a:lstStyle/>
          <a:p>
            <a:r>
              <a:rPr lang="zh-CN" altLang="en-US" dirty="0"/>
              <a:t>https://en.wikipedia.org/wiki/Barbara_Liskov</a:t>
            </a:r>
          </a:p>
        </p:txBody>
      </p:sp>
    </p:spTree>
    <p:extLst>
      <p:ext uri="{BB962C8B-B14F-4D97-AF65-F5344CB8AC3E}">
        <p14:creationId xmlns:p14="http://schemas.microsoft.com/office/powerpoint/2010/main" val="2048121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Substitutability </a:t>
            </a:r>
            <a:endParaRPr lang="zh-CN" altLang="en-US" dirty="0"/>
          </a:p>
        </p:txBody>
      </p:sp>
      <p:sp>
        <p:nvSpPr>
          <p:cNvPr id="3" name="Content Placeholder 2"/>
          <p:cNvSpPr>
            <a:spLocks noGrp="1"/>
          </p:cNvSpPr>
          <p:nvPr>
            <p:ph idx="1"/>
          </p:nvPr>
        </p:nvSpPr>
        <p:spPr/>
        <p:txBody>
          <a:bodyPr/>
          <a:lstStyle/>
          <a:p>
            <a:r>
              <a:rPr lang="en-US" altLang="zh-CN" dirty="0" smtClean="0"/>
              <a:t>In Java, a </a:t>
            </a:r>
            <a:r>
              <a:rPr lang="en-US" altLang="zh-CN" dirty="0"/>
              <a:t>subclass possesses all the attributes and operations of its </a:t>
            </a:r>
            <a:r>
              <a:rPr lang="en-US" altLang="zh-CN" dirty="0" smtClean="0"/>
              <a:t>superclass. </a:t>
            </a:r>
          </a:p>
          <a:p>
            <a:r>
              <a:rPr lang="en-US" altLang="zh-CN" dirty="0" smtClean="0"/>
              <a:t>This </a:t>
            </a:r>
            <a:r>
              <a:rPr lang="en-US" altLang="zh-CN" dirty="0"/>
              <a:t>means that a subclass object can do whatever its superclass can do. </a:t>
            </a:r>
            <a:endParaRPr lang="en-US" altLang="zh-CN" dirty="0" smtClean="0"/>
          </a:p>
          <a:p>
            <a:r>
              <a:rPr lang="en-US" altLang="zh-CN" dirty="0" smtClean="0"/>
              <a:t>As </a:t>
            </a:r>
            <a:r>
              <a:rPr lang="en-US" altLang="zh-CN" dirty="0"/>
              <a:t>a result, </a:t>
            </a:r>
            <a:r>
              <a:rPr lang="en-US" altLang="zh-CN" dirty="0">
                <a:solidFill>
                  <a:srgbClr val="0070C0"/>
                </a:solidFill>
              </a:rPr>
              <a:t>we can substitute a subclass instance when a superclass instance is expected</a:t>
            </a:r>
            <a:r>
              <a:rPr lang="en-US" altLang="zh-CN" dirty="0"/>
              <a:t>, and everything shall work fine. This is called substitutability</a:t>
            </a:r>
            <a:r>
              <a:rPr lang="en-US" altLang="zh-CN" dirty="0" smtClean="0"/>
              <a:t>.</a:t>
            </a:r>
            <a:endParaRPr lang="zh-CN" altLang="en-US" dirty="0"/>
          </a:p>
        </p:txBody>
      </p:sp>
    </p:spTree>
    <p:extLst>
      <p:ext uri="{BB962C8B-B14F-4D97-AF65-F5344CB8AC3E}">
        <p14:creationId xmlns:p14="http://schemas.microsoft.com/office/powerpoint/2010/main" val="3600790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Upcasting</a:t>
            </a:r>
            <a:r>
              <a:rPr lang="en-US" altLang="zh-CN" dirty="0" smtClean="0"/>
              <a:t> &amp; </a:t>
            </a:r>
            <a:r>
              <a:rPr lang="en-US" altLang="zh-CN" dirty="0" err="1" smtClean="0"/>
              <a:t>Downcasting</a:t>
            </a:r>
            <a:endParaRPr lang="zh-CN" altLang="en-US" dirty="0"/>
          </a:p>
        </p:txBody>
      </p:sp>
      <p:sp>
        <p:nvSpPr>
          <p:cNvPr id="3" name="Content Placeholder 2"/>
          <p:cNvSpPr>
            <a:spLocks noGrp="1"/>
          </p:cNvSpPr>
          <p:nvPr>
            <p:ph idx="1"/>
          </p:nvPr>
        </p:nvSpPr>
        <p:spPr/>
        <p:txBody>
          <a:bodyPr>
            <a:normAutofit/>
          </a:bodyPr>
          <a:lstStyle/>
          <a:p>
            <a:r>
              <a:rPr lang="en-US" altLang="zh-CN" dirty="0"/>
              <a:t>Substituting a subclass instance for its superclass is called </a:t>
            </a:r>
            <a:r>
              <a:rPr lang="en-US" altLang="zh-CN" dirty="0" err="1" smtClean="0">
                <a:solidFill>
                  <a:srgbClr val="0070C0"/>
                </a:solidFill>
              </a:rPr>
              <a:t>upcasting</a:t>
            </a:r>
            <a:r>
              <a:rPr lang="en-US" altLang="zh-CN" dirty="0" smtClean="0"/>
              <a:t>(</a:t>
            </a:r>
            <a:r>
              <a:rPr lang="zh-CN" altLang="en-US" dirty="0" smtClean="0"/>
              <a:t>上转</a:t>
            </a:r>
            <a:r>
              <a:rPr lang="en-US" altLang="zh-CN" dirty="0" smtClean="0"/>
              <a:t>).</a:t>
            </a:r>
          </a:p>
          <a:p>
            <a:pPr lvl="1"/>
            <a:r>
              <a:rPr lang="en-US" altLang="zh-CN" dirty="0" err="1"/>
              <a:t>Upcasting</a:t>
            </a:r>
            <a:r>
              <a:rPr lang="en-US" altLang="zh-CN" dirty="0"/>
              <a:t> is always safe because a subclass instance possesses all the properties of its superclass and can do whatever its superclass can do.</a:t>
            </a:r>
            <a:endParaRPr lang="en-US" altLang="zh-CN" dirty="0" smtClean="0"/>
          </a:p>
          <a:p>
            <a:r>
              <a:rPr lang="en-US" altLang="zh-CN" dirty="0"/>
              <a:t>Substituting a superclass </a:t>
            </a:r>
            <a:r>
              <a:rPr lang="en-US" altLang="zh-CN" dirty="0" smtClean="0"/>
              <a:t>instance </a:t>
            </a:r>
            <a:r>
              <a:rPr lang="en-US" altLang="zh-CN" dirty="0"/>
              <a:t>for its subclass </a:t>
            </a:r>
            <a:r>
              <a:rPr lang="en-US" altLang="zh-CN" dirty="0" smtClean="0"/>
              <a:t>is </a:t>
            </a:r>
            <a:r>
              <a:rPr lang="en-US" altLang="zh-CN" dirty="0"/>
              <a:t>called </a:t>
            </a:r>
            <a:r>
              <a:rPr lang="en-US" altLang="zh-CN" dirty="0" err="1" smtClean="0">
                <a:solidFill>
                  <a:srgbClr val="0070C0"/>
                </a:solidFill>
              </a:rPr>
              <a:t>downcasting</a:t>
            </a:r>
            <a:r>
              <a:rPr lang="en-US" altLang="zh-CN" dirty="0" smtClean="0"/>
              <a:t>(</a:t>
            </a:r>
            <a:r>
              <a:rPr lang="zh-CN" altLang="en-US" dirty="0" smtClean="0"/>
              <a:t>下转</a:t>
            </a:r>
            <a:r>
              <a:rPr lang="en-US" altLang="zh-CN" dirty="0" smtClean="0"/>
              <a:t>).</a:t>
            </a:r>
          </a:p>
          <a:p>
            <a:pPr lvl="1"/>
            <a:r>
              <a:rPr lang="en-US" altLang="zh-CN" dirty="0" err="1">
                <a:solidFill>
                  <a:srgbClr val="C00000"/>
                </a:solidFill>
              </a:rPr>
              <a:t>Downcasting</a:t>
            </a:r>
            <a:r>
              <a:rPr lang="en-US" altLang="zh-CN" dirty="0">
                <a:solidFill>
                  <a:srgbClr val="C00000"/>
                </a:solidFill>
              </a:rPr>
              <a:t> is not always safe</a:t>
            </a:r>
            <a:r>
              <a:rPr lang="en-US" altLang="zh-CN" dirty="0"/>
              <a:t>, and throws a runtime </a:t>
            </a:r>
            <a:r>
              <a:rPr lang="en-US" altLang="zh-CN" dirty="0" err="1"/>
              <a:t>ClassCastException</a:t>
            </a:r>
            <a:r>
              <a:rPr lang="en-US" altLang="zh-CN" dirty="0"/>
              <a:t> if the instance to be </a:t>
            </a:r>
            <a:r>
              <a:rPr lang="en-US" altLang="zh-CN" dirty="0" err="1"/>
              <a:t>downcasted</a:t>
            </a:r>
            <a:r>
              <a:rPr lang="en-US" altLang="zh-CN" dirty="0"/>
              <a:t> does not belong to the correct subclass.</a:t>
            </a:r>
          </a:p>
          <a:p>
            <a:endParaRPr lang="en-US" altLang="zh-CN" dirty="0" smtClean="0"/>
          </a:p>
        </p:txBody>
      </p:sp>
    </p:spTree>
    <p:extLst>
      <p:ext uri="{BB962C8B-B14F-4D97-AF65-F5344CB8AC3E}">
        <p14:creationId xmlns:p14="http://schemas.microsoft.com/office/powerpoint/2010/main" val="405480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Upcasting</a:t>
            </a:r>
            <a:r>
              <a:rPr lang="en-US" altLang="zh-CN" dirty="0"/>
              <a:t> &amp; </a:t>
            </a:r>
            <a:r>
              <a:rPr lang="en-US" altLang="zh-CN" dirty="0" err="1"/>
              <a:t>Downcasting</a:t>
            </a:r>
            <a:endParaRPr lang="zh-CN" altLang="en-US" dirty="0"/>
          </a:p>
        </p:txBody>
      </p:sp>
      <p:sp>
        <p:nvSpPr>
          <p:cNvPr id="3" name="Content Placeholder 2"/>
          <p:cNvSpPr>
            <a:spLocks noGrp="1"/>
          </p:cNvSpPr>
          <p:nvPr>
            <p:ph idx="1"/>
          </p:nvPr>
        </p:nvSpPr>
        <p:spPr/>
        <p:txBody>
          <a:bodyPr/>
          <a:lstStyle/>
          <a:p>
            <a:pPr marL="342900" lvl="1" indent="0">
              <a:buNone/>
            </a:pPr>
            <a:r>
              <a:rPr lang="en-US" altLang="zh-CN" dirty="0">
                <a:solidFill>
                  <a:srgbClr val="00B050"/>
                </a:solidFill>
              </a:rPr>
              <a:t>// </a:t>
            </a:r>
            <a:r>
              <a:rPr lang="en-US" altLang="zh-CN" dirty="0" err="1">
                <a:solidFill>
                  <a:srgbClr val="00B050"/>
                </a:solidFill>
              </a:rPr>
              <a:t>upcast</a:t>
            </a:r>
            <a:r>
              <a:rPr lang="en-US" altLang="zh-CN" dirty="0">
                <a:solidFill>
                  <a:srgbClr val="00B050"/>
                </a:solidFill>
              </a:rPr>
              <a:t> is safe</a:t>
            </a:r>
          </a:p>
          <a:p>
            <a:pPr marL="342900" lvl="1" indent="0">
              <a:buNone/>
            </a:pPr>
            <a:r>
              <a:rPr lang="en-US" altLang="zh-CN" dirty="0"/>
              <a:t>Circle c1 = new </a:t>
            </a:r>
            <a:r>
              <a:rPr lang="en-US" altLang="zh-CN" dirty="0" smtClean="0"/>
              <a:t>Cylinder(5.0); </a:t>
            </a:r>
            <a:endParaRPr lang="en-US" altLang="zh-CN" dirty="0"/>
          </a:p>
          <a:p>
            <a:pPr marL="342900" lvl="1" indent="0">
              <a:buNone/>
            </a:pPr>
            <a:r>
              <a:rPr lang="en-US" altLang="zh-CN" dirty="0">
                <a:solidFill>
                  <a:srgbClr val="00B050"/>
                </a:solidFill>
              </a:rPr>
              <a:t>// downcast needs the casting operator</a:t>
            </a:r>
            <a:endParaRPr lang="zh-CN" altLang="en-US" dirty="0">
              <a:solidFill>
                <a:srgbClr val="00B050"/>
              </a:solidFill>
            </a:endParaRPr>
          </a:p>
          <a:p>
            <a:pPr marL="342900" lvl="1" indent="0">
              <a:buNone/>
            </a:pPr>
            <a:r>
              <a:rPr lang="en-US" altLang="zh-CN" dirty="0"/>
              <a:t>Cylinder cy1 = (Cylinder) c1;        </a:t>
            </a:r>
            <a:endParaRPr lang="zh-CN" altLang="en-US" dirty="0"/>
          </a:p>
          <a:p>
            <a:endParaRPr lang="zh-CN" altLang="en-US" dirty="0"/>
          </a:p>
        </p:txBody>
      </p:sp>
    </p:spTree>
    <p:extLst>
      <p:ext uri="{BB962C8B-B14F-4D97-AF65-F5344CB8AC3E}">
        <p14:creationId xmlns:p14="http://schemas.microsoft.com/office/powerpoint/2010/main" val="2378920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err="1"/>
              <a:t>instanceof</a:t>
            </a:r>
            <a:r>
              <a:rPr lang="en-US" altLang="zh-CN" dirty="0"/>
              <a:t>" Operator</a:t>
            </a:r>
            <a:endParaRPr lang="zh-CN" altLang="en-US" dirty="0"/>
          </a:p>
        </p:txBody>
      </p:sp>
      <p:sp>
        <p:nvSpPr>
          <p:cNvPr id="3" name="Content Placeholder 2"/>
          <p:cNvSpPr>
            <a:spLocks noGrp="1"/>
          </p:cNvSpPr>
          <p:nvPr>
            <p:ph idx="1"/>
          </p:nvPr>
        </p:nvSpPr>
        <p:spPr/>
        <p:txBody>
          <a:bodyPr>
            <a:normAutofit/>
          </a:bodyPr>
          <a:lstStyle/>
          <a:p>
            <a:r>
              <a:rPr lang="en-US" altLang="zh-CN" dirty="0"/>
              <a:t>Java provides a binary operator called </a:t>
            </a:r>
            <a:r>
              <a:rPr lang="en-US" altLang="zh-CN" dirty="0" err="1"/>
              <a:t>instanceof</a:t>
            </a:r>
            <a:r>
              <a:rPr lang="en-US" altLang="zh-CN" dirty="0"/>
              <a:t> which returns true if an object is an instance of a particular class. </a:t>
            </a:r>
            <a:endParaRPr lang="en-US" altLang="zh-CN" dirty="0" smtClean="0"/>
          </a:p>
          <a:p>
            <a:endParaRPr lang="en-US" altLang="zh-CN" dirty="0"/>
          </a:p>
          <a:p>
            <a:pPr marL="342900" lvl="1" indent="0">
              <a:buNone/>
            </a:pPr>
            <a:r>
              <a:rPr lang="en-US" altLang="zh-CN" dirty="0"/>
              <a:t>Circle c1 = new </a:t>
            </a:r>
            <a:r>
              <a:rPr lang="en-US" altLang="zh-CN" dirty="0" smtClean="0"/>
              <a:t>Circle();</a:t>
            </a:r>
            <a:endParaRPr lang="en-US" altLang="zh-CN" dirty="0"/>
          </a:p>
          <a:p>
            <a:pPr marL="342900" lvl="1" indent="0">
              <a:buNone/>
            </a:pPr>
            <a:r>
              <a:rPr lang="en-US" altLang="zh-CN" dirty="0"/>
              <a:t>Cylinder cy1 = new </a:t>
            </a:r>
            <a:r>
              <a:rPr lang="en-US" altLang="zh-CN" dirty="0" smtClean="0"/>
              <a:t>Cylinder(5.0);</a:t>
            </a:r>
            <a:endParaRPr lang="en-US" altLang="zh-CN" dirty="0"/>
          </a:p>
          <a:p>
            <a:pPr marL="342900" lvl="1" indent="0">
              <a:buNone/>
            </a:pPr>
            <a:r>
              <a:rPr lang="en-US" altLang="zh-CN" dirty="0" err="1"/>
              <a:t>System.out.println</a:t>
            </a:r>
            <a:r>
              <a:rPr lang="en-US" altLang="zh-CN" dirty="0"/>
              <a:t>(c1 </a:t>
            </a:r>
            <a:r>
              <a:rPr lang="en-US" altLang="zh-CN" dirty="0" err="1"/>
              <a:t>instanceof</a:t>
            </a:r>
            <a:r>
              <a:rPr lang="en-US" altLang="zh-CN" dirty="0"/>
              <a:t> Circle);    </a:t>
            </a:r>
            <a:r>
              <a:rPr lang="en-US" altLang="zh-CN" dirty="0">
                <a:solidFill>
                  <a:srgbClr val="00B050"/>
                </a:solidFill>
              </a:rPr>
              <a:t>// true</a:t>
            </a:r>
          </a:p>
          <a:p>
            <a:pPr marL="342900" lvl="1" indent="0">
              <a:buNone/>
            </a:pPr>
            <a:r>
              <a:rPr lang="en-US" altLang="zh-CN" dirty="0" err="1"/>
              <a:t>System.out.println</a:t>
            </a:r>
            <a:r>
              <a:rPr lang="en-US" altLang="zh-CN" dirty="0"/>
              <a:t>(c1 </a:t>
            </a:r>
            <a:r>
              <a:rPr lang="en-US" altLang="zh-CN" dirty="0" err="1"/>
              <a:t>instanceof</a:t>
            </a:r>
            <a:r>
              <a:rPr lang="en-US" altLang="zh-CN" dirty="0"/>
              <a:t> Cylinder);  </a:t>
            </a:r>
            <a:r>
              <a:rPr lang="en-US" altLang="zh-CN" dirty="0">
                <a:solidFill>
                  <a:srgbClr val="00B050"/>
                </a:solidFill>
              </a:rPr>
              <a:t>// false</a:t>
            </a:r>
          </a:p>
          <a:p>
            <a:pPr marL="342900" lvl="1" indent="0">
              <a:buNone/>
            </a:pPr>
            <a:r>
              <a:rPr lang="en-US" altLang="zh-CN" dirty="0" err="1"/>
              <a:t>System.out.println</a:t>
            </a:r>
            <a:r>
              <a:rPr lang="en-US" altLang="zh-CN" dirty="0"/>
              <a:t>(cy1 </a:t>
            </a:r>
            <a:r>
              <a:rPr lang="en-US" altLang="zh-CN" dirty="0" err="1"/>
              <a:t>instanceof</a:t>
            </a:r>
            <a:r>
              <a:rPr lang="en-US" altLang="zh-CN" dirty="0"/>
              <a:t> Cylinder); </a:t>
            </a:r>
            <a:r>
              <a:rPr lang="en-US" altLang="zh-CN" dirty="0">
                <a:solidFill>
                  <a:srgbClr val="00B050"/>
                </a:solidFill>
              </a:rPr>
              <a:t>// true</a:t>
            </a:r>
          </a:p>
          <a:p>
            <a:pPr marL="342900" lvl="1" indent="0">
              <a:buNone/>
            </a:pPr>
            <a:r>
              <a:rPr lang="en-US" altLang="zh-CN" dirty="0" err="1"/>
              <a:t>System.out.println</a:t>
            </a:r>
            <a:r>
              <a:rPr lang="en-US" altLang="zh-CN" dirty="0"/>
              <a:t>(cy1 </a:t>
            </a:r>
            <a:r>
              <a:rPr lang="en-US" altLang="zh-CN" dirty="0" err="1"/>
              <a:t>instanceof</a:t>
            </a:r>
            <a:r>
              <a:rPr lang="en-US" altLang="zh-CN" dirty="0"/>
              <a:t> Circle);   </a:t>
            </a:r>
            <a:r>
              <a:rPr lang="en-US" altLang="zh-CN" dirty="0">
                <a:solidFill>
                  <a:srgbClr val="00B050"/>
                </a:solidFill>
              </a:rPr>
              <a:t>// true</a:t>
            </a:r>
            <a:endParaRPr lang="zh-CN" altLang="en-US" dirty="0">
              <a:solidFill>
                <a:srgbClr val="00B050"/>
              </a:solidFill>
            </a:endParaRPr>
          </a:p>
        </p:txBody>
      </p:sp>
    </p:spTree>
    <p:extLst>
      <p:ext uri="{BB962C8B-B14F-4D97-AF65-F5344CB8AC3E}">
        <p14:creationId xmlns:p14="http://schemas.microsoft.com/office/powerpoint/2010/main" val="1736485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method </a:t>
            </a:r>
            <a:endParaRPr lang="zh-CN" altLang="en-US" dirty="0"/>
          </a:p>
        </p:txBody>
      </p:sp>
      <p:sp>
        <p:nvSpPr>
          <p:cNvPr id="3" name="Content Placeholder 2"/>
          <p:cNvSpPr>
            <a:spLocks noGrp="1"/>
          </p:cNvSpPr>
          <p:nvPr>
            <p:ph idx="1"/>
          </p:nvPr>
        </p:nvSpPr>
        <p:spPr/>
        <p:txBody>
          <a:bodyPr/>
          <a:lstStyle/>
          <a:p>
            <a:r>
              <a:rPr lang="en-US" altLang="zh-CN" dirty="0"/>
              <a:t>An </a:t>
            </a:r>
            <a:r>
              <a:rPr lang="en-US" altLang="zh-CN" dirty="0">
                <a:solidFill>
                  <a:srgbClr val="0070C0"/>
                </a:solidFill>
              </a:rPr>
              <a:t>abstract method </a:t>
            </a:r>
            <a:r>
              <a:rPr lang="en-US" altLang="zh-CN" dirty="0"/>
              <a:t>is a method with only signature (i.e., the method name, the list of arguments and the return type) </a:t>
            </a:r>
            <a:r>
              <a:rPr lang="en-US" altLang="zh-CN" dirty="0">
                <a:solidFill>
                  <a:srgbClr val="0070C0"/>
                </a:solidFill>
              </a:rPr>
              <a:t>without implementation</a:t>
            </a:r>
            <a:r>
              <a:rPr lang="en-US" altLang="zh-CN" dirty="0"/>
              <a:t> (i.e., the method’s body). </a:t>
            </a:r>
            <a:endParaRPr lang="en-US" altLang="zh-CN" dirty="0" smtClean="0"/>
          </a:p>
          <a:p>
            <a:r>
              <a:rPr lang="en-US" altLang="zh-CN" dirty="0" smtClean="0"/>
              <a:t>You </a:t>
            </a:r>
            <a:r>
              <a:rPr lang="en-US" altLang="zh-CN" dirty="0"/>
              <a:t>use the keyword </a:t>
            </a:r>
            <a:r>
              <a:rPr lang="en-US" altLang="zh-CN" dirty="0">
                <a:solidFill>
                  <a:srgbClr val="0070C0"/>
                </a:solidFill>
              </a:rPr>
              <a:t>abstract </a:t>
            </a:r>
            <a:r>
              <a:rPr lang="en-US" altLang="zh-CN" dirty="0"/>
              <a:t>to declare an abstract method</a:t>
            </a:r>
            <a:r>
              <a:rPr lang="en-US" altLang="zh-CN" dirty="0" smtClean="0"/>
              <a:t>.</a:t>
            </a:r>
          </a:p>
          <a:p>
            <a:endParaRPr lang="zh-CN" altLang="en-US" dirty="0"/>
          </a:p>
        </p:txBody>
      </p:sp>
    </p:spTree>
    <p:extLst>
      <p:ext uri="{BB962C8B-B14F-4D97-AF65-F5344CB8AC3E}">
        <p14:creationId xmlns:p14="http://schemas.microsoft.com/office/powerpoint/2010/main" val="575566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a:t>
            </a:r>
            <a:r>
              <a:rPr lang="en-US" altLang="zh-CN" dirty="0" smtClean="0"/>
              <a:t>bstract class(</a:t>
            </a:r>
            <a:r>
              <a:rPr lang="zh-CN" altLang="en-US" dirty="0" smtClean="0"/>
              <a:t>抽象类</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A class containing one or more abstract methods is called an </a:t>
            </a:r>
            <a:r>
              <a:rPr lang="en-US" altLang="zh-CN" dirty="0">
                <a:solidFill>
                  <a:srgbClr val="0070C0"/>
                </a:solidFill>
              </a:rPr>
              <a:t>abstract class</a:t>
            </a:r>
            <a:r>
              <a:rPr lang="en-US" altLang="zh-CN" dirty="0"/>
              <a:t>.</a:t>
            </a:r>
            <a:endParaRPr lang="zh-CN" altLang="en-US" dirty="0"/>
          </a:p>
          <a:p>
            <a:r>
              <a:rPr lang="en-US" altLang="zh-CN" dirty="0" smtClean="0"/>
              <a:t>an </a:t>
            </a:r>
            <a:r>
              <a:rPr lang="en-US" altLang="zh-CN" dirty="0"/>
              <a:t>abstract class provides a template for further development. The purpose of an abstract class is to provide a common interface to all its subclasses.</a:t>
            </a:r>
          </a:p>
          <a:p>
            <a:r>
              <a:rPr lang="en-US" altLang="zh-CN" dirty="0"/>
              <a:t>An abstract class is incomplete in its definition, since the implementation of its abstract methods is missing. Therefore, an abstract class cannot be instantiated</a:t>
            </a:r>
            <a:r>
              <a:rPr lang="en-US" altLang="zh-CN" dirty="0" smtClean="0"/>
              <a:t>.</a:t>
            </a:r>
            <a:endParaRPr lang="en-US" altLang="zh-CN" dirty="0"/>
          </a:p>
        </p:txBody>
      </p:sp>
    </p:spTree>
    <p:extLst>
      <p:ext uri="{BB962C8B-B14F-4D97-AF65-F5344CB8AC3E}">
        <p14:creationId xmlns:p14="http://schemas.microsoft.com/office/powerpoint/2010/main" val="325044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OOBMI {</a:t>
            </a:r>
          </a:p>
          <a:p>
            <a:pPr marL="0" indent="0">
              <a:buFont typeface="Arial" panose="020B0604020202020204" pitchFamily="34" charset="0"/>
              <a:buNone/>
            </a:pPr>
            <a:r>
              <a:rPr lang="en-US" altLang="zh-CN" sz="2000" dirty="0" smtClean="0"/>
              <a:t>  public static void </a:t>
            </a:r>
            <a:r>
              <a:rPr lang="en-US" altLang="zh-CN" sz="2000" dirty="0" err="1" smtClean="0">
                <a:solidFill>
                  <a:srgbClr val="0070C0"/>
                </a:solidFill>
              </a:rPr>
              <a:t>sortByHeight</a:t>
            </a:r>
            <a:r>
              <a:rPr lang="en-US" altLang="zh-CN" sz="2000" dirty="0" smtClean="0"/>
              <a:t> (Student[] items)   {</a:t>
            </a:r>
          </a:p>
          <a:p>
            <a:pPr marL="0" indent="0">
              <a:buFont typeface="Arial" panose="020B0604020202020204" pitchFamily="34" charset="0"/>
              <a:buNone/>
            </a:pPr>
            <a:r>
              <a:rPr lang="en-US" altLang="zh-CN" sz="2000" dirty="0" smtClean="0"/>
              <a:t>      Student </a:t>
            </a:r>
            <a:r>
              <a:rPr lang="en-US" altLang="zh-CN" sz="2000" dirty="0" err="1" smtClean="0"/>
              <a:t>tmp</a:t>
            </a:r>
            <a:r>
              <a:rPr lang="en-US" altLang="zh-CN" sz="2000" dirty="0" smtClean="0"/>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Font typeface="Arial" panose="020B0604020202020204" pitchFamily="34" charset="0"/>
              <a:buNone/>
            </a:pPr>
            <a:r>
              <a:rPr lang="en-US" altLang="zh-CN" sz="2000" dirty="0" smtClean="0"/>
              <a:t>               if (</a:t>
            </a:r>
            <a:r>
              <a:rPr lang="en-US" altLang="zh-CN" sz="2000" dirty="0" smtClean="0">
                <a:solidFill>
                  <a:srgbClr val="0070C0"/>
                </a:solidFill>
              </a:rPr>
              <a:t>items[j].height&gt;items[j + 1].height</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277975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class </a:t>
            </a:r>
            <a:endParaRPr lang="zh-CN" altLang="en-US" dirty="0"/>
          </a:p>
        </p:txBody>
      </p:sp>
      <p:sp>
        <p:nvSpPr>
          <p:cNvPr id="3" name="Content Placeholder 2"/>
          <p:cNvSpPr>
            <a:spLocks noGrp="1"/>
          </p:cNvSpPr>
          <p:nvPr>
            <p:ph idx="1"/>
          </p:nvPr>
        </p:nvSpPr>
        <p:spPr/>
        <p:txBody>
          <a:bodyPr/>
          <a:lstStyle/>
          <a:p>
            <a:r>
              <a:rPr lang="en-US" altLang="zh-CN" dirty="0"/>
              <a:t>To use an abstract class, you have to derive a subclass from the abstract class. </a:t>
            </a:r>
            <a:endParaRPr lang="en-US" altLang="zh-CN" dirty="0" smtClean="0"/>
          </a:p>
          <a:p>
            <a:r>
              <a:rPr lang="en-US" altLang="zh-CN" dirty="0" smtClean="0"/>
              <a:t>In </a:t>
            </a:r>
            <a:r>
              <a:rPr lang="en-US" altLang="zh-CN" dirty="0"/>
              <a:t>the derived subclass, you have to </a:t>
            </a:r>
            <a:r>
              <a:rPr lang="en-US" altLang="zh-CN" dirty="0">
                <a:solidFill>
                  <a:srgbClr val="0070C0"/>
                </a:solidFill>
              </a:rPr>
              <a:t>override </a:t>
            </a:r>
            <a:r>
              <a:rPr lang="en-US" altLang="zh-CN" dirty="0"/>
              <a:t>the abstract methods and provide implementation to all the abstract methods. </a:t>
            </a:r>
            <a:endParaRPr lang="zh-CN" altLang="en-US" dirty="0"/>
          </a:p>
          <a:p>
            <a:endParaRPr lang="zh-CN" altLang="en-US" dirty="0"/>
          </a:p>
        </p:txBody>
      </p:sp>
    </p:spTree>
    <p:extLst>
      <p:ext uri="{BB962C8B-B14F-4D97-AF65-F5344CB8AC3E}">
        <p14:creationId xmlns:p14="http://schemas.microsoft.com/office/powerpoint/2010/main" val="2451154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Interface(</a:t>
            </a:r>
            <a:r>
              <a:rPr lang="zh-CN" altLang="en-US" dirty="0" smtClean="0"/>
              <a:t>接口</a:t>
            </a:r>
            <a:r>
              <a:rPr lang="en-US" altLang="zh-CN" dirty="0" smtClean="0"/>
              <a:t>) </a:t>
            </a:r>
            <a:endParaRPr lang="zh-CN" altLang="en-US" dirty="0"/>
          </a:p>
        </p:txBody>
      </p:sp>
      <p:sp>
        <p:nvSpPr>
          <p:cNvPr id="3" name="Content Placeholder 2"/>
          <p:cNvSpPr>
            <a:spLocks noGrp="1"/>
          </p:cNvSpPr>
          <p:nvPr>
            <p:ph idx="1"/>
          </p:nvPr>
        </p:nvSpPr>
        <p:spPr/>
        <p:txBody>
          <a:bodyPr>
            <a:normAutofit/>
          </a:bodyPr>
          <a:lstStyle/>
          <a:p>
            <a:r>
              <a:rPr lang="en-US" altLang="zh-CN" dirty="0"/>
              <a:t>A Java </a:t>
            </a:r>
            <a:r>
              <a:rPr lang="en-US" altLang="zh-CN" dirty="0">
                <a:solidFill>
                  <a:srgbClr val="0070C0"/>
                </a:solidFill>
              </a:rPr>
              <a:t>interface </a:t>
            </a:r>
            <a:r>
              <a:rPr lang="en-US" altLang="zh-CN" dirty="0"/>
              <a:t>is a 100% abstract superclass which define a set of methods its subclasses must support. </a:t>
            </a:r>
            <a:endParaRPr lang="en-US" altLang="zh-CN" dirty="0" smtClean="0"/>
          </a:p>
          <a:p>
            <a:r>
              <a:rPr lang="en-US" altLang="zh-CN" dirty="0" smtClean="0">
                <a:solidFill>
                  <a:srgbClr val="0070C0"/>
                </a:solidFill>
              </a:rPr>
              <a:t>An </a:t>
            </a:r>
            <a:r>
              <a:rPr lang="en-US" altLang="zh-CN" dirty="0">
                <a:solidFill>
                  <a:srgbClr val="0070C0"/>
                </a:solidFill>
              </a:rPr>
              <a:t>interface contains only public abstract methods </a:t>
            </a:r>
            <a:r>
              <a:rPr lang="en-US" altLang="zh-CN" dirty="0"/>
              <a:t>(methods with signature and no implementation) </a:t>
            </a:r>
            <a:r>
              <a:rPr lang="en-US" altLang="zh-CN" dirty="0">
                <a:solidFill>
                  <a:srgbClr val="0070C0"/>
                </a:solidFill>
              </a:rPr>
              <a:t>and possibly constants </a:t>
            </a:r>
            <a:r>
              <a:rPr lang="en-US" altLang="zh-CN" dirty="0"/>
              <a:t>(public static final variables</a:t>
            </a:r>
            <a:r>
              <a:rPr lang="en-US" altLang="zh-CN" dirty="0" smtClean="0"/>
              <a:t>).</a:t>
            </a:r>
          </a:p>
          <a:p>
            <a:endParaRPr lang="en-US" altLang="zh-CN" dirty="0" smtClean="0"/>
          </a:p>
          <a:p>
            <a:endParaRPr lang="en-US" altLang="zh-CN" dirty="0" smtClean="0"/>
          </a:p>
        </p:txBody>
      </p:sp>
    </p:spTree>
    <p:extLst>
      <p:ext uri="{BB962C8B-B14F-4D97-AF65-F5344CB8AC3E}">
        <p14:creationId xmlns:p14="http://schemas.microsoft.com/office/powerpoint/2010/main" val="285103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Interface</a:t>
            </a:r>
            <a:endParaRPr lang="zh-CN" altLang="en-US" dirty="0"/>
          </a:p>
        </p:txBody>
      </p:sp>
      <p:sp>
        <p:nvSpPr>
          <p:cNvPr id="3" name="Content Placeholder 2"/>
          <p:cNvSpPr>
            <a:spLocks noGrp="1"/>
          </p:cNvSpPr>
          <p:nvPr>
            <p:ph idx="1"/>
          </p:nvPr>
        </p:nvSpPr>
        <p:spPr/>
        <p:txBody>
          <a:bodyPr/>
          <a:lstStyle/>
          <a:p>
            <a:r>
              <a:rPr lang="en-US" altLang="zh-CN" dirty="0" smtClean="0"/>
              <a:t>Unlike </a:t>
            </a:r>
            <a:r>
              <a:rPr lang="en-US" altLang="zh-CN" dirty="0"/>
              <a:t>a normal class, where you use the keyword "extends" to derive a subclass. For interface, we use the keyword "</a:t>
            </a:r>
            <a:r>
              <a:rPr lang="en-US" altLang="zh-CN" dirty="0">
                <a:solidFill>
                  <a:srgbClr val="0070C0"/>
                </a:solidFill>
              </a:rPr>
              <a:t>implements</a:t>
            </a:r>
            <a:r>
              <a:rPr lang="en-US" altLang="zh-CN" dirty="0"/>
              <a:t>" to derive a subclass.</a:t>
            </a:r>
          </a:p>
          <a:p>
            <a:r>
              <a:rPr lang="en-US" altLang="zh-CN" dirty="0">
                <a:solidFill>
                  <a:srgbClr val="0070C0"/>
                </a:solidFill>
              </a:rPr>
              <a:t>A subclass can implement more than one interfaces. </a:t>
            </a:r>
            <a:endParaRPr lang="zh-CN" altLang="en-US" dirty="0">
              <a:solidFill>
                <a:srgbClr val="0070C0"/>
              </a:solidFill>
            </a:endParaRPr>
          </a:p>
          <a:p>
            <a:endParaRPr lang="zh-CN" altLang="en-US" dirty="0"/>
          </a:p>
        </p:txBody>
      </p:sp>
    </p:spTree>
    <p:extLst>
      <p:ext uri="{BB962C8B-B14F-4D97-AF65-F5344CB8AC3E}">
        <p14:creationId xmlns:p14="http://schemas.microsoft.com/office/powerpoint/2010/main" val="1219297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Interface </a:t>
            </a:r>
            <a:r>
              <a:rPr lang="en-US" altLang="zh-CN" dirty="0"/>
              <a:t>Naming Convention</a:t>
            </a:r>
            <a:endParaRPr lang="zh-CN" altLang="en-US" dirty="0"/>
          </a:p>
        </p:txBody>
      </p:sp>
      <p:sp>
        <p:nvSpPr>
          <p:cNvPr id="3" name="Content Placeholder 2"/>
          <p:cNvSpPr>
            <a:spLocks noGrp="1"/>
          </p:cNvSpPr>
          <p:nvPr>
            <p:ph idx="1"/>
          </p:nvPr>
        </p:nvSpPr>
        <p:spPr/>
        <p:txBody>
          <a:bodyPr/>
          <a:lstStyle/>
          <a:p>
            <a:r>
              <a:rPr lang="en-US" altLang="zh-CN" dirty="0" smtClean="0"/>
              <a:t>Use </a:t>
            </a:r>
            <a:r>
              <a:rPr lang="en-US" altLang="zh-CN" dirty="0"/>
              <a:t>an adjective (typically ends with "able") consisting of one or more words. </a:t>
            </a:r>
            <a:r>
              <a:rPr lang="en-US" altLang="zh-CN" dirty="0" smtClean="0"/>
              <a:t>Each </a:t>
            </a:r>
            <a:r>
              <a:rPr lang="en-US" altLang="zh-CN" dirty="0"/>
              <a:t>word shall be initial capitalized (camel-case). </a:t>
            </a:r>
            <a:endParaRPr lang="en-US" altLang="zh-CN" dirty="0" smtClean="0"/>
          </a:p>
          <a:p>
            <a:r>
              <a:rPr lang="en-US" altLang="zh-CN" dirty="0" smtClean="0"/>
              <a:t>For </a:t>
            </a:r>
            <a:r>
              <a:rPr lang="en-US" altLang="zh-CN" dirty="0"/>
              <a:t>example, </a:t>
            </a:r>
            <a:endParaRPr lang="en-US" altLang="zh-CN" dirty="0" smtClean="0"/>
          </a:p>
          <a:p>
            <a:pPr lvl="1"/>
            <a:r>
              <a:rPr lang="en-US" altLang="zh-CN" dirty="0" smtClean="0"/>
              <a:t>Serializable</a:t>
            </a:r>
            <a:r>
              <a:rPr lang="en-US" altLang="zh-CN" dirty="0"/>
              <a:t>, </a:t>
            </a:r>
            <a:endParaRPr lang="en-US" altLang="zh-CN" dirty="0" smtClean="0"/>
          </a:p>
          <a:p>
            <a:pPr lvl="1"/>
            <a:r>
              <a:rPr lang="en-US" altLang="zh-CN" dirty="0" err="1" smtClean="0"/>
              <a:t>Extenalizable</a:t>
            </a:r>
            <a:r>
              <a:rPr lang="en-US" altLang="zh-CN" dirty="0"/>
              <a:t>, </a:t>
            </a:r>
            <a:endParaRPr lang="en-US" altLang="zh-CN" dirty="0" smtClean="0"/>
          </a:p>
          <a:p>
            <a:pPr lvl="1"/>
            <a:r>
              <a:rPr lang="en-US" altLang="zh-CN" dirty="0" smtClean="0"/>
              <a:t>Movable</a:t>
            </a:r>
            <a:r>
              <a:rPr lang="en-US" altLang="zh-CN" dirty="0"/>
              <a:t>, </a:t>
            </a:r>
            <a:endParaRPr lang="en-US" altLang="zh-CN" dirty="0" smtClean="0"/>
          </a:p>
          <a:p>
            <a:pPr lvl="1"/>
            <a:r>
              <a:rPr lang="en-US" altLang="zh-CN" dirty="0" err="1" smtClean="0"/>
              <a:t>Clonable</a:t>
            </a:r>
            <a:r>
              <a:rPr lang="en-US" altLang="zh-CN" dirty="0"/>
              <a:t>, </a:t>
            </a:r>
            <a:endParaRPr lang="en-US" altLang="zh-CN" dirty="0" smtClean="0"/>
          </a:p>
          <a:p>
            <a:pPr lvl="1"/>
            <a:r>
              <a:rPr lang="en-US" altLang="zh-CN" dirty="0" smtClean="0"/>
              <a:t>Runnable, etc</a:t>
            </a:r>
            <a:r>
              <a:rPr lang="en-US" altLang="zh-CN" dirty="0"/>
              <a:t>.</a:t>
            </a:r>
            <a:endParaRPr lang="zh-CN" altLang="en-US" dirty="0"/>
          </a:p>
        </p:txBody>
      </p:sp>
    </p:spTree>
    <p:extLst>
      <p:ext uri="{BB962C8B-B14F-4D97-AF65-F5344CB8AC3E}">
        <p14:creationId xmlns:p14="http://schemas.microsoft.com/office/powerpoint/2010/main" val="3408725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class </a:t>
            </a:r>
            <a:r>
              <a:rPr lang="en-US" altLang="zh-CN" dirty="0"/>
              <a:t>v</a:t>
            </a:r>
            <a:r>
              <a:rPr lang="en-US" altLang="zh-CN" dirty="0" smtClean="0"/>
              <a:t>s interface</a:t>
            </a:r>
            <a:endParaRPr lang="zh-CN" altLang="en-US" dirty="0"/>
          </a:p>
        </p:txBody>
      </p:sp>
      <p:sp>
        <p:nvSpPr>
          <p:cNvPr id="3" name="Content Placeholder 2"/>
          <p:cNvSpPr>
            <a:spLocks noGrp="1"/>
          </p:cNvSpPr>
          <p:nvPr>
            <p:ph idx="1"/>
          </p:nvPr>
        </p:nvSpPr>
        <p:spPr/>
        <p:txBody>
          <a:bodyPr/>
          <a:lstStyle/>
          <a:p>
            <a:r>
              <a:rPr lang="en-US" altLang="zh-CN" dirty="0"/>
              <a:t>Abstract class can contain partial implementation (such as instance variables and methods). </a:t>
            </a:r>
            <a:endParaRPr lang="en-US" altLang="zh-CN" dirty="0" smtClean="0"/>
          </a:p>
          <a:p>
            <a:r>
              <a:rPr lang="en-US" altLang="zh-CN" dirty="0" smtClean="0"/>
              <a:t>Interface </a:t>
            </a:r>
            <a:r>
              <a:rPr lang="en-US" altLang="zh-CN" dirty="0"/>
              <a:t>cannot contain any implementation, but merely defines the behaviors.</a:t>
            </a:r>
            <a:endParaRPr lang="zh-CN" altLang="en-US" dirty="0"/>
          </a:p>
        </p:txBody>
      </p:sp>
    </p:spTree>
    <p:extLst>
      <p:ext uri="{BB962C8B-B14F-4D97-AF65-F5344CB8AC3E}">
        <p14:creationId xmlns:p14="http://schemas.microsoft.com/office/powerpoint/2010/main" val="1431485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Interface Example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a:t>
            </a:r>
            <a:r>
              <a:rPr lang="en-US" altLang="zh-CN" sz="2400" dirty="0">
                <a:solidFill>
                  <a:srgbClr val="0070C0"/>
                </a:solidFill>
              </a:rPr>
              <a:t>interface </a:t>
            </a:r>
            <a:r>
              <a:rPr lang="en-US" altLang="zh-CN" sz="2400" dirty="0" err="1"/>
              <a:t>MyRunnable</a:t>
            </a:r>
            <a:r>
              <a:rPr lang="en-US" altLang="zh-CN" sz="2400" dirty="0"/>
              <a:t> {</a:t>
            </a:r>
          </a:p>
          <a:p>
            <a:pPr marL="0" indent="0">
              <a:buNone/>
            </a:pPr>
            <a:r>
              <a:rPr lang="en-US" altLang="zh-CN" sz="2400" dirty="0"/>
              <a:t> </a:t>
            </a:r>
            <a:r>
              <a:rPr lang="en-US" altLang="zh-CN" sz="2400" dirty="0" smtClean="0"/>
              <a:t>…</a:t>
            </a:r>
            <a:endParaRPr lang="en-US" altLang="zh-CN" sz="2400" dirty="0"/>
          </a:p>
          <a:p>
            <a:pPr marL="0" indent="0">
              <a:buNone/>
            </a:pPr>
            <a:r>
              <a:rPr lang="en-US" altLang="zh-CN" sz="2400" dirty="0"/>
              <a:t>}</a:t>
            </a:r>
          </a:p>
          <a:p>
            <a:pPr marL="0" indent="0">
              <a:buNone/>
            </a:pPr>
            <a:r>
              <a:rPr lang="en-US" altLang="zh-CN" sz="2400" dirty="0"/>
              <a:t>public class </a:t>
            </a:r>
            <a:r>
              <a:rPr lang="en-US" altLang="zh-CN" sz="2400" dirty="0" err="1"/>
              <a:t>RunnableTask</a:t>
            </a:r>
            <a:r>
              <a:rPr lang="en-US" altLang="zh-CN" sz="2400" dirty="0"/>
              <a:t> </a:t>
            </a:r>
            <a:r>
              <a:rPr lang="en-US" altLang="zh-CN" sz="2400" dirty="0">
                <a:solidFill>
                  <a:srgbClr val="0070C0"/>
                </a:solidFill>
              </a:rPr>
              <a:t>implements </a:t>
            </a:r>
            <a:r>
              <a:rPr lang="en-US" altLang="zh-CN" sz="2400" dirty="0" err="1"/>
              <a:t>MyRunnable</a:t>
            </a:r>
            <a:r>
              <a:rPr lang="en-US" altLang="zh-CN" sz="2400" dirty="0"/>
              <a:t>{</a:t>
            </a:r>
          </a:p>
          <a:p>
            <a:pPr marL="0" indent="0">
              <a:buNone/>
            </a:pPr>
            <a:r>
              <a:rPr lang="en-US" altLang="zh-CN" sz="2400" dirty="0"/>
              <a:t> </a:t>
            </a:r>
            <a:r>
              <a:rPr lang="en-US" altLang="zh-CN" sz="2400" dirty="0" smtClean="0"/>
              <a:t>…</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3025887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 notations</a:t>
            </a:r>
            <a:endParaRPr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560" y="2265825"/>
            <a:ext cx="8174879" cy="3088053"/>
          </a:xfrm>
        </p:spPr>
      </p:pic>
    </p:spTree>
    <p:extLst>
      <p:ext uri="{BB962C8B-B14F-4D97-AF65-F5344CB8AC3E}">
        <p14:creationId xmlns:p14="http://schemas.microsoft.com/office/powerpoint/2010/main" val="1545438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the problem</a:t>
            </a:r>
            <a:endParaRPr lang="zh-CN" altLang="en-US" dirty="0"/>
          </a:p>
        </p:txBody>
      </p:sp>
      <p:sp>
        <p:nvSpPr>
          <p:cNvPr id="3" name="Content Placeholder 2"/>
          <p:cNvSpPr>
            <a:spLocks noGrp="1"/>
          </p:cNvSpPr>
          <p:nvPr>
            <p:ph idx="1"/>
          </p:nvPr>
        </p:nvSpPr>
        <p:spPr/>
        <p:txBody>
          <a:bodyPr/>
          <a:lstStyle/>
          <a:p>
            <a:r>
              <a:rPr lang="en-US" altLang="zh-CN" dirty="0"/>
              <a:t>sort student objects by different </a:t>
            </a:r>
            <a:r>
              <a:rPr lang="en-US" altLang="zh-CN" dirty="0" smtClean="0"/>
              <a:t>attributes</a:t>
            </a:r>
          </a:p>
          <a:p>
            <a:pPr lvl="1"/>
            <a:r>
              <a:rPr lang="en-US" altLang="zh-CN" dirty="0" smtClean="0"/>
              <a:t>By weight</a:t>
            </a:r>
          </a:p>
          <a:p>
            <a:pPr lvl="1"/>
            <a:r>
              <a:rPr lang="en-US" altLang="zh-CN" dirty="0" smtClean="0"/>
              <a:t>By height</a:t>
            </a:r>
          </a:p>
          <a:p>
            <a:pPr lvl="1"/>
            <a:r>
              <a:rPr lang="en-US" altLang="zh-CN" dirty="0" smtClean="0"/>
              <a:t>By name</a:t>
            </a:r>
          </a:p>
          <a:p>
            <a:pPr lvl="1"/>
            <a:r>
              <a:rPr lang="en-US" altLang="zh-CN" dirty="0" smtClean="0"/>
              <a:t>By …</a:t>
            </a:r>
            <a:endParaRPr lang="zh-CN" altLang="en-US" dirty="0"/>
          </a:p>
        </p:txBody>
      </p:sp>
    </p:spTree>
    <p:extLst>
      <p:ext uri="{BB962C8B-B14F-4D97-AF65-F5344CB8AC3E}">
        <p14:creationId xmlns:p14="http://schemas.microsoft.com/office/powerpoint/2010/main" val="20009561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075431"/>
          </a:xfrm>
        </p:spPr>
        <p:txBody>
          <a:bodyPr>
            <a:normAutofit/>
          </a:bodyPr>
          <a:lstStyle/>
          <a:p>
            <a:pPr marL="0" indent="0">
              <a:buNone/>
            </a:pPr>
            <a:r>
              <a:rPr lang="en-US" altLang="zh-CN" sz="2000" dirty="0"/>
              <a:t>public class </a:t>
            </a:r>
            <a:r>
              <a:rPr lang="en-US" altLang="zh-CN" sz="2000" dirty="0" err="1"/>
              <a:t>ArraySort</a:t>
            </a:r>
            <a:r>
              <a:rPr lang="en-US" altLang="zh-CN" sz="2000" dirty="0"/>
              <a:t> {</a:t>
            </a:r>
          </a:p>
          <a:p>
            <a:pPr marL="0" indent="0">
              <a:buNone/>
            </a:pPr>
            <a:r>
              <a:rPr lang="en-US" altLang="zh-CN" sz="2000" dirty="0" smtClean="0"/>
              <a:t>  public </a:t>
            </a:r>
            <a:r>
              <a:rPr lang="en-US" altLang="zh-CN" sz="2000" dirty="0"/>
              <a:t>static void </a:t>
            </a:r>
            <a:r>
              <a:rPr lang="en-US" altLang="zh-CN" sz="2000" dirty="0" err="1" smtClean="0"/>
              <a:t>bubbleSort</a:t>
            </a:r>
            <a:r>
              <a:rPr lang="en-US" altLang="zh-CN" sz="2000" dirty="0" smtClean="0"/>
              <a:t>(</a:t>
            </a:r>
            <a:r>
              <a:rPr lang="en-US" altLang="zh-CN" sz="2000" dirty="0" smtClean="0">
                <a:solidFill>
                  <a:srgbClr val="0070C0"/>
                </a:solidFill>
              </a:rPr>
              <a:t>Student[] items, </a:t>
            </a:r>
            <a:r>
              <a:rPr lang="en-US" altLang="zh-CN" sz="2000" dirty="0">
                <a:solidFill>
                  <a:srgbClr val="FF0000"/>
                </a:solidFill>
              </a:rPr>
              <a:t>Compare cm</a:t>
            </a:r>
            <a:r>
              <a:rPr lang="en-US" altLang="zh-CN" sz="2000" dirty="0"/>
              <a:t>) </a:t>
            </a:r>
            <a:r>
              <a:rPr lang="en-US" altLang="zh-CN" sz="2000" dirty="0" smtClean="0"/>
              <a:t>  {</a:t>
            </a:r>
            <a:endParaRPr lang="en-US" altLang="zh-CN" sz="2000" dirty="0"/>
          </a:p>
          <a:p>
            <a:pPr marL="0" indent="0">
              <a:buNone/>
            </a:pPr>
            <a:r>
              <a:rPr lang="en-US" altLang="zh-CN" sz="2000" dirty="0" smtClean="0"/>
              <a:t>      </a:t>
            </a:r>
            <a:r>
              <a:rPr lang="en-US" altLang="zh-CN" sz="2000" dirty="0" smtClean="0">
                <a:solidFill>
                  <a:srgbClr val="0070C0"/>
                </a:solidFill>
              </a:rPr>
              <a:t>Student </a:t>
            </a:r>
            <a:r>
              <a:rPr lang="en-US" altLang="zh-CN" sz="2000" dirty="0" err="1" smtClean="0">
                <a:solidFill>
                  <a:srgbClr val="0070C0"/>
                </a:solidFill>
              </a:rPr>
              <a:t>tmp</a:t>
            </a:r>
            <a:r>
              <a:rPr lang="en-US" altLang="zh-CN" sz="2000" dirty="0" smtClean="0">
                <a:solidFill>
                  <a:srgbClr val="0070C0"/>
                </a:solidFill>
              </a:rPr>
              <a:t>;</a:t>
            </a:r>
            <a:endParaRPr lang="en-US" altLang="zh-CN" sz="2000" dirty="0">
              <a:solidFill>
                <a:srgbClr val="0070C0"/>
              </a:solidFill>
            </a:endParaRPr>
          </a:p>
          <a:p>
            <a:pPr marL="0" indent="0">
              <a:buNone/>
            </a:pPr>
            <a:r>
              <a:rPr lang="nn-NO" altLang="zh-CN" sz="2000" dirty="0" smtClean="0"/>
              <a:t>      for </a:t>
            </a:r>
            <a:r>
              <a:rPr lang="nn-NO" altLang="zh-CN" sz="2000" dirty="0"/>
              <a:t>(int i = </a:t>
            </a:r>
            <a:r>
              <a:rPr lang="en-US" altLang="zh-CN" sz="2000" dirty="0"/>
              <a:t>items</a:t>
            </a:r>
            <a:r>
              <a:rPr lang="nn-NO" altLang="zh-CN" sz="2000" dirty="0" smtClean="0"/>
              <a:t>.length </a:t>
            </a:r>
            <a:r>
              <a:rPr lang="nn-NO" altLang="zh-CN" sz="2000" dirty="0"/>
              <a:t>- 1; i &gt; 0; i--) {</a:t>
            </a:r>
          </a:p>
          <a:p>
            <a:pPr marL="0" indent="0">
              <a:buNone/>
            </a:pPr>
            <a:r>
              <a:rPr lang="nb-NO" altLang="zh-CN" sz="2000" dirty="0" smtClean="0"/>
              <a:t>           for </a:t>
            </a:r>
            <a:r>
              <a:rPr lang="nb-NO" altLang="zh-CN" sz="2000" dirty="0"/>
              <a:t>(int j = 0; j &lt; i; j++) {</a:t>
            </a:r>
          </a:p>
          <a:p>
            <a:pPr marL="0" indent="0">
              <a:buNone/>
            </a:pPr>
            <a:r>
              <a:rPr lang="en-US" altLang="zh-CN" sz="2000" dirty="0" smtClean="0"/>
              <a:t>               if </a:t>
            </a:r>
            <a:r>
              <a:rPr lang="en-US" altLang="zh-CN" sz="2000" dirty="0"/>
              <a:t>(</a:t>
            </a:r>
            <a:r>
              <a:rPr lang="en-US" altLang="zh-CN" sz="2000" dirty="0" err="1" smtClean="0">
                <a:solidFill>
                  <a:srgbClr val="FF0000"/>
                </a:solidFill>
              </a:rPr>
              <a:t>cm.compare</a:t>
            </a:r>
            <a:r>
              <a:rPr lang="en-US" altLang="zh-CN" sz="2000" dirty="0" smtClean="0">
                <a:solidFill>
                  <a:srgbClr val="0070C0"/>
                </a:solidFill>
              </a:rPr>
              <a:t>(items[j], </a:t>
            </a:r>
            <a:r>
              <a:rPr lang="en-US" altLang="zh-CN" sz="2000" dirty="0">
                <a:solidFill>
                  <a:srgbClr val="0070C0"/>
                </a:solidFill>
              </a:rPr>
              <a:t>items</a:t>
            </a:r>
            <a:r>
              <a:rPr lang="en-US" altLang="zh-CN" sz="2000" dirty="0" smtClean="0">
                <a:solidFill>
                  <a:srgbClr val="0070C0"/>
                </a:solidFill>
              </a:rPr>
              <a:t>[j </a:t>
            </a:r>
            <a:r>
              <a:rPr lang="en-US" altLang="zh-CN" sz="2000" dirty="0">
                <a:solidFill>
                  <a:srgbClr val="0070C0"/>
                </a:solidFill>
              </a:rPr>
              <a:t>+ 1])</a:t>
            </a:r>
            <a:r>
              <a:rPr lang="en-US" altLang="zh-CN" sz="2000" dirty="0"/>
              <a:t>) {</a:t>
            </a:r>
          </a:p>
          <a:p>
            <a:pPr marL="0" indent="0">
              <a:buNone/>
            </a:pPr>
            <a:r>
              <a:rPr lang="en-US" altLang="zh-CN" sz="2000" dirty="0" smtClean="0"/>
              <a:t>                      </a:t>
            </a:r>
            <a:r>
              <a:rPr lang="en-US" altLang="zh-CN" sz="2000" dirty="0" err="1" smtClean="0"/>
              <a:t>tmp</a:t>
            </a:r>
            <a:r>
              <a:rPr lang="en-US" altLang="zh-CN" sz="2000" dirty="0" smtClean="0"/>
              <a:t> </a:t>
            </a:r>
            <a:r>
              <a:rPr lang="en-US" altLang="zh-CN" sz="2000" dirty="0"/>
              <a:t>= items</a:t>
            </a:r>
            <a:r>
              <a:rPr lang="en-US" altLang="zh-CN" sz="2000" dirty="0" smtClean="0"/>
              <a:t>[j</a:t>
            </a:r>
            <a:r>
              <a:rPr lang="en-US" altLang="zh-CN" sz="2000" dirty="0"/>
              <a:t>];</a:t>
            </a:r>
          </a:p>
          <a:p>
            <a:pPr marL="0" indent="0">
              <a:buNone/>
            </a:pPr>
            <a:r>
              <a:rPr lang="en-US" altLang="zh-CN" sz="2000" dirty="0" smtClean="0"/>
              <a:t>                      </a:t>
            </a:r>
            <a:r>
              <a:rPr lang="en-US" altLang="zh-CN" sz="2000" dirty="0" smtClean="0">
                <a:solidFill>
                  <a:srgbClr val="002060"/>
                </a:solidFill>
              </a:rPr>
              <a:t>items[j</a:t>
            </a:r>
            <a:r>
              <a:rPr lang="en-US" altLang="zh-CN" sz="2000" dirty="0">
                <a:solidFill>
                  <a:srgbClr val="002060"/>
                </a:solidFill>
              </a:rPr>
              <a:t>] = i</a:t>
            </a:r>
            <a:r>
              <a:rPr lang="en-US" altLang="zh-CN" sz="2000" dirty="0"/>
              <a:t>tems</a:t>
            </a:r>
            <a:r>
              <a:rPr lang="en-US" altLang="zh-CN" sz="2000" dirty="0" smtClean="0"/>
              <a:t>[j </a:t>
            </a:r>
            <a:r>
              <a:rPr lang="en-US" altLang="zh-CN" sz="2000" dirty="0"/>
              <a:t>+ 1];</a:t>
            </a:r>
          </a:p>
          <a:p>
            <a:pPr marL="0" indent="0">
              <a:buNone/>
            </a:pPr>
            <a:r>
              <a:rPr lang="en-US" altLang="zh-CN" sz="2000" dirty="0" smtClean="0"/>
              <a:t>                      </a:t>
            </a:r>
            <a:r>
              <a:rPr lang="en-US" altLang="zh-CN" sz="2000" dirty="0" smtClean="0">
                <a:solidFill>
                  <a:srgbClr val="002060"/>
                </a:solidFill>
              </a:rPr>
              <a:t>items[j</a:t>
            </a:r>
            <a:r>
              <a:rPr lang="en-US" altLang="zh-CN" sz="2000" dirty="0" smtClean="0"/>
              <a:t> </a:t>
            </a:r>
            <a:r>
              <a:rPr lang="en-US" altLang="zh-CN" sz="2000" dirty="0"/>
              <a:t>+ 1] </a:t>
            </a:r>
            <a:r>
              <a:rPr lang="en-US" altLang="zh-CN" sz="2000" dirty="0" smtClean="0"/>
              <a:t>= </a:t>
            </a:r>
            <a:r>
              <a:rPr lang="en-US" altLang="zh-CN" sz="2000" dirty="0" err="1" smtClean="0"/>
              <a:t>tmp</a:t>
            </a:r>
            <a:r>
              <a:rPr lang="en-US" altLang="zh-CN" sz="2000" dirty="0" smtClean="0">
                <a:solidFill>
                  <a:srgbClr val="0070C0"/>
                </a:solidFill>
              </a:rPr>
              <a:t>;</a:t>
            </a:r>
            <a:endParaRPr lang="en-US" altLang="zh-CN" sz="2000" dirty="0">
              <a:solidFill>
                <a:srgbClr val="0070C0"/>
              </a:solidFill>
            </a:endParaRPr>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a:t>}</a:t>
            </a:r>
            <a:endParaRPr lang="zh-CN" altLang="en-US" sz="2000" dirty="0"/>
          </a:p>
        </p:txBody>
      </p:sp>
      <p:sp>
        <p:nvSpPr>
          <p:cNvPr id="2" name="文本框 1"/>
          <p:cNvSpPr txBox="1"/>
          <p:nvPr/>
        </p:nvSpPr>
        <p:spPr>
          <a:xfrm>
            <a:off x="1772828" y="5497976"/>
            <a:ext cx="6707798" cy="523220"/>
          </a:xfrm>
          <a:prstGeom prst="rect">
            <a:avLst/>
          </a:prstGeom>
          <a:noFill/>
        </p:spPr>
        <p:txBody>
          <a:bodyPr wrap="none" rtlCol="0">
            <a:spAutoFit/>
          </a:bodyPr>
          <a:lstStyle/>
          <a:p>
            <a:r>
              <a:rPr lang="en-US" altLang="zh-CN" sz="2800" b="1" dirty="0" smtClean="0">
                <a:solidFill>
                  <a:srgbClr val="0070C0"/>
                </a:solidFill>
              </a:rPr>
              <a:t>How can we make this class more reusable?</a:t>
            </a:r>
            <a:endParaRPr lang="zh-CN" altLang="en-US" sz="2800" b="1" dirty="0">
              <a:solidFill>
                <a:srgbClr val="0070C0"/>
              </a:solidFill>
            </a:endParaRPr>
          </a:p>
        </p:txBody>
      </p:sp>
    </p:spTree>
    <p:extLst>
      <p:ext uri="{BB962C8B-B14F-4D97-AF65-F5344CB8AC3E}">
        <p14:creationId xmlns:p14="http://schemas.microsoft.com/office/powerpoint/2010/main" val="40450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075431"/>
          </a:xfrm>
        </p:spPr>
        <p:txBody>
          <a:bodyPr>
            <a:normAutofit/>
          </a:bodyPr>
          <a:lstStyle/>
          <a:p>
            <a:pPr marL="0" indent="0">
              <a:buNone/>
            </a:pPr>
            <a:r>
              <a:rPr lang="en-US" altLang="zh-CN" sz="2000" dirty="0"/>
              <a:t>public class </a:t>
            </a:r>
            <a:r>
              <a:rPr lang="en-US" altLang="zh-CN" sz="2000" dirty="0" err="1"/>
              <a:t>ArraySort</a:t>
            </a:r>
            <a:r>
              <a:rPr lang="en-US" altLang="zh-CN" sz="2000" dirty="0"/>
              <a:t> {</a:t>
            </a:r>
          </a:p>
          <a:p>
            <a:pPr marL="0" indent="0">
              <a:buNone/>
            </a:pPr>
            <a:r>
              <a:rPr lang="en-US" altLang="zh-CN" sz="2000" dirty="0" smtClean="0"/>
              <a:t>  public </a:t>
            </a:r>
            <a:r>
              <a:rPr lang="en-US" altLang="zh-CN" sz="2000" dirty="0"/>
              <a:t>static void </a:t>
            </a:r>
            <a:r>
              <a:rPr lang="en-US" altLang="zh-CN" sz="2000" dirty="0" err="1" smtClean="0"/>
              <a:t>bubbleSort</a:t>
            </a:r>
            <a:r>
              <a:rPr lang="en-US" altLang="zh-CN" sz="2000" dirty="0" smtClean="0"/>
              <a:t>(</a:t>
            </a:r>
            <a:r>
              <a:rPr lang="en-US" altLang="zh-CN" sz="2000" dirty="0" smtClean="0">
                <a:solidFill>
                  <a:srgbClr val="0070C0"/>
                </a:solidFill>
              </a:rPr>
              <a:t>Object[] items, </a:t>
            </a:r>
            <a:r>
              <a:rPr lang="en-US" altLang="zh-CN" sz="2000" dirty="0">
                <a:solidFill>
                  <a:srgbClr val="0070C0"/>
                </a:solidFill>
              </a:rPr>
              <a:t>Compare cm</a:t>
            </a:r>
            <a:r>
              <a:rPr lang="en-US" altLang="zh-CN" sz="2000" dirty="0"/>
              <a:t>) </a:t>
            </a:r>
            <a:r>
              <a:rPr lang="en-US" altLang="zh-CN" sz="2000" dirty="0" smtClean="0"/>
              <a:t>  {</a:t>
            </a:r>
            <a:endParaRPr lang="en-US" altLang="zh-CN" sz="2000" dirty="0"/>
          </a:p>
          <a:p>
            <a:pPr marL="0" indent="0">
              <a:buNone/>
            </a:pPr>
            <a:r>
              <a:rPr lang="en-US" altLang="zh-CN" sz="2000" dirty="0" smtClean="0"/>
              <a:t>      </a:t>
            </a:r>
            <a:r>
              <a:rPr lang="en-US" altLang="zh-CN" sz="2000" dirty="0" smtClean="0">
                <a:solidFill>
                  <a:srgbClr val="0070C0"/>
                </a:solidFill>
              </a:rPr>
              <a:t>Object </a:t>
            </a:r>
            <a:r>
              <a:rPr lang="en-US" altLang="zh-CN" sz="2000" dirty="0" err="1" smtClean="0">
                <a:solidFill>
                  <a:srgbClr val="0070C0"/>
                </a:solidFill>
              </a:rPr>
              <a:t>tmp</a:t>
            </a:r>
            <a:r>
              <a:rPr lang="en-US" altLang="zh-CN" sz="2000" dirty="0" smtClean="0">
                <a:solidFill>
                  <a:srgbClr val="0070C0"/>
                </a:solidFill>
              </a:rPr>
              <a:t>;</a:t>
            </a:r>
            <a:endParaRPr lang="en-US" altLang="zh-CN" sz="2000" dirty="0">
              <a:solidFill>
                <a:srgbClr val="0070C0"/>
              </a:solidFill>
            </a:endParaRPr>
          </a:p>
          <a:p>
            <a:pPr marL="0" indent="0">
              <a:buNone/>
            </a:pPr>
            <a:r>
              <a:rPr lang="nn-NO" altLang="zh-CN" sz="2000" dirty="0" smtClean="0"/>
              <a:t>      for </a:t>
            </a:r>
            <a:r>
              <a:rPr lang="nn-NO" altLang="zh-CN" sz="2000" dirty="0"/>
              <a:t>(int i = </a:t>
            </a:r>
            <a:r>
              <a:rPr lang="en-US" altLang="zh-CN" sz="2000" dirty="0"/>
              <a:t>items</a:t>
            </a:r>
            <a:r>
              <a:rPr lang="nn-NO" altLang="zh-CN" sz="2000" dirty="0" smtClean="0"/>
              <a:t>.length </a:t>
            </a:r>
            <a:r>
              <a:rPr lang="nn-NO" altLang="zh-CN" sz="2000" dirty="0"/>
              <a:t>- 1; i &gt; 0; i--) {</a:t>
            </a:r>
          </a:p>
          <a:p>
            <a:pPr marL="0" indent="0">
              <a:buNone/>
            </a:pPr>
            <a:r>
              <a:rPr lang="nb-NO" altLang="zh-CN" sz="2000" dirty="0" smtClean="0"/>
              <a:t>           for </a:t>
            </a:r>
            <a:r>
              <a:rPr lang="nb-NO" altLang="zh-CN" sz="2000" dirty="0"/>
              <a:t>(int j = 0; j &lt; i; j++) {</a:t>
            </a:r>
          </a:p>
          <a:p>
            <a:pPr marL="0" indent="0">
              <a:buNone/>
            </a:pPr>
            <a:r>
              <a:rPr lang="en-US" altLang="zh-CN" sz="2000" dirty="0" smtClean="0"/>
              <a:t>               if </a:t>
            </a:r>
            <a:r>
              <a:rPr lang="en-US" altLang="zh-CN" sz="2000" dirty="0"/>
              <a:t>(</a:t>
            </a:r>
            <a:r>
              <a:rPr lang="en-US" altLang="zh-CN" sz="2000" dirty="0" err="1" smtClean="0">
                <a:solidFill>
                  <a:srgbClr val="0070C0"/>
                </a:solidFill>
              </a:rPr>
              <a:t>cm.compare</a:t>
            </a:r>
            <a:r>
              <a:rPr lang="en-US" altLang="zh-CN" sz="2000" dirty="0" smtClean="0">
                <a:solidFill>
                  <a:srgbClr val="0070C0"/>
                </a:solidFill>
              </a:rPr>
              <a:t>(items[j], </a:t>
            </a:r>
            <a:r>
              <a:rPr lang="en-US" altLang="zh-CN" sz="2000" dirty="0">
                <a:solidFill>
                  <a:srgbClr val="0070C0"/>
                </a:solidFill>
              </a:rPr>
              <a:t>items</a:t>
            </a:r>
            <a:r>
              <a:rPr lang="en-US" altLang="zh-CN" sz="2000" dirty="0" smtClean="0">
                <a:solidFill>
                  <a:srgbClr val="0070C0"/>
                </a:solidFill>
              </a:rPr>
              <a:t>[j </a:t>
            </a:r>
            <a:r>
              <a:rPr lang="en-US" altLang="zh-CN" sz="2000" dirty="0">
                <a:solidFill>
                  <a:srgbClr val="0070C0"/>
                </a:solidFill>
              </a:rPr>
              <a:t>+ 1])</a:t>
            </a:r>
            <a:r>
              <a:rPr lang="en-US" altLang="zh-CN" sz="2000" dirty="0"/>
              <a:t>) {</a:t>
            </a:r>
          </a:p>
          <a:p>
            <a:pPr marL="0" indent="0">
              <a:buNone/>
            </a:pPr>
            <a:r>
              <a:rPr lang="en-US" altLang="zh-CN" sz="2000" dirty="0" smtClean="0"/>
              <a:t>                      </a:t>
            </a:r>
            <a:r>
              <a:rPr lang="en-US" altLang="zh-CN" sz="2000" dirty="0" err="1" smtClean="0"/>
              <a:t>tmp</a:t>
            </a:r>
            <a:r>
              <a:rPr lang="en-US" altLang="zh-CN" sz="2000" dirty="0" smtClean="0"/>
              <a:t> </a:t>
            </a:r>
            <a:r>
              <a:rPr lang="en-US" altLang="zh-CN" sz="2000" dirty="0"/>
              <a:t>= items</a:t>
            </a:r>
            <a:r>
              <a:rPr lang="en-US" altLang="zh-CN" sz="2000" dirty="0" smtClean="0"/>
              <a:t>[j</a:t>
            </a:r>
            <a:r>
              <a:rPr lang="en-US" altLang="zh-CN" sz="2000" dirty="0"/>
              <a:t>];</a:t>
            </a:r>
          </a:p>
          <a:p>
            <a:pPr marL="0" indent="0">
              <a:buNone/>
            </a:pPr>
            <a:r>
              <a:rPr lang="en-US" altLang="zh-CN" sz="2000" dirty="0" smtClean="0"/>
              <a:t>                      </a:t>
            </a:r>
            <a:r>
              <a:rPr lang="en-US" altLang="zh-CN" sz="2000" dirty="0" smtClean="0">
                <a:solidFill>
                  <a:srgbClr val="002060"/>
                </a:solidFill>
              </a:rPr>
              <a:t>items[j</a:t>
            </a:r>
            <a:r>
              <a:rPr lang="en-US" altLang="zh-CN" sz="2000" dirty="0">
                <a:solidFill>
                  <a:srgbClr val="002060"/>
                </a:solidFill>
              </a:rPr>
              <a:t>] = i</a:t>
            </a:r>
            <a:r>
              <a:rPr lang="en-US" altLang="zh-CN" sz="2000" dirty="0"/>
              <a:t>tems</a:t>
            </a:r>
            <a:r>
              <a:rPr lang="en-US" altLang="zh-CN" sz="2000" dirty="0" smtClean="0"/>
              <a:t>[j </a:t>
            </a:r>
            <a:r>
              <a:rPr lang="en-US" altLang="zh-CN" sz="2000" dirty="0"/>
              <a:t>+ 1];</a:t>
            </a:r>
          </a:p>
          <a:p>
            <a:pPr marL="0" indent="0">
              <a:buNone/>
            </a:pPr>
            <a:r>
              <a:rPr lang="en-US" altLang="zh-CN" sz="2000" dirty="0" smtClean="0"/>
              <a:t>                      </a:t>
            </a:r>
            <a:r>
              <a:rPr lang="en-US" altLang="zh-CN" sz="2000" dirty="0" smtClean="0">
                <a:solidFill>
                  <a:srgbClr val="002060"/>
                </a:solidFill>
              </a:rPr>
              <a:t>items[j</a:t>
            </a:r>
            <a:r>
              <a:rPr lang="en-US" altLang="zh-CN" sz="2000" dirty="0" smtClean="0"/>
              <a:t> </a:t>
            </a:r>
            <a:r>
              <a:rPr lang="en-US" altLang="zh-CN" sz="2000" dirty="0"/>
              <a:t>+ 1] = </a:t>
            </a:r>
            <a:r>
              <a:rPr lang="en-US" altLang="zh-CN" sz="2000" dirty="0">
                <a:solidFill>
                  <a:srgbClr val="0070C0"/>
                </a:solidFill>
              </a:rPr>
              <a:t>items</a:t>
            </a:r>
            <a:r>
              <a:rPr lang="en-US" altLang="zh-CN" sz="2000" dirty="0" smtClean="0">
                <a:solidFill>
                  <a:srgbClr val="0070C0"/>
                </a:solidFill>
              </a:rPr>
              <a:t>[0</a:t>
            </a:r>
            <a:r>
              <a:rPr lang="en-US" altLang="zh-CN" sz="2000" dirty="0">
                <a:solidFill>
                  <a:srgbClr val="0070C0"/>
                </a:solidFill>
              </a:rPr>
              <a:t>].</a:t>
            </a:r>
            <a:r>
              <a:rPr lang="en-US" altLang="zh-CN" sz="2000" dirty="0" err="1">
                <a:solidFill>
                  <a:srgbClr val="0070C0"/>
                </a:solidFill>
              </a:rPr>
              <a:t>getClass</a:t>
            </a:r>
            <a:r>
              <a:rPr lang="en-US" altLang="zh-CN" sz="2000" dirty="0">
                <a:solidFill>
                  <a:srgbClr val="0070C0"/>
                </a:solidFill>
              </a:rPr>
              <a:t>().cast(</a:t>
            </a:r>
            <a:r>
              <a:rPr lang="en-US" altLang="zh-CN" sz="2000" dirty="0" err="1"/>
              <a:t>tmp</a:t>
            </a:r>
            <a:r>
              <a:rPr lang="en-US" altLang="zh-CN" sz="2000" dirty="0">
                <a:solidFill>
                  <a:srgbClr val="0070C0"/>
                </a:solidFill>
              </a:rPr>
              <a:t>);</a:t>
            </a:r>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36775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OOBMI {</a:t>
            </a:r>
          </a:p>
          <a:p>
            <a:pPr marL="0" indent="0">
              <a:buFont typeface="Arial" panose="020B0604020202020204" pitchFamily="34" charset="0"/>
              <a:buNone/>
            </a:pPr>
            <a:r>
              <a:rPr lang="en-US" altLang="zh-CN" sz="2000" dirty="0" smtClean="0"/>
              <a:t>  public static void </a:t>
            </a:r>
            <a:r>
              <a:rPr lang="en-US" altLang="zh-CN" sz="2000" dirty="0" err="1" smtClean="0">
                <a:solidFill>
                  <a:schemeClr val="accent5"/>
                </a:solidFill>
              </a:rPr>
              <a:t>sortByName</a:t>
            </a:r>
            <a:r>
              <a:rPr lang="en-US" altLang="zh-CN" sz="2000" dirty="0" smtClean="0"/>
              <a:t> (Student[] items)   {</a:t>
            </a:r>
          </a:p>
          <a:p>
            <a:pPr marL="0" indent="0">
              <a:buFont typeface="Arial" panose="020B0604020202020204" pitchFamily="34" charset="0"/>
              <a:buNone/>
            </a:pPr>
            <a:r>
              <a:rPr lang="en-US" altLang="zh-CN" sz="2000" dirty="0" smtClean="0"/>
              <a:t>      Student </a:t>
            </a:r>
            <a:r>
              <a:rPr lang="en-US" altLang="zh-CN" sz="2000" dirty="0" err="1" smtClean="0"/>
              <a:t>tmp</a:t>
            </a:r>
            <a:r>
              <a:rPr lang="en-US" altLang="zh-CN" sz="2000" dirty="0" smtClean="0"/>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None/>
            </a:pPr>
            <a:r>
              <a:rPr lang="en-US" altLang="zh-CN" sz="2000" dirty="0" smtClean="0"/>
              <a:t>               if (</a:t>
            </a:r>
            <a:r>
              <a:rPr lang="en-US" altLang="zh-CN" sz="2000" dirty="0" smtClean="0">
                <a:solidFill>
                  <a:srgbClr val="0070C0"/>
                </a:solidFill>
              </a:rPr>
              <a:t>items[j].</a:t>
            </a:r>
            <a:r>
              <a:rPr lang="en-US" altLang="zh-CN" sz="2000" dirty="0" err="1" smtClean="0">
                <a:solidFill>
                  <a:srgbClr val="0070C0"/>
                </a:solidFill>
              </a:rPr>
              <a:t>name</a:t>
            </a:r>
            <a:r>
              <a:rPr lang="en-US" altLang="zh-CN" sz="2000" dirty="0" err="1">
                <a:solidFill>
                  <a:srgbClr val="0070C0"/>
                </a:solidFill>
              </a:rPr>
              <a:t>.compareTo</a:t>
            </a:r>
            <a:r>
              <a:rPr lang="en-US" altLang="zh-CN" sz="2000" dirty="0" smtClean="0">
                <a:solidFill>
                  <a:srgbClr val="0070C0"/>
                </a:solidFill>
              </a:rPr>
              <a:t>(items[j + 1].name)&gt;0</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4052583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77500" lnSpcReduction="20000"/>
          </a:bodyPr>
          <a:lstStyle/>
          <a:p>
            <a:pPr marL="0" indent="0">
              <a:buNone/>
            </a:pPr>
            <a:r>
              <a:rPr lang="en-US" altLang="zh-CN" dirty="0"/>
              <a:t>public abstract class Compare {</a:t>
            </a:r>
          </a:p>
          <a:p>
            <a:pPr marL="0" indent="0">
              <a:buNone/>
            </a:pPr>
            <a:r>
              <a:rPr lang="en-US" altLang="zh-CN" dirty="0"/>
              <a:t>	</a:t>
            </a:r>
          </a:p>
          <a:p>
            <a:pPr marL="0" indent="0">
              <a:buNone/>
            </a:pPr>
            <a:r>
              <a:rPr lang="en-US" altLang="zh-CN" dirty="0"/>
              <a:t>	</a:t>
            </a:r>
            <a:r>
              <a:rPr lang="en-US" altLang="zh-CN" dirty="0">
                <a:solidFill>
                  <a:srgbClr val="0070C0"/>
                </a:solidFill>
              </a:rPr>
              <a:t>protected </a:t>
            </a:r>
            <a:r>
              <a:rPr lang="en-US" altLang="zh-CN" dirty="0"/>
              <a:t>boolean </a:t>
            </a:r>
            <a:r>
              <a:rPr lang="en-US" altLang="zh-CN" dirty="0" err="1"/>
              <a:t>orderAsc</a:t>
            </a:r>
            <a:r>
              <a:rPr lang="en-US" altLang="zh-CN" dirty="0"/>
              <a:t>=true;</a:t>
            </a:r>
          </a:p>
          <a:p>
            <a:pPr marL="0" indent="0">
              <a:buNone/>
            </a:pPr>
            <a:r>
              <a:rPr lang="en-US" altLang="zh-CN" dirty="0"/>
              <a:t>	</a:t>
            </a:r>
            <a:r>
              <a:rPr lang="en-US" altLang="zh-CN" dirty="0">
                <a:solidFill>
                  <a:srgbClr val="0070C0"/>
                </a:solidFill>
              </a:rPr>
              <a:t>protected </a:t>
            </a:r>
            <a:r>
              <a:rPr lang="en-US" altLang="zh-CN" dirty="0"/>
              <a:t>boolean result=true;</a:t>
            </a:r>
          </a:p>
          <a:p>
            <a:pPr marL="0" indent="0">
              <a:buNone/>
            </a:pPr>
            <a:r>
              <a:rPr lang="en-US" altLang="zh-CN" dirty="0"/>
              <a:t>	public Compare(){</a:t>
            </a:r>
          </a:p>
          <a:p>
            <a:pPr marL="0" indent="0">
              <a:buNone/>
            </a:pPr>
            <a:r>
              <a:rPr lang="en-US" altLang="zh-CN" dirty="0"/>
              <a:t>		</a:t>
            </a:r>
            <a:r>
              <a:rPr lang="en-US" altLang="zh-CN" dirty="0" err="1"/>
              <a:t>this.orderAsc</a:t>
            </a:r>
            <a:r>
              <a:rPr lang="en-US" altLang="zh-CN" dirty="0"/>
              <a:t>=true;</a:t>
            </a:r>
          </a:p>
          <a:p>
            <a:pPr marL="0" indent="0">
              <a:buNone/>
            </a:pPr>
            <a:r>
              <a:rPr lang="en-US" altLang="zh-CN" dirty="0"/>
              <a:t>	}</a:t>
            </a:r>
          </a:p>
          <a:p>
            <a:pPr marL="0" indent="0">
              <a:buNone/>
            </a:pPr>
            <a:r>
              <a:rPr lang="en-US" altLang="zh-CN" dirty="0"/>
              <a:t>	public Compare(boolean order){</a:t>
            </a:r>
          </a:p>
          <a:p>
            <a:pPr marL="0" indent="0">
              <a:buNone/>
            </a:pPr>
            <a:r>
              <a:rPr lang="en-US" altLang="zh-CN" dirty="0"/>
              <a:t>		</a:t>
            </a:r>
            <a:r>
              <a:rPr lang="en-US" altLang="zh-CN" dirty="0" err="1"/>
              <a:t>this.orderAsc</a:t>
            </a:r>
            <a:r>
              <a:rPr lang="en-US" altLang="zh-CN" dirty="0"/>
              <a:t>=order;</a:t>
            </a:r>
          </a:p>
          <a:p>
            <a:pPr marL="0" indent="0">
              <a:buNone/>
            </a:pPr>
            <a:r>
              <a:rPr lang="en-US" altLang="zh-CN" dirty="0"/>
              <a:t>	}</a:t>
            </a:r>
          </a:p>
          <a:p>
            <a:pPr marL="0" indent="0">
              <a:buNone/>
            </a:pPr>
            <a:r>
              <a:rPr lang="en-US" altLang="zh-CN" dirty="0"/>
              <a:t>	public boolean </a:t>
            </a:r>
            <a:r>
              <a:rPr lang="en-US" altLang="zh-CN" dirty="0" err="1"/>
              <a:t>compareResult</a:t>
            </a:r>
            <a:r>
              <a:rPr lang="en-US" altLang="zh-CN" dirty="0"/>
              <a:t>() {</a:t>
            </a:r>
          </a:p>
          <a:p>
            <a:pPr marL="0" indent="0">
              <a:buNone/>
            </a:pPr>
            <a:r>
              <a:rPr lang="en-US" altLang="zh-CN" dirty="0"/>
              <a:t>		if (</a:t>
            </a:r>
            <a:r>
              <a:rPr lang="en-US" altLang="zh-CN" dirty="0" err="1"/>
              <a:t>this.orderAsc</a:t>
            </a:r>
            <a:r>
              <a:rPr lang="en-US" altLang="zh-CN" dirty="0"/>
              <a:t>) return </a:t>
            </a:r>
            <a:r>
              <a:rPr lang="en-US" altLang="zh-CN" dirty="0" err="1"/>
              <a:t>this.result</a:t>
            </a:r>
            <a:r>
              <a:rPr lang="en-US" altLang="zh-CN" dirty="0"/>
              <a:t>;</a:t>
            </a:r>
          </a:p>
          <a:p>
            <a:pPr marL="0" indent="0">
              <a:buNone/>
            </a:pPr>
            <a:r>
              <a:rPr lang="en-US" altLang="zh-CN" dirty="0"/>
              <a:t>		else return !</a:t>
            </a:r>
            <a:r>
              <a:rPr lang="en-US" altLang="zh-CN" dirty="0" err="1"/>
              <a:t>this.result</a:t>
            </a:r>
            <a:r>
              <a:rPr lang="en-US" altLang="zh-CN" dirty="0"/>
              <a:t>;</a:t>
            </a:r>
          </a:p>
          <a:p>
            <a:pPr marL="0" indent="0">
              <a:buNone/>
            </a:pPr>
            <a:r>
              <a:rPr lang="en-US" altLang="zh-CN" dirty="0"/>
              <a:t>	}</a:t>
            </a:r>
          </a:p>
          <a:p>
            <a:pPr marL="0" indent="0">
              <a:buNone/>
            </a:pPr>
            <a:r>
              <a:rPr lang="en-US" altLang="zh-CN" dirty="0"/>
              <a:t>	</a:t>
            </a:r>
            <a:r>
              <a:rPr lang="en-US" altLang="zh-CN" dirty="0">
                <a:solidFill>
                  <a:srgbClr val="0070C0"/>
                </a:solidFill>
              </a:rPr>
              <a:t>public abstract </a:t>
            </a:r>
            <a:r>
              <a:rPr lang="en-US" altLang="zh-CN" dirty="0"/>
              <a:t>boolean compare(Object st1, Object st2);</a:t>
            </a:r>
          </a:p>
          <a:p>
            <a:pPr marL="0" indent="0">
              <a:buNone/>
            </a:pPr>
            <a:endParaRPr lang="en-US" altLang="zh-CN" dirty="0"/>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4146609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a:bodyPr>
          <a:lstStyle/>
          <a:p>
            <a:pPr marL="0" indent="0">
              <a:buNone/>
            </a:pPr>
            <a:r>
              <a:rPr lang="en-US" altLang="zh-CN" sz="2000" dirty="0"/>
              <a:t>private </a:t>
            </a:r>
            <a:r>
              <a:rPr lang="en-US" altLang="zh-CN" sz="2000" dirty="0" smtClean="0"/>
              <a:t>class </a:t>
            </a:r>
            <a:r>
              <a:rPr lang="en-US" altLang="zh-CN" sz="2000" dirty="0" err="1"/>
              <a:t>CompareHeight</a:t>
            </a:r>
            <a:r>
              <a:rPr lang="en-US" altLang="zh-CN" sz="2000" dirty="0"/>
              <a:t> </a:t>
            </a:r>
            <a:r>
              <a:rPr lang="en-US" altLang="zh-CN" sz="2000" dirty="0">
                <a:solidFill>
                  <a:srgbClr val="0070C0"/>
                </a:solidFill>
              </a:rPr>
              <a:t>extends Compare </a:t>
            </a:r>
            <a:r>
              <a:rPr lang="en-US" altLang="zh-CN" sz="2000" dirty="0"/>
              <a:t>{</a:t>
            </a:r>
          </a:p>
          <a:p>
            <a:pPr marL="0" indent="0">
              <a:buNone/>
            </a:pPr>
            <a:r>
              <a:rPr lang="en-US" altLang="zh-CN" sz="2000" dirty="0"/>
              <a:t>	public </a:t>
            </a:r>
            <a:r>
              <a:rPr lang="en-US" altLang="zh-CN" sz="2000" dirty="0" err="1"/>
              <a:t>CompareHeight</a:t>
            </a:r>
            <a:r>
              <a:rPr lang="en-US" altLang="zh-CN" sz="2000" dirty="0"/>
              <a:t>(boolean order) {</a:t>
            </a:r>
          </a:p>
          <a:p>
            <a:pPr marL="0" indent="0">
              <a:buNone/>
            </a:pPr>
            <a:r>
              <a:rPr lang="en-US" altLang="zh-CN" sz="2000" dirty="0"/>
              <a:t>		super(order);</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a:t>	</a:t>
            </a:r>
          </a:p>
          <a:p>
            <a:pPr marL="0" indent="0">
              <a:buNone/>
            </a:pPr>
            <a:r>
              <a:rPr lang="en-US" altLang="zh-CN" sz="2000" dirty="0"/>
              <a:t>	</a:t>
            </a:r>
            <a:r>
              <a:rPr lang="en-US" altLang="zh-CN" sz="2000" dirty="0">
                <a:solidFill>
                  <a:srgbClr val="0070C0"/>
                </a:solidFill>
              </a:rPr>
              <a:t>public boolean compare(Object o1, Object o2) {</a:t>
            </a:r>
          </a:p>
          <a:p>
            <a:pPr marL="0" indent="0">
              <a:buNone/>
            </a:pPr>
            <a:r>
              <a:rPr lang="en-US" altLang="zh-CN" sz="2000" dirty="0"/>
              <a:t>		Student st1 = (Student) o1;</a:t>
            </a:r>
          </a:p>
          <a:p>
            <a:pPr marL="0" indent="0">
              <a:buNone/>
            </a:pPr>
            <a:r>
              <a:rPr lang="en-US" altLang="zh-CN" sz="2000" dirty="0"/>
              <a:t>		Student st2 = (Student) o2;</a:t>
            </a:r>
          </a:p>
          <a:p>
            <a:pPr marL="0" indent="0">
              <a:buNone/>
            </a:pPr>
            <a:r>
              <a:rPr lang="en-US" altLang="zh-CN" sz="2000" dirty="0"/>
              <a:t>		</a:t>
            </a:r>
            <a:r>
              <a:rPr lang="en-US" altLang="zh-CN" sz="2000" dirty="0" err="1"/>
              <a:t>super.result</a:t>
            </a:r>
            <a:r>
              <a:rPr lang="en-US" altLang="zh-CN" sz="2000" dirty="0"/>
              <a:t>=(</a:t>
            </a:r>
            <a:r>
              <a:rPr lang="en-US" altLang="zh-CN" sz="2000" dirty="0">
                <a:solidFill>
                  <a:srgbClr val="0070C0"/>
                </a:solidFill>
              </a:rPr>
              <a:t>st1.getHeight() &gt; st2.getHeight()</a:t>
            </a:r>
            <a:r>
              <a:rPr lang="en-US" altLang="zh-CN" sz="2000" dirty="0"/>
              <a:t>);</a:t>
            </a:r>
          </a:p>
          <a:p>
            <a:pPr marL="0" indent="0">
              <a:buNone/>
            </a:pPr>
            <a:r>
              <a:rPr lang="en-US" altLang="zh-CN" sz="2000" dirty="0"/>
              <a:t>		return </a:t>
            </a:r>
            <a:r>
              <a:rPr lang="en-US" altLang="zh-CN" sz="2000" dirty="0" err="1"/>
              <a:t>compareResult</a:t>
            </a:r>
            <a:r>
              <a:rPr lang="en-US" altLang="zh-CN" sz="2000" dirty="0"/>
              <a:t>();</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832965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2000" dirty="0"/>
              <a:t>private </a:t>
            </a:r>
            <a:r>
              <a:rPr lang="en-US" altLang="zh-CN" sz="2000" dirty="0" smtClean="0"/>
              <a:t>class </a:t>
            </a:r>
            <a:r>
              <a:rPr lang="en-US" altLang="zh-CN" sz="2000" dirty="0" err="1"/>
              <a:t>CompareName</a:t>
            </a:r>
            <a:r>
              <a:rPr lang="en-US" altLang="zh-CN" sz="2000" dirty="0"/>
              <a:t> </a:t>
            </a:r>
            <a:r>
              <a:rPr lang="en-US" altLang="zh-CN" sz="2000" dirty="0">
                <a:solidFill>
                  <a:srgbClr val="0070C0"/>
                </a:solidFill>
              </a:rPr>
              <a:t>extends Compare </a:t>
            </a:r>
            <a:r>
              <a:rPr lang="en-US" altLang="zh-CN" sz="2000" dirty="0"/>
              <a:t>{</a:t>
            </a:r>
          </a:p>
          <a:p>
            <a:pPr marL="0" indent="0">
              <a:buNone/>
            </a:pPr>
            <a:r>
              <a:rPr lang="en-US" altLang="zh-CN" sz="2000" dirty="0"/>
              <a:t>	public </a:t>
            </a:r>
            <a:r>
              <a:rPr lang="en-US" altLang="zh-CN" sz="2000" dirty="0" err="1"/>
              <a:t>CompareName</a:t>
            </a:r>
            <a:r>
              <a:rPr lang="en-US" altLang="zh-CN" sz="2000" dirty="0"/>
              <a:t>(boolean order) {</a:t>
            </a:r>
          </a:p>
          <a:p>
            <a:pPr marL="0" indent="0">
              <a:buNone/>
            </a:pPr>
            <a:r>
              <a:rPr lang="en-US" altLang="zh-CN" sz="2000" dirty="0"/>
              <a:t>		super(order);</a:t>
            </a:r>
          </a:p>
          <a:p>
            <a:pPr marL="0" indent="0">
              <a:buNone/>
            </a:pPr>
            <a:r>
              <a:rPr lang="en-US" altLang="zh-CN" sz="2000" dirty="0"/>
              <a:t>	</a:t>
            </a:r>
            <a:r>
              <a:rPr lang="en-US" altLang="zh-CN" sz="2000" dirty="0" smtClean="0"/>
              <a:t>}</a:t>
            </a:r>
          </a:p>
          <a:p>
            <a:pPr marL="0" indent="0">
              <a:buNone/>
            </a:pPr>
            <a:endParaRPr lang="en-US" altLang="zh-CN" sz="2000" dirty="0"/>
          </a:p>
          <a:p>
            <a:pPr marL="0" indent="0">
              <a:buNone/>
            </a:pPr>
            <a:r>
              <a:rPr lang="en-US" altLang="zh-CN" sz="2000" dirty="0"/>
              <a:t>	</a:t>
            </a:r>
            <a:r>
              <a:rPr lang="en-US" altLang="zh-CN" sz="2000" dirty="0">
                <a:solidFill>
                  <a:srgbClr val="0070C0"/>
                </a:solidFill>
              </a:rPr>
              <a:t>public boolean compare(Object o1, Object o2) {</a:t>
            </a:r>
          </a:p>
          <a:p>
            <a:pPr marL="0" indent="0">
              <a:buNone/>
            </a:pPr>
            <a:r>
              <a:rPr lang="en-US" altLang="zh-CN" sz="2000" dirty="0"/>
              <a:t>		Student st1 = (Student) o1;</a:t>
            </a:r>
          </a:p>
          <a:p>
            <a:pPr marL="0" indent="0">
              <a:buNone/>
            </a:pPr>
            <a:r>
              <a:rPr lang="en-US" altLang="zh-CN" sz="2000" dirty="0"/>
              <a:t>		Student st2 = (Student) o2;</a:t>
            </a:r>
          </a:p>
          <a:p>
            <a:pPr marL="0" indent="0">
              <a:buNone/>
            </a:pPr>
            <a:r>
              <a:rPr lang="en-US" altLang="zh-CN" sz="2000" dirty="0"/>
              <a:t>		</a:t>
            </a:r>
            <a:r>
              <a:rPr lang="en-US" altLang="zh-CN" sz="2000" dirty="0" err="1"/>
              <a:t>super.result</a:t>
            </a:r>
            <a:r>
              <a:rPr lang="en-US" altLang="zh-CN" sz="2000" dirty="0"/>
              <a:t>= </a:t>
            </a:r>
            <a:endParaRPr lang="en-US" altLang="zh-CN" sz="2000" dirty="0" smtClean="0"/>
          </a:p>
          <a:p>
            <a:pPr marL="0" indent="0">
              <a:buNone/>
            </a:pPr>
            <a:r>
              <a:rPr lang="en-US" altLang="zh-CN" sz="2000" dirty="0"/>
              <a:t> </a:t>
            </a:r>
            <a:r>
              <a:rPr lang="en-US" altLang="zh-CN" sz="2000" dirty="0" smtClean="0"/>
              <a:t>                               ( </a:t>
            </a:r>
            <a:r>
              <a:rPr lang="en-US" altLang="zh-CN" sz="2000" dirty="0" smtClean="0">
                <a:solidFill>
                  <a:srgbClr val="0070C0"/>
                </a:solidFill>
              </a:rPr>
              <a:t>st1.getName</a:t>
            </a:r>
            <a:r>
              <a:rPr lang="en-US" altLang="zh-CN" sz="2000" dirty="0">
                <a:solidFill>
                  <a:srgbClr val="0070C0"/>
                </a:solidFill>
              </a:rPr>
              <a:t>().</a:t>
            </a:r>
            <a:r>
              <a:rPr lang="en-US" altLang="zh-CN" sz="2000" dirty="0" err="1">
                <a:solidFill>
                  <a:srgbClr val="0070C0"/>
                </a:solidFill>
              </a:rPr>
              <a:t>compareTo</a:t>
            </a:r>
            <a:r>
              <a:rPr lang="en-US" altLang="zh-CN" sz="2000" dirty="0">
                <a:solidFill>
                  <a:srgbClr val="0070C0"/>
                </a:solidFill>
              </a:rPr>
              <a:t>(st2.getName())&gt;</a:t>
            </a:r>
            <a:r>
              <a:rPr lang="en-US" altLang="zh-CN" sz="2000" dirty="0" smtClean="0">
                <a:solidFill>
                  <a:srgbClr val="0070C0"/>
                </a:solidFill>
              </a:rPr>
              <a:t>0)</a:t>
            </a:r>
            <a:r>
              <a:rPr lang="en-US" altLang="zh-CN" sz="2000" dirty="0" smtClean="0"/>
              <a:t>;</a:t>
            </a:r>
            <a:endParaRPr lang="en-US" altLang="zh-CN" sz="2000" dirty="0"/>
          </a:p>
          <a:p>
            <a:pPr marL="0" indent="0">
              <a:buNone/>
            </a:pPr>
            <a:r>
              <a:rPr lang="en-US" altLang="zh-CN" sz="2000" dirty="0"/>
              <a:t>		return </a:t>
            </a:r>
            <a:r>
              <a:rPr lang="en-US" altLang="zh-CN" sz="2000" dirty="0" err="1"/>
              <a:t>compareResult</a:t>
            </a:r>
            <a:r>
              <a:rPr lang="en-US" altLang="zh-CN" sz="2000" dirty="0"/>
              <a:t>();</a:t>
            </a:r>
          </a:p>
          <a:p>
            <a:pPr marL="0" indent="0">
              <a:buNone/>
            </a:pPr>
            <a:r>
              <a:rPr lang="en-US" altLang="zh-CN" sz="2000" dirty="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0263277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2000" dirty="0"/>
              <a:t>public class </a:t>
            </a:r>
            <a:r>
              <a:rPr lang="en-US" altLang="zh-CN" sz="2000" dirty="0" smtClean="0"/>
              <a:t>BMI </a:t>
            </a:r>
            <a:r>
              <a:rPr lang="en-US" altLang="zh-CN" sz="2000" dirty="0"/>
              <a:t>{</a:t>
            </a:r>
          </a:p>
          <a:p>
            <a:pPr marL="0" indent="0">
              <a:buNone/>
            </a:pPr>
            <a:r>
              <a:rPr lang="en-US" altLang="zh-CN" sz="2000" dirty="0"/>
              <a:t>	private Student[] students</a:t>
            </a:r>
            <a:r>
              <a:rPr lang="en-US" altLang="zh-CN" sz="2000" dirty="0" smtClean="0"/>
              <a:t>;</a:t>
            </a:r>
          </a:p>
          <a:p>
            <a:pPr marL="0" indent="0">
              <a:buNone/>
            </a:pPr>
            <a:r>
              <a:rPr lang="en-US" altLang="zh-CN" sz="2000" dirty="0"/>
              <a:t>	</a:t>
            </a:r>
            <a:r>
              <a:rPr lang="en-US" altLang="zh-CN" sz="2000" dirty="0" smtClean="0"/>
              <a:t>public </a:t>
            </a:r>
            <a:r>
              <a:rPr lang="en-US" altLang="zh-CN" sz="2000" dirty="0"/>
              <a:t>static void main(String[] </a:t>
            </a:r>
            <a:r>
              <a:rPr lang="en-US" altLang="zh-CN" sz="2000" dirty="0" err="1"/>
              <a:t>args</a:t>
            </a:r>
            <a:r>
              <a:rPr lang="en-US" altLang="zh-CN" sz="2000" dirty="0"/>
              <a:t>) {</a:t>
            </a:r>
          </a:p>
          <a:p>
            <a:pPr marL="0" indent="0">
              <a:buNone/>
            </a:pPr>
            <a:r>
              <a:rPr lang="en-US" altLang="zh-CN" sz="2000" dirty="0" smtClean="0"/>
              <a:t>		BMI </a:t>
            </a:r>
            <a:r>
              <a:rPr lang="en-US" altLang="zh-CN" sz="2000" dirty="0" err="1" smtClean="0"/>
              <a:t>bmi</a:t>
            </a:r>
            <a:r>
              <a:rPr lang="en-US" altLang="zh-CN" sz="2000" dirty="0" smtClean="0"/>
              <a:t> = new BMI();</a:t>
            </a:r>
            <a:r>
              <a:rPr lang="en-US" altLang="zh-CN" sz="2000" dirty="0"/>
              <a:t> </a:t>
            </a:r>
            <a:r>
              <a:rPr lang="en-US" altLang="zh-CN" sz="2000" dirty="0">
                <a:solidFill>
                  <a:srgbClr val="00B050"/>
                </a:solidFill>
              </a:rPr>
              <a:t>// initialing the students</a:t>
            </a:r>
            <a:endParaRPr lang="en-US" altLang="zh-CN" sz="2000" dirty="0" smtClean="0">
              <a:solidFill>
                <a:srgbClr val="00B050"/>
              </a:solidFill>
            </a:endParaRPr>
          </a:p>
          <a:p>
            <a:pPr marL="0" indent="0">
              <a:buNone/>
            </a:pPr>
            <a:r>
              <a:rPr lang="en-US" altLang="zh-CN" sz="2000" dirty="0"/>
              <a:t>		</a:t>
            </a:r>
            <a:r>
              <a:rPr lang="en-US" altLang="zh-CN" sz="2000" dirty="0">
                <a:solidFill>
                  <a:srgbClr val="0070C0"/>
                </a:solidFill>
              </a:rPr>
              <a:t>Compare cm = new </a:t>
            </a:r>
            <a:r>
              <a:rPr lang="en-US" altLang="zh-CN" sz="2000" dirty="0" err="1">
                <a:solidFill>
                  <a:srgbClr val="0070C0"/>
                </a:solidFill>
              </a:rPr>
              <a:t>CompareHeight</a:t>
            </a:r>
            <a:r>
              <a:rPr lang="en-US" altLang="zh-CN" sz="2000" dirty="0">
                <a:solidFill>
                  <a:srgbClr val="0070C0"/>
                </a:solidFill>
              </a:rPr>
              <a:t>(true);</a:t>
            </a:r>
          </a:p>
          <a:p>
            <a:pPr marL="0" indent="0">
              <a:buNone/>
            </a:pPr>
            <a:r>
              <a:rPr lang="en-US" altLang="zh-CN" sz="2000" dirty="0"/>
              <a:t>		</a:t>
            </a:r>
            <a:r>
              <a:rPr lang="en-US" altLang="zh-CN" sz="2000" dirty="0" smtClean="0"/>
              <a:t>//cm </a:t>
            </a:r>
            <a:r>
              <a:rPr lang="en-US" altLang="zh-CN" sz="2000" dirty="0"/>
              <a:t>= new </a:t>
            </a:r>
            <a:r>
              <a:rPr lang="en-US" altLang="zh-CN" sz="2000" dirty="0" err="1"/>
              <a:t>CompareName</a:t>
            </a:r>
            <a:r>
              <a:rPr lang="en-US" altLang="zh-CN" sz="2000" dirty="0"/>
              <a:t>(false);</a:t>
            </a:r>
          </a:p>
          <a:p>
            <a:pPr marL="0" indent="0">
              <a:buNone/>
            </a:pPr>
            <a:r>
              <a:rPr lang="en-US" altLang="zh-CN" sz="2000" dirty="0"/>
              <a:t>		</a:t>
            </a:r>
            <a:r>
              <a:rPr lang="en-US" altLang="zh-CN" sz="2000" dirty="0" err="1" smtClean="0">
                <a:solidFill>
                  <a:srgbClr val="0070C0"/>
                </a:solidFill>
              </a:rPr>
              <a:t>ArraySort.bubbleSort</a:t>
            </a:r>
            <a:r>
              <a:rPr lang="en-US" altLang="zh-CN" sz="2000" dirty="0" smtClean="0">
                <a:solidFill>
                  <a:srgbClr val="0070C0"/>
                </a:solidFill>
              </a:rPr>
              <a:t>(</a:t>
            </a:r>
            <a:r>
              <a:rPr lang="en-US" altLang="zh-CN" sz="2000" dirty="0" err="1" smtClean="0">
                <a:solidFill>
                  <a:srgbClr val="0070C0"/>
                </a:solidFill>
              </a:rPr>
              <a:t>bmi.students</a:t>
            </a:r>
            <a:r>
              <a:rPr lang="en-US" altLang="zh-CN" sz="2000" dirty="0">
                <a:solidFill>
                  <a:srgbClr val="0070C0"/>
                </a:solidFill>
              </a:rPr>
              <a:t>, cm);</a:t>
            </a:r>
          </a:p>
          <a:p>
            <a:pPr marL="0" indent="0">
              <a:buNone/>
            </a:pPr>
            <a:r>
              <a:rPr lang="en-US" altLang="zh-CN" sz="2000" dirty="0"/>
              <a:t>		</a:t>
            </a:r>
            <a:r>
              <a:rPr lang="en-US" altLang="zh-CN" sz="2000" dirty="0" err="1" smtClean="0"/>
              <a:t>bmi.showStudents</a:t>
            </a:r>
            <a:r>
              <a:rPr lang="en-US" altLang="zh-CN" sz="2000" dirty="0" smtClean="0"/>
              <a:t>();</a:t>
            </a:r>
            <a:endParaRPr lang="en-US" altLang="zh-CN" sz="2000" dirty="0"/>
          </a:p>
          <a:p>
            <a:pPr marL="0" indent="0">
              <a:buNone/>
            </a:pPr>
            <a:r>
              <a:rPr lang="en-US" altLang="zh-CN" sz="2000" dirty="0"/>
              <a:t>	</a:t>
            </a:r>
            <a:r>
              <a:rPr lang="en-US" altLang="zh-CN" sz="2000" dirty="0" smtClean="0"/>
              <a:t>}</a:t>
            </a:r>
          </a:p>
          <a:p>
            <a:pPr marL="0" indent="0">
              <a:buNone/>
            </a:pPr>
            <a:r>
              <a:rPr lang="en-US" altLang="zh-CN" sz="2000" dirty="0" smtClean="0"/>
              <a:t>	public </a:t>
            </a:r>
            <a:r>
              <a:rPr lang="en-US" altLang="zh-CN" sz="2000" dirty="0"/>
              <a:t>BMI</a:t>
            </a:r>
            <a:r>
              <a:rPr lang="en-US" altLang="zh-CN" sz="2000" dirty="0" smtClean="0"/>
              <a:t>(){…}</a:t>
            </a:r>
            <a:endParaRPr lang="en-US" altLang="zh-CN" sz="2000" dirty="0"/>
          </a:p>
          <a:p>
            <a:pPr marL="0" indent="0">
              <a:buNone/>
            </a:pPr>
            <a:r>
              <a:rPr lang="en-US" altLang="zh-CN" sz="2000" dirty="0"/>
              <a:t>	private </a:t>
            </a:r>
            <a:r>
              <a:rPr lang="en-US" altLang="zh-CN" sz="2000" dirty="0" smtClean="0"/>
              <a:t>class </a:t>
            </a:r>
            <a:r>
              <a:rPr lang="en-US" altLang="zh-CN" sz="2000" dirty="0" err="1">
                <a:solidFill>
                  <a:srgbClr val="0070C0"/>
                </a:solidFill>
              </a:rPr>
              <a:t>CompareHeight</a:t>
            </a:r>
            <a:r>
              <a:rPr lang="en-US" altLang="zh-CN" sz="2000" dirty="0">
                <a:solidFill>
                  <a:srgbClr val="0070C0"/>
                </a:solidFill>
              </a:rPr>
              <a:t> </a:t>
            </a:r>
            <a:r>
              <a:rPr lang="en-US" altLang="zh-CN" sz="2000" dirty="0"/>
              <a:t>extends Compare {…}</a:t>
            </a:r>
          </a:p>
          <a:p>
            <a:pPr marL="0" indent="0">
              <a:buNone/>
            </a:pPr>
            <a:r>
              <a:rPr lang="en-US" altLang="zh-CN" sz="2000" dirty="0"/>
              <a:t>	private </a:t>
            </a:r>
            <a:r>
              <a:rPr lang="en-US" altLang="zh-CN" sz="2000" dirty="0" smtClean="0"/>
              <a:t>class </a:t>
            </a:r>
            <a:r>
              <a:rPr lang="en-US" altLang="zh-CN" sz="2000" dirty="0" err="1">
                <a:solidFill>
                  <a:srgbClr val="0070C0"/>
                </a:solidFill>
              </a:rPr>
              <a:t>CompareName</a:t>
            </a:r>
            <a:r>
              <a:rPr lang="en-US" altLang="zh-CN" sz="2000" dirty="0">
                <a:solidFill>
                  <a:srgbClr val="0070C0"/>
                </a:solidFill>
              </a:rPr>
              <a:t> </a:t>
            </a:r>
            <a:r>
              <a:rPr lang="en-US" altLang="zh-CN" sz="2000" dirty="0"/>
              <a:t>extends Compare {…}</a:t>
            </a:r>
          </a:p>
          <a:p>
            <a:pPr marL="0" indent="0">
              <a:buNone/>
            </a:pPr>
            <a:r>
              <a:rPr lang="en-US" altLang="zh-CN" sz="2000" dirty="0"/>
              <a:t>	</a:t>
            </a:r>
            <a:r>
              <a:rPr lang="en-US" altLang="zh-CN" sz="2000" dirty="0" smtClean="0"/>
              <a:t>private </a:t>
            </a:r>
            <a:r>
              <a:rPr lang="en-US" altLang="zh-CN" sz="2000" dirty="0"/>
              <a:t>void </a:t>
            </a:r>
            <a:r>
              <a:rPr lang="en-US" altLang="zh-CN" sz="2000" dirty="0" err="1" smtClean="0"/>
              <a:t>showStudents</a:t>
            </a:r>
            <a:r>
              <a:rPr lang="en-US" altLang="zh-CN" sz="2000" dirty="0" smtClean="0"/>
              <a:t>() </a:t>
            </a:r>
            <a:r>
              <a:rPr lang="en-US" altLang="zh-CN" sz="2000" dirty="0"/>
              <a:t>{</a:t>
            </a:r>
          </a:p>
          <a:p>
            <a:pPr marL="0" indent="0">
              <a:buNone/>
            </a:pPr>
            <a:r>
              <a:rPr lang="en-US" altLang="zh-CN" sz="2000" dirty="0"/>
              <a:t>		for (Student </a:t>
            </a:r>
            <a:r>
              <a:rPr lang="en-US" altLang="zh-CN" sz="2000" dirty="0" err="1"/>
              <a:t>st</a:t>
            </a:r>
            <a:r>
              <a:rPr lang="en-US" altLang="zh-CN" sz="2000" dirty="0"/>
              <a:t> : students)</a:t>
            </a:r>
          </a:p>
          <a:p>
            <a:pPr marL="0" indent="0">
              <a:buNone/>
            </a:pPr>
            <a:r>
              <a:rPr lang="en-US" altLang="zh-CN" sz="2000" dirty="0"/>
              <a:t>			</a:t>
            </a:r>
            <a:r>
              <a:rPr lang="en-US" altLang="zh-CN" sz="2000" dirty="0" err="1" smtClean="0"/>
              <a:t>System.out.println</a:t>
            </a:r>
            <a:r>
              <a:rPr lang="en-US" altLang="zh-CN" sz="2000" dirty="0" smtClean="0"/>
              <a:t>(</a:t>
            </a:r>
            <a:r>
              <a:rPr lang="en-US" altLang="zh-CN" sz="2000" dirty="0" err="1" smtClean="0"/>
              <a:t>st</a:t>
            </a:r>
            <a:r>
              <a:rPr lang="en-US" altLang="zh-CN" sz="2000" dirty="0" smtClean="0"/>
              <a:t>);</a:t>
            </a:r>
            <a:endParaRPr lang="en-US" altLang="zh-CN" sz="2000" dirty="0"/>
          </a:p>
          <a:p>
            <a:pPr marL="0" indent="0">
              <a:buNone/>
            </a:pPr>
            <a:r>
              <a:rPr lang="en-US" altLang="zh-CN" sz="2000" dirty="0"/>
              <a:t>	</a:t>
            </a:r>
            <a:r>
              <a:rPr lang="en-US" altLang="zh-CN" sz="2000" dirty="0" smtClean="0"/>
              <a:t>}</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762374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 </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628650" y="2111297"/>
            <a:ext cx="3784590" cy="2964285"/>
          </a:xfrm>
          <a:prstGeom prst="rect">
            <a:avLst/>
          </a:prstGeom>
        </p:spPr>
      </p:pic>
      <p:pic>
        <p:nvPicPr>
          <p:cNvPr id="5" name="Picture 4"/>
          <p:cNvPicPr>
            <a:picLocks noChangeAspect="1"/>
          </p:cNvPicPr>
          <p:nvPr/>
        </p:nvPicPr>
        <p:blipFill>
          <a:blip r:embed="rId3"/>
          <a:stretch>
            <a:fillRect/>
          </a:stretch>
        </p:blipFill>
        <p:spPr>
          <a:xfrm>
            <a:off x="4625008" y="2111296"/>
            <a:ext cx="3895917" cy="2964285"/>
          </a:xfrm>
          <a:prstGeom prst="rect">
            <a:avLst/>
          </a:prstGeom>
        </p:spPr>
      </p:pic>
    </p:spTree>
    <p:extLst>
      <p:ext uri="{BB962C8B-B14F-4D97-AF65-F5344CB8AC3E}">
        <p14:creationId xmlns:p14="http://schemas.microsoft.com/office/powerpoint/2010/main" val="1531265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a:t>Object-oriented programming (OOP) </a:t>
            </a:r>
            <a:endParaRPr lang="en-US" altLang="zh-CN" dirty="0" smtClean="0"/>
          </a:p>
          <a:p>
            <a:pPr lvl="1"/>
            <a:r>
              <a:rPr lang="en-US" altLang="zh-CN" dirty="0" smtClean="0"/>
              <a:t>is </a:t>
            </a:r>
            <a:r>
              <a:rPr lang="en-US" altLang="zh-CN" dirty="0"/>
              <a:t>a programming paradigm based on the concept of "objects", which may contain data, in the form of fields, often known as attributes; and code, in the form of procedures, often known as methods. </a:t>
            </a:r>
            <a:endParaRPr lang="en-US" altLang="zh-CN" dirty="0" smtClean="0"/>
          </a:p>
          <a:p>
            <a:r>
              <a:rPr lang="en-US" altLang="zh-CN" dirty="0"/>
              <a:t>The </a:t>
            </a:r>
            <a:r>
              <a:rPr lang="en-US" altLang="zh-CN" dirty="0" smtClean="0"/>
              <a:t>three important </a:t>
            </a:r>
            <a:r>
              <a:rPr lang="en-US" altLang="zh-CN" dirty="0"/>
              <a:t>features </a:t>
            </a:r>
            <a:r>
              <a:rPr lang="en-US" altLang="zh-CN" dirty="0" smtClean="0"/>
              <a:t>OOP:</a:t>
            </a:r>
          </a:p>
          <a:p>
            <a:pPr lvl="1"/>
            <a:r>
              <a:rPr lang="en-US" altLang="zh-CN" dirty="0"/>
              <a:t>Encapsulation </a:t>
            </a:r>
          </a:p>
          <a:p>
            <a:pPr lvl="1"/>
            <a:r>
              <a:rPr lang="en-US" altLang="zh-CN" dirty="0"/>
              <a:t>Inheritance</a:t>
            </a:r>
          </a:p>
          <a:p>
            <a:pPr lvl="1"/>
            <a:r>
              <a:rPr lang="en-US" altLang="zh-CN" dirty="0" smtClean="0"/>
              <a:t>Polymorphism</a:t>
            </a:r>
            <a:endParaRPr lang="en-US" altLang="zh-CN" dirty="0"/>
          </a:p>
          <a:p>
            <a:pPr lvl="1"/>
            <a:endParaRPr lang="zh-CN" altLang="en-US" dirty="0"/>
          </a:p>
        </p:txBody>
      </p:sp>
    </p:spTree>
    <p:extLst>
      <p:ext uri="{BB962C8B-B14F-4D97-AF65-F5344CB8AC3E}">
        <p14:creationId xmlns:p14="http://schemas.microsoft.com/office/powerpoint/2010/main" val="2590381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 it a good solution?</a:t>
            </a:r>
            <a:endParaRPr lang="zh-CN" altLang="en-US" dirty="0"/>
          </a:p>
        </p:txBody>
      </p:sp>
      <p:sp>
        <p:nvSpPr>
          <p:cNvPr id="3" name="Content Placeholder 2"/>
          <p:cNvSpPr>
            <a:spLocks noGrp="1"/>
          </p:cNvSpPr>
          <p:nvPr>
            <p:ph idx="1"/>
          </p:nvPr>
        </p:nvSpPr>
        <p:spPr/>
        <p:txBody>
          <a:bodyPr/>
          <a:lstStyle/>
          <a:p>
            <a:r>
              <a:rPr lang="en-US" altLang="zh-CN" dirty="0"/>
              <a:t>There are so many </a:t>
            </a:r>
            <a:r>
              <a:rPr lang="en-US" altLang="zh-CN" dirty="0" smtClean="0">
                <a:solidFill>
                  <a:srgbClr val="FF0000"/>
                </a:solidFill>
              </a:rPr>
              <a:t>duplicated Code(</a:t>
            </a:r>
            <a:r>
              <a:rPr lang="zh-CN" altLang="en-US" dirty="0" smtClean="0">
                <a:solidFill>
                  <a:srgbClr val="FF0000"/>
                </a:solidFill>
              </a:rPr>
              <a:t>重复代码</a:t>
            </a:r>
            <a:r>
              <a:rPr lang="en-US" altLang="zh-CN" dirty="0" smtClean="0">
                <a:solidFill>
                  <a:srgbClr val="FF0000"/>
                </a:solidFill>
              </a:rPr>
              <a:t>)</a:t>
            </a:r>
            <a:r>
              <a:rPr lang="en-US" altLang="zh-CN" dirty="0" smtClean="0"/>
              <a:t>!</a:t>
            </a:r>
          </a:p>
          <a:p>
            <a:endParaRPr lang="en-US" altLang="zh-CN" dirty="0" smtClean="0"/>
          </a:p>
          <a:p>
            <a:r>
              <a:rPr lang="en-US" altLang="zh-CN" dirty="0" smtClean="0"/>
              <a:t>Problems </a:t>
            </a:r>
            <a:r>
              <a:rPr lang="en-US" altLang="zh-CN" dirty="0"/>
              <a:t>associated with duplicate code</a:t>
            </a:r>
            <a:endParaRPr lang="en-US" altLang="zh-CN" dirty="0" smtClean="0"/>
          </a:p>
          <a:p>
            <a:pPr lvl="1"/>
            <a:r>
              <a:rPr lang="en-US" altLang="zh-CN" dirty="0"/>
              <a:t>Inappropriate code duplication generally makes editing more difficult due to unnecessary </a:t>
            </a:r>
            <a:r>
              <a:rPr lang="en-US" altLang="zh-CN" dirty="0">
                <a:solidFill>
                  <a:srgbClr val="FF0000"/>
                </a:solidFill>
              </a:rPr>
              <a:t>increases in complexity and length</a:t>
            </a:r>
            <a:r>
              <a:rPr lang="en-US" altLang="zh-CN" dirty="0"/>
              <a:t>. </a:t>
            </a:r>
            <a:endParaRPr lang="en-US" altLang="zh-CN" dirty="0" smtClean="0"/>
          </a:p>
          <a:p>
            <a:pPr lvl="1"/>
            <a:r>
              <a:rPr lang="en-US" altLang="zh-CN" dirty="0" smtClean="0"/>
              <a:t>This </a:t>
            </a:r>
            <a:r>
              <a:rPr lang="en-US" altLang="zh-CN" dirty="0"/>
              <a:t>may </a:t>
            </a:r>
            <a:r>
              <a:rPr lang="en-US" altLang="zh-CN" dirty="0">
                <a:solidFill>
                  <a:srgbClr val="FF0000"/>
                </a:solidFill>
              </a:rPr>
              <a:t>lead to increased maintenance costs</a:t>
            </a:r>
            <a:r>
              <a:rPr lang="en-US" altLang="zh-CN" dirty="0"/>
              <a:t>, more human error, forgotten or overlooked pieces of code, greater file size and may be indicative of a sloppy design.</a:t>
            </a:r>
            <a:endParaRPr lang="zh-CN" altLang="en-US" dirty="0"/>
          </a:p>
        </p:txBody>
      </p:sp>
      <p:sp>
        <p:nvSpPr>
          <p:cNvPr id="4" name="Rectangle 3"/>
          <p:cNvSpPr/>
          <p:nvPr/>
        </p:nvSpPr>
        <p:spPr>
          <a:xfrm>
            <a:off x="758321" y="5992297"/>
            <a:ext cx="4473340" cy="369332"/>
          </a:xfrm>
          <a:prstGeom prst="rect">
            <a:avLst/>
          </a:prstGeom>
        </p:spPr>
        <p:txBody>
          <a:bodyPr wrap="none">
            <a:spAutoFit/>
          </a:bodyPr>
          <a:lstStyle/>
          <a:p>
            <a:r>
              <a:rPr lang="zh-CN" altLang="en-US" dirty="0"/>
              <a:t>https://en.wikipedia.org/wiki/Duplicate_code</a:t>
            </a:r>
          </a:p>
        </p:txBody>
      </p:sp>
    </p:spTree>
    <p:extLst>
      <p:ext uri="{BB962C8B-B14F-4D97-AF65-F5344CB8AC3E}">
        <p14:creationId xmlns:p14="http://schemas.microsoft.com/office/powerpoint/2010/main" val="20013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Code Reuse(</a:t>
            </a:r>
            <a:r>
              <a:rPr lang="zh-CN" altLang="en-US" dirty="0" smtClean="0"/>
              <a:t>代码复用</a:t>
            </a:r>
            <a:r>
              <a:rPr lang="en-US" altLang="zh-CN" dirty="0" smtClean="0"/>
              <a:t>)</a:t>
            </a:r>
          </a:p>
          <a:p>
            <a:r>
              <a:rPr lang="en-US" altLang="zh-CN" dirty="0" smtClean="0"/>
              <a:t>Inheritance(</a:t>
            </a:r>
            <a:r>
              <a:rPr lang="zh-CN" altLang="en-US" dirty="0" smtClean="0"/>
              <a:t>继承</a:t>
            </a:r>
            <a:r>
              <a:rPr lang="en-US" altLang="zh-CN" dirty="0" smtClean="0"/>
              <a:t>)</a:t>
            </a:r>
          </a:p>
          <a:p>
            <a:pPr lvl="1"/>
            <a:r>
              <a:rPr lang="en-US" altLang="zh-CN" dirty="0" smtClean="0"/>
              <a:t>More on constructor &amp; keyword “super”</a:t>
            </a:r>
          </a:p>
          <a:p>
            <a:pPr lvl="1"/>
            <a:r>
              <a:rPr lang="en-US" altLang="zh-CN" dirty="0" smtClean="0"/>
              <a:t>Method </a:t>
            </a:r>
            <a:r>
              <a:rPr lang="en-US" altLang="zh-CN" dirty="0"/>
              <a:t>Overriding &amp; Variable Hiding</a:t>
            </a:r>
            <a:endParaRPr lang="en-US" altLang="zh-CN" dirty="0" smtClean="0"/>
          </a:p>
          <a:p>
            <a:pPr lvl="1"/>
            <a:r>
              <a:rPr lang="en-US" altLang="zh-CN" dirty="0" smtClean="0"/>
              <a:t>Annotation @Override</a:t>
            </a:r>
          </a:p>
          <a:p>
            <a:r>
              <a:rPr lang="en-US" altLang="zh-CN" dirty="0"/>
              <a:t>Polymorphism </a:t>
            </a:r>
            <a:r>
              <a:rPr lang="en-US" altLang="zh-CN" dirty="0" smtClean="0"/>
              <a:t>(</a:t>
            </a:r>
            <a:r>
              <a:rPr lang="zh-CN" altLang="en-US" dirty="0"/>
              <a:t>多态</a:t>
            </a:r>
            <a:r>
              <a:rPr lang="en-US" altLang="zh-CN" dirty="0" smtClean="0"/>
              <a:t>)</a:t>
            </a:r>
          </a:p>
          <a:p>
            <a:pPr lvl="1"/>
            <a:r>
              <a:rPr lang="en-US" altLang="zh-CN" dirty="0" err="1"/>
              <a:t>Liskov</a:t>
            </a:r>
            <a:r>
              <a:rPr lang="en-US" altLang="zh-CN" dirty="0"/>
              <a:t> Substitution </a:t>
            </a:r>
            <a:r>
              <a:rPr lang="en-US" altLang="zh-CN" dirty="0" smtClean="0"/>
              <a:t>Principle(</a:t>
            </a:r>
            <a:r>
              <a:rPr lang="en-US" altLang="zh-CN" dirty="0" err="1" smtClean="0"/>
              <a:t>Liskov</a:t>
            </a:r>
            <a:r>
              <a:rPr lang="zh-CN" altLang="en-US" dirty="0" smtClean="0"/>
              <a:t>替换原则</a:t>
            </a:r>
            <a:r>
              <a:rPr lang="en-US" altLang="zh-CN" dirty="0" smtClean="0"/>
              <a:t>)</a:t>
            </a:r>
          </a:p>
          <a:p>
            <a:pPr lvl="1"/>
            <a:r>
              <a:rPr lang="en-US" altLang="zh-CN" dirty="0" err="1" smtClean="0"/>
              <a:t>Upcasting</a:t>
            </a:r>
            <a:r>
              <a:rPr lang="en-US" altLang="zh-CN" dirty="0" smtClean="0"/>
              <a:t> </a:t>
            </a:r>
            <a:r>
              <a:rPr lang="en-US" altLang="zh-CN" dirty="0"/>
              <a:t>&amp; </a:t>
            </a:r>
            <a:r>
              <a:rPr lang="en-US" altLang="zh-CN" dirty="0" err="1" smtClean="0"/>
              <a:t>Downcasting</a:t>
            </a:r>
            <a:r>
              <a:rPr lang="en-US" altLang="zh-CN" dirty="0" smtClean="0"/>
              <a:t>(</a:t>
            </a:r>
            <a:r>
              <a:rPr lang="zh-CN" altLang="en-US" dirty="0"/>
              <a:t>上</a:t>
            </a:r>
            <a:r>
              <a:rPr lang="zh-CN" altLang="en-US" dirty="0" smtClean="0"/>
              <a:t>转与下转</a:t>
            </a:r>
            <a:r>
              <a:rPr lang="en-US" altLang="zh-CN" dirty="0" smtClean="0"/>
              <a:t>)</a:t>
            </a:r>
          </a:p>
          <a:p>
            <a:pPr lvl="1"/>
            <a:r>
              <a:rPr lang="en-US" altLang="zh-CN" dirty="0"/>
              <a:t>The "</a:t>
            </a:r>
            <a:r>
              <a:rPr lang="en-US" altLang="zh-CN" dirty="0" err="1"/>
              <a:t>instanceof</a:t>
            </a:r>
            <a:r>
              <a:rPr lang="en-US" altLang="zh-CN" dirty="0"/>
              <a:t>" </a:t>
            </a:r>
            <a:r>
              <a:rPr lang="en-US" altLang="zh-CN" dirty="0" smtClean="0"/>
              <a:t>Operator</a:t>
            </a:r>
          </a:p>
          <a:p>
            <a:r>
              <a:rPr lang="en-US" altLang="zh-CN" dirty="0" smtClean="0"/>
              <a:t>Interface and abstract class</a:t>
            </a:r>
          </a:p>
          <a:p>
            <a:r>
              <a:rPr lang="en-US" altLang="zh-CN" dirty="0" smtClean="0"/>
              <a:t>Example: sort student objects by different attributes</a:t>
            </a:r>
          </a:p>
          <a:p>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Reuse(</a:t>
            </a:r>
            <a:r>
              <a:rPr lang="zh-CN" altLang="en-US" dirty="0" smtClean="0"/>
              <a:t>代码复用</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Code reuse</a:t>
            </a:r>
            <a:r>
              <a:rPr lang="en-US" altLang="zh-CN" dirty="0"/>
              <a:t>, also called software reuse, is the use of existing software, or software knowledge, to build new software</a:t>
            </a:r>
            <a:r>
              <a:rPr lang="en-US" altLang="zh-CN" dirty="0" smtClean="0"/>
              <a:t>, following </a:t>
            </a:r>
            <a:r>
              <a:rPr lang="en-US" altLang="zh-CN" dirty="0"/>
              <a:t>the reusability principles.</a:t>
            </a:r>
            <a:endParaRPr lang="en-US" altLang="zh-CN" dirty="0" smtClean="0"/>
          </a:p>
          <a:p>
            <a:r>
              <a:rPr lang="en-US" altLang="zh-CN" dirty="0"/>
              <a:t>Some characteristics that make software more easily reusable are modularity, loose coupling, high cohesion, information hiding and separation of concerns.</a:t>
            </a:r>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184614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Reuse </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t>
            </a:r>
            <a:r>
              <a:rPr lang="en-US" altLang="zh-CN" dirty="0"/>
              <a:t>are </a:t>
            </a:r>
            <a:r>
              <a:rPr lang="en-US" altLang="zh-CN" dirty="0" smtClean="0"/>
              <a:t>three ways </a:t>
            </a:r>
            <a:r>
              <a:rPr lang="en-US" altLang="zh-CN" dirty="0"/>
              <a:t>to reuse existing classes, namely, </a:t>
            </a:r>
            <a:r>
              <a:rPr lang="en-US" altLang="zh-CN" dirty="0" smtClean="0">
                <a:solidFill>
                  <a:srgbClr val="0070C0"/>
                </a:solidFill>
              </a:rPr>
              <a:t>composition, inheritance and generic programming</a:t>
            </a:r>
            <a:r>
              <a:rPr lang="en-US" altLang="zh-CN" dirty="0" smtClean="0"/>
              <a:t>. </a:t>
            </a:r>
          </a:p>
          <a:p>
            <a:pPr lvl="1"/>
            <a:r>
              <a:rPr lang="en-US" altLang="zh-CN" dirty="0" smtClean="0"/>
              <a:t>With </a:t>
            </a:r>
            <a:r>
              <a:rPr lang="en-US" altLang="zh-CN" dirty="0"/>
              <a:t>composition (aka aggregation), you define a new class, which is composed of existing classes. </a:t>
            </a:r>
            <a:endParaRPr lang="en-US" altLang="zh-CN" dirty="0" smtClean="0"/>
          </a:p>
          <a:p>
            <a:pPr lvl="1"/>
            <a:r>
              <a:rPr lang="en-US" altLang="zh-CN" dirty="0" smtClean="0"/>
              <a:t>With </a:t>
            </a:r>
            <a:r>
              <a:rPr lang="en-US" altLang="zh-CN" dirty="0">
                <a:solidFill>
                  <a:srgbClr val="0070C0"/>
                </a:solidFill>
              </a:rPr>
              <a:t>inheritance</a:t>
            </a:r>
            <a:r>
              <a:rPr lang="en-US" altLang="zh-CN" dirty="0"/>
              <a:t>, you derive a new class based on an existing class, with modifications or extensions</a:t>
            </a:r>
            <a:r>
              <a:rPr lang="en-US" altLang="zh-CN" dirty="0" smtClean="0"/>
              <a:t>.</a:t>
            </a:r>
          </a:p>
          <a:p>
            <a:pPr lvl="1"/>
            <a:r>
              <a:rPr lang="en-US" altLang="zh-CN" dirty="0" smtClean="0"/>
              <a:t>With </a:t>
            </a:r>
            <a:r>
              <a:rPr lang="en-US" altLang="zh-CN" dirty="0"/>
              <a:t>generic programming, algorithms are written in terms of types to-be-specified-later that are then instantiated when needed for specific types provided as </a:t>
            </a:r>
            <a:r>
              <a:rPr lang="en-US" altLang="zh-CN" dirty="0" smtClean="0"/>
              <a:t>parameters (we will talk about it in future).</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202574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1730</TotalTime>
  <Words>2945</Words>
  <Application>Microsoft Office PowerPoint</Application>
  <PresentationFormat>全屏显示(4:3)</PresentationFormat>
  <Paragraphs>409</Paragraphs>
  <Slides>56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56</vt:i4>
      </vt:variant>
    </vt:vector>
  </HeadingPairs>
  <TitlesOfParts>
    <vt:vector size="61" baseType="lpstr">
      <vt:lpstr>楷体</vt:lpstr>
      <vt:lpstr>宋体</vt:lpstr>
      <vt:lpstr>Arial</vt:lpstr>
      <vt:lpstr>Calibri</vt:lpstr>
      <vt:lpstr>Office Theme</vt:lpstr>
      <vt:lpstr>Java Programming</vt:lpstr>
      <vt:lpstr>Problem</vt:lpstr>
      <vt:lpstr>PowerPoint 演示文稿</vt:lpstr>
      <vt:lpstr>PowerPoint 演示文稿</vt:lpstr>
      <vt:lpstr>PowerPoint 演示文稿</vt:lpstr>
      <vt:lpstr>Is it a good solution?</vt:lpstr>
      <vt:lpstr>Outline</vt:lpstr>
      <vt:lpstr>Code Reuse(代码复用)</vt:lpstr>
      <vt:lpstr>Code Reuse </vt:lpstr>
      <vt:lpstr>Criticism</vt:lpstr>
      <vt:lpstr>Class Inheritance(继承)</vt:lpstr>
      <vt:lpstr>Class Inheritance</vt:lpstr>
      <vt:lpstr>common-root class(公共根类)</vt:lpstr>
      <vt:lpstr>Methods of java.lang.Object</vt:lpstr>
      <vt:lpstr>Inheritance Example</vt:lpstr>
      <vt:lpstr>More on Constructors</vt:lpstr>
      <vt:lpstr>More on Constructors</vt:lpstr>
      <vt:lpstr>PowerPoint 演示文稿</vt:lpstr>
      <vt:lpstr>PowerPoint 演示文稿</vt:lpstr>
      <vt:lpstr>Keyword "super"</vt:lpstr>
      <vt:lpstr>Method Overriding &amp; Variable Hiding</vt:lpstr>
      <vt:lpstr>PowerPoint 演示文稿</vt:lpstr>
      <vt:lpstr>Annotation @Override</vt:lpstr>
      <vt:lpstr>The final modifier</vt:lpstr>
      <vt:lpstr>Method Overriding</vt:lpstr>
      <vt:lpstr>The toString method</vt:lpstr>
      <vt:lpstr>The toString method</vt:lpstr>
      <vt:lpstr>Override the toString method</vt:lpstr>
      <vt:lpstr>The toString method</vt:lpstr>
      <vt:lpstr>The equals method</vt:lpstr>
      <vt:lpstr>The equals method</vt:lpstr>
      <vt:lpstr>Polymorphism(多态)</vt:lpstr>
      <vt:lpstr>Liskov substitution principle</vt:lpstr>
      <vt:lpstr>Substitutability </vt:lpstr>
      <vt:lpstr>Upcasting &amp; Downcasting</vt:lpstr>
      <vt:lpstr>Upcasting &amp; Downcasting</vt:lpstr>
      <vt:lpstr>The "instanceof" Operator</vt:lpstr>
      <vt:lpstr>Abstract method </vt:lpstr>
      <vt:lpstr>Abstract class(抽象类)</vt:lpstr>
      <vt:lpstr>Abstract class </vt:lpstr>
      <vt:lpstr>Interface(接口) </vt:lpstr>
      <vt:lpstr>Interface</vt:lpstr>
      <vt:lpstr>Interface Naming Convention</vt:lpstr>
      <vt:lpstr>Abstract class vs interface</vt:lpstr>
      <vt:lpstr>Interface Example</vt:lpstr>
      <vt:lpstr>UML notations</vt:lpstr>
      <vt:lpstr>Solving the problem</vt:lpstr>
      <vt:lpstr>PowerPoint 演示文稿</vt:lpstr>
      <vt:lpstr>PowerPoint 演示文稿</vt:lpstr>
      <vt:lpstr>PowerPoint 演示文稿</vt:lpstr>
      <vt:lpstr>PowerPoint 演示文稿</vt:lpstr>
      <vt:lpstr>PowerPoint 演示文稿</vt:lpstr>
      <vt:lpstr>PowerPoint 演示文稿</vt:lpstr>
      <vt:lpstr>Demo </vt:lpstr>
      <vt:lpstr>Summary</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507</cp:revision>
  <cp:lastPrinted>2017-01-15T05:38:32Z</cp:lastPrinted>
  <dcterms:created xsi:type="dcterms:W3CDTF">2016-09-13T14:28:44Z</dcterms:created>
  <dcterms:modified xsi:type="dcterms:W3CDTF">2018-07-02T16:48:19Z</dcterms:modified>
</cp:coreProperties>
</file>