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66"/>
  </p:notesMasterIdLst>
  <p:handoutMasterIdLst>
    <p:handoutMasterId r:id="rId67"/>
  </p:handoutMasterIdLst>
  <p:sldIdLst>
    <p:sldId id="256" r:id="rId2"/>
    <p:sldId id="352" r:id="rId3"/>
    <p:sldId id="353" r:id="rId4"/>
    <p:sldId id="354" r:id="rId5"/>
    <p:sldId id="290" r:id="rId6"/>
    <p:sldId id="287" r:id="rId7"/>
    <p:sldId id="285" r:id="rId8"/>
    <p:sldId id="288" r:id="rId9"/>
    <p:sldId id="289" r:id="rId10"/>
    <p:sldId id="292" r:id="rId11"/>
    <p:sldId id="302" r:id="rId12"/>
    <p:sldId id="309" r:id="rId13"/>
    <p:sldId id="364" r:id="rId14"/>
    <p:sldId id="314" r:id="rId15"/>
    <p:sldId id="310" r:id="rId16"/>
    <p:sldId id="312" r:id="rId17"/>
    <p:sldId id="313" r:id="rId18"/>
    <p:sldId id="311" r:id="rId19"/>
    <p:sldId id="304" r:id="rId20"/>
    <p:sldId id="355" r:id="rId21"/>
    <p:sldId id="356" r:id="rId22"/>
    <p:sldId id="341" r:id="rId23"/>
    <p:sldId id="342" r:id="rId24"/>
    <p:sldId id="351" r:id="rId25"/>
    <p:sldId id="308" r:id="rId26"/>
    <p:sldId id="303" r:id="rId27"/>
    <p:sldId id="325" r:id="rId28"/>
    <p:sldId id="323" r:id="rId29"/>
    <p:sldId id="321" r:id="rId30"/>
    <p:sldId id="324" r:id="rId31"/>
    <p:sldId id="326" r:id="rId32"/>
    <p:sldId id="328" r:id="rId33"/>
    <p:sldId id="327" r:id="rId34"/>
    <p:sldId id="358" r:id="rId35"/>
    <p:sldId id="359" r:id="rId36"/>
    <p:sldId id="360" r:id="rId37"/>
    <p:sldId id="368" r:id="rId38"/>
    <p:sldId id="335" r:id="rId39"/>
    <p:sldId id="337" r:id="rId40"/>
    <p:sldId id="336" r:id="rId41"/>
    <p:sldId id="339" r:id="rId42"/>
    <p:sldId id="348" r:id="rId43"/>
    <p:sldId id="349" r:id="rId44"/>
    <p:sldId id="350" r:id="rId45"/>
    <p:sldId id="346" r:id="rId46"/>
    <p:sldId id="347" r:id="rId47"/>
    <p:sldId id="363" r:id="rId48"/>
    <p:sldId id="318" r:id="rId49"/>
    <p:sldId id="316" r:id="rId50"/>
    <p:sldId id="367" r:id="rId51"/>
    <p:sldId id="366" r:id="rId52"/>
    <p:sldId id="306" r:id="rId53"/>
    <p:sldId id="329" r:id="rId54"/>
    <p:sldId id="330" r:id="rId55"/>
    <p:sldId id="307" r:id="rId56"/>
    <p:sldId id="331" r:id="rId57"/>
    <p:sldId id="333" r:id="rId58"/>
    <p:sldId id="362" r:id="rId59"/>
    <p:sldId id="361" r:id="rId60"/>
    <p:sldId id="332" r:id="rId61"/>
    <p:sldId id="319" r:id="rId62"/>
    <p:sldId id="343" r:id="rId63"/>
    <p:sldId id="334" r:id="rId64"/>
    <p:sldId id="281" r:id="rId6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旭东" initials="X" lastIdx="1" clrIdx="0">
    <p:extLst>
      <p:ext uri="{19B8F6BF-5375-455C-9EA6-DF929625EA0E}">
        <p15:presenceInfo xmlns:p15="http://schemas.microsoft.com/office/powerpoint/2012/main" userId="刘旭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1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52C6-31B0-48DF-8A06-D98E4841642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9427-5F7E-452B-BD1A-FD564763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61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9196-B184-4ED3-ACA3-81C7BF2CC99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4AFB-5D29-4DE4-B9CB-B7E221E9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在后面将介绍增强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7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http://www3.ntu.edu.sg/home/ehchua/programming/java/J5c_Collection.html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4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See this link for more information http://docs.oracle.com/javase/tutorial/java/generics/types.html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思考怎么改成增强</a:t>
            </a:r>
            <a:r>
              <a:rPr lang="en-US" altLang="zh-CN" dirty="0" smtClean="0"/>
              <a:t>for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as classes extend other classes, interfaces can extend other interfaces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&lt;T&gt; T[] </a:t>
            </a:r>
            <a:r>
              <a:rPr lang="en-US" altLang="zh-CN" dirty="0" err="1" smtClean="0"/>
              <a:t>toArray</a:t>
            </a:r>
            <a:r>
              <a:rPr lang="en-US" altLang="zh-CN" dirty="0" smtClean="0"/>
              <a:t>(T[] a)</a:t>
            </a:r>
          </a:p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Parameters:T</a:t>
            </a:r>
            <a:r>
              <a:rPr lang="en-US" altLang="zh-CN" dirty="0" smtClean="0"/>
              <a:t> - the runtime type of the array to contain the collection</a:t>
            </a:r>
          </a:p>
          <a:p>
            <a:r>
              <a:rPr lang="en-US" altLang="zh-CN" dirty="0" err="1" smtClean="0"/>
              <a:t>Parameters:a</a:t>
            </a:r>
            <a:r>
              <a:rPr lang="en-US" altLang="zh-CN" dirty="0" smtClean="0"/>
              <a:t> - the array into which the elements of this list are to be stored, if it is big enough; otherwise, a new array of the same runtime type is allocated for this purpose.</a:t>
            </a:r>
          </a:p>
          <a:p>
            <a:r>
              <a:rPr lang="en-US" altLang="zh-CN" dirty="0" err="1" smtClean="0"/>
              <a:t>Returns:an</a:t>
            </a:r>
            <a:r>
              <a:rPr lang="en-US" altLang="zh-CN" dirty="0" smtClean="0"/>
              <a:t> array containing the elements of this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3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Iterator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和增强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循环区别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https://blog.csdn.net/shf4715/article/details/47029049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https://www.geeksforgeeks.org/iterator-vs-foreach-in-java/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6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collections.htm" TargetMode="External"/><Relationship Id="rId2" Type="http://schemas.openxmlformats.org/officeDocument/2006/relationships/hyperlink" Target="http://www3.ntu.edu.sg/home/ehchua/programming/java/J5c_Collection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Collection Framework</a:t>
            </a:r>
          </a:p>
          <a:p>
            <a:r>
              <a:rPr lang="zh-CN" altLang="en-US" sz="2800" dirty="0" smtClean="0"/>
              <a:t>集合框架</a:t>
            </a:r>
            <a:endParaRPr lang="en-US" altLang="zh-CN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68288"/>
            <a:ext cx="1638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Java Collection Framework package (</a:t>
            </a:r>
            <a:r>
              <a:rPr lang="en-US" altLang="zh-CN" dirty="0" err="1"/>
              <a:t>java.util</a:t>
            </a:r>
            <a:r>
              <a:rPr lang="en-US" altLang="zh-CN" dirty="0"/>
              <a:t>) contains: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A set of interfaces,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Implementation classes, and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Algorithms (such as sorting and searching).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Similar </a:t>
            </a:r>
            <a:r>
              <a:rPr lang="en-US" altLang="zh-CN" dirty="0"/>
              <a:t>Collection Framework is the C++ Standard Template Library (STL).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2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JDK1.5, the </a:t>
            </a:r>
            <a:r>
              <a:rPr lang="en-US" altLang="zh-CN" dirty="0"/>
              <a:t>collection framework </a:t>
            </a:r>
            <a:r>
              <a:rPr lang="en-US" altLang="zh-CN" dirty="0" smtClean="0"/>
              <a:t>supports </a:t>
            </a:r>
            <a:r>
              <a:rPr lang="en-US" altLang="zh-CN" dirty="0" smtClean="0">
                <a:solidFill>
                  <a:srgbClr val="0070C0"/>
                </a:solidFill>
              </a:rPr>
              <a:t>generic programming </a:t>
            </a:r>
            <a:r>
              <a:rPr lang="en-US" altLang="zh-CN" dirty="0" smtClean="0"/>
              <a:t>(</a:t>
            </a:r>
            <a:r>
              <a:rPr lang="en-US" altLang="zh-CN" dirty="0"/>
              <a:t>which supports passing of types), and many related features (such </a:t>
            </a:r>
            <a:r>
              <a:rPr lang="en-US" altLang="zh-CN" dirty="0">
                <a:solidFill>
                  <a:srgbClr val="0070C0"/>
                </a:solidFill>
              </a:rPr>
              <a:t>as auto-boxing and unboxing, enhance for-loop</a:t>
            </a:r>
            <a:r>
              <a:rPr lang="en-US" altLang="zh-CN" dirty="0"/>
              <a:t>).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0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  <a:r>
              <a:rPr lang="en-US" altLang="zh-CN" dirty="0"/>
              <a:t>(</a:t>
            </a:r>
            <a:r>
              <a:rPr lang="zh-CN" altLang="en-US" dirty="0"/>
              <a:t>泛型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idea—that the same code can be used for a variety of data types—is called </a:t>
            </a:r>
            <a:r>
              <a:rPr lang="en-US" altLang="zh-CN" dirty="0">
                <a:solidFill>
                  <a:srgbClr val="0070C0"/>
                </a:solidFill>
              </a:rPr>
              <a:t>generic </a:t>
            </a:r>
            <a:r>
              <a:rPr lang="en-US" altLang="zh-CN" dirty="0" smtClean="0">
                <a:solidFill>
                  <a:srgbClr val="0070C0"/>
                </a:solidFill>
              </a:rPr>
              <a:t>programming(</a:t>
            </a:r>
            <a:r>
              <a:rPr lang="zh-CN" altLang="en-US" dirty="0" smtClean="0">
                <a:solidFill>
                  <a:srgbClr val="0070C0"/>
                </a:solidFill>
              </a:rPr>
              <a:t>泛型编程</a:t>
            </a:r>
            <a:r>
              <a:rPr lang="en-US" altLang="zh-CN" dirty="0" smtClean="0">
                <a:solidFill>
                  <a:srgbClr val="0070C0"/>
                </a:solidFill>
              </a:rPr>
              <a:t>). </a:t>
            </a:r>
            <a:r>
              <a:rPr lang="en-US" altLang="zh-CN" dirty="0" smtClean="0"/>
              <a:t>Such </a:t>
            </a:r>
            <a:r>
              <a:rPr lang="en-US" altLang="zh-CN" dirty="0"/>
              <a:t>software entities are known as </a:t>
            </a:r>
            <a:r>
              <a:rPr lang="en-US" altLang="zh-CN" dirty="0" smtClean="0">
                <a:solidFill>
                  <a:srgbClr val="0070C0"/>
                </a:solidFill>
              </a:rPr>
              <a:t>generics</a:t>
            </a:r>
            <a:r>
              <a:rPr lang="en-US" altLang="zh-CN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Generics allow us to pass type </a:t>
            </a:r>
            <a:r>
              <a:rPr lang="en-US" altLang="zh-CN" dirty="0" smtClean="0">
                <a:solidFill>
                  <a:srgbClr val="0070C0"/>
                </a:solidFill>
              </a:rPr>
              <a:t>parameter, </a:t>
            </a:r>
            <a:r>
              <a:rPr lang="en-US" altLang="zh-CN" dirty="0">
                <a:solidFill>
                  <a:srgbClr val="0070C0"/>
                </a:solidFill>
              </a:rPr>
              <a:t>in the form of &lt;</a:t>
            </a:r>
            <a:r>
              <a:rPr lang="en-US" altLang="zh-CN" dirty="0" smtClean="0">
                <a:solidFill>
                  <a:srgbClr val="0070C0"/>
                </a:solidFill>
              </a:rPr>
              <a:t>type&gt;, to the complier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 of Generics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reduce </a:t>
            </a:r>
            <a:r>
              <a:rPr lang="en-US" altLang="zh-CN" dirty="0">
                <a:solidFill>
                  <a:srgbClr val="0070C0"/>
                </a:solidFill>
              </a:rPr>
              <a:t>duplication and improve productivity </a:t>
            </a:r>
            <a:r>
              <a:rPr lang="en-US" altLang="zh-CN" dirty="0"/>
              <a:t>by implementing  generic algorithms. </a:t>
            </a:r>
          </a:p>
          <a:p>
            <a:r>
              <a:rPr lang="en-US" altLang="zh-CN" dirty="0"/>
              <a:t>the compiler can perform all the necessary type-check during compilation to </a:t>
            </a:r>
            <a:r>
              <a:rPr lang="en-US" altLang="zh-CN" dirty="0">
                <a:solidFill>
                  <a:srgbClr val="0070C0"/>
                </a:solidFill>
              </a:rPr>
              <a:t>ensure type-safety </a:t>
            </a:r>
            <a:r>
              <a:rPr lang="en-US" altLang="zh-CN" dirty="0"/>
              <a:t>at runtime.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Elimination of casts.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71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927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//prior to JDK1.5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List </a:t>
            </a:r>
            <a:r>
              <a:rPr lang="en-US" altLang="zh-CN" dirty="0" err="1">
                <a:solidFill>
                  <a:srgbClr val="0070C0"/>
                </a:solidFill>
              </a:rPr>
              <a:t>lst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 smtClean="0">
                <a:solidFill>
                  <a:srgbClr val="0070C0"/>
                </a:solidFill>
              </a:rPr>
              <a:t>();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//up cast String to Object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lst.add</a:t>
            </a:r>
            <a:r>
              <a:rPr lang="en-US" altLang="zh-CN" dirty="0" smtClean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 smtClean="0"/>
              <a:t>");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Iterator </a:t>
            </a:r>
            <a:r>
              <a:rPr lang="en-US" altLang="zh-CN" dirty="0" err="1">
                <a:solidFill>
                  <a:srgbClr val="0070C0"/>
                </a:solidFill>
              </a:rPr>
              <a:t>iter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lst.iterator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iter.hasNext</a:t>
            </a:r>
            <a:r>
              <a:rPr lang="en-US" altLang="zh-CN" dirty="0"/>
              <a:t>()) </a:t>
            </a:r>
            <a:r>
              <a:rPr lang="en-US" altLang="zh-CN" dirty="0" smtClean="0"/>
              <a:t>{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//</a:t>
            </a:r>
            <a:r>
              <a:rPr lang="en-US" altLang="zh-CN" dirty="0">
                <a:solidFill>
                  <a:srgbClr val="00B050"/>
                </a:solidFill>
              </a:rPr>
              <a:t>downcast manually</a:t>
            </a:r>
          </a:p>
          <a:p>
            <a:pPr marL="342900" lvl="1" indent="0"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70C0"/>
                </a:solidFill>
              </a:rPr>
              <a:t>(String)</a:t>
            </a:r>
            <a:r>
              <a:rPr lang="en-US" altLang="zh-CN" dirty="0" err="1">
                <a:solidFill>
                  <a:srgbClr val="0070C0"/>
                </a:solidFill>
              </a:rPr>
              <a:t>iter.next</a:t>
            </a:r>
            <a:r>
              <a:rPr lang="en-US" altLang="zh-CN" dirty="0" smtClean="0"/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//since JDK1.5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List&lt;String&gt; </a:t>
            </a:r>
            <a:r>
              <a:rPr lang="en-US" altLang="zh-CN" dirty="0" err="1">
                <a:solidFill>
                  <a:srgbClr val="0070C0"/>
                </a:solidFill>
              </a:rPr>
              <a:t>lst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 smtClean="0">
                <a:solidFill>
                  <a:srgbClr val="0070C0"/>
                </a:solidFill>
              </a:rPr>
              <a:t>&lt;String&gt;(); 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Iterator</a:t>
            </a:r>
            <a:r>
              <a:rPr lang="en-US" altLang="zh-CN" dirty="0">
                <a:solidFill>
                  <a:srgbClr val="0070C0"/>
                </a:solidFill>
              </a:rPr>
              <a:t>&lt;String&gt;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iter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lst.iterator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iter.hasNext</a:t>
            </a:r>
            <a:r>
              <a:rPr lang="en-US" altLang="zh-CN" dirty="0"/>
              <a:t>()) </a:t>
            </a:r>
            <a:r>
              <a:rPr lang="en-US" altLang="zh-CN" dirty="0" smtClean="0"/>
              <a:t>{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//downcast automatically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   String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err="1">
                <a:solidFill>
                  <a:srgbClr val="0070C0"/>
                </a:solidFill>
              </a:rPr>
              <a:t>iter.next</a:t>
            </a:r>
            <a:r>
              <a:rPr lang="en-US" altLang="zh-CN" dirty="0">
                <a:solidFill>
                  <a:srgbClr val="0070C0"/>
                </a:solidFill>
              </a:rPr>
              <a:t>(); 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Auto-boxing </a:t>
            </a:r>
            <a:r>
              <a:rPr lang="en-US" altLang="zh-CN" dirty="0"/>
              <a:t>and </a:t>
            </a:r>
            <a:r>
              <a:rPr lang="en-US" altLang="zh-CN" dirty="0" smtClean="0"/>
              <a:t>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A collection contains only objects. It cannot holds primitives (such as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and double).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Although </a:t>
            </a:r>
            <a:r>
              <a:rPr lang="en-US" altLang="zh-CN" dirty="0"/>
              <a:t>arrays can be used to hold primitives, they are not resizable.</a:t>
            </a:r>
          </a:p>
          <a:p>
            <a:r>
              <a:rPr lang="en-US" altLang="zh-CN" dirty="0"/>
              <a:t>To put a primitive into a collection (such as </a:t>
            </a:r>
            <a:r>
              <a:rPr lang="en-US" altLang="zh-CN" dirty="0" err="1"/>
              <a:t>ArrayList</a:t>
            </a:r>
            <a:r>
              <a:rPr lang="en-US" altLang="zh-CN" dirty="0"/>
              <a:t>), you have to wrap the primitive into an object using the corresponding wrapper </a:t>
            </a:r>
            <a:r>
              <a:rPr lang="en-US" altLang="zh-CN" dirty="0" smtClean="0"/>
              <a:t>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0" y="4730672"/>
            <a:ext cx="4642030" cy="20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Auto-boxing and 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Boxing(</a:t>
            </a:r>
            <a:r>
              <a:rPr lang="zh-CN" altLang="en-US" dirty="0" smtClean="0">
                <a:solidFill>
                  <a:srgbClr val="0070C0"/>
                </a:solidFill>
              </a:rPr>
              <a:t>装箱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is to wrap </a:t>
            </a:r>
            <a:r>
              <a:rPr lang="en-US" altLang="zh-CN" dirty="0"/>
              <a:t>a primitive value into an object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Unboxing(</a:t>
            </a:r>
            <a:r>
              <a:rPr lang="zh-CN" altLang="en-US" dirty="0" smtClean="0">
                <a:solidFill>
                  <a:srgbClr val="0070C0"/>
                </a:solidFill>
              </a:rPr>
              <a:t>拆箱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is to unwrap </a:t>
            </a:r>
            <a:r>
              <a:rPr lang="en-US" altLang="zh-CN" dirty="0"/>
              <a:t>the primitive value from the wrapper </a:t>
            </a:r>
            <a:r>
              <a:rPr lang="en-US" altLang="zh-CN" dirty="0" smtClean="0"/>
              <a:t>object.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sz="2000" dirty="0"/>
              <a:t>// Pre-JDK 1.5</a:t>
            </a:r>
          </a:p>
          <a:p>
            <a:pPr marL="342900" lvl="1" indent="0">
              <a:buNone/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 = new Integer(5566);    </a:t>
            </a:r>
            <a:r>
              <a:rPr lang="en-US" altLang="zh-CN" sz="2000" dirty="0">
                <a:solidFill>
                  <a:srgbClr val="00B050"/>
                </a:solidFill>
              </a:rPr>
              <a:t>// wrap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to Integer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intObj.intValue</a:t>
            </a:r>
            <a:r>
              <a:rPr lang="en-US" altLang="zh-CN" sz="2000" dirty="0"/>
              <a:t>();             </a:t>
            </a:r>
            <a:r>
              <a:rPr lang="en-US" altLang="zh-CN" sz="2000" dirty="0">
                <a:solidFill>
                  <a:srgbClr val="00B050"/>
                </a:solidFill>
              </a:rPr>
              <a:t>// unwrap Integer to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 = new Double(55.66);  </a:t>
            </a:r>
            <a:r>
              <a:rPr lang="en-US" altLang="zh-CN" sz="2000" dirty="0">
                <a:solidFill>
                  <a:srgbClr val="00B050"/>
                </a:solidFill>
              </a:rPr>
              <a:t>// wrap double to Double</a:t>
            </a:r>
          </a:p>
          <a:p>
            <a:pPr marL="342900" lvl="1" indent="0">
              <a:buNone/>
            </a:pPr>
            <a:r>
              <a:rPr lang="en-US" altLang="zh-CN" sz="2000" dirty="0"/>
              <a:t>double d = </a:t>
            </a:r>
            <a:r>
              <a:rPr lang="en-US" altLang="zh-CN" sz="2000" dirty="0" err="1"/>
              <a:t>doubleObj.doubleValue</a:t>
            </a:r>
            <a:r>
              <a:rPr lang="en-US" altLang="zh-CN" sz="2000" dirty="0"/>
              <a:t>();    </a:t>
            </a:r>
            <a:r>
              <a:rPr lang="en-US" altLang="zh-CN" sz="2000" dirty="0">
                <a:solidFill>
                  <a:srgbClr val="00B050"/>
                </a:solidFill>
              </a:rPr>
              <a:t>// unwrap Double to double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Auto-boxing and 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Auto-boxing and auto-unboxing are used to simplify the wrapping and unwrapping processes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pPr marL="342900" lvl="1" indent="0">
              <a:buNone/>
            </a:pPr>
            <a:r>
              <a:rPr lang="en-US" altLang="zh-CN" sz="2000" dirty="0"/>
              <a:t>// JDK 1.5</a:t>
            </a:r>
          </a:p>
          <a:p>
            <a:pPr marL="342900" lvl="1" indent="0">
              <a:buNone/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 = 5566;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autobox</a:t>
            </a:r>
            <a:r>
              <a:rPr lang="en-US" altLang="zh-CN" sz="2000" dirty="0">
                <a:solidFill>
                  <a:srgbClr val="00B050"/>
                </a:solidFill>
              </a:rPr>
              <a:t> from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to Integer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;           </a:t>
            </a:r>
            <a:r>
              <a:rPr lang="en-US" altLang="zh-CN" sz="2000" dirty="0">
                <a:solidFill>
                  <a:srgbClr val="00B050"/>
                </a:solidFill>
              </a:rPr>
              <a:t>// auto-unbox from Integer to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 = 55.66;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autoboxing</a:t>
            </a:r>
            <a:r>
              <a:rPr lang="en-US" altLang="zh-CN" sz="2000" dirty="0">
                <a:solidFill>
                  <a:srgbClr val="00B050"/>
                </a:solidFill>
              </a:rPr>
              <a:t> from double to Double</a:t>
            </a:r>
          </a:p>
          <a:p>
            <a:pPr marL="342900" lvl="1" indent="0">
              <a:buNone/>
            </a:pPr>
            <a:r>
              <a:rPr lang="en-US" altLang="zh-CN" sz="2000" dirty="0"/>
              <a:t>double d =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;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atuo</a:t>
            </a:r>
            <a:r>
              <a:rPr lang="en-US" altLang="zh-CN" sz="2000" dirty="0">
                <a:solidFill>
                  <a:srgbClr val="00B050"/>
                </a:solidFill>
              </a:rPr>
              <a:t>-unbox from Double to double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Enhanced for-loop(</a:t>
            </a:r>
            <a:r>
              <a:rPr lang="zh-CN" altLang="en-US" dirty="0" smtClean="0"/>
              <a:t>加强型</a:t>
            </a:r>
            <a:r>
              <a:rPr lang="en-US" altLang="zh-CN" dirty="0" smtClean="0"/>
              <a:t>for</a:t>
            </a:r>
            <a:r>
              <a:rPr lang="zh-CN" altLang="en-US" dirty="0"/>
              <a:t>循环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JDK 1.5 also introduces a new </a:t>
            </a:r>
            <a:r>
              <a:rPr lang="en-US" altLang="zh-CN" dirty="0" smtClean="0"/>
              <a:t>enhanced </a:t>
            </a:r>
            <a:r>
              <a:rPr lang="en-US" altLang="zh-CN" dirty="0"/>
              <a:t>for-loop, which you can use to transverse thru all the elements of a collection (as well as an array).</a:t>
            </a:r>
          </a:p>
          <a:p>
            <a:r>
              <a:rPr lang="en-US" altLang="zh-CN" dirty="0"/>
              <a:t>The syntax is as follows 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</a:t>
            </a:r>
            <a:r>
              <a:rPr lang="en-US" altLang="zh-CN" dirty="0"/>
              <a:t> ( </a:t>
            </a:r>
            <a:r>
              <a:rPr lang="en-US" altLang="zh-CN" dirty="0">
                <a:solidFill>
                  <a:srgbClr val="0070C0"/>
                </a:solidFill>
              </a:rPr>
              <a:t>type</a:t>
            </a:r>
            <a:r>
              <a:rPr lang="en-US" altLang="zh-CN" dirty="0"/>
              <a:t> item : </a:t>
            </a:r>
            <a:r>
              <a:rPr lang="en-US" altLang="zh-CN" dirty="0" err="1"/>
              <a:t>aCollection</a:t>
            </a:r>
            <a:r>
              <a:rPr lang="en-US" altLang="zh-CN" dirty="0"/>
              <a:t> ) {</a:t>
            </a:r>
          </a:p>
          <a:p>
            <a:pPr marL="342900" lvl="1" indent="0">
              <a:buNone/>
            </a:pPr>
            <a:r>
              <a:rPr lang="en-US" altLang="zh-CN" dirty="0"/>
              <a:t>   body ;</a:t>
            </a:r>
          </a:p>
          <a:p>
            <a:pPr marL="342900" lvl="1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loop variable item will take on each of the element of the collection, in each iteration of the loop-body.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Collection </a:t>
            </a:r>
            <a:r>
              <a:rPr lang="en-US" altLang="zh-CN" dirty="0" smtClean="0"/>
              <a:t>Interfaces(</a:t>
            </a:r>
            <a:r>
              <a:rPr lang="zh-CN" altLang="en-US" dirty="0" smtClean="0"/>
              <a:t>集合接口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3" y="1825625"/>
            <a:ext cx="7848367" cy="40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91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inputStudents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NumofStudent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     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</a:t>
            </a:r>
            <a:r>
              <a:rPr lang="en-US" altLang="zh-CN" i="1" dirty="0"/>
              <a:t>in);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/>
              <a:t>("Number of students:");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NumofStudent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students</a:t>
            </a:r>
            <a:r>
              <a:rPr lang="en-US" altLang="zh-CN" dirty="0" smtClean="0"/>
              <a:t> </a:t>
            </a:r>
            <a:r>
              <a:rPr lang="en-US" altLang="zh-CN" dirty="0"/>
              <a:t>= new Student[</a:t>
            </a:r>
            <a:r>
              <a:rPr lang="en-US" altLang="zh-CN" dirty="0" err="1"/>
              <a:t>NumofStudent</a:t>
            </a:r>
            <a:r>
              <a:rPr lang="en-US" altLang="zh-CN" dirty="0" smtClean="0"/>
              <a:t>]; </a:t>
            </a:r>
            <a:r>
              <a:rPr lang="en-US" altLang="zh-CN" dirty="0" smtClean="0">
                <a:solidFill>
                  <a:srgbClr val="00B050"/>
                </a:solidFill>
              </a:rPr>
              <a:t>//member variable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70C0"/>
                </a:solidFill>
              </a:rPr>
              <a:t>sc.nextLine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NumofStudent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students[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70C0"/>
                </a:solidFill>
              </a:rPr>
              <a:t>inputAStudent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sc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sc.close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Extending an </a:t>
            </a:r>
            <a:r>
              <a:rPr lang="en-US" altLang="zh-CN" dirty="0" smtClean="0"/>
              <a:t>interface(</a:t>
            </a:r>
            <a:r>
              <a:rPr lang="zh-CN" altLang="en-US" dirty="0" smtClean="0"/>
              <a:t>接口继承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interface Monster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void </a:t>
            </a:r>
            <a:r>
              <a:rPr lang="en-US" altLang="zh-CN" dirty="0"/>
              <a:t>menace();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interface </a:t>
            </a:r>
            <a:r>
              <a:rPr lang="en-US" altLang="zh-CN" dirty="0" err="1"/>
              <a:t>DangerousMonster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extends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Monster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void </a:t>
            </a:r>
            <a:r>
              <a:rPr lang="en-US" altLang="zh-CN" dirty="0"/>
              <a:t>destroy();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interface Lethal {</a:t>
            </a:r>
          </a:p>
          <a:p>
            <a:pPr marL="0" indent="0">
              <a:buNone/>
            </a:pPr>
            <a:r>
              <a:rPr lang="en-US" altLang="zh-CN" dirty="0" smtClean="0"/>
              <a:t>    void kill();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interface Vampire </a:t>
            </a:r>
            <a:r>
              <a:rPr lang="en-US" altLang="zh-CN" dirty="0" smtClean="0">
                <a:solidFill>
                  <a:srgbClr val="0070C0"/>
                </a:solidFill>
              </a:rPr>
              <a:t>extends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DangerousMonster</a:t>
            </a:r>
            <a:r>
              <a:rPr lang="en-US" altLang="zh-CN" dirty="0" smtClean="0">
                <a:solidFill>
                  <a:srgbClr val="7030A0"/>
                </a:solidFill>
              </a:rPr>
              <a:t>, Lethal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void </a:t>
            </a:r>
            <a:r>
              <a:rPr lang="en-US" altLang="zh-CN" dirty="0" err="1" smtClean="0"/>
              <a:t>drinkBlood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/>
              <a:t>VeryBadVampire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implements</a:t>
            </a:r>
            <a:r>
              <a:rPr lang="en-US" altLang="zh-CN" dirty="0"/>
              <a:t> Vampire {</a:t>
            </a:r>
          </a:p>
          <a:p>
            <a:pPr marL="0" indent="0">
              <a:buNone/>
            </a:pPr>
            <a:r>
              <a:rPr lang="en-US" altLang="zh-CN" dirty="0"/>
              <a:t>  public void menace()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destroy()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kill()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</a:t>
            </a:r>
            <a:r>
              <a:rPr lang="en-US" altLang="zh-CN" dirty="0" err="1"/>
              <a:t>drinkBlood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Collection&lt;E&gt; </a:t>
            </a:r>
            <a:r>
              <a:rPr lang="en-US" altLang="zh-CN" sz="2400" dirty="0"/>
              <a:t>interface defines the common behaviors expected from a collection such as how to add and remove an element. </a:t>
            </a:r>
          </a:p>
          <a:p>
            <a:pPr marL="342900" lvl="1" indent="0">
              <a:buNone/>
            </a:pPr>
            <a:endParaRPr lang="en-US" altLang="zh-CN" sz="2000" dirty="0" smtClean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Basic Operations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size()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clear() </a:t>
            </a:r>
            <a:r>
              <a:rPr lang="en-US" altLang="zh-CN" sz="2000" dirty="0" smtClean="0"/>
              <a:t>	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342900" lvl="1" indent="0">
              <a:buNone/>
            </a:pPr>
            <a:r>
              <a:rPr lang="en-US" altLang="zh-CN" sz="2000" dirty="0"/>
              <a:t>boolean add(E element)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/>
              <a:t>remove(Object element)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/>
              <a:t>contains(Object element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17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Bulk Operations with another Collection</a:t>
            </a: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>
                <a:solidFill>
                  <a:srgbClr val="0070C0"/>
                </a:solidFill>
              </a:rPr>
              <a:t>containsAll</a:t>
            </a:r>
            <a:r>
              <a:rPr lang="en-US" altLang="zh-CN" sz="2000" dirty="0"/>
              <a:t>(Collection&lt;?&gt; c)      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>
                <a:solidFill>
                  <a:srgbClr val="0070C0"/>
                </a:solidFill>
              </a:rPr>
              <a:t>addAll</a:t>
            </a:r>
            <a:r>
              <a:rPr lang="en-US" altLang="zh-CN" sz="2000" dirty="0"/>
              <a:t>(Collection&lt;? extends E&gt; c</a:t>
            </a:r>
            <a:r>
              <a:rPr lang="en-US" altLang="zh-CN" sz="2000" dirty="0" smtClean="0"/>
              <a:t>)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>
                <a:solidFill>
                  <a:srgbClr val="0070C0"/>
                </a:solidFill>
              </a:rPr>
              <a:t>removeAll</a:t>
            </a:r>
            <a:r>
              <a:rPr lang="en-US" altLang="zh-CN" sz="2000" dirty="0"/>
              <a:t>(Collection&lt;?&gt; c)</a:t>
            </a: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>
                <a:solidFill>
                  <a:srgbClr val="0070C0"/>
                </a:solidFill>
              </a:rPr>
              <a:t>retainAll</a:t>
            </a:r>
            <a:r>
              <a:rPr lang="en-US" altLang="zh-CN" sz="2000" dirty="0"/>
              <a:t>(Collection&lt;?&gt; c)</a:t>
            </a:r>
          </a:p>
          <a:p>
            <a:pPr marL="342900" lvl="1" indent="0">
              <a:buNone/>
            </a:pP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//examples</a:t>
            </a:r>
          </a:p>
          <a:p>
            <a:pPr marL="342900" lvl="1" indent="0">
              <a:buNone/>
            </a:pPr>
            <a:r>
              <a:rPr lang="en-US" altLang="zh-CN" sz="2000" dirty="0" err="1"/>
              <a:t>x.addAll</a:t>
            </a:r>
            <a:r>
              <a:rPr lang="en-US" altLang="zh-CN" sz="2000" dirty="0"/>
              <a:t>(y</a:t>
            </a:r>
            <a:r>
              <a:rPr lang="en-US" altLang="zh-CN" sz="2000" dirty="0" smtClean="0"/>
              <a:t>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∪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x.removeAll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–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x.retainAll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∩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x.containsAll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y ⊆ 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Comparison, Objects that are equal shall have the same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hashCode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boolean equals(Object o)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hashCode</a:t>
            </a:r>
            <a:r>
              <a:rPr lang="en-US" altLang="zh-CN" sz="2000" dirty="0"/>
              <a:t>()</a:t>
            </a: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Array Operations</a:t>
            </a:r>
          </a:p>
          <a:p>
            <a:pPr marL="342900" lvl="1" indent="0">
              <a:buNone/>
            </a:pPr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       </a:t>
            </a:r>
            <a:r>
              <a:rPr lang="en-US" altLang="zh-CN" sz="2000" dirty="0">
                <a:solidFill>
                  <a:srgbClr val="00B050"/>
                </a:solidFill>
              </a:rPr>
              <a:t>// Convert to an Object array</a:t>
            </a:r>
          </a:p>
          <a:p>
            <a:pPr marL="342900" lvl="1" indent="0">
              <a:buNone/>
            </a:pPr>
            <a:r>
              <a:rPr lang="en-US" altLang="zh-CN" sz="2000" dirty="0"/>
              <a:t>&lt;T&gt; 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(T[] a)   </a:t>
            </a:r>
            <a:r>
              <a:rPr lang="en-US" altLang="zh-CN" sz="2000" dirty="0">
                <a:solidFill>
                  <a:srgbClr val="00B050"/>
                </a:solidFill>
              </a:rPr>
              <a:t>// Convert to an array of the given type T</a:t>
            </a:r>
            <a:endParaRPr lang="zh-CN" altLang="en-US" sz="2000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Sub-interfaces of Collection&lt;E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List&lt;E&gt;: </a:t>
            </a:r>
            <a:r>
              <a:rPr lang="en-US" altLang="zh-CN" dirty="0"/>
              <a:t>models a </a:t>
            </a:r>
            <a:r>
              <a:rPr lang="en-US" altLang="zh-CN" dirty="0">
                <a:solidFill>
                  <a:srgbClr val="0070C0"/>
                </a:solidFill>
              </a:rPr>
              <a:t>resizable linear array</a:t>
            </a:r>
            <a:r>
              <a:rPr lang="en-US" altLang="zh-CN" dirty="0"/>
              <a:t>, which allows indexed access. List can contain duplicate elements.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Set&lt;E</a:t>
            </a:r>
            <a:r>
              <a:rPr lang="en-US" altLang="zh-CN" dirty="0">
                <a:solidFill>
                  <a:srgbClr val="0070C0"/>
                </a:solidFill>
              </a:rPr>
              <a:t>&gt;: </a:t>
            </a:r>
            <a:r>
              <a:rPr lang="en-US" altLang="zh-CN" dirty="0"/>
              <a:t>models a </a:t>
            </a:r>
            <a:r>
              <a:rPr lang="en-US" altLang="zh-CN" dirty="0">
                <a:solidFill>
                  <a:srgbClr val="0070C0"/>
                </a:solidFill>
              </a:rPr>
              <a:t>mathematical set</a:t>
            </a:r>
            <a:r>
              <a:rPr lang="en-US" altLang="zh-CN" dirty="0"/>
              <a:t>, where no duplicate elements are allowed. </a:t>
            </a:r>
            <a:endParaRPr lang="en-US" altLang="zh-CN" dirty="0" smtClean="0"/>
          </a:p>
          <a:p>
            <a:r>
              <a:rPr lang="en-US" altLang="zh-CN" dirty="0" smtClean="0"/>
              <a:t>Queue&lt;E&gt;: models queues such as </a:t>
            </a:r>
            <a:r>
              <a:rPr lang="en-US" altLang="zh-CN" dirty="0" smtClean="0">
                <a:solidFill>
                  <a:srgbClr val="0070C0"/>
                </a:solidFill>
              </a:rPr>
              <a:t>First-in-First-out (FIFO)</a:t>
            </a:r>
            <a:r>
              <a:rPr lang="en-US" altLang="zh-CN" dirty="0" smtClean="0"/>
              <a:t> queue and priority queue. It’s sub-interface </a:t>
            </a:r>
            <a:r>
              <a:rPr lang="en-US" altLang="zh-CN" dirty="0" err="1" smtClean="0">
                <a:solidFill>
                  <a:srgbClr val="0070C0"/>
                </a:solidFill>
              </a:rPr>
              <a:t>Deque</a:t>
            </a:r>
            <a:r>
              <a:rPr lang="en-US" altLang="zh-CN" dirty="0" smtClean="0">
                <a:solidFill>
                  <a:srgbClr val="0070C0"/>
                </a:solidFill>
              </a:rPr>
              <a:t>&lt;E&gt; </a:t>
            </a:r>
            <a:r>
              <a:rPr lang="en-US" altLang="zh-CN" dirty="0" smtClean="0"/>
              <a:t>models queues that can be operated on both ends.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List is an ordered Collection (sometimes called a sequence). </a:t>
            </a:r>
            <a:r>
              <a:rPr lang="en-US" altLang="zh-CN" dirty="0">
                <a:solidFill>
                  <a:srgbClr val="0070C0"/>
                </a:solidFill>
              </a:rPr>
              <a:t>Lists may contain duplicate elements. Elements can be inserted or accessed by their position in the list, using a zero-based index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Frequently-used implementations of List include </a:t>
            </a:r>
            <a:r>
              <a:rPr lang="en-US" altLang="zh-CN" dirty="0" err="1">
                <a:solidFill>
                  <a:srgbClr val="00B0F0"/>
                </a:solidFill>
              </a:rPr>
              <a:t>ArrayList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Vector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LinkedList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66" y="4091700"/>
            <a:ext cx="585266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inherited from Collection&lt;E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size()</a:t>
            </a:r>
          </a:p>
          <a:p>
            <a:pPr marL="342900" lvl="1" indent="0">
              <a:buNone/>
            </a:pPr>
            <a:r>
              <a:rPr lang="en-US" altLang="zh-CN" dirty="0"/>
              <a:t>boolean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pPr marL="342900" lvl="1" indent="0">
              <a:buNone/>
            </a:pPr>
            <a:r>
              <a:rPr lang="en-US" altLang="zh-CN" dirty="0"/>
              <a:t>boolean add(E element)</a:t>
            </a:r>
          </a:p>
          <a:p>
            <a:pPr marL="342900" lvl="1" indent="0">
              <a:buNone/>
            </a:pPr>
            <a:r>
              <a:rPr lang="en-US" altLang="zh-CN" dirty="0"/>
              <a:t>boolean remove(Object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/>
              <a:t>boolean contains(Object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/>
              <a:t>void clear();</a:t>
            </a:r>
          </a:p>
          <a:p>
            <a:pPr marL="342900" lvl="1" indent="0">
              <a:buNone/>
            </a:pPr>
            <a:r>
              <a:rPr lang="en-US" altLang="zh-CN" dirty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at a specified index position</a:t>
            </a:r>
          </a:p>
          <a:p>
            <a:pPr marL="342900" lvl="1" indent="0">
              <a:buNone/>
            </a:pPr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    </a:t>
            </a:r>
            <a:r>
              <a:rPr lang="en-US" altLang="zh-CN" dirty="0">
                <a:solidFill>
                  <a:srgbClr val="00B050"/>
                </a:solidFill>
              </a:rPr>
              <a:t>// add</a:t>
            </a:r>
          </a:p>
          <a:p>
            <a:pPr marL="342900" lvl="1" indent="0">
              <a:buNone/>
            </a:pPr>
            <a:r>
              <a:rPr lang="en-US" altLang="zh-CN" dirty="0"/>
              <a:t>E 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       </a:t>
            </a:r>
            <a:r>
              <a:rPr lang="en-US" altLang="zh-CN" dirty="0">
                <a:solidFill>
                  <a:srgbClr val="00B050"/>
                </a:solidFill>
              </a:rPr>
              <a:t>// replace</a:t>
            </a:r>
          </a:p>
          <a:p>
            <a:pPr marL="342900" lvl="1" indent="0">
              <a:buNone/>
            </a:pPr>
            <a:r>
              <a:rPr lang="en-US" altLang="zh-CN" dirty="0"/>
              <a:t>E get(</a:t>
            </a:r>
            <a:r>
              <a:rPr lang="en-US" altLang="zh-CN" dirty="0" err="1"/>
              <a:t>int</a:t>
            </a:r>
            <a:r>
              <a:rPr lang="en-US" altLang="zh-CN" dirty="0"/>
              <a:t> index)                  </a:t>
            </a:r>
            <a:r>
              <a:rPr lang="en-US" altLang="zh-CN" dirty="0">
                <a:solidFill>
                  <a:srgbClr val="00B050"/>
                </a:solidFill>
              </a:rPr>
              <a:t>// retrieve without remove</a:t>
            </a:r>
          </a:p>
          <a:p>
            <a:pPr marL="342900" lvl="1" indent="0">
              <a:buNone/>
            </a:pPr>
            <a:r>
              <a:rPr lang="en-US" altLang="zh-CN" dirty="0"/>
              <a:t>E remove(</a:t>
            </a:r>
            <a:r>
              <a:rPr lang="en-US" altLang="zh-CN" dirty="0" err="1"/>
              <a:t>int</a:t>
            </a:r>
            <a:r>
              <a:rPr lang="en-US" altLang="zh-CN" dirty="0"/>
              <a:t> index)               </a:t>
            </a:r>
            <a:r>
              <a:rPr lang="en-US" altLang="zh-CN" dirty="0">
                <a:solidFill>
                  <a:srgbClr val="00B050"/>
                </a:solidFill>
              </a:rPr>
              <a:t>// remove last retrieved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Operations </a:t>
            </a:r>
            <a:r>
              <a:rPr lang="en-US" altLang="zh-CN" dirty="0"/>
              <a:t>on a range </a:t>
            </a:r>
            <a:r>
              <a:rPr lang="en-US" altLang="zh-CN" dirty="0" err="1"/>
              <a:t>fromIndex</a:t>
            </a:r>
            <a:r>
              <a:rPr lang="en-US" altLang="zh-CN" dirty="0"/>
              <a:t> (inclusive) </a:t>
            </a:r>
            <a:r>
              <a:rPr lang="en-US" altLang="zh-CN" dirty="0" err="1"/>
              <a:t>toIndex</a:t>
            </a:r>
            <a:r>
              <a:rPr lang="en-US" altLang="zh-CN" dirty="0"/>
              <a:t> (exclusive)</a:t>
            </a:r>
          </a:p>
          <a:p>
            <a:pPr marL="342900" lvl="1" indent="0">
              <a:buNone/>
            </a:pPr>
            <a:r>
              <a:rPr lang="en-US" altLang="zh-CN" dirty="0"/>
              <a:t>List&lt;E&gt; </a:t>
            </a:r>
            <a:r>
              <a:rPr lang="en-US" altLang="zh-CN" dirty="0" err="1"/>
              <a:t>subList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fromIndex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toIndex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&lt;E&gt; &amp; </a:t>
            </a:r>
            <a:r>
              <a:rPr lang="en-US" altLang="zh-CN" dirty="0"/>
              <a:t>Vector&lt;E&gt;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 smtClean="0">
                <a:solidFill>
                  <a:srgbClr val="0070C0"/>
                </a:solidFill>
              </a:rPr>
              <a:t>&lt;E&gt; </a:t>
            </a:r>
            <a:r>
              <a:rPr lang="en-US" altLang="zh-CN" dirty="0"/>
              <a:t>is a linear data structure, similar to the array, but </a:t>
            </a:r>
            <a:r>
              <a:rPr lang="en-US" altLang="zh-CN" dirty="0">
                <a:solidFill>
                  <a:srgbClr val="0070C0"/>
                </a:solidFill>
              </a:rPr>
              <a:t>resizable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&lt;E</a:t>
            </a:r>
            <a:r>
              <a:rPr lang="en-US" altLang="zh-CN" dirty="0"/>
              <a:t>&gt; is the best all-around implementation of the List&lt;E&gt; interface.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Vector&lt;E&gt; </a:t>
            </a:r>
            <a:r>
              <a:rPr lang="en-US" altLang="zh-CN" dirty="0" smtClean="0"/>
              <a:t>also implements </a:t>
            </a:r>
            <a:r>
              <a:rPr lang="en-US" altLang="zh-CN" dirty="0"/>
              <a:t>a dynamic </a:t>
            </a:r>
            <a:r>
              <a:rPr lang="en-US" altLang="zh-CN" dirty="0" smtClean="0"/>
              <a:t>array, similar </a:t>
            </a:r>
            <a:r>
              <a:rPr lang="en-US" altLang="zh-CN" dirty="0"/>
              <a:t>to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, but </a:t>
            </a:r>
            <a:r>
              <a:rPr lang="en-US" altLang="zh-CN" dirty="0" smtClean="0">
                <a:solidFill>
                  <a:srgbClr val="0070C0"/>
                </a:solidFill>
              </a:rPr>
              <a:t>synchronized*</a:t>
            </a:r>
            <a:r>
              <a:rPr lang="en-US" altLang="zh-CN" dirty="0" smtClean="0"/>
              <a:t>.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Note: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Synchronization </a:t>
            </a:r>
            <a:r>
              <a:rPr lang="en-US" altLang="zh-CN" dirty="0"/>
              <a:t>involves overheads. Hence, if synchronization is not an issue, you should use </a:t>
            </a:r>
            <a:r>
              <a:rPr lang="en-US" altLang="zh-CN" dirty="0" err="1"/>
              <a:t>ArrayList</a:t>
            </a:r>
            <a:r>
              <a:rPr lang="en-US" altLang="zh-CN" dirty="0"/>
              <a:t> instead of Vector for better performance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6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3127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private Student </a:t>
            </a:r>
            <a:r>
              <a:rPr lang="en-US" altLang="zh-CN" dirty="0" err="1" smtClean="0"/>
              <a:t>inputAStudent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0070C0"/>
                </a:solidFill>
              </a:rPr>
              <a:t>Scanner </a:t>
            </a:r>
            <a:r>
              <a:rPr lang="en-US" altLang="zh-CN" dirty="0" err="1" smtClean="0">
                <a:solidFill>
                  <a:srgbClr val="0070C0"/>
                </a:solidFill>
              </a:rPr>
              <a:t>sc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System.</a:t>
            </a:r>
            <a:r>
              <a:rPr lang="en-US" altLang="zh-CN" i="1" dirty="0" smtClean="0"/>
              <a:t>out.println("id</a:t>
            </a:r>
            <a:r>
              <a:rPr lang="en-US" altLang="zh-CN" i="1" dirty="0"/>
              <a:t>:");</a:t>
            </a:r>
          </a:p>
          <a:p>
            <a:pPr marL="0" indent="0">
              <a:buNone/>
            </a:pPr>
            <a:r>
              <a:rPr lang="en-US" altLang="zh-CN" dirty="0"/>
              <a:t>     String id = </a:t>
            </a:r>
            <a:r>
              <a:rPr lang="en-US" altLang="zh-CN" dirty="0" err="1"/>
              <a:t>sc.nextLine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while (</a:t>
            </a:r>
            <a:r>
              <a:rPr lang="en-US" altLang="zh-CN" dirty="0" err="1">
                <a:solidFill>
                  <a:srgbClr val="0070C0"/>
                </a:solidFill>
              </a:rPr>
              <a:t>this.isExists</a:t>
            </a:r>
            <a:r>
              <a:rPr lang="en-US" altLang="zh-CN" dirty="0">
                <a:solidFill>
                  <a:srgbClr val="0070C0"/>
                </a:solidFill>
              </a:rPr>
              <a:t>(id</a:t>
            </a:r>
            <a:r>
              <a:rPr lang="en-US" altLang="zh-CN" dirty="0"/>
              <a:t>))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System.</a:t>
            </a:r>
            <a:r>
              <a:rPr lang="en-US" altLang="zh-CN" i="1" dirty="0" smtClean="0"/>
              <a:t>out.println("the student already exists!");</a:t>
            </a:r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</a:t>
            </a:r>
            <a:r>
              <a:rPr lang="en-US" altLang="zh-CN" dirty="0"/>
              <a:t>System.</a:t>
            </a:r>
            <a:r>
              <a:rPr lang="en-US" altLang="zh-CN" i="1" dirty="0"/>
              <a:t>out.println</a:t>
            </a:r>
            <a:r>
              <a:rPr lang="en-US" altLang="zh-CN" i="1" dirty="0" smtClean="0"/>
              <a:t>("id:");</a:t>
            </a:r>
          </a:p>
          <a:p>
            <a:pPr marL="0" indent="0">
              <a:buNone/>
            </a:pPr>
            <a:r>
              <a:rPr lang="en-US" altLang="zh-CN" dirty="0" smtClean="0"/>
              <a:t>           id </a:t>
            </a:r>
            <a:r>
              <a:rPr lang="en-US" altLang="zh-CN" dirty="0"/>
              <a:t>= </a:t>
            </a:r>
            <a:r>
              <a:rPr lang="en-US" altLang="zh-CN" dirty="0" err="1"/>
              <a:t>sc.nextLine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Student s = new Student(id);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("name:");</a:t>
            </a:r>
          </a:p>
          <a:p>
            <a:pPr marL="0" indent="0">
              <a:buNone/>
            </a:pPr>
            <a:r>
              <a:rPr lang="en-US" altLang="zh-CN" dirty="0" smtClean="0"/>
              <a:t>     String name = </a:t>
            </a:r>
            <a:r>
              <a:rPr lang="en-US" altLang="zh-CN" dirty="0" err="1" smtClean="0"/>
              <a:t>sc.nextLine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("weight(kg):");</a:t>
            </a:r>
          </a:p>
          <a:p>
            <a:pPr marL="0" indent="0">
              <a:buNone/>
            </a:pPr>
            <a:r>
              <a:rPr lang="en-US" altLang="zh-CN" dirty="0" smtClean="0"/>
              <a:t>     double weight = </a:t>
            </a:r>
            <a:r>
              <a:rPr lang="en-US" altLang="zh-CN" dirty="0" err="1" smtClean="0"/>
              <a:t>sc.nextDouble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("height(m):");</a:t>
            </a:r>
          </a:p>
          <a:p>
            <a:pPr marL="0" indent="0">
              <a:buNone/>
            </a:pPr>
            <a:r>
              <a:rPr lang="en-US" altLang="zh-CN" dirty="0" smtClean="0"/>
              <a:t>     double height = </a:t>
            </a:r>
            <a:r>
              <a:rPr lang="en-US" altLang="zh-CN" dirty="0" err="1" smtClean="0"/>
              <a:t>sc.nextDouble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70C0"/>
                </a:solidFill>
              </a:rPr>
              <a:t>sc.nextLine</a:t>
            </a:r>
            <a:r>
              <a:rPr lang="en-US" altLang="zh-CN" dirty="0" smtClean="0">
                <a:solidFill>
                  <a:srgbClr val="0070C0"/>
                </a:solidFill>
              </a:rPr>
              <a:t>();// because of the Scanner bug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s.setHeight</a:t>
            </a:r>
            <a:r>
              <a:rPr lang="en-US" altLang="zh-CN" dirty="0" smtClean="0"/>
              <a:t>(height);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s.setName</a:t>
            </a:r>
            <a:r>
              <a:rPr lang="en-US" altLang="zh-CN" dirty="0" smtClean="0"/>
              <a:t>(name);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s.setWeight</a:t>
            </a:r>
            <a:r>
              <a:rPr lang="en-US" altLang="zh-CN" dirty="0" smtClean="0"/>
              <a:t>(weight);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return 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5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2642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ArrayListDemo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create an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>
                <a:solidFill>
                  <a:srgbClr val="0070C0"/>
                </a:solidFill>
              </a:rPr>
              <a:t>&lt;String&gt;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al = new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>
                <a:solidFill>
                  <a:srgbClr val="0070C0"/>
                </a:solidFill>
              </a:rPr>
              <a:t>&lt;String&gt; </a:t>
            </a:r>
            <a:r>
              <a:rPr lang="en-US" altLang="zh-CN" dirty="0" smtClean="0">
                <a:solidFill>
                  <a:srgbClr val="0070C0"/>
                </a:solidFill>
              </a:rPr>
              <a:t>();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("Initial size of al: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add elements to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("C");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("A");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("F");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(1, "A2");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("Size of al after additions: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// display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("Contents of al: " + al);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Remove elements from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al.remove</a:t>
            </a:r>
            <a:r>
              <a:rPr lang="en-US" altLang="zh-CN" dirty="0">
                <a:solidFill>
                  <a:srgbClr val="0070C0"/>
                </a:solidFill>
              </a:rPr>
              <a:t>("F");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al.remove</a:t>
            </a:r>
            <a:r>
              <a:rPr lang="en-US" altLang="zh-CN" dirty="0">
                <a:solidFill>
                  <a:srgbClr val="0070C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("Size of al after deletions: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("Contents of al: " + al);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66" y="1308245"/>
            <a:ext cx="3379934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Conversion between Array and 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Converting a List to an Array - </a:t>
            </a:r>
            <a:r>
              <a:rPr lang="en-US" altLang="zh-CN" dirty="0" err="1" smtClean="0">
                <a:solidFill>
                  <a:srgbClr val="0070C0"/>
                </a:solidFill>
              </a:rPr>
              <a:t>toArray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dirty="0" smtClean="0"/>
              <a:t>Using an Array as a List - </a:t>
            </a:r>
            <a:r>
              <a:rPr lang="en-US" altLang="zh-CN" dirty="0" err="1" smtClean="0">
                <a:solidFill>
                  <a:srgbClr val="0070C0"/>
                </a:solidFill>
              </a:rPr>
              <a:t>Arrays.asList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java.util.List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java.util.ArrayList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java.util.Arrays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TestToArray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List&lt;String&gt; </a:t>
            </a:r>
            <a:r>
              <a:rPr lang="en-US" altLang="zh-CN" dirty="0" err="1"/>
              <a:t>lst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// Use the Object[] version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70C0"/>
                </a:solidFill>
              </a:rPr>
              <a:t>Object[] strArray1 = </a:t>
            </a:r>
            <a:r>
              <a:rPr lang="en-US" altLang="zh-CN" dirty="0" err="1">
                <a:solidFill>
                  <a:srgbClr val="0070C0"/>
                </a:solidFill>
              </a:rPr>
              <a:t>lst.toArray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Arrays.toString</a:t>
            </a:r>
            <a:r>
              <a:rPr lang="en-US" altLang="zh-CN" dirty="0"/>
              <a:t>(strArray1));   // [alpha, beta, </a:t>
            </a:r>
            <a:r>
              <a:rPr lang="en-US" altLang="zh-CN" dirty="0" err="1"/>
              <a:t>charlie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Use the generic type </a:t>
            </a:r>
            <a:r>
              <a:rPr lang="en-US" altLang="zh-CN" dirty="0" err="1">
                <a:solidFill>
                  <a:srgbClr val="00B050"/>
                </a:solidFill>
              </a:rPr>
              <a:t>verion</a:t>
            </a:r>
            <a:r>
              <a:rPr lang="en-US" altLang="zh-CN" dirty="0">
                <a:solidFill>
                  <a:srgbClr val="00B050"/>
                </a:solidFill>
              </a:rPr>
              <a:t> - Need to specify the type in the argument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70C0"/>
                </a:solidFill>
              </a:rPr>
              <a:t>String[] strArray2 = </a:t>
            </a:r>
            <a:r>
              <a:rPr lang="en-US" altLang="zh-CN" dirty="0" err="1">
                <a:solidFill>
                  <a:srgbClr val="0070C0"/>
                </a:solidFill>
              </a:rPr>
              <a:t>lst.toArray</a:t>
            </a:r>
            <a:r>
              <a:rPr lang="en-US" altLang="zh-CN" dirty="0">
                <a:solidFill>
                  <a:srgbClr val="0070C0"/>
                </a:solidFill>
              </a:rPr>
              <a:t>(new String[0]);</a:t>
            </a:r>
          </a:p>
          <a:p>
            <a:pPr marL="0" indent="0">
              <a:buNone/>
            </a:pPr>
            <a:r>
              <a:rPr lang="en-US" altLang="zh-CN" dirty="0"/>
              <a:t>      strArray2[0] = "delta";   </a:t>
            </a:r>
            <a:r>
              <a:rPr lang="en-US" altLang="zh-CN" dirty="0">
                <a:solidFill>
                  <a:srgbClr val="00B050"/>
                </a:solidFill>
              </a:rPr>
              <a:t>// modify the returned array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Arrays.toString</a:t>
            </a:r>
            <a:r>
              <a:rPr lang="en-US" altLang="zh-CN" dirty="0"/>
              <a:t>(strArray2));   </a:t>
            </a:r>
            <a:r>
              <a:rPr lang="en-US" altLang="zh-CN" dirty="0">
                <a:solidFill>
                  <a:srgbClr val="00B050"/>
                </a:solidFill>
              </a:rPr>
              <a:t>// [delta, beta, </a:t>
            </a:r>
            <a:r>
              <a:rPr lang="en-US" altLang="zh-CN" dirty="0" err="1">
                <a:solidFill>
                  <a:srgbClr val="00B050"/>
                </a:solidFill>
              </a:rPr>
              <a:t>charlie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);  </a:t>
            </a:r>
            <a:r>
              <a:rPr lang="en-US" altLang="zh-CN" dirty="0">
                <a:solidFill>
                  <a:srgbClr val="00B050"/>
                </a:solidFill>
              </a:rPr>
              <a:t>// [alpha, beta, </a:t>
            </a:r>
            <a:r>
              <a:rPr lang="en-US" altLang="zh-CN" dirty="0" err="1">
                <a:solidFill>
                  <a:srgbClr val="00B050"/>
                </a:solidFill>
              </a:rPr>
              <a:t>charlie</a:t>
            </a:r>
            <a:r>
              <a:rPr lang="en-US" altLang="zh-CN" dirty="0">
                <a:solidFill>
                  <a:srgbClr val="00B050"/>
                </a:solidFill>
              </a:rPr>
              <a:t>] - no change in the original list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java.util.List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java.util.ArrayList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java.util.Arrays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TestArrayAsList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String[] </a:t>
            </a:r>
            <a:r>
              <a:rPr lang="en-US" altLang="zh-CN" sz="2000" dirty="0" err="1"/>
              <a:t>strs</a:t>
            </a:r>
            <a:r>
              <a:rPr lang="en-US" altLang="zh-CN" sz="2000" dirty="0"/>
              <a:t> = {"alpha", "beta", "</a:t>
            </a:r>
            <a:r>
              <a:rPr lang="en-US" altLang="zh-CN" sz="2000" dirty="0" err="1"/>
              <a:t>charlie</a:t>
            </a:r>
            <a:r>
              <a:rPr lang="en-US" altLang="zh-CN" sz="2000" dirty="0"/>
              <a:t>"};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Arrays.toString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strs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en-US" altLang="zh-CN" sz="2000" dirty="0"/>
              <a:t>);   </a:t>
            </a:r>
            <a:r>
              <a:rPr lang="en-US" altLang="zh-CN" sz="2000" dirty="0">
                <a:solidFill>
                  <a:srgbClr val="00B050"/>
                </a:solidFill>
              </a:rPr>
              <a:t>// [alpha, beta, </a:t>
            </a:r>
            <a:r>
              <a:rPr lang="en-US" altLang="zh-CN" sz="2000" dirty="0" err="1">
                <a:solidFill>
                  <a:srgbClr val="00B050"/>
                </a:solidFill>
              </a:rPr>
              <a:t>charlie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70C0"/>
                </a:solidFill>
              </a:rPr>
              <a:t>List&lt;String&gt; </a:t>
            </a:r>
            <a:r>
              <a:rPr lang="en-US" altLang="zh-CN" sz="2000" dirty="0" err="1">
                <a:solidFill>
                  <a:srgbClr val="0070C0"/>
                </a:solidFill>
              </a:rPr>
              <a:t>lst</a:t>
            </a:r>
            <a:r>
              <a:rPr lang="en-US" altLang="zh-CN" sz="2000" dirty="0">
                <a:solidFill>
                  <a:srgbClr val="0070C0"/>
                </a:solidFill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</a:rPr>
              <a:t>Arrays.asList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strs</a:t>
            </a:r>
            <a:r>
              <a:rPr lang="en-US" altLang="zh-CN" sz="20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lst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 [alpha, beta, </a:t>
            </a:r>
            <a:r>
              <a:rPr lang="en-US" altLang="zh-CN" sz="2000" dirty="0" err="1">
                <a:solidFill>
                  <a:srgbClr val="00B050"/>
                </a:solidFill>
              </a:rPr>
              <a:t>charlie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      // </a:t>
            </a:r>
            <a:r>
              <a:rPr lang="en-US" altLang="zh-CN" sz="2000" dirty="0"/>
              <a:t>Initialize a list using an array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70C0"/>
                </a:solidFill>
              </a:rPr>
              <a:t>List&lt;Integer&gt; </a:t>
            </a:r>
            <a:r>
              <a:rPr lang="en-US" altLang="zh-CN" sz="2000" dirty="0" err="1">
                <a:solidFill>
                  <a:srgbClr val="0070C0"/>
                </a:solidFill>
              </a:rPr>
              <a:t>lstInt</a:t>
            </a:r>
            <a:r>
              <a:rPr lang="en-US" altLang="zh-CN" sz="2000" dirty="0">
                <a:solidFill>
                  <a:srgbClr val="0070C0"/>
                </a:solidFill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</a:rPr>
              <a:t>Arrays.asList</a:t>
            </a:r>
            <a:r>
              <a:rPr lang="en-US" altLang="zh-CN" sz="2000" dirty="0">
                <a:solidFill>
                  <a:srgbClr val="0070C0"/>
                </a:solidFill>
              </a:rPr>
              <a:t>(22, 44, 11, 33);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lstInt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 [22, 44, 11, 33]</a:t>
            </a:r>
          </a:p>
          <a:p>
            <a:pPr marL="0" indent="0">
              <a:buNone/>
            </a:pPr>
            <a:r>
              <a:rPr lang="en-US" altLang="zh-CN" sz="2000" dirty="0"/>
              <a:t>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en-US" altLang="zh-CN" dirty="0"/>
              <a:t>&lt;E&gt; </a:t>
            </a:r>
            <a:r>
              <a:rPr lang="en-US" altLang="zh-CN" dirty="0" smtClean="0"/>
              <a:t>&amp; Iterator&lt;E&gt;interface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Iterable</a:t>
            </a:r>
            <a:r>
              <a:rPr lang="en-US" altLang="zh-CN" dirty="0"/>
              <a:t>&lt;E&gt; </a:t>
            </a:r>
            <a:r>
              <a:rPr lang="en-US" altLang="zh-CN" dirty="0" smtClean="0"/>
              <a:t>interface declares </a:t>
            </a:r>
            <a:r>
              <a:rPr lang="en-US" altLang="zh-CN" dirty="0"/>
              <a:t>one abstract method called iterator() to retrieve the Iterator&lt;E&gt; object associated with all the collections</a:t>
            </a:r>
            <a:r>
              <a:rPr lang="en-US" altLang="zh-CN" dirty="0" smtClean="0"/>
              <a:t>.</a:t>
            </a:r>
          </a:p>
          <a:p>
            <a:pPr marL="342900" lvl="1" indent="0">
              <a:buNone/>
            </a:pPr>
            <a:r>
              <a:rPr lang="en-US" altLang="zh-CN" dirty="0"/>
              <a:t>Iterator&lt;E&gt; iterator();  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The Iterator(</a:t>
            </a:r>
            <a:r>
              <a:rPr lang="zh-CN" altLang="en-US" dirty="0" smtClean="0">
                <a:solidFill>
                  <a:srgbClr val="0070C0"/>
                </a:solidFill>
              </a:rPr>
              <a:t>迭代器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0070C0"/>
                </a:solidFill>
              </a:rPr>
              <a:t>object can then be used to </a:t>
            </a:r>
            <a:r>
              <a:rPr lang="en-US" altLang="zh-CN" dirty="0" smtClean="0">
                <a:solidFill>
                  <a:srgbClr val="0070C0"/>
                </a:solidFill>
              </a:rPr>
              <a:t>traverse through(</a:t>
            </a:r>
            <a:r>
              <a:rPr lang="zh-CN" altLang="en-US" dirty="0" smtClean="0">
                <a:solidFill>
                  <a:srgbClr val="0070C0"/>
                </a:solidFill>
              </a:rPr>
              <a:t>遍历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0070C0"/>
                </a:solidFill>
              </a:rPr>
              <a:t>all the elements of the associated collection.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  <a:r>
              <a:rPr lang="en-US" altLang="zh-CN" dirty="0"/>
              <a:t>&lt;E&gt; </a:t>
            </a:r>
            <a:r>
              <a:rPr lang="en-US" altLang="zh-CN" dirty="0" smtClean="0"/>
              <a:t> 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Iterator </a:t>
            </a:r>
            <a:r>
              <a:rPr lang="en-US" altLang="zh-CN" sz="2400" dirty="0" smtClean="0"/>
              <a:t>interface&lt;E&gt; </a:t>
            </a:r>
            <a:r>
              <a:rPr lang="en-US" altLang="zh-CN" sz="2400" dirty="0"/>
              <a:t>declares the following abstract methods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returns true if it has more elements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E next()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returns the next element of generic type E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remove()      </a:t>
            </a:r>
            <a:r>
              <a:rPr lang="en-US" altLang="zh-CN" sz="2000" dirty="0">
                <a:solidFill>
                  <a:srgbClr val="00B050"/>
                </a:solidFill>
              </a:rPr>
              <a:t>// removes the last element returned by the iterator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Traversal(</a:t>
            </a:r>
            <a:r>
              <a:rPr lang="zh-CN" altLang="en-US" dirty="0"/>
              <a:t>遍历</a:t>
            </a:r>
            <a:r>
              <a:rPr lang="en-US" altLang="zh-CN" dirty="0" smtClean="0"/>
              <a:t>) using Iterator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zh-CN" dirty="0" smtClean="0"/>
              <a:t>List&lt;String</a:t>
            </a:r>
            <a:r>
              <a:rPr lang="en-US" altLang="zh-CN" dirty="0"/>
              <a:t>&gt; </a:t>
            </a:r>
            <a:r>
              <a:rPr lang="en-US" altLang="zh-CN" dirty="0" err="1"/>
              <a:t>lst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Iterator&lt;String&gt; </a:t>
            </a:r>
            <a:r>
              <a:rPr lang="en-US" altLang="zh-CN" dirty="0" err="1">
                <a:solidFill>
                  <a:srgbClr val="0070C0"/>
                </a:solidFill>
              </a:rPr>
              <a:t>iter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lst.iterator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en-US" altLang="zh-CN" dirty="0" err="1">
                <a:solidFill>
                  <a:srgbClr val="0070C0"/>
                </a:solidFill>
              </a:rPr>
              <a:t>iter.hasNext</a:t>
            </a:r>
            <a:r>
              <a:rPr lang="en-US" altLang="zh-CN" dirty="0">
                <a:solidFill>
                  <a:srgbClr val="0070C0"/>
                </a:solidFill>
              </a:rPr>
              <a:t>()) {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</a:t>
            </a:r>
            <a:r>
              <a:rPr lang="en-US" altLang="zh-CN" dirty="0" smtClean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iter.next</a:t>
            </a:r>
            <a:r>
              <a:rPr lang="en-US" altLang="zh-CN" dirty="0">
                <a:solidFill>
                  <a:srgbClr val="0070C0"/>
                </a:solidFill>
              </a:rPr>
              <a:t>();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 using </a:t>
            </a:r>
            <a:r>
              <a:rPr lang="en-US" altLang="zh-CN" dirty="0" smtClean="0"/>
              <a:t>enhanced 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dirty="0"/>
              <a:t>List&lt;String&gt; </a:t>
            </a:r>
            <a:r>
              <a:rPr lang="en-US" altLang="zh-CN" dirty="0" err="1"/>
              <a:t>lst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for(String s : list)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dirty="0" smtClean="0"/>
              <a:t>     System.out.println(s);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156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Ordering, Sorting &amp; Searching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utility class </a:t>
            </a:r>
            <a:r>
              <a:rPr lang="en-US" altLang="zh-CN" dirty="0" err="1">
                <a:solidFill>
                  <a:srgbClr val="0070C0"/>
                </a:solidFill>
              </a:rPr>
              <a:t>java.util.Arrays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70C0"/>
                </a:solidFill>
              </a:rPr>
              <a:t>java.util.Collections</a:t>
            </a:r>
            <a:r>
              <a:rPr lang="en-US" altLang="zh-CN" dirty="0"/>
              <a:t> provide many static method for the various algorithms such as sorting (using the </a:t>
            </a:r>
            <a:r>
              <a:rPr lang="en-US" altLang="zh-CN" dirty="0" err="1"/>
              <a:t>Collections.sort</a:t>
            </a:r>
            <a:r>
              <a:rPr lang="en-US" altLang="zh-CN" dirty="0"/>
              <a:t>() or </a:t>
            </a:r>
            <a:r>
              <a:rPr lang="en-US" altLang="zh-CN" dirty="0" err="1"/>
              <a:t>Arrays.sort</a:t>
            </a:r>
            <a:r>
              <a:rPr lang="en-US" altLang="zh-CN" dirty="0"/>
              <a:t>() methods) and </a:t>
            </a:r>
            <a:r>
              <a:rPr lang="en-US" altLang="zh-CN" dirty="0" smtClean="0"/>
              <a:t>searching.</a:t>
            </a:r>
          </a:p>
          <a:p>
            <a:r>
              <a:rPr lang="en-US" altLang="zh-CN" dirty="0"/>
              <a:t>here are two ways to specify the ordering of objects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Make the objects implement the </a:t>
            </a:r>
            <a:r>
              <a:rPr lang="en-US" altLang="zh-CN" dirty="0" err="1">
                <a:solidFill>
                  <a:srgbClr val="0070C0"/>
                </a:solidFill>
              </a:rPr>
              <a:t>java.lang.Comparable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interface, and override the </a:t>
            </a:r>
            <a:r>
              <a:rPr lang="en-US" altLang="zh-CN" dirty="0" err="1"/>
              <a:t>compareTo</a:t>
            </a:r>
            <a:r>
              <a:rPr lang="en-US" altLang="zh-CN" dirty="0"/>
              <a:t>() method to specify the ordering of comparing two objects.</a:t>
            </a:r>
          </a:p>
          <a:p>
            <a:pPr lvl="1"/>
            <a:r>
              <a:rPr lang="en-US" altLang="zh-CN" dirty="0"/>
              <a:t>Create a special </a:t>
            </a:r>
            <a:r>
              <a:rPr lang="en-US" altLang="zh-CN" dirty="0" err="1">
                <a:solidFill>
                  <a:srgbClr val="0070C0"/>
                </a:solidFill>
              </a:rPr>
              <a:t>java.util.Comparator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object, with a method compare() to specify the ordering of comparing two objects.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java.lang.Comparable</a:t>
            </a:r>
            <a:r>
              <a:rPr lang="en-US" altLang="zh-CN" dirty="0"/>
              <a:t>&lt;T&gt; 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define one abstract method: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(T o)  </a:t>
            </a:r>
          </a:p>
          <a:p>
            <a:pPr lvl="2"/>
            <a:r>
              <a:rPr lang="en-US" altLang="zh-CN" dirty="0"/>
              <a:t>Returns a negative integer, zero, or a positive integer as this object is less than, equal to, or greater than the given object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strongly recommended that </a:t>
            </a:r>
            <a:r>
              <a:rPr lang="en-US" altLang="zh-CN" dirty="0" err="1"/>
              <a:t>compareTo</a:t>
            </a:r>
            <a:r>
              <a:rPr lang="en-US" altLang="zh-CN" dirty="0"/>
              <a:t>() be consistent with equals() and </a:t>
            </a:r>
            <a:r>
              <a:rPr lang="en-US" altLang="zh-CN" dirty="0" err="1"/>
              <a:t>hashCode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compareTo</a:t>
            </a:r>
            <a:r>
              <a:rPr lang="en-US" altLang="zh-CN" dirty="0"/>
              <a:t>() returns a zero, equals() should return true.</a:t>
            </a:r>
          </a:p>
          <a:p>
            <a:pPr lvl="1"/>
            <a:r>
              <a:rPr lang="en-US" altLang="zh-CN" dirty="0"/>
              <a:t>If equals() returns true, </a:t>
            </a:r>
            <a:r>
              <a:rPr lang="en-US" altLang="zh-CN" dirty="0" err="1"/>
              <a:t>hashCode</a:t>
            </a:r>
            <a:r>
              <a:rPr lang="en-US" altLang="zh-CN" dirty="0"/>
              <a:t>() shall produce the same </a:t>
            </a:r>
            <a:r>
              <a:rPr lang="en-US" altLang="zh-CN" dirty="0" smtClean="0"/>
              <a:t>int.</a:t>
            </a:r>
          </a:p>
        </p:txBody>
      </p:sp>
    </p:spTree>
    <p:extLst>
      <p:ext uri="{BB962C8B-B14F-4D97-AF65-F5344CB8AC3E}">
        <p14:creationId xmlns:p14="http://schemas.microsoft.com/office/powerpoint/2010/main" val="2798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private boolean </a:t>
            </a:r>
            <a:r>
              <a:rPr lang="en-US" altLang="zh-CN" dirty="0" err="1" smtClean="0">
                <a:solidFill>
                  <a:srgbClr val="0070C0"/>
                </a:solidFill>
              </a:rPr>
              <a:t>isExists</a:t>
            </a:r>
            <a:r>
              <a:rPr lang="en-US" altLang="zh-CN" dirty="0" smtClean="0">
                <a:solidFill>
                  <a:srgbClr val="0070C0"/>
                </a:solidFill>
              </a:rPr>
              <a:t>(String id)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for (int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students.length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0070C0"/>
                </a:solidFill>
              </a:rPr>
              <a:t>if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students[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]==</a:t>
            </a:r>
            <a:r>
              <a:rPr lang="en-US" altLang="zh-CN" dirty="0">
                <a:solidFill>
                  <a:srgbClr val="0070C0"/>
                </a:solidFill>
              </a:rPr>
              <a:t>null) return false;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0070C0"/>
                </a:solidFill>
              </a:rPr>
              <a:t>if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id.equals</a:t>
            </a:r>
            <a:r>
              <a:rPr lang="en-US" altLang="zh-CN" dirty="0" smtClean="0">
                <a:solidFill>
                  <a:srgbClr val="0070C0"/>
                </a:solidFill>
              </a:rPr>
              <a:t>(students[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].</a:t>
            </a:r>
            <a:r>
              <a:rPr lang="en-US" altLang="zh-CN" dirty="0" err="1" smtClean="0">
                <a:solidFill>
                  <a:srgbClr val="0070C0"/>
                </a:solidFill>
              </a:rPr>
              <a:t>getId</a:t>
            </a:r>
            <a:r>
              <a:rPr lang="en-US" altLang="zh-CN" dirty="0">
                <a:solidFill>
                  <a:srgbClr val="0070C0"/>
                </a:solidFill>
              </a:rPr>
              <a:t>()))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return </a:t>
            </a:r>
            <a:r>
              <a:rPr lang="en-US" altLang="zh-CN" dirty="0">
                <a:solidFill>
                  <a:srgbClr val="0070C0"/>
                </a:solidFill>
              </a:rPr>
              <a:t>false;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return </a:t>
            </a:r>
            <a:r>
              <a:rPr lang="en-US" altLang="zh-CN" dirty="0"/>
              <a:t>true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java.util.Comparator</a:t>
            </a:r>
            <a:r>
              <a:rPr lang="en-US" altLang="zh-CN" dirty="0"/>
              <a:t>&lt;T&gt; 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interface defines </a:t>
            </a:r>
            <a:r>
              <a:rPr lang="en-US" altLang="zh-CN" dirty="0"/>
              <a:t>one abstract method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compare(T o1, T o2)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Returns </a:t>
            </a:r>
            <a:r>
              <a:rPr lang="en-US" altLang="zh-CN" dirty="0"/>
              <a:t>a negative integer, zero, or a positive integer as the </a:t>
            </a:r>
            <a:r>
              <a:rPr lang="en-US" altLang="zh-CN" dirty="0" smtClean="0"/>
              <a:t>first </a:t>
            </a:r>
            <a:r>
              <a:rPr lang="en-US" altLang="zh-CN" dirty="0"/>
              <a:t>argument is less than, equal to, or greater than the second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You can pass a Comparator object into the sorting methods (</a:t>
            </a:r>
            <a:r>
              <a:rPr lang="en-US" altLang="zh-CN" dirty="0" err="1" smtClean="0">
                <a:solidFill>
                  <a:srgbClr val="0070C0"/>
                </a:solidFill>
              </a:rPr>
              <a:t>Collections.sort</a:t>
            </a:r>
            <a:r>
              <a:rPr lang="en-US" altLang="zh-CN" dirty="0" smtClean="0">
                <a:solidFill>
                  <a:srgbClr val="0070C0"/>
                </a:solidFill>
              </a:rPr>
              <a:t>() or </a:t>
            </a:r>
            <a:r>
              <a:rPr lang="en-US" altLang="zh-CN" dirty="0" err="1" smtClean="0">
                <a:solidFill>
                  <a:srgbClr val="0070C0"/>
                </a:solidFill>
              </a:rPr>
              <a:t>Arrays.sort</a:t>
            </a:r>
            <a:r>
              <a:rPr lang="en-US" altLang="zh-CN" dirty="0" smtClean="0">
                <a:solidFill>
                  <a:srgbClr val="0070C0"/>
                </a:solidFill>
              </a:rPr>
              <a:t>()) to provide precise control over the ordering.</a:t>
            </a:r>
          </a:p>
          <a:p>
            <a:r>
              <a:rPr lang="en-US" altLang="zh-CN" dirty="0" smtClean="0"/>
              <a:t>The Comparator will override the Comparable, if available.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and sort the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BMI {</a:t>
            </a:r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students;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BMI </a:t>
            </a:r>
            <a:r>
              <a:rPr lang="en-US" altLang="zh-CN" dirty="0" err="1"/>
              <a:t>bmi</a:t>
            </a:r>
            <a:r>
              <a:rPr lang="en-US" altLang="zh-CN" dirty="0"/>
              <a:t> = new BMI</a:t>
            </a:r>
            <a:r>
              <a:rPr lang="en-US" altLang="zh-CN" dirty="0" smtClean="0"/>
              <a:t>();//initialize the students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bmi.sortStudents</a:t>
            </a:r>
            <a:r>
              <a:rPr lang="en-US" altLang="zh-CN" dirty="0" smtClean="0"/>
              <a:t>(</a:t>
            </a:r>
            <a:r>
              <a:rPr lang="en-US" altLang="zh-CN" sz="2900" dirty="0" err="1">
                <a:solidFill>
                  <a:srgbClr val="C00000"/>
                </a:solidFill>
              </a:rPr>
              <a:t>bmi.new</a:t>
            </a:r>
            <a:r>
              <a:rPr lang="en-US" altLang="zh-CN" sz="2900" dirty="0">
                <a:solidFill>
                  <a:srgbClr val="C00000"/>
                </a:solidFill>
              </a:rPr>
              <a:t> </a:t>
            </a:r>
            <a:r>
              <a:rPr lang="en-US" altLang="zh-CN" sz="2900" dirty="0" err="1">
                <a:solidFill>
                  <a:srgbClr val="C0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C00000"/>
                </a:solidFill>
              </a:rPr>
              <a:t>()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NameComparator</a:t>
            </a:r>
            <a:r>
              <a:rPr lang="en-US" altLang="zh-CN" dirty="0">
                <a:solidFill>
                  <a:srgbClr val="00B050"/>
                </a:solidFill>
              </a:rPr>
              <a:t>());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	</a:t>
            </a:r>
            <a:r>
              <a:rPr lang="en-US" altLang="zh-CN" dirty="0" err="1" smtClean="0"/>
              <a:t>bmi.showStudents</a:t>
            </a:r>
            <a:r>
              <a:rPr lang="en-US" altLang="zh-CN" dirty="0"/>
              <a:t>();		</a:t>
            </a:r>
          </a:p>
          <a:p>
            <a:pPr marL="0" indent="0">
              <a:buNone/>
            </a:pPr>
            <a:r>
              <a:rPr lang="en-US" altLang="zh-CN" dirty="0"/>
              <a:t>	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BMI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/>
              <a:t>students=new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inputUnknownStudents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void </a:t>
            </a:r>
            <a:r>
              <a:rPr lang="en-US" altLang="zh-CN" dirty="0" err="1" smtClean="0"/>
              <a:t>sortStudents</a:t>
            </a:r>
            <a:r>
              <a:rPr lang="en-US" altLang="zh-CN" dirty="0" smtClean="0"/>
              <a:t>(</a:t>
            </a:r>
            <a:r>
              <a:rPr lang="en-US" altLang="zh-CN" dirty="0"/>
              <a:t>Comparator&lt;Student&gt; c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Collections.sort</a:t>
            </a:r>
            <a:r>
              <a:rPr lang="en-US" altLang="zh-CN" dirty="0">
                <a:solidFill>
                  <a:srgbClr val="0070C0"/>
                </a:solidFill>
              </a:rPr>
              <a:t>(students, </a:t>
            </a:r>
            <a:r>
              <a:rPr lang="en-US" altLang="zh-CN" dirty="0" smtClean="0">
                <a:solidFill>
                  <a:srgbClr val="0070C0"/>
                </a:solidFill>
              </a:rPr>
              <a:t>c);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0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>
                <a:solidFill>
                  <a:srgbClr val="0070C0"/>
                </a:solidFill>
              </a:rPr>
              <a:t>inputUnknownStudents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	String </a:t>
            </a:r>
            <a:r>
              <a:rPr lang="en-US" altLang="zh-CN" dirty="0"/>
              <a:t>choice;</a:t>
            </a:r>
          </a:p>
          <a:p>
            <a:pPr marL="0" indent="0">
              <a:buNone/>
            </a:pPr>
            <a:r>
              <a:rPr lang="en-US" altLang="zh-CN" dirty="0" smtClean="0"/>
              <a:t>	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Scanner(System.in);</a:t>
            </a:r>
          </a:p>
          <a:p>
            <a:pPr marL="0" indent="0">
              <a:buNone/>
            </a:pPr>
            <a:r>
              <a:rPr lang="en-US" altLang="zh-CN" dirty="0" smtClean="0"/>
              <a:t>	while(true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("continue to input </a:t>
            </a:r>
            <a:r>
              <a:rPr lang="en-US" altLang="zh-CN" dirty="0" err="1"/>
              <a:t>student?y</a:t>
            </a:r>
            <a:r>
              <a:rPr lang="en-US" altLang="zh-CN" dirty="0"/>
              <a:t>/n");	           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choice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(choice);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if(</a:t>
            </a:r>
            <a:r>
              <a:rPr lang="en-US" altLang="zh-CN" dirty="0" err="1"/>
              <a:t>choice.equals</a:t>
            </a:r>
            <a:r>
              <a:rPr lang="en-US" altLang="zh-CN" dirty="0"/>
              <a:t>("y")){</a:t>
            </a:r>
          </a:p>
          <a:p>
            <a:pPr marL="0" indent="0">
              <a:buNone/>
            </a:pPr>
            <a:r>
              <a:rPr lang="en-US" altLang="zh-CN" dirty="0"/>
              <a:t>	        	   </a:t>
            </a:r>
            <a:r>
              <a:rPr lang="en-US" altLang="zh-CN" dirty="0">
                <a:solidFill>
                  <a:srgbClr val="0070C0"/>
                </a:solidFill>
              </a:rPr>
              <a:t>Student </a:t>
            </a:r>
            <a:r>
              <a:rPr lang="en-US" altLang="zh-CN" dirty="0" smtClean="0">
                <a:solidFill>
                  <a:srgbClr val="0070C0"/>
                </a:solidFill>
              </a:rPr>
              <a:t>s = </a:t>
            </a:r>
            <a:r>
              <a:rPr lang="en-US" altLang="zh-CN" dirty="0" err="1" smtClean="0">
                <a:solidFill>
                  <a:srgbClr val="0070C0"/>
                </a:solidFill>
              </a:rPr>
              <a:t>inputAStudent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sc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	        	   </a:t>
            </a:r>
            <a:r>
              <a:rPr lang="en-US" altLang="zh-CN" dirty="0">
                <a:solidFill>
                  <a:srgbClr val="0070C0"/>
                </a:solidFill>
              </a:rPr>
              <a:t>if(s!=null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students.add</a:t>
            </a:r>
            <a:r>
              <a:rPr lang="en-US" altLang="zh-CN" dirty="0" smtClean="0">
                <a:solidFill>
                  <a:srgbClr val="0070C0"/>
                </a:solidFill>
              </a:rPr>
              <a:t>(s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	        	   </a:t>
            </a:r>
            <a:r>
              <a:rPr lang="en-US" altLang="zh-CN" dirty="0" smtClean="0"/>
              <a:t> continue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en-US" altLang="zh-CN" dirty="0" smtClean="0"/>
              <a:t> }</a:t>
            </a:r>
            <a:r>
              <a:rPr lang="en-US" altLang="zh-CN" dirty="0"/>
              <a:t>else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finish the input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sc.close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        	   return</a:t>
            </a:r>
            <a:r>
              <a:rPr lang="en-US" altLang="zh-CN" dirty="0" smtClean="0"/>
              <a:t>;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     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Student </a:t>
            </a:r>
            <a:r>
              <a:rPr lang="en-US" altLang="zh-CN" dirty="0" err="1">
                <a:solidFill>
                  <a:srgbClr val="0070C0"/>
                </a:solidFill>
              </a:rPr>
              <a:t>inputAStudent</a:t>
            </a:r>
            <a:r>
              <a:rPr lang="en-US" altLang="zh-CN" dirty="0">
                <a:solidFill>
                  <a:srgbClr val="0070C0"/>
                </a:solidFill>
              </a:rPr>
              <a:t>(Scanner </a:t>
            </a:r>
            <a:r>
              <a:rPr lang="en-US" altLang="zh-CN" dirty="0" err="1">
                <a:solidFill>
                  <a:srgbClr val="0070C0"/>
                </a:solidFill>
              </a:rPr>
              <a:t>sc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(“id:");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id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this.isExists</a:t>
            </a:r>
            <a:r>
              <a:rPr lang="en-US" altLang="zh-CN" dirty="0">
                <a:solidFill>
                  <a:srgbClr val="0070C0"/>
                </a:solidFill>
              </a:rPr>
              <a:t>(id))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("the student already exists!");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return null;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Student </a:t>
            </a:r>
            <a:r>
              <a:rPr lang="en-US" altLang="zh-CN" dirty="0"/>
              <a:t>s = new Student(id);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(“name:");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name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(“weight(kg</a:t>
            </a:r>
            <a:r>
              <a:rPr lang="en-US" altLang="zh-CN" dirty="0"/>
              <a:t>):");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weight = </a:t>
            </a:r>
            <a:r>
              <a:rPr lang="en-US" altLang="zh-CN" dirty="0" err="1"/>
              <a:t>sc.nextDouble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(“height(m</a:t>
            </a:r>
            <a:r>
              <a:rPr lang="en-US" altLang="zh-CN" dirty="0"/>
              <a:t>):");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height = </a:t>
            </a:r>
            <a:r>
              <a:rPr lang="en-US" altLang="zh-CN" dirty="0" err="1"/>
              <a:t>sc.nextDouble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sc.nextLine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B050"/>
                </a:solidFill>
              </a:rPr>
              <a:t>// because of the Scanner bug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s.setHeight</a:t>
            </a:r>
            <a:r>
              <a:rPr lang="en-US" altLang="zh-CN" dirty="0"/>
              <a:t>(height);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s.setWeight</a:t>
            </a:r>
            <a:r>
              <a:rPr lang="en-US" altLang="zh-CN" dirty="0"/>
              <a:t>(weight);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private boolean </a:t>
            </a:r>
            <a:r>
              <a:rPr lang="en-US" altLang="zh-CN" sz="2400" dirty="0" err="1">
                <a:solidFill>
                  <a:srgbClr val="0070C0"/>
                </a:solidFill>
              </a:rPr>
              <a:t>isExists</a:t>
            </a:r>
            <a:r>
              <a:rPr lang="en-US" altLang="zh-CN" sz="2400" dirty="0">
                <a:solidFill>
                  <a:srgbClr val="0070C0"/>
                </a:solidFill>
              </a:rPr>
              <a:t>(String id)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(Student s : students) {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id.equals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s.getId</a:t>
            </a:r>
            <a:r>
              <a:rPr lang="en-US" altLang="zh-CN" sz="2400" dirty="0" smtClean="0"/>
              <a:t>()))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	return true;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false;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8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48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private class </a:t>
            </a:r>
            <a:r>
              <a:rPr lang="en-US" altLang="zh-CN" sz="2000" dirty="0" err="1"/>
              <a:t>HeightComparator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implements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Comparator</a:t>
            </a:r>
            <a:r>
              <a:rPr lang="en-US" altLang="zh-CN" sz="2000" dirty="0">
                <a:solidFill>
                  <a:srgbClr val="0070C0"/>
                </a:solidFill>
              </a:rPr>
              <a:t>&lt;Student&gt;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compare(</a:t>
            </a:r>
            <a:r>
              <a:rPr lang="en-US" altLang="zh-CN" sz="2000" dirty="0">
                <a:solidFill>
                  <a:srgbClr val="0070C0"/>
                </a:solidFill>
              </a:rPr>
              <a:t>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st1</a:t>
            </a:r>
            <a:r>
              <a:rPr lang="en-US" altLang="zh-CN" sz="2000" dirty="0">
                <a:solidFill>
                  <a:srgbClr val="0070C0"/>
                </a:solidFill>
              </a:rPr>
              <a:t>, 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st2</a:t>
            </a:r>
            <a:r>
              <a:rPr lang="en-US" altLang="zh-CN" sz="20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(st1.getHeight() &gt; st2.getHeight()) {</a:t>
            </a:r>
          </a:p>
          <a:p>
            <a:pPr marL="0" indent="0">
              <a:buNone/>
            </a:pPr>
            <a:r>
              <a:rPr lang="en-US" altLang="zh-CN" sz="2000" dirty="0"/>
              <a:t>			return 1;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 </a:t>
            </a:r>
            <a:r>
              <a:rPr lang="en-US" altLang="zh-CN" sz="2000" dirty="0"/>
              <a:t>else if (st1.getHeight() &lt; st2.getHeight()) {</a:t>
            </a:r>
          </a:p>
          <a:p>
            <a:pPr marL="0" indent="0">
              <a:buNone/>
            </a:pPr>
            <a:r>
              <a:rPr lang="en-US" altLang="zh-CN" sz="2000" dirty="0"/>
              <a:t>			return -1;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return </a:t>
            </a:r>
            <a:r>
              <a:rPr lang="en-US" altLang="zh-CN" sz="2000" dirty="0"/>
              <a:t>0;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private </a:t>
            </a:r>
            <a:r>
              <a:rPr lang="en-US" altLang="zh-CN" sz="2000" dirty="0" smtClean="0"/>
              <a:t>class </a:t>
            </a:r>
            <a:r>
              <a:rPr lang="en-US" altLang="zh-CN" sz="2000" dirty="0" err="1"/>
              <a:t>NameComparator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implements Comparator&lt;Student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&gt;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compare(</a:t>
            </a:r>
            <a:r>
              <a:rPr lang="en-US" altLang="zh-CN" sz="2000" dirty="0">
                <a:solidFill>
                  <a:srgbClr val="0070C0"/>
                </a:solidFill>
              </a:rPr>
              <a:t>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st1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Student st2</a:t>
            </a:r>
            <a:r>
              <a:rPr lang="en-US" altLang="zh-CN" sz="20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return </a:t>
            </a:r>
            <a:r>
              <a:rPr lang="en-US" altLang="zh-CN" sz="2000" dirty="0">
                <a:solidFill>
                  <a:srgbClr val="0070C0"/>
                </a:solidFill>
              </a:rPr>
              <a:t>st1.getName().</a:t>
            </a:r>
            <a:r>
              <a:rPr lang="en-US" altLang="zh-CN" sz="2000" dirty="0" err="1">
                <a:solidFill>
                  <a:srgbClr val="0070C0"/>
                </a:solidFill>
              </a:rPr>
              <a:t>compareTo</a:t>
            </a:r>
            <a:r>
              <a:rPr lang="en-US" altLang="zh-CN" sz="2000" dirty="0">
                <a:solidFill>
                  <a:srgbClr val="0070C0"/>
                </a:solidFill>
              </a:rPr>
              <a:t>(st2.getName());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65563" y="5209309"/>
            <a:ext cx="5391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How to reverse the sorting results?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8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</a:t>
            </a:r>
            <a:r>
              <a:rPr lang="en-US" altLang="zh-CN" dirty="0"/>
              <a:t>the sorting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651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BMI {</a:t>
            </a:r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students;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BMI </a:t>
            </a:r>
            <a:r>
              <a:rPr lang="en-US" altLang="zh-CN" dirty="0" err="1"/>
              <a:t>bmi</a:t>
            </a:r>
            <a:r>
              <a:rPr lang="en-US" altLang="zh-CN" dirty="0"/>
              <a:t> = new BMI</a:t>
            </a:r>
            <a:r>
              <a:rPr lang="en-US" altLang="zh-CN" dirty="0" smtClean="0"/>
              <a:t>();//initialize the students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bmi.sortStudents</a:t>
            </a:r>
            <a:r>
              <a:rPr lang="en-US" altLang="zh-CN" dirty="0" smtClean="0"/>
              <a:t>(</a:t>
            </a:r>
            <a:r>
              <a:rPr lang="en-US" altLang="zh-CN" sz="2900" dirty="0" err="1">
                <a:solidFill>
                  <a:srgbClr val="C00000"/>
                </a:solidFill>
              </a:rPr>
              <a:t>bmi.new</a:t>
            </a:r>
            <a:r>
              <a:rPr lang="en-US" altLang="zh-CN" sz="2900" dirty="0">
                <a:solidFill>
                  <a:srgbClr val="C00000"/>
                </a:solidFill>
              </a:rPr>
              <a:t> </a:t>
            </a:r>
            <a:r>
              <a:rPr lang="en-US" altLang="zh-CN" sz="2900" dirty="0" err="1">
                <a:solidFill>
                  <a:srgbClr val="C0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C00000"/>
                </a:solidFill>
              </a:rPr>
              <a:t>().</a:t>
            </a:r>
            <a:r>
              <a:rPr lang="en-US" altLang="zh-CN" sz="2900" dirty="0" smtClean="0">
                <a:solidFill>
                  <a:srgbClr val="0070C0"/>
                </a:solidFill>
              </a:rPr>
              <a:t>reversed</a:t>
            </a:r>
            <a:r>
              <a:rPr lang="en-US" altLang="zh-CN" sz="2900" dirty="0" smtClean="0">
                <a:solidFill>
                  <a:srgbClr val="C00000"/>
                </a:solidFill>
              </a:rPr>
              <a:t>()</a:t>
            </a:r>
            <a:r>
              <a:rPr lang="en-US" altLang="zh-CN" dirty="0" smtClean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NameComparator</a:t>
            </a:r>
            <a:r>
              <a:rPr lang="en-US" altLang="zh-CN" dirty="0">
                <a:solidFill>
                  <a:srgbClr val="00B050"/>
                </a:solidFill>
              </a:rPr>
              <a:t>());</a:t>
            </a:r>
            <a:r>
              <a:rPr lang="en-US" altLang="zh-CN" dirty="0" smtClean="0"/>
              <a:t>                                 </a:t>
            </a:r>
          </a:p>
          <a:p>
            <a:pPr marL="0" indent="0">
              <a:buNone/>
            </a:pPr>
            <a:r>
              <a:rPr lang="en-US" altLang="zh-CN" dirty="0" smtClean="0"/>
              <a:t>  		</a:t>
            </a:r>
            <a:r>
              <a:rPr lang="en-US" altLang="zh-CN" dirty="0" err="1" smtClean="0"/>
              <a:t>bmi.showStudents</a:t>
            </a:r>
            <a:r>
              <a:rPr lang="en-US" altLang="zh-CN" dirty="0"/>
              <a:t>();		</a:t>
            </a:r>
          </a:p>
          <a:p>
            <a:pPr marL="0" indent="0">
              <a:buNone/>
            </a:pPr>
            <a:r>
              <a:rPr lang="en-US" altLang="zh-CN" dirty="0"/>
              <a:t>	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BMI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/>
              <a:t>students=new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inputUnknownStudents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void </a:t>
            </a:r>
            <a:r>
              <a:rPr lang="en-US" altLang="zh-CN" dirty="0" err="1" smtClean="0"/>
              <a:t>sortStudents</a:t>
            </a:r>
            <a:r>
              <a:rPr lang="en-US" altLang="zh-CN" dirty="0" smtClean="0"/>
              <a:t>(</a:t>
            </a:r>
            <a:r>
              <a:rPr lang="en-US" altLang="zh-CN" dirty="0"/>
              <a:t>Comparator&lt;Student&gt; c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Collections.sort</a:t>
            </a:r>
            <a:r>
              <a:rPr lang="en-US" altLang="zh-CN" dirty="0">
                <a:solidFill>
                  <a:srgbClr val="0070C0"/>
                </a:solidFill>
              </a:rPr>
              <a:t>(students, </a:t>
            </a:r>
            <a:r>
              <a:rPr lang="en-US" altLang="zh-CN" dirty="0" smtClean="0">
                <a:solidFill>
                  <a:srgbClr val="0070C0"/>
                </a:solidFill>
              </a:rPr>
              <a:t>c);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lang="en-US" altLang="zh-CN" dirty="0"/>
              <a:t>&lt;E&gt;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Stack</a:t>
            </a:r>
            <a:r>
              <a:rPr lang="en-US" altLang="zh-CN" dirty="0"/>
              <a:t>&lt;E&gt; is a collection of elements, with two principal operations: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push</a:t>
            </a:r>
            <a:r>
              <a:rPr lang="en-US" altLang="zh-CN" dirty="0"/>
              <a:t>, which adds an element to the collection, </a:t>
            </a:r>
            <a:r>
              <a:rPr lang="en-US" altLang="zh-CN" dirty="0" smtClean="0"/>
              <a:t>and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pop</a:t>
            </a:r>
            <a:r>
              <a:rPr lang="en-US" altLang="zh-CN" dirty="0"/>
              <a:t>, which removes the most recently added element that was not yet removed.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order in which elements come off a stack gives rise to its alternative name, </a:t>
            </a:r>
            <a:r>
              <a:rPr lang="en-US" altLang="zh-CN" dirty="0">
                <a:solidFill>
                  <a:srgbClr val="0070C0"/>
                </a:solidFill>
              </a:rPr>
              <a:t>LIFO (for last in, first out)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java.util.Stack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TestStack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Stack&lt;String&gt; </a:t>
            </a:r>
            <a:r>
              <a:rPr lang="en-US" altLang="zh-CN" dirty="0" err="1"/>
              <a:t>st</a:t>
            </a:r>
            <a:r>
              <a:rPr lang="en-US" altLang="zh-CN" dirty="0"/>
              <a:t> = new Stack&lt;String&gt;();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st.push</a:t>
            </a:r>
            <a:r>
              <a:rPr lang="en-US" altLang="zh-CN" dirty="0"/>
              <a:t>("A");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st.push</a:t>
            </a:r>
            <a:r>
              <a:rPr lang="en-US" altLang="zh-CN" dirty="0"/>
              <a:t>("B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st.push</a:t>
            </a:r>
            <a:r>
              <a:rPr lang="en-US" altLang="zh-CN" dirty="0" smtClean="0"/>
              <a:t>("C");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System.out.println(</a:t>
            </a:r>
            <a:r>
              <a:rPr lang="en-US" altLang="zh-CN" dirty="0" err="1" smtClean="0"/>
              <a:t>st.pop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System.out.println(</a:t>
            </a:r>
            <a:r>
              <a:rPr lang="en-US" altLang="zh-CN" dirty="0" err="1"/>
              <a:t>st.pop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System.out.println(</a:t>
            </a:r>
            <a:r>
              <a:rPr lang="en-US" altLang="zh-CN" dirty="0" err="1"/>
              <a:t>st.pop</a:t>
            </a:r>
            <a:r>
              <a:rPr lang="en-US" altLang="zh-CN" dirty="0" smtClean="0"/>
              <a:t>());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7"/>
          <a:stretch/>
        </p:blipFill>
        <p:spPr>
          <a:xfrm>
            <a:off x="5915136" y="3445608"/>
            <a:ext cx="2816941" cy="28050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40557" y="3945835"/>
            <a:ext cx="1818860" cy="2097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03019" y="5513630"/>
            <a:ext cx="144117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3019" y="4984269"/>
            <a:ext cx="144117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03019" y="4420327"/>
            <a:ext cx="144117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1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don’t know the number of students, how to store student objects?</a:t>
            </a:r>
          </a:p>
          <a:p>
            <a:r>
              <a:rPr lang="en-US" altLang="zh-CN" dirty="0" smtClean="0"/>
              <a:t>How to sort the students by different attributes using Java API?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typical application involves many levels of method calls, which is managed by a </a:t>
            </a:r>
            <a:r>
              <a:rPr lang="en-US" altLang="zh-CN" dirty="0" smtClean="0"/>
              <a:t>stack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following example,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en-US" altLang="zh-CN" dirty="0"/>
              <a:t>() method invokes </a:t>
            </a:r>
            <a:r>
              <a:rPr lang="en-US" altLang="zh-CN" dirty="0" err="1"/>
              <a:t>methodA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methodA</a:t>
            </a:r>
            <a:r>
              <a:rPr lang="en-US" altLang="zh-CN" dirty="0"/>
              <a:t>() calls </a:t>
            </a:r>
            <a:r>
              <a:rPr lang="en-US" altLang="zh-CN" dirty="0" err="1"/>
              <a:t>methodB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methodB</a:t>
            </a:r>
            <a:r>
              <a:rPr lang="en-US" altLang="zh-CN" dirty="0"/>
              <a:t>() calls </a:t>
            </a:r>
            <a:r>
              <a:rPr lang="en-US" altLang="zh-CN" dirty="0" err="1"/>
              <a:t>methodC</a:t>
            </a:r>
            <a:r>
              <a:rPr lang="en-US" altLang="zh-CN" dirty="0"/>
              <a:t>().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58" y="2764570"/>
            <a:ext cx="2816941" cy="34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MethodCallStackDemo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</a:t>
            </a:r>
            <a:r>
              <a:rPr lang="en-US" altLang="zh-CN" dirty="0">
                <a:solidFill>
                  <a:srgbClr val="0070C0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main()");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methodA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main()");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methodA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methodA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methodB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methodA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methodB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methodB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methodB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methodC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methodC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methodC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58" y="1564847"/>
            <a:ext cx="2816941" cy="34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Queue&lt;E&gt; &amp; </a:t>
            </a:r>
            <a:r>
              <a:rPr lang="en-US" altLang="zh-CN" dirty="0" err="1"/>
              <a:t>Deque</a:t>
            </a:r>
            <a:r>
              <a:rPr lang="en-US" altLang="zh-CN" dirty="0"/>
              <a:t>&lt;E&gt;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>
                <a:solidFill>
                  <a:srgbClr val="0070C0"/>
                </a:solidFill>
              </a:rPr>
              <a:t>Queue&lt;E</a:t>
            </a:r>
            <a:r>
              <a:rPr lang="en-US" altLang="zh-CN" dirty="0"/>
              <a:t>&gt; is a collection whose elements are added and removed in a specific order, typically in a </a:t>
            </a:r>
            <a:r>
              <a:rPr lang="en-US" altLang="zh-CN" dirty="0">
                <a:solidFill>
                  <a:srgbClr val="0070C0"/>
                </a:solidFill>
              </a:rPr>
              <a:t>first-in-first-out (FIFO) </a:t>
            </a:r>
            <a:r>
              <a:rPr lang="en-US" altLang="zh-CN" dirty="0"/>
              <a:t>manner.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 err="1">
                <a:solidFill>
                  <a:srgbClr val="0070C0"/>
                </a:solidFill>
              </a:rPr>
              <a:t>Deque</a:t>
            </a:r>
            <a:r>
              <a:rPr lang="en-US" altLang="zh-CN" dirty="0">
                <a:solidFill>
                  <a:srgbClr val="0070C0"/>
                </a:solidFill>
              </a:rPr>
              <a:t>&lt;E&gt;</a:t>
            </a:r>
            <a:r>
              <a:rPr lang="en-US" altLang="zh-CN" dirty="0"/>
              <a:t> (pronounced "deck" ) is a </a:t>
            </a:r>
            <a:r>
              <a:rPr lang="en-US" altLang="zh-CN" dirty="0">
                <a:solidFill>
                  <a:srgbClr val="0070C0"/>
                </a:solidFill>
              </a:rPr>
              <a:t>double-ended queue</a:t>
            </a:r>
            <a:r>
              <a:rPr lang="en-US" altLang="zh-CN" dirty="0"/>
              <a:t> that elements can be inserted and removed at both ends (head and tail) of the queue.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LinkedList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&lt;E&gt; is a double-linked list implementation of the List&lt;E&gt; interface, which is efficient for insertion and deletion of elements, in the expense of more complex structure.</a:t>
            </a:r>
          </a:p>
          <a:p>
            <a:r>
              <a:rPr lang="en-US" altLang="zh-CN" dirty="0" err="1"/>
              <a:t>LinkedList</a:t>
            </a:r>
            <a:r>
              <a:rPr lang="en-US" altLang="zh-CN" dirty="0"/>
              <a:t>&lt;E&gt; also implements Queue&lt;E&gt; and </a:t>
            </a:r>
            <a:r>
              <a:rPr lang="en-US" altLang="zh-CN" dirty="0" err="1"/>
              <a:t>Deque</a:t>
            </a:r>
            <a:r>
              <a:rPr lang="en-US" altLang="zh-CN" dirty="0"/>
              <a:t>&lt;E&gt; interfaces, and can be processed from both ends of the queue. It can serve as FIFO or LIFO queue.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 Set is a Collection that cannot contain duplicate elements.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three main implementations of Set </a:t>
            </a:r>
            <a:r>
              <a:rPr lang="en-US" altLang="zh-CN" dirty="0" smtClean="0"/>
              <a:t>interface:</a:t>
            </a:r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/>
              <a:t>, which stores its elements in a hash table, is the best-performing implementation; however it makes no guarantees concerning the order of iteration.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LinkedHashSet</a:t>
            </a:r>
            <a:r>
              <a:rPr lang="en-US" altLang="zh-CN" dirty="0"/>
              <a:t>, which is implemented as a hash table with a linked list running through it, orders its elements based on the order in which they were inserted into the set (insertion-order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err="1"/>
              <a:t>TreeSet</a:t>
            </a:r>
            <a:r>
              <a:rPr lang="en-US" altLang="zh-CN" dirty="0"/>
              <a:t>, which stores its elements in a red-black tree, orders its elements based on their values; it is substantially slower than </a:t>
            </a:r>
            <a:r>
              <a:rPr lang="en-US" altLang="zh-CN" dirty="0" err="1"/>
              <a:t>HashSet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3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map</a:t>
            </a:r>
            <a:r>
              <a:rPr lang="en-US" altLang="zh-CN" dirty="0"/>
              <a:t> is a collection of </a:t>
            </a:r>
            <a:r>
              <a:rPr lang="en-US" altLang="zh-CN" dirty="0">
                <a:solidFill>
                  <a:srgbClr val="00B0F0"/>
                </a:solidFill>
              </a:rPr>
              <a:t>key-value pairs</a:t>
            </a:r>
            <a:r>
              <a:rPr lang="en-US" altLang="zh-CN" dirty="0"/>
              <a:t>. Each key maps to one and only value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map cannot contain duplicate keys.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Maps are similar to linear arrays, except that an array uses an integer key to index and access its elements; whereas a map uses any arbitrary key (such as Strings or any objects</a:t>
            </a:r>
            <a:r>
              <a:rPr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9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Map&lt;K,V&gt;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interface </a:t>
            </a:r>
            <a:r>
              <a:rPr lang="en-US" altLang="zh-CN" sz="2400" dirty="0"/>
              <a:t>declares the following abstract methods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 smtClean="0"/>
          </a:p>
          <a:p>
            <a:pPr marL="342900" lvl="1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V </a:t>
            </a:r>
            <a:r>
              <a:rPr lang="en-US" altLang="zh-CN" sz="1800" dirty="0">
                <a:solidFill>
                  <a:srgbClr val="0070C0"/>
                </a:solidFill>
              </a:rPr>
              <a:t>get(Object key)      </a:t>
            </a:r>
            <a:r>
              <a:rPr lang="en-US" altLang="zh-CN" sz="1800" dirty="0"/>
              <a:t>// Returns the value of the specified key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V put(K key, V value)  </a:t>
            </a:r>
            <a:r>
              <a:rPr lang="en-US" altLang="zh-CN" sz="1800" dirty="0"/>
              <a:t>// Associate the specified value with the specified key</a:t>
            </a:r>
          </a:p>
          <a:p>
            <a:pPr marL="342900" lvl="1" indent="0">
              <a:buNone/>
            </a:pPr>
            <a:r>
              <a:rPr lang="en-US" altLang="zh-CN" sz="1800" dirty="0"/>
              <a:t>boolean </a:t>
            </a:r>
            <a:r>
              <a:rPr lang="en-US" altLang="zh-CN" sz="1800" dirty="0" err="1"/>
              <a:t>containsKey</a:t>
            </a:r>
            <a:r>
              <a:rPr lang="en-US" altLang="zh-CN" sz="1800" dirty="0"/>
              <a:t>(Object key)  // Is this map has specified key?</a:t>
            </a:r>
          </a:p>
          <a:p>
            <a:pPr marL="342900" lvl="1" indent="0">
              <a:buNone/>
            </a:pPr>
            <a:r>
              <a:rPr lang="en-US" altLang="zh-CN" sz="1800" dirty="0"/>
              <a:t>boolean </a:t>
            </a:r>
            <a:r>
              <a:rPr lang="en-US" altLang="zh-CN" sz="1800" dirty="0" err="1"/>
              <a:t>containsValue</a:t>
            </a:r>
            <a:r>
              <a:rPr lang="en-US" altLang="zh-CN" sz="1800" dirty="0"/>
              <a:t>(Object value)</a:t>
            </a:r>
          </a:p>
          <a:p>
            <a:pPr marL="342900" lvl="1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Set&lt;K</a:t>
            </a:r>
            <a:r>
              <a:rPr lang="en-US" altLang="zh-CN" sz="1800" dirty="0">
                <a:solidFill>
                  <a:srgbClr val="0070C0"/>
                </a:solidFill>
              </a:rPr>
              <a:t>&gt; </a:t>
            </a:r>
            <a:r>
              <a:rPr lang="en-US" altLang="zh-CN" sz="1800" dirty="0" err="1">
                <a:solidFill>
                  <a:srgbClr val="0070C0"/>
                </a:solidFill>
              </a:rPr>
              <a:t>keySet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en-US" altLang="zh-CN" sz="1800" dirty="0"/>
              <a:t>         // Returns a set view of the keys</a:t>
            </a:r>
          </a:p>
          <a:p>
            <a:pPr marL="342900" lvl="1" indent="0">
              <a:buNone/>
            </a:pPr>
            <a:r>
              <a:rPr lang="en-US" altLang="zh-CN" sz="1800" dirty="0"/>
              <a:t>Collection&lt;V&gt; values()  // Returns a collection view of the values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Set </a:t>
            </a:r>
            <a:r>
              <a:rPr lang="en-US" altLang="zh-CN" sz="1800" dirty="0" err="1">
                <a:solidFill>
                  <a:srgbClr val="0070C0"/>
                </a:solidFill>
              </a:rPr>
              <a:t>entrySet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en-US" altLang="zh-CN" sz="1800" dirty="0"/>
              <a:t>          // Returns a set view of the </a:t>
            </a:r>
            <a:r>
              <a:rPr lang="en-US" altLang="zh-CN" sz="1800" dirty="0" smtClean="0"/>
              <a:t>key-value</a:t>
            </a:r>
          </a:p>
          <a:p>
            <a:pPr marL="342900" lvl="1" indent="0">
              <a:buNone/>
            </a:pPr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47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three main implementations of Map interfaces: </a:t>
            </a:r>
            <a:r>
              <a:rPr lang="en-US" altLang="zh-CN" dirty="0" err="1"/>
              <a:t>HashMap</a:t>
            </a:r>
            <a:r>
              <a:rPr lang="en-US" altLang="zh-CN" dirty="0"/>
              <a:t>, </a:t>
            </a:r>
            <a:r>
              <a:rPr lang="en-US" altLang="zh-CN" dirty="0" err="1"/>
              <a:t>TreeMap</a:t>
            </a:r>
            <a:r>
              <a:rPr lang="en-US" altLang="zh-CN" dirty="0"/>
              <a:t>, and </a:t>
            </a:r>
            <a:r>
              <a:rPr lang="en-US" altLang="zh-CN" dirty="0" err="1"/>
              <a:t>LinkedHashMap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74" y="3282063"/>
            <a:ext cx="5879026" cy="28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HashMap</a:t>
            </a:r>
            <a:r>
              <a:rPr lang="en-US" altLang="zh-CN" dirty="0"/>
              <a:t> stores data into multiple singly linked lists of entries (also called buckets or bins). </a:t>
            </a:r>
            <a:endParaRPr lang="en-US" altLang="zh-CN" dirty="0" smtClean="0"/>
          </a:p>
          <a:p>
            <a:r>
              <a:rPr lang="en-US" altLang="zh-CN" dirty="0"/>
              <a:t>All the keys with the same hash value are put in the same linked list (bucket).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6" y="3607929"/>
            <a:ext cx="3945360" cy="28807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839" y="6488668"/>
            <a:ext cx="4073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https://en.wikipedia.org/wiki/Hash_table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01" y="3585477"/>
            <a:ext cx="4482373" cy="30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 Java, every </a:t>
            </a:r>
            <a:r>
              <a:rPr lang="en-US" altLang="zh-CN" dirty="0"/>
              <a:t>class implicitly or explicitly provides a </a:t>
            </a:r>
            <a:r>
              <a:rPr lang="en-US" altLang="zh-CN" dirty="0" err="1">
                <a:solidFill>
                  <a:srgbClr val="0070C0"/>
                </a:solidFill>
              </a:rPr>
              <a:t>hashCode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en-US" altLang="zh-CN" dirty="0"/>
              <a:t>method, which digests the data stored in an instance of the class into a single hash value (a 32-bit signed integer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This </a:t>
            </a:r>
            <a:r>
              <a:rPr lang="en-US" altLang="zh-CN" dirty="0" smtClean="0"/>
              <a:t>property </a:t>
            </a:r>
            <a:r>
              <a:rPr lang="en-US" altLang="zh-CN" dirty="0"/>
              <a:t>is important to the performance of hash tables and other data structures that store objects in groups  based on their computed hash values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All the classes inherit a basic hash scheme from the fundamental base class </a:t>
            </a:r>
            <a:r>
              <a:rPr lang="en-US" altLang="zh-CN" dirty="0" err="1">
                <a:solidFill>
                  <a:srgbClr val="0070C0"/>
                </a:solidFill>
              </a:rPr>
              <a:t>java.lang.Object</a:t>
            </a:r>
            <a:r>
              <a:rPr lang="en-US" altLang="zh-CN" dirty="0"/>
              <a:t>, but instead many override this to provide a hash function that better handles their specific </a:t>
            </a:r>
            <a:r>
              <a:rPr lang="en-US" altLang="zh-CN" dirty="0" smtClean="0"/>
              <a:t>data.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than arrays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we can use an array to store a group of elements of the same type (either primitives or objects).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array, however, does not support so-called </a:t>
            </a:r>
            <a:r>
              <a:rPr lang="en-US" altLang="zh-CN" dirty="0">
                <a:solidFill>
                  <a:srgbClr val="00B0F0"/>
                </a:solidFill>
              </a:rPr>
              <a:t>dynamic allocation </a:t>
            </a:r>
            <a:r>
              <a:rPr lang="en-US" altLang="zh-CN" dirty="0"/>
              <a:t>- it has a fixed length which cannot be changed once allocated. </a:t>
            </a:r>
            <a:endParaRPr lang="en-US" altLang="zh-CN" dirty="0" smtClean="0"/>
          </a:p>
          <a:p>
            <a:r>
              <a:rPr lang="en-US" altLang="zh-CN" dirty="0" smtClean="0"/>
              <a:t>Furthermore</a:t>
            </a:r>
            <a:r>
              <a:rPr lang="en-US" altLang="zh-CN" dirty="0"/>
              <a:t>, array is a simple linear structure. Many applications may require more complex data structure such as linked list, stack, hash table, sets, or trees.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72" y="0"/>
            <a:ext cx="2403328" cy="1978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908"/>
            <a:ext cx="2058162" cy="15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WordCounterDemo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HashMap</a:t>
            </a:r>
            <a:r>
              <a:rPr lang="en-US" altLang="zh-CN" dirty="0" smtClean="0">
                <a:solidFill>
                  <a:srgbClr val="0070C0"/>
                </a:solidFill>
              </a:rPr>
              <a:t>&lt;String</a:t>
            </a:r>
            <a:r>
              <a:rPr lang="en-US" altLang="zh-CN" dirty="0">
                <a:solidFill>
                  <a:srgbClr val="0070C0"/>
                </a:solidFill>
              </a:rPr>
              <a:t>, String&gt; </a:t>
            </a:r>
            <a:r>
              <a:rPr lang="en-US" altLang="zh-CN" dirty="0" err="1">
                <a:solidFill>
                  <a:srgbClr val="0070C0"/>
                </a:solidFill>
              </a:rPr>
              <a:t>aMap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HashMap</a:t>
            </a:r>
            <a:r>
              <a:rPr lang="en-US" altLang="zh-CN" dirty="0">
                <a:solidFill>
                  <a:srgbClr val="0070C0"/>
                </a:solidFill>
              </a:rPr>
              <a:t>&lt;String, String&gt;();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("1", "Monday");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("2", "Tuesday");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("3", "Wednesday");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String </a:t>
            </a:r>
            <a:r>
              <a:rPr lang="en-US" altLang="zh-CN" dirty="0"/>
              <a:t>str1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err="1">
                <a:solidFill>
                  <a:srgbClr val="0070C0"/>
                </a:solidFill>
              </a:rPr>
              <a:t>aMap.get</a:t>
            </a:r>
            <a:r>
              <a:rPr lang="en-US" altLang="zh-CN" dirty="0">
                <a:solidFill>
                  <a:srgbClr val="0070C0"/>
                </a:solidFill>
              </a:rPr>
              <a:t>("1");  </a:t>
            </a:r>
            <a:r>
              <a:rPr lang="en-US" altLang="zh-CN" dirty="0">
                <a:solidFill>
                  <a:srgbClr val="00B050"/>
                </a:solidFill>
              </a:rPr>
              <a:t>// No need downcast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(str1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70C0"/>
                </a:solidFill>
              </a:rPr>
              <a:t>Set&lt;String</a:t>
            </a:r>
            <a:r>
              <a:rPr lang="en-US" altLang="zh-CN" dirty="0">
                <a:solidFill>
                  <a:srgbClr val="0070C0"/>
                </a:solidFill>
              </a:rPr>
              <a:t>&gt; keys = </a:t>
            </a:r>
            <a:r>
              <a:rPr lang="en-US" altLang="zh-CN" dirty="0" err="1">
                <a:solidFill>
                  <a:srgbClr val="0070C0"/>
                </a:solidFill>
              </a:rPr>
              <a:t>aMap.keySet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for </a:t>
            </a:r>
            <a:r>
              <a:rPr lang="en-US" altLang="zh-CN" dirty="0">
                <a:solidFill>
                  <a:srgbClr val="0070C0"/>
                </a:solidFill>
              </a:rPr>
              <a:t>(String </a:t>
            </a:r>
            <a:r>
              <a:rPr lang="en-US" altLang="zh-CN" dirty="0" err="1">
                <a:solidFill>
                  <a:srgbClr val="0070C0"/>
                </a:solidFill>
              </a:rPr>
              <a:t>str</a:t>
            </a:r>
            <a:r>
              <a:rPr lang="en-US" altLang="zh-CN" dirty="0">
                <a:solidFill>
                  <a:srgbClr val="0070C0"/>
                </a:solidFill>
              </a:rPr>
              <a:t> : keys)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</a:t>
            </a:r>
            <a:r>
              <a:rPr lang="en-US" altLang="zh-CN" dirty="0"/>
              <a:t>(":");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aMap.get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str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0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Counting Words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some English sentences, count and print the numbers of </a:t>
            </a:r>
            <a:r>
              <a:rPr lang="en-US" altLang="zh-CN" dirty="0" smtClean="0"/>
              <a:t>all the words </a:t>
            </a:r>
            <a:r>
              <a:rPr lang="en-US" altLang="zh-CN" dirty="0"/>
              <a:t>and each different words.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8" y="2961565"/>
            <a:ext cx="5388762" cy="26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492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WordCount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("input </a:t>
            </a:r>
            <a:r>
              <a:rPr lang="en-US" altLang="zh-CN" dirty="0" err="1"/>
              <a:t>english</a:t>
            </a:r>
            <a:r>
              <a:rPr lang="en-US" altLang="zh-CN" dirty="0"/>
              <a:t> sentences:");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Scanner in = new Scanner(System.in); 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String </a:t>
            </a:r>
            <a:r>
              <a:rPr lang="en-US" altLang="zh-CN" dirty="0" err="1"/>
              <a:t>sentances</a:t>
            </a:r>
            <a:r>
              <a:rPr lang="en-US" altLang="zh-CN" dirty="0"/>
              <a:t>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HashMap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dirty="0" err="1" smtClean="0">
                <a:solidFill>
                  <a:srgbClr val="0070C0"/>
                </a:solidFill>
              </a:rPr>
              <a:t>String,Integer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err="1">
                <a:solidFill>
                  <a:srgbClr val="0070C0"/>
                </a:solidFill>
              </a:rPr>
              <a:t>hm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HashMap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</a:rPr>
              <a:t>String,Integer</a:t>
            </a:r>
            <a:r>
              <a:rPr lang="en-US" altLang="zh-CN" dirty="0">
                <a:solidFill>
                  <a:srgbClr val="0070C0"/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StringTokenizer</a:t>
            </a:r>
            <a:r>
              <a:rPr lang="en-US" altLang="zh-CN" dirty="0" smtClean="0"/>
              <a:t> </a:t>
            </a:r>
            <a:r>
              <a:rPr lang="en-US" altLang="zh-CN" dirty="0" err="1"/>
              <a:t>itr</a:t>
            </a:r>
            <a:r>
              <a:rPr lang="en-US" altLang="zh-CN" dirty="0"/>
              <a:t> = new </a:t>
            </a:r>
            <a:r>
              <a:rPr lang="en-US" altLang="zh-CN" dirty="0" err="1"/>
              <a:t>StringTokenizer</a:t>
            </a:r>
            <a:r>
              <a:rPr lang="en-US" altLang="zh-CN" dirty="0"/>
              <a:t>(</a:t>
            </a:r>
            <a:r>
              <a:rPr lang="en-US" altLang="zh-CN" dirty="0" err="1"/>
              <a:t>sentances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totoal</a:t>
            </a:r>
            <a:r>
              <a:rPr lang="en-US" altLang="zh-CN" dirty="0"/>
              <a:t> numbers:"+</a:t>
            </a:r>
            <a:r>
              <a:rPr lang="en-US" altLang="zh-CN" dirty="0" err="1"/>
              <a:t>itr.countTokens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         while </a:t>
            </a:r>
            <a:r>
              <a:rPr lang="en-US" altLang="zh-CN" dirty="0"/>
              <a:t>(</a:t>
            </a:r>
            <a:r>
              <a:rPr lang="en-US" altLang="zh-CN" dirty="0" err="1"/>
              <a:t>itr.hasMoreTokens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	</a:t>
            </a:r>
            <a:r>
              <a:rPr lang="en-US" altLang="zh-CN" dirty="0" smtClean="0"/>
              <a:t>    String </a:t>
            </a:r>
            <a:r>
              <a:rPr lang="en-US" altLang="zh-CN" dirty="0"/>
              <a:t>word= </a:t>
            </a:r>
            <a:r>
              <a:rPr lang="en-US" altLang="zh-CN" dirty="0" err="1"/>
              <a:t>itr.nextToken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if </a:t>
            </a:r>
            <a:r>
              <a:rPr lang="en-US" altLang="zh-CN" dirty="0">
                <a:solidFill>
                  <a:srgbClr val="0070C0"/>
                </a:solidFill>
              </a:rPr>
              <a:t>(!</a:t>
            </a:r>
            <a:r>
              <a:rPr lang="en-US" altLang="zh-CN" dirty="0" err="1">
                <a:solidFill>
                  <a:srgbClr val="0070C0"/>
                </a:solidFill>
              </a:rPr>
              <a:t>hm.containsKey</a:t>
            </a:r>
            <a:r>
              <a:rPr lang="en-US" altLang="zh-CN" dirty="0">
                <a:solidFill>
                  <a:srgbClr val="0070C0"/>
                </a:solidFill>
              </a:rPr>
              <a:t>(word)){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hm.put</a:t>
            </a:r>
            <a:r>
              <a:rPr lang="en-US" altLang="zh-CN" dirty="0" smtClean="0">
                <a:solidFill>
                  <a:srgbClr val="0070C0"/>
                </a:solidFill>
              </a:rPr>
              <a:t>(word</a:t>
            </a:r>
            <a:r>
              <a:rPr lang="en-US" altLang="zh-CN" dirty="0">
                <a:solidFill>
                  <a:srgbClr val="0070C0"/>
                </a:solidFill>
              </a:rPr>
              <a:t>, 1);	    		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}</a:t>
            </a:r>
            <a:r>
              <a:rPr lang="en-US" altLang="zh-CN" dirty="0">
                <a:solidFill>
                  <a:srgbClr val="0070C0"/>
                </a:solidFill>
              </a:rPr>
              <a:t>else{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hm.put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word,hm.get</a:t>
            </a:r>
            <a:r>
              <a:rPr lang="en-US" altLang="zh-CN" dirty="0" smtClean="0">
                <a:solidFill>
                  <a:srgbClr val="0070C0"/>
                </a:solidFill>
              </a:rPr>
              <a:t>(word</a:t>
            </a:r>
            <a:r>
              <a:rPr lang="en-US" altLang="zh-CN" dirty="0">
                <a:solidFill>
                  <a:srgbClr val="0070C0"/>
                </a:solidFill>
              </a:rPr>
              <a:t>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()+1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>
                <a:solidFill>
                  <a:srgbClr val="0070C0"/>
                </a:solidFill>
              </a:rPr>
              <a:t>Set&lt;String&gt; keys = </a:t>
            </a:r>
            <a:r>
              <a:rPr lang="en-US" altLang="zh-CN" dirty="0" err="1">
                <a:solidFill>
                  <a:srgbClr val="0070C0"/>
                </a:solidFill>
              </a:rPr>
              <a:t>hm.keySet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   for 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 : keys)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+":</a:t>
            </a:r>
            <a:r>
              <a:rPr lang="en-US" altLang="zh-CN" dirty="0"/>
              <a:t>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hm.get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www3.ntu.edu.sg/home/ehchua/programming/java/J5c_Collection.html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www.tutorialspoint.com/java/java_collections.htm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Collection frameworks(</a:t>
            </a:r>
            <a:r>
              <a:rPr lang="zh-CN" altLang="en-US" dirty="0" smtClean="0"/>
              <a:t>集合框架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Generics(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Auto-boxing and auto-unboxing(</a:t>
            </a:r>
            <a:r>
              <a:rPr lang="zh-CN" altLang="en-US" dirty="0" smtClean="0"/>
              <a:t>自动装箱与拆箱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Enhanced for-loop(</a:t>
            </a:r>
            <a:r>
              <a:rPr lang="zh-CN" altLang="en-US" dirty="0"/>
              <a:t>加</a:t>
            </a:r>
            <a:r>
              <a:rPr lang="zh-CN" altLang="en-US" dirty="0" smtClean="0"/>
              <a:t>强型</a:t>
            </a:r>
            <a:r>
              <a:rPr lang="en-US" altLang="zh-CN" dirty="0" smtClean="0"/>
              <a:t>for</a:t>
            </a:r>
            <a:r>
              <a:rPr lang="zh-CN" altLang="en-US" dirty="0"/>
              <a:t>循环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Collection interfaces</a:t>
            </a:r>
          </a:p>
          <a:p>
            <a:pPr lvl="1"/>
            <a:r>
              <a:rPr lang="en-US" altLang="zh-CN" dirty="0" smtClean="0"/>
              <a:t>List </a:t>
            </a:r>
          </a:p>
          <a:p>
            <a:pPr lvl="2"/>
            <a:r>
              <a:rPr lang="en-US" altLang="zh-CN" dirty="0" err="1" smtClean="0"/>
              <a:t>ArrayList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Set*</a:t>
            </a:r>
          </a:p>
          <a:p>
            <a:pPr lvl="1"/>
            <a:r>
              <a:rPr lang="en-US" altLang="zh-CN" dirty="0" smtClean="0"/>
              <a:t>Queue*</a:t>
            </a:r>
          </a:p>
          <a:p>
            <a:pPr lvl="1"/>
            <a:r>
              <a:rPr lang="en-US" altLang="zh-CN" dirty="0" smtClean="0"/>
              <a:t>Map</a:t>
            </a:r>
          </a:p>
          <a:p>
            <a:pPr lvl="2"/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</a:t>
            </a:r>
            <a:r>
              <a:rPr lang="en-US" altLang="zh-CN" dirty="0" smtClean="0"/>
              <a:t>framework(</a:t>
            </a:r>
            <a:r>
              <a:rPr lang="zh-CN" altLang="en-US" dirty="0" smtClean="0"/>
              <a:t>集合框架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Java, dynamically allocated </a:t>
            </a:r>
            <a:r>
              <a:rPr lang="en-US" altLang="zh-CN" dirty="0">
                <a:solidFill>
                  <a:srgbClr val="00B0F0"/>
                </a:solidFill>
              </a:rPr>
              <a:t>data structures </a:t>
            </a:r>
            <a:r>
              <a:rPr lang="en-US" altLang="zh-CN" dirty="0"/>
              <a:t>(such as </a:t>
            </a:r>
            <a:r>
              <a:rPr lang="en-US" altLang="zh-CN" dirty="0" err="1"/>
              <a:t>ArrayList</a:t>
            </a:r>
            <a:r>
              <a:rPr lang="en-US" altLang="zh-CN" dirty="0"/>
              <a:t>, </a:t>
            </a:r>
            <a:r>
              <a:rPr lang="en-US" altLang="zh-CN" dirty="0" err="1"/>
              <a:t>LinkedList</a:t>
            </a:r>
            <a:r>
              <a:rPr lang="en-US" altLang="zh-CN" dirty="0"/>
              <a:t>, Vector, Stack, </a:t>
            </a:r>
            <a:r>
              <a:rPr lang="en-US" altLang="zh-CN" dirty="0" err="1"/>
              <a:t>HashSet</a:t>
            </a:r>
            <a:r>
              <a:rPr lang="en-US" altLang="zh-CN" dirty="0"/>
              <a:t>, </a:t>
            </a:r>
            <a:r>
              <a:rPr lang="en-US" altLang="zh-CN" dirty="0" err="1"/>
              <a:t>HashMap</a:t>
            </a:r>
            <a:r>
              <a:rPr lang="en-US" altLang="zh-CN" dirty="0"/>
              <a:t>, </a:t>
            </a:r>
            <a:r>
              <a:rPr lang="en-US" altLang="zh-CN" dirty="0" err="1"/>
              <a:t>Hashtable</a:t>
            </a:r>
            <a:r>
              <a:rPr lang="en-US" altLang="zh-CN" dirty="0"/>
              <a:t>) are supported in a unified architecture called the </a:t>
            </a:r>
            <a:r>
              <a:rPr lang="en-US" altLang="zh-CN" dirty="0">
                <a:solidFill>
                  <a:srgbClr val="00B0F0"/>
                </a:solidFill>
              </a:rPr>
              <a:t>Collection Framework</a:t>
            </a:r>
            <a:r>
              <a:rPr lang="en-US" altLang="zh-CN" dirty="0"/>
              <a:t>, which mandates the common behaviors of all the classes.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collection</a:t>
            </a:r>
            <a:r>
              <a:rPr lang="en-US" altLang="zh-CN" dirty="0"/>
              <a:t>, as its name implied, is simply an object that holds a collection (or a group, a container) of objects. Each item in a collection is called an element.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framework</a:t>
            </a:r>
            <a:r>
              <a:rPr lang="en-US" altLang="zh-CN" dirty="0"/>
              <a:t>, by definition, is a set of interfaces that force you to adopt some design practices. A well-designed framework can improve your productivity and provide ease of maintenance.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9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3524</Words>
  <Application>Microsoft Office PowerPoint</Application>
  <PresentationFormat>全屏显示(4:3)</PresentationFormat>
  <Paragraphs>597</Paragraphs>
  <Slides>64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楷体</vt:lpstr>
      <vt:lpstr>宋体</vt:lpstr>
      <vt:lpstr>Arial</vt:lpstr>
      <vt:lpstr>Calibri</vt:lpstr>
      <vt:lpstr>Office Theme</vt:lpstr>
      <vt:lpstr>Java Programming</vt:lpstr>
      <vt:lpstr>Input students</vt:lpstr>
      <vt:lpstr>PowerPoint 演示文稿</vt:lpstr>
      <vt:lpstr>PowerPoint 演示文稿</vt:lpstr>
      <vt:lpstr>Problems</vt:lpstr>
      <vt:lpstr>More than arrays</vt:lpstr>
      <vt:lpstr>Outline</vt:lpstr>
      <vt:lpstr>Collection framework(集合框架)</vt:lpstr>
      <vt:lpstr>Collection framework</vt:lpstr>
      <vt:lpstr>Collection framework</vt:lpstr>
      <vt:lpstr>Collection framework</vt:lpstr>
      <vt:lpstr>Generics(泛型)</vt:lpstr>
      <vt:lpstr>Advantages of Generics</vt:lpstr>
      <vt:lpstr>Generics</vt:lpstr>
      <vt:lpstr>Auto-boxing and unboxing</vt:lpstr>
      <vt:lpstr>Auto-boxing and unboxing</vt:lpstr>
      <vt:lpstr>Auto-boxing and unboxing</vt:lpstr>
      <vt:lpstr>Enhanced for-loop(加强型for循环)</vt:lpstr>
      <vt:lpstr>The Collection Interfaces(集合接口)</vt:lpstr>
      <vt:lpstr>Extending an interface(接口继承)</vt:lpstr>
      <vt:lpstr>PowerPoint 演示文稿</vt:lpstr>
      <vt:lpstr>Collection&lt;E&gt; interface</vt:lpstr>
      <vt:lpstr>Collection&lt;E&gt; interface</vt:lpstr>
      <vt:lpstr>Collection&lt;E&gt; interface</vt:lpstr>
      <vt:lpstr>Sub-interfaces of Collection&lt;E&gt;</vt:lpstr>
      <vt:lpstr>List&lt;E&gt;</vt:lpstr>
      <vt:lpstr>List&lt;E&gt;</vt:lpstr>
      <vt:lpstr>List&lt;E&gt;</vt:lpstr>
      <vt:lpstr>ArrayList&lt;E&gt; &amp; Vector&lt;E&gt;</vt:lpstr>
      <vt:lpstr>PowerPoint 演示文稿</vt:lpstr>
      <vt:lpstr>Conversion between Array and List</vt:lpstr>
      <vt:lpstr>PowerPoint 演示文稿</vt:lpstr>
      <vt:lpstr>PowerPoint 演示文稿</vt:lpstr>
      <vt:lpstr>Iterable&lt;E&gt; &amp; Iterator&lt;E&gt;interface</vt:lpstr>
      <vt:lpstr>Iterator&lt;E&gt;  interface</vt:lpstr>
      <vt:lpstr>Traversal(遍历) using Iterator</vt:lpstr>
      <vt:lpstr>Traversal using enhanced for</vt:lpstr>
      <vt:lpstr>Ordering, Sorting &amp; Searching</vt:lpstr>
      <vt:lpstr>java.lang.Comparable&lt;T&gt; Interface</vt:lpstr>
      <vt:lpstr>java.util.Comparator&lt;T&gt; Interface</vt:lpstr>
      <vt:lpstr>Input and sort the students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Reverse the sorting results</vt:lpstr>
      <vt:lpstr>Stack&lt;E&gt; </vt:lpstr>
      <vt:lpstr>Stack&lt;E&gt;</vt:lpstr>
      <vt:lpstr>Stack&lt;E&gt;</vt:lpstr>
      <vt:lpstr>PowerPoint 演示文稿</vt:lpstr>
      <vt:lpstr>Queue&lt;E&gt; &amp; Deque&lt;E&gt; </vt:lpstr>
      <vt:lpstr>LinkedList</vt:lpstr>
      <vt:lpstr>Set</vt:lpstr>
      <vt:lpstr>Map</vt:lpstr>
      <vt:lpstr>Map&lt;K,V&gt;</vt:lpstr>
      <vt:lpstr>Map</vt:lpstr>
      <vt:lpstr>HashMap</vt:lpstr>
      <vt:lpstr>hashCode() method</vt:lpstr>
      <vt:lpstr>PowerPoint 演示文稿</vt:lpstr>
      <vt:lpstr>Counting Words</vt:lpstr>
      <vt:lpstr>PowerPoint 演示文稿</vt:lpstr>
      <vt:lpstr>Reading materials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647</cp:revision>
  <cp:lastPrinted>2017-01-15T05:40:42Z</cp:lastPrinted>
  <dcterms:created xsi:type="dcterms:W3CDTF">2016-09-13T14:28:44Z</dcterms:created>
  <dcterms:modified xsi:type="dcterms:W3CDTF">2018-06-19T01:00:35Z</dcterms:modified>
</cp:coreProperties>
</file>