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2" r:id="rId3"/>
    <p:sldId id="327" r:id="rId4"/>
    <p:sldId id="303" r:id="rId5"/>
    <p:sldId id="304" r:id="rId6"/>
    <p:sldId id="305" r:id="rId7"/>
    <p:sldId id="307" r:id="rId8"/>
    <p:sldId id="313" r:id="rId9"/>
    <p:sldId id="310" r:id="rId10"/>
    <p:sldId id="297" r:id="rId11"/>
    <p:sldId id="314" r:id="rId12"/>
    <p:sldId id="315" r:id="rId13"/>
    <p:sldId id="316" r:id="rId14"/>
    <p:sldId id="320" r:id="rId15"/>
    <p:sldId id="319" r:id="rId16"/>
    <p:sldId id="335" r:id="rId17"/>
    <p:sldId id="334" r:id="rId18"/>
    <p:sldId id="333" r:id="rId19"/>
    <p:sldId id="317" r:id="rId20"/>
    <p:sldId id="330" r:id="rId21"/>
    <p:sldId id="325" r:id="rId22"/>
    <p:sldId id="331" r:id="rId23"/>
    <p:sldId id="332" r:id="rId24"/>
    <p:sldId id="322" r:id="rId25"/>
    <p:sldId id="323" r:id="rId26"/>
    <p:sldId id="321" r:id="rId27"/>
    <p:sldId id="329" r:id="rId28"/>
    <p:sldId id="281" r:id="rId29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旭东" initials="X" lastIdx="1" clrIdx="0">
    <p:extLst>
      <p:ext uri="{19B8F6BF-5375-455C-9EA6-DF929625EA0E}">
        <p15:presenceInfo xmlns:p15="http://schemas.microsoft.com/office/powerpoint/2012/main" userId="刘旭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3D67D-B8DC-4CF4-B0F7-F17766C68161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EE029-3A84-4E81-9E28-9DDA31B1E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293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39196-B184-4ED3-ACA3-81C7BF2CC995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04AFB-5D29-4DE4-B9CB-B7E221E9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2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BA410-DFA9-4839-9F91-7376AA7E71B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02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 b="1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dirty="0" smtClean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4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27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1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3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4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5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6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43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2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4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2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4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D0F35-082B-44F0-BB91-68C18FBCC343}" type="datetimeFigureOut">
              <a:rPr lang="zh-CN" altLang="en-US" smtClean="0"/>
              <a:pPr/>
              <a:t>2018/6/18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F9BF-70D2-4F4A-82B1-87953B00D5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8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Java Programming</a:t>
            </a:r>
            <a:endParaRPr lang="zh-CN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Exceptions</a:t>
            </a:r>
          </a:p>
          <a:p>
            <a:r>
              <a:rPr lang="zh-CN" altLang="en-US" sz="2800" dirty="0"/>
              <a:t>异常</a:t>
            </a:r>
            <a:endParaRPr lang="en-US" altLang="zh-CN" sz="28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882" y="303648"/>
            <a:ext cx="2168235" cy="216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Separation of concerns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16586" cy="435133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If you decide </a:t>
            </a:r>
            <a:r>
              <a:rPr lang="en-US" altLang="zh-CN" dirty="0"/>
              <a:t>not to handle the exception in the current method, </a:t>
            </a:r>
            <a:r>
              <a:rPr lang="en-US" altLang="zh-CN" dirty="0" smtClean="0"/>
              <a:t>you can throw </a:t>
            </a:r>
            <a:r>
              <a:rPr lang="en-US" altLang="zh-CN" dirty="0"/>
              <a:t>the exception up the call stack for the next higher-level method to handle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java.util.Scanner</a:t>
            </a:r>
            <a:r>
              <a:rPr lang="en-US" altLang="zh-CN" dirty="0"/>
              <a:t>;</a:t>
            </a:r>
          </a:p>
          <a:p>
            <a:pPr marL="34290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java.io.File</a:t>
            </a:r>
            <a:r>
              <a:rPr lang="en-US" altLang="zh-CN" dirty="0"/>
              <a:t>;</a:t>
            </a:r>
          </a:p>
          <a:p>
            <a:pPr marL="34290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java.io.FileNotFoundException</a:t>
            </a:r>
            <a:r>
              <a:rPr lang="en-US" altLang="zh-CN" dirty="0"/>
              <a:t>;</a:t>
            </a:r>
          </a:p>
          <a:p>
            <a:pPr marL="342900" lvl="1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ScannerFromFileWithThrow</a:t>
            </a:r>
            <a:r>
              <a:rPr lang="en-US" altLang="zh-CN" dirty="0"/>
              <a:t> {</a:t>
            </a:r>
          </a:p>
          <a:p>
            <a:pPr marL="342900" lvl="1" indent="0">
              <a:buNone/>
            </a:pPr>
            <a:r>
              <a:rPr lang="en-US" altLang="zh-CN" dirty="0"/>
              <a:t>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rgbClr val="00B0F0"/>
                </a:solidFill>
              </a:rPr>
              <a:t>throws </a:t>
            </a:r>
            <a:r>
              <a:rPr lang="en-US" altLang="zh-CN" dirty="0" err="1">
                <a:solidFill>
                  <a:srgbClr val="00B0F0"/>
                </a:solidFill>
              </a:rPr>
              <a:t>FileNotFoundException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/>
              <a:t>{  </a:t>
            </a:r>
          </a:p>
          <a:p>
            <a:pPr marL="342900" lvl="1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en-US" altLang="zh-CN" dirty="0">
                <a:solidFill>
                  <a:srgbClr val="00B050"/>
                </a:solidFill>
              </a:rPr>
              <a:t>to be handled by next higher-level method</a:t>
            </a:r>
          </a:p>
          <a:p>
            <a:pPr marL="342900" lvl="1" indent="0">
              <a:buNone/>
            </a:pPr>
            <a:r>
              <a:rPr lang="en-US" altLang="zh-CN" dirty="0"/>
              <a:t>      Scanner in = new Scanner(new File("test.in"));   </a:t>
            </a:r>
          </a:p>
          <a:p>
            <a:pPr marL="342900" lvl="1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en-US" altLang="zh-CN" dirty="0">
                <a:solidFill>
                  <a:srgbClr val="00B050"/>
                </a:solidFill>
              </a:rPr>
              <a:t>main logic here ...</a:t>
            </a:r>
          </a:p>
          <a:p>
            <a:pPr marL="342900" lvl="1" indent="0">
              <a:buNone/>
            </a:pPr>
            <a:r>
              <a:rPr lang="en-US" altLang="zh-CN" dirty="0"/>
              <a:t>   }</a:t>
            </a:r>
          </a:p>
          <a:p>
            <a:pPr marL="34290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87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Exception Classes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915" y="1884055"/>
            <a:ext cx="6472169" cy="3864367"/>
          </a:xfrm>
        </p:spPr>
      </p:pic>
      <p:sp>
        <p:nvSpPr>
          <p:cNvPr id="3" name="Rectangle 2"/>
          <p:cNvSpPr/>
          <p:nvPr/>
        </p:nvSpPr>
        <p:spPr>
          <a:xfrm>
            <a:off x="628650" y="6108043"/>
            <a:ext cx="6935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https://docs.oracle.com/javase/tutorial/essential/exceptions/</a:t>
            </a:r>
          </a:p>
        </p:txBody>
      </p:sp>
    </p:spTree>
    <p:extLst>
      <p:ext uri="{BB962C8B-B14F-4D97-AF65-F5344CB8AC3E}">
        <p14:creationId xmlns:p14="http://schemas.microsoft.com/office/powerpoint/2010/main" val="16929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 vs Exception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The Error class 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lvl="1"/>
            <a:r>
              <a:rPr lang="en-US" altLang="zh-CN" dirty="0" smtClean="0"/>
              <a:t>describes </a:t>
            </a:r>
            <a:r>
              <a:rPr lang="en-US" altLang="zh-CN" dirty="0">
                <a:solidFill>
                  <a:srgbClr val="FF0000"/>
                </a:solidFill>
              </a:rPr>
              <a:t>internal system errors </a:t>
            </a:r>
            <a:r>
              <a:rPr lang="en-US" altLang="zh-CN" dirty="0"/>
              <a:t>(e.g., </a:t>
            </a:r>
            <a:r>
              <a:rPr lang="en-US" altLang="zh-CN" dirty="0" err="1"/>
              <a:t>VirtualMachineError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LinkageError</a:t>
            </a:r>
            <a:r>
              <a:rPr lang="en-US" altLang="zh-CN" dirty="0" smtClean="0"/>
              <a:t>) </a:t>
            </a:r>
            <a:r>
              <a:rPr lang="en-US" altLang="zh-CN" dirty="0"/>
              <a:t>that rarely occur.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such an error occurs, </a:t>
            </a:r>
            <a:r>
              <a:rPr lang="en-US" altLang="zh-CN" dirty="0" smtClean="0"/>
              <a:t>there </a:t>
            </a:r>
            <a:r>
              <a:rPr lang="en-US" altLang="zh-CN" dirty="0"/>
              <a:t>is little that you can do and </a:t>
            </a:r>
            <a:r>
              <a:rPr lang="en-US" altLang="zh-CN" dirty="0">
                <a:solidFill>
                  <a:srgbClr val="FF0000"/>
                </a:solidFill>
              </a:rPr>
              <a:t>the program will be terminated by the </a:t>
            </a:r>
            <a:r>
              <a:rPr lang="en-US" altLang="zh-CN" dirty="0" smtClean="0">
                <a:solidFill>
                  <a:srgbClr val="FF0000"/>
                </a:solidFill>
              </a:rPr>
              <a:t>Java runtime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00B0F0"/>
                </a:solidFill>
              </a:rPr>
              <a:t>The Exception class </a:t>
            </a:r>
          </a:p>
          <a:p>
            <a:pPr lvl="1"/>
            <a:r>
              <a:rPr lang="en-US" altLang="zh-CN" dirty="0" smtClean="0"/>
              <a:t>describes the error caused by your program (e.g. </a:t>
            </a:r>
            <a:r>
              <a:rPr lang="en-US" altLang="zh-CN" dirty="0" err="1" smtClean="0"/>
              <a:t>FileNotFoundException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IOException</a:t>
            </a:r>
            <a:r>
              <a:rPr lang="en-US" altLang="zh-CN" dirty="0" smtClean="0"/>
              <a:t>). 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These errors could be caught and handled by your program </a:t>
            </a:r>
            <a:r>
              <a:rPr lang="en-US" altLang="zh-CN" dirty="0" smtClean="0"/>
              <a:t>(e.g., perform an alternate action or do a graceful exit by closing all the files, network and database connections).</a:t>
            </a:r>
          </a:p>
        </p:txBody>
      </p:sp>
    </p:spTree>
    <p:extLst>
      <p:ext uri="{BB962C8B-B14F-4D97-AF65-F5344CB8AC3E}">
        <p14:creationId xmlns:p14="http://schemas.microsoft.com/office/powerpoint/2010/main" val="327762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Checked vs. Unchecked </a:t>
            </a:r>
            <a:r>
              <a:rPr lang="en-US" altLang="zh-CN" dirty="0" smtClean="0"/>
              <a:t>Exceptions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checked exceptions</a:t>
            </a:r>
          </a:p>
          <a:p>
            <a:pPr lvl="1"/>
            <a:r>
              <a:rPr lang="en-US" altLang="zh-CN" dirty="0"/>
              <a:t>They are checked by the compiler and must be caught or declared to be thrown.</a:t>
            </a:r>
            <a:endParaRPr lang="zh-CN" altLang="en-US" dirty="0"/>
          </a:p>
          <a:p>
            <a:r>
              <a:rPr lang="en-US" altLang="zh-CN" dirty="0" smtClean="0">
                <a:solidFill>
                  <a:srgbClr val="00B0F0"/>
                </a:solidFill>
              </a:rPr>
              <a:t>unchecked </a:t>
            </a:r>
            <a:r>
              <a:rPr lang="en-US" altLang="zh-CN" dirty="0">
                <a:solidFill>
                  <a:srgbClr val="00B0F0"/>
                </a:solidFill>
              </a:rPr>
              <a:t>exceptions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lvl="1"/>
            <a:r>
              <a:rPr lang="en-US" altLang="zh-CN" dirty="0" smtClean="0"/>
              <a:t>These </a:t>
            </a:r>
            <a:r>
              <a:rPr lang="en-US" altLang="zh-CN" dirty="0"/>
              <a:t>exceptions are not checked by the compiler, and hence, need not be caught or declared to be thrown in your program. </a:t>
            </a:r>
            <a:endParaRPr lang="en-US" altLang="zh-CN" dirty="0" smtClean="0"/>
          </a:p>
          <a:p>
            <a:pPr lvl="1"/>
            <a:r>
              <a:rPr lang="en-US" altLang="zh-CN" dirty="0"/>
              <a:t>This is because there is not much you can do with these exceptions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If these exceptions are nor caught by any method, the program will be terminated by the Java runtime.</a:t>
            </a:r>
          </a:p>
        </p:txBody>
      </p:sp>
    </p:spTree>
    <p:extLst>
      <p:ext uri="{BB962C8B-B14F-4D97-AF65-F5344CB8AC3E}">
        <p14:creationId xmlns:p14="http://schemas.microsoft.com/office/powerpoint/2010/main" val="19422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50103" cy="1325563"/>
          </a:xfrm>
        </p:spPr>
        <p:txBody>
          <a:bodyPr/>
          <a:lstStyle/>
          <a:p>
            <a:r>
              <a:rPr lang="en-US" altLang="zh-CN" dirty="0" smtClean="0"/>
              <a:t>Checked Exceptions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If a method declares an exception in its signature, you cannot use this method without handling the exception - you can't compile the program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java.util.Scanner</a:t>
            </a:r>
            <a:r>
              <a:rPr lang="en-US" altLang="zh-CN" dirty="0"/>
              <a:t>;</a:t>
            </a:r>
          </a:p>
          <a:p>
            <a:pPr marL="34290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java.io.File</a:t>
            </a:r>
            <a:r>
              <a:rPr lang="en-US" altLang="zh-CN" dirty="0"/>
              <a:t>;</a:t>
            </a:r>
          </a:p>
          <a:p>
            <a:pPr marL="342900" lvl="1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ScannerFromFile</a:t>
            </a:r>
            <a:r>
              <a:rPr lang="en-US" altLang="zh-CN" dirty="0"/>
              <a:t> {</a:t>
            </a:r>
          </a:p>
          <a:p>
            <a:pPr marL="342900" lvl="1" indent="0">
              <a:buNone/>
            </a:pPr>
            <a:r>
              <a:rPr lang="en-US" altLang="zh-CN" dirty="0"/>
              <a:t>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342900" lvl="1" indent="0">
              <a:buNone/>
            </a:pPr>
            <a:r>
              <a:rPr lang="en-US" altLang="zh-CN" dirty="0"/>
              <a:t>      Scanner in = new Scanner(new File("test.in"));</a:t>
            </a:r>
          </a:p>
          <a:p>
            <a:pPr marL="342900" lvl="1" indent="0">
              <a:buNone/>
            </a:pPr>
            <a:r>
              <a:rPr lang="en-US" altLang="zh-CN" dirty="0"/>
              <a:t>      // do something ...</a:t>
            </a:r>
          </a:p>
          <a:p>
            <a:pPr marL="342900" lvl="1" indent="0">
              <a:buNone/>
            </a:pPr>
            <a:r>
              <a:rPr lang="en-US" altLang="zh-CN" dirty="0"/>
              <a:t>   }</a:t>
            </a:r>
          </a:p>
          <a:p>
            <a:pPr marL="34290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091" y="2911084"/>
            <a:ext cx="5962662" cy="35500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133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Checked Exceptions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 checked exception </a:t>
            </a:r>
            <a:r>
              <a:rPr lang="en-US" altLang="zh-CN" dirty="0" smtClean="0"/>
              <a:t>must </a:t>
            </a:r>
            <a:r>
              <a:rPr lang="en-US" altLang="zh-CN" dirty="0"/>
              <a:t>be either caught or declared in the method in which it is </a:t>
            </a:r>
            <a:r>
              <a:rPr lang="en-US" altLang="zh-CN" dirty="0" smtClean="0"/>
              <a:t>thrown.</a:t>
            </a:r>
          </a:p>
          <a:p>
            <a:r>
              <a:rPr lang="en-US" altLang="zh-CN" dirty="0" smtClean="0"/>
              <a:t>As </a:t>
            </a:r>
            <a:r>
              <a:rPr lang="en-US" altLang="zh-CN" dirty="0"/>
              <a:t>an example, </a:t>
            </a:r>
            <a:r>
              <a:rPr lang="en-US" altLang="zh-CN" dirty="0" smtClean="0"/>
              <a:t>the </a:t>
            </a:r>
            <a:r>
              <a:rPr lang="en-US" altLang="zh-CN" dirty="0"/>
              <a:t>signature of the Scanner's constructor with a File argument is given as follows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sz="2000" dirty="0"/>
              <a:t>public Scanner(File source) </a:t>
            </a:r>
            <a:r>
              <a:rPr lang="en-US" altLang="zh-CN" sz="2000" dirty="0">
                <a:solidFill>
                  <a:srgbClr val="00B0F0"/>
                </a:solidFill>
              </a:rPr>
              <a:t>throws </a:t>
            </a:r>
            <a:r>
              <a:rPr lang="en-US" altLang="zh-CN" sz="2000" dirty="0" err="1">
                <a:solidFill>
                  <a:srgbClr val="00B0F0"/>
                </a:solidFill>
              </a:rPr>
              <a:t>FileNotFoundException</a:t>
            </a:r>
            <a:r>
              <a:rPr lang="en-US" altLang="zh-CN" sz="2000" dirty="0" smtClean="0">
                <a:solidFill>
                  <a:srgbClr val="00B0F0"/>
                </a:solidFill>
              </a:rPr>
              <a:t>;</a:t>
            </a:r>
          </a:p>
          <a:p>
            <a:r>
              <a:rPr lang="en-US" altLang="zh-CN" dirty="0" smtClean="0"/>
              <a:t>By </a:t>
            </a:r>
            <a:r>
              <a:rPr lang="en-US" altLang="zh-CN" dirty="0"/>
              <a:t>declaring the exceptions in the method's signature, programmers are made to aware of the exceptional conditions in using the method.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7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Catching the Checked Exceptions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java.util.Scanner</a:t>
            </a:r>
            <a:r>
              <a:rPr lang="en-US" altLang="zh-CN" dirty="0"/>
              <a:t>;</a:t>
            </a:r>
          </a:p>
          <a:p>
            <a:pPr marL="34290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java.io.File</a:t>
            </a:r>
            <a:r>
              <a:rPr lang="en-US" altLang="zh-CN" dirty="0" smtClean="0"/>
              <a:t>;</a:t>
            </a:r>
          </a:p>
          <a:p>
            <a:pPr marL="34290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java.io.FileNotFoundException</a:t>
            </a:r>
            <a:r>
              <a:rPr lang="en-US" altLang="zh-CN" dirty="0"/>
              <a:t>;</a:t>
            </a:r>
          </a:p>
          <a:p>
            <a:pPr marL="342900" lvl="1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ScannerFromFile</a:t>
            </a:r>
            <a:r>
              <a:rPr lang="en-US" altLang="zh-CN" dirty="0"/>
              <a:t> {</a:t>
            </a:r>
          </a:p>
          <a:p>
            <a:pPr marL="342900" lvl="1" indent="0">
              <a:buNone/>
            </a:pPr>
            <a:r>
              <a:rPr lang="en-US" altLang="zh-CN" dirty="0"/>
              <a:t>   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{</a:t>
            </a:r>
          </a:p>
          <a:p>
            <a:pPr marL="3429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try{</a:t>
            </a:r>
            <a:endParaRPr lang="en-US" altLang="zh-CN" dirty="0"/>
          </a:p>
          <a:p>
            <a:pPr marL="342900" lvl="1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      Scanner </a:t>
            </a:r>
            <a:r>
              <a:rPr lang="en-US" altLang="zh-CN" dirty="0"/>
              <a:t>in = new Scanner(new File("test.in"));</a:t>
            </a:r>
          </a:p>
          <a:p>
            <a:pPr marL="342900" lvl="1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      </a:t>
            </a:r>
            <a:r>
              <a:rPr lang="en-US" altLang="zh-CN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zh-CN" dirty="0" smtClean="0">
                <a:solidFill>
                  <a:srgbClr val="FF0000"/>
                </a:solidFill>
              </a:rPr>
              <a:t>(“opening file!”); </a:t>
            </a:r>
            <a:r>
              <a:rPr lang="en-US" altLang="zh-CN" dirty="0" smtClean="0">
                <a:solidFill>
                  <a:srgbClr val="00B050"/>
                </a:solidFill>
              </a:rPr>
              <a:t>//not be executed</a:t>
            </a:r>
          </a:p>
          <a:p>
            <a:pPr marL="3429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}</a:t>
            </a:r>
            <a:r>
              <a:rPr lang="en-US" altLang="zh-CN" dirty="0" smtClean="0">
                <a:solidFill>
                  <a:srgbClr val="0070C0"/>
                </a:solidFill>
              </a:rPr>
              <a:t>catch(</a:t>
            </a:r>
            <a:r>
              <a:rPr lang="en-US" altLang="zh-CN" dirty="0" err="1">
                <a:solidFill>
                  <a:srgbClr val="0070C0"/>
                </a:solidFill>
              </a:rPr>
              <a:t>FileNotFoundException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e){</a:t>
            </a:r>
          </a:p>
          <a:p>
            <a:pPr marL="3429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smtClean="0">
                <a:solidFill>
                  <a:srgbClr val="FF0000"/>
                </a:solidFill>
              </a:rPr>
              <a:t>e.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printStackTrace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</a:p>
          <a:p>
            <a:pPr marL="3429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}</a:t>
            </a:r>
          </a:p>
          <a:p>
            <a:pPr marL="3429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>
                <a:solidFill>
                  <a:srgbClr val="FF0000"/>
                </a:solidFill>
              </a:rPr>
              <a:t>System.out.println</a:t>
            </a:r>
            <a:r>
              <a:rPr lang="en-US" altLang="zh-CN" dirty="0" smtClean="0">
                <a:solidFill>
                  <a:srgbClr val="FF0000"/>
                </a:solidFill>
              </a:rPr>
              <a:t>(“Here am I”);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altLang="zh-CN" dirty="0" smtClean="0"/>
              <a:t>   </a:t>
            </a:r>
            <a:r>
              <a:rPr lang="en-US" altLang="zh-CN" dirty="0"/>
              <a:t>}</a:t>
            </a:r>
          </a:p>
          <a:p>
            <a:pPr marL="34290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82" y="5286807"/>
            <a:ext cx="68580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9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Throwing Checked Exceptions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java.util.Scanner</a:t>
            </a:r>
            <a:r>
              <a:rPr lang="en-US" altLang="zh-CN" dirty="0"/>
              <a:t>;</a:t>
            </a:r>
          </a:p>
          <a:p>
            <a:pPr marL="34290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java.io.File</a:t>
            </a:r>
            <a:r>
              <a:rPr lang="en-US" altLang="zh-CN" dirty="0" smtClean="0"/>
              <a:t>;</a:t>
            </a:r>
          </a:p>
          <a:p>
            <a:pPr marL="34290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java.io.FileNotFoundException</a:t>
            </a:r>
            <a:r>
              <a:rPr lang="en-US" altLang="zh-CN" dirty="0"/>
              <a:t>;</a:t>
            </a:r>
          </a:p>
          <a:p>
            <a:pPr marL="342900" lvl="1" indent="0">
              <a:buNone/>
            </a:pPr>
            <a:r>
              <a:rPr lang="en-US" altLang="zh-CN" dirty="0"/>
              <a:t>public class </a:t>
            </a:r>
            <a:r>
              <a:rPr lang="en-US" altLang="zh-CN" dirty="0" smtClean="0"/>
              <a:t>ScannerFromFile2 </a:t>
            </a:r>
            <a:r>
              <a:rPr lang="en-US" altLang="zh-CN" dirty="0"/>
              <a:t>{</a:t>
            </a:r>
          </a:p>
          <a:p>
            <a:pPr marL="342900" lvl="1" indent="0">
              <a:buNone/>
            </a:pPr>
            <a:r>
              <a:rPr lang="en-US" altLang="zh-CN" dirty="0"/>
              <a:t>   public static void main(String[] </a:t>
            </a:r>
            <a:r>
              <a:rPr lang="en-US" altLang="zh-CN" dirty="0" err="1"/>
              <a:t>args</a:t>
            </a:r>
            <a:r>
              <a:rPr lang="en-US" altLang="zh-CN" dirty="0" smtClean="0"/>
              <a:t>) </a:t>
            </a:r>
            <a:r>
              <a:rPr lang="en-US" altLang="zh-CN" dirty="0">
                <a:solidFill>
                  <a:srgbClr val="0070C0"/>
                </a:solidFill>
              </a:rPr>
              <a:t>throws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FileNotFoundException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/>
              <a:t>{</a:t>
            </a:r>
          </a:p>
          <a:p>
            <a:pPr marL="342900" lvl="1" indent="0">
              <a:buNone/>
            </a:pPr>
            <a:r>
              <a:rPr lang="en-US" altLang="zh-CN" dirty="0"/>
              <a:t>      Scanner in = new Scanner(new File("test.in"));</a:t>
            </a:r>
          </a:p>
          <a:p>
            <a:pPr marL="342900" lvl="1" indent="0">
              <a:buNone/>
            </a:pPr>
            <a:r>
              <a:rPr lang="en-US" altLang="zh-CN" dirty="0"/>
              <a:t>      </a:t>
            </a:r>
            <a:r>
              <a:rPr lang="en-US" altLang="zh-CN" dirty="0" err="1">
                <a:solidFill>
                  <a:srgbClr val="FF0000"/>
                </a:solidFill>
              </a:rPr>
              <a:t>System.out.println</a:t>
            </a:r>
            <a:r>
              <a:rPr lang="en-US" altLang="zh-CN" dirty="0">
                <a:solidFill>
                  <a:srgbClr val="FF0000"/>
                </a:solidFill>
              </a:rPr>
              <a:t>(“opening file!”);</a:t>
            </a:r>
          </a:p>
          <a:p>
            <a:pPr marL="342900" lvl="1" indent="0">
              <a:buNone/>
            </a:pPr>
            <a:r>
              <a:rPr lang="en-US" altLang="zh-CN" dirty="0" smtClean="0"/>
              <a:t>   </a:t>
            </a:r>
            <a:r>
              <a:rPr lang="en-US" altLang="zh-CN" dirty="0"/>
              <a:t>}</a:t>
            </a:r>
          </a:p>
          <a:p>
            <a:pPr marL="34290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185" y="5316248"/>
            <a:ext cx="7786142" cy="134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92" y="1962971"/>
            <a:ext cx="4838608" cy="36780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Exception &amp; Call Stack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9415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if a method </a:t>
            </a:r>
            <a:r>
              <a:rPr lang="en-US" altLang="zh-CN" dirty="0" smtClean="0"/>
              <a:t>throw </a:t>
            </a:r>
            <a:r>
              <a:rPr lang="en-US" altLang="zh-CN" dirty="0"/>
              <a:t>an Exception</a:t>
            </a:r>
            <a:r>
              <a:rPr lang="en-US" altLang="zh-CN" dirty="0" smtClean="0"/>
              <a:t>, the </a:t>
            </a:r>
            <a:r>
              <a:rPr lang="en-US" altLang="zh-CN" dirty="0"/>
              <a:t>JVM is responsible for finding an exception </a:t>
            </a:r>
            <a:r>
              <a:rPr lang="en-US" altLang="zh-CN" dirty="0" smtClean="0"/>
              <a:t>handler.</a:t>
            </a:r>
          </a:p>
          <a:p>
            <a:r>
              <a:rPr lang="en-US" altLang="zh-CN" dirty="0" smtClean="0"/>
              <a:t>It searches </a:t>
            </a:r>
            <a:r>
              <a:rPr lang="en-US" altLang="zh-CN" dirty="0"/>
              <a:t>backward through the call stack until it finds a matching exception </a:t>
            </a:r>
            <a:r>
              <a:rPr lang="en-US" altLang="zh-CN" dirty="0" smtClean="0"/>
              <a:t>handler.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81050" y="5913309"/>
            <a:ext cx="8159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Not</a:t>
            </a:r>
            <a:r>
              <a:rPr lang="en-US" altLang="zh-CN" b="1" dirty="0" smtClean="0">
                <a:solidFill>
                  <a:srgbClr val="FF0000"/>
                </a:solidFill>
              </a:rPr>
              <a:t>e: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/>
              <a:t>that methodC() and methodB() are required to declare "throws XxxException" in their method signatures</a:t>
            </a:r>
          </a:p>
        </p:txBody>
      </p:sp>
    </p:spTree>
    <p:extLst>
      <p:ext uri="{BB962C8B-B14F-4D97-AF65-F5344CB8AC3E}">
        <p14:creationId xmlns:p14="http://schemas.microsoft.com/office/powerpoint/2010/main" val="191712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nchecked Exceptions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4366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/>
              <a:t>public class Calculator {</a:t>
            </a:r>
          </a:p>
          <a:p>
            <a:pPr marL="0" indent="0">
              <a:buNone/>
            </a:pPr>
            <a:r>
              <a:rPr lang="en-US" altLang="zh-CN" sz="1800" dirty="0"/>
              <a:t>   public static void main(String[]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 {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</a:t>
            </a:r>
            <a:r>
              <a:rPr lang="en-US" altLang="zh-CN" sz="1800" dirty="0" err="1" smtClean="0"/>
              <a:t>System.out.println</a:t>
            </a:r>
            <a:r>
              <a:rPr lang="en-US" altLang="zh-CN" sz="1800" dirty="0" smtClean="0"/>
              <a:t>(“The result is”+</a:t>
            </a:r>
            <a:r>
              <a:rPr lang="en-US" altLang="zh-CN" sz="1800" dirty="0" err="1" smtClean="0"/>
              <a:t>devide</a:t>
            </a:r>
            <a:r>
              <a:rPr lang="en-US" altLang="zh-CN" sz="1800" dirty="0" smtClean="0"/>
              <a:t>(1,0));      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}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public static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devide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b="0" dirty="0"/>
              <a:t>divisor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b="0" dirty="0"/>
              <a:t>dividend</a:t>
            </a:r>
            <a:r>
              <a:rPr lang="en-US" altLang="zh-CN" sz="1800" dirty="0"/>
              <a:t>) {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B050"/>
                </a:solidFill>
              </a:rPr>
              <a:t>           // </a:t>
            </a:r>
            <a:r>
              <a:rPr lang="en-US" altLang="zh-CN" sz="1800" dirty="0">
                <a:solidFill>
                  <a:srgbClr val="00B050"/>
                </a:solidFill>
              </a:rPr>
              <a:t>This </a:t>
            </a:r>
            <a:r>
              <a:rPr lang="en-US" altLang="zh-CN" sz="1800" dirty="0" smtClean="0">
                <a:solidFill>
                  <a:srgbClr val="00B050"/>
                </a:solidFill>
              </a:rPr>
              <a:t>may trigger </a:t>
            </a:r>
            <a:r>
              <a:rPr lang="en-US" altLang="zh-CN" sz="1800" dirty="0">
                <a:solidFill>
                  <a:srgbClr val="00B050"/>
                </a:solidFill>
              </a:rPr>
              <a:t>an </a:t>
            </a:r>
            <a:r>
              <a:rPr lang="en-US" altLang="zh-CN" sz="1800" dirty="0" err="1">
                <a:solidFill>
                  <a:srgbClr val="00B050"/>
                </a:solidFill>
              </a:rPr>
              <a:t>ArithmeticException</a:t>
            </a:r>
            <a:r>
              <a:rPr lang="en-US" altLang="zh-CN" sz="1800" dirty="0">
                <a:solidFill>
                  <a:srgbClr val="00B050"/>
                </a:solidFill>
              </a:rPr>
              <a:t> - an unchecked exception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70C0"/>
                </a:solidFill>
              </a:rPr>
              <a:t>            return </a:t>
            </a:r>
            <a:r>
              <a:rPr lang="en-US" altLang="zh-CN" sz="1800" b="0" dirty="0" smtClean="0"/>
              <a:t>divisor/dividend;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/>
              <a:t>    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2829247" y="5812415"/>
            <a:ext cx="3485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What’s the output?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26" y="5397785"/>
            <a:ext cx="7367747" cy="104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Correctness &amp; robustness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program is </a:t>
            </a:r>
            <a:r>
              <a:rPr lang="en-US" altLang="zh-CN" dirty="0" smtClean="0">
                <a:solidFill>
                  <a:srgbClr val="00B0F0"/>
                </a:solidFill>
              </a:rPr>
              <a:t>correct(</a:t>
            </a:r>
            <a:r>
              <a:rPr lang="zh-CN" altLang="en-US" dirty="0" smtClean="0">
                <a:solidFill>
                  <a:srgbClr val="00B0F0"/>
                </a:solidFill>
              </a:rPr>
              <a:t>正确</a:t>
            </a:r>
            <a:r>
              <a:rPr lang="en-US" altLang="zh-CN" dirty="0" smtClean="0">
                <a:solidFill>
                  <a:srgbClr val="00B0F0"/>
                </a:solidFill>
              </a:rPr>
              <a:t>)</a:t>
            </a:r>
            <a:r>
              <a:rPr lang="en-US" altLang="zh-CN" dirty="0" smtClean="0"/>
              <a:t> </a:t>
            </a:r>
            <a:r>
              <a:rPr lang="en-US" altLang="zh-CN" dirty="0"/>
              <a:t>if it accomplishes the task that it was designed to perform. </a:t>
            </a:r>
            <a:endParaRPr lang="en-US" altLang="zh-CN" dirty="0" smtClean="0"/>
          </a:p>
          <a:p>
            <a:r>
              <a:rPr lang="en-US" altLang="zh-CN" dirty="0" smtClean="0"/>
              <a:t>It </a:t>
            </a:r>
            <a:r>
              <a:rPr lang="en-US" altLang="zh-CN" dirty="0"/>
              <a:t>is </a:t>
            </a:r>
            <a:r>
              <a:rPr lang="en-US" altLang="zh-CN" dirty="0" smtClean="0">
                <a:solidFill>
                  <a:srgbClr val="00B0F0"/>
                </a:solidFill>
              </a:rPr>
              <a:t>robust(</a:t>
            </a:r>
            <a:r>
              <a:rPr lang="zh-CN" altLang="en-US" dirty="0" smtClean="0">
                <a:solidFill>
                  <a:srgbClr val="00B0F0"/>
                </a:solidFill>
              </a:rPr>
              <a:t>健壮</a:t>
            </a:r>
            <a:r>
              <a:rPr lang="en-US" altLang="zh-CN" dirty="0" smtClean="0">
                <a:solidFill>
                  <a:srgbClr val="00B0F0"/>
                </a:solidFill>
              </a:rPr>
              <a:t>)</a:t>
            </a:r>
            <a:r>
              <a:rPr lang="en-US" altLang="zh-CN" dirty="0" smtClean="0"/>
              <a:t> </a:t>
            </a:r>
            <a:r>
              <a:rPr lang="en-US" altLang="zh-CN" dirty="0"/>
              <a:t>if it can </a:t>
            </a:r>
            <a:r>
              <a:rPr lang="en-US" altLang="zh-CN" dirty="0">
                <a:solidFill>
                  <a:srgbClr val="00B0F0"/>
                </a:solidFill>
              </a:rPr>
              <a:t>handle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exceptions</a:t>
            </a:r>
            <a:r>
              <a:rPr lang="en-US" altLang="zh-CN" dirty="0" smtClean="0"/>
              <a:t>( e.g. illegal </a:t>
            </a:r>
            <a:r>
              <a:rPr lang="en-US" altLang="zh-CN" dirty="0"/>
              <a:t>inputs </a:t>
            </a:r>
            <a:r>
              <a:rPr lang="en-US" altLang="zh-CN" dirty="0" smtClean="0"/>
              <a:t>or </a:t>
            </a:r>
            <a:r>
              <a:rPr lang="en-US" altLang="zh-CN" dirty="0"/>
              <a:t>other unexpected </a:t>
            </a:r>
            <a:r>
              <a:rPr lang="en-US" altLang="zh-CN" dirty="0" smtClean="0"/>
              <a:t>situations) </a:t>
            </a:r>
            <a:r>
              <a:rPr lang="en-US" altLang="zh-CN" dirty="0"/>
              <a:t>in a reasonable way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39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nchecked Exceptions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4366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/>
              <a:t>public class Calculator {</a:t>
            </a:r>
          </a:p>
          <a:p>
            <a:pPr marL="0" indent="0">
              <a:buNone/>
            </a:pPr>
            <a:r>
              <a:rPr lang="en-US" altLang="zh-CN" sz="1800" dirty="0"/>
              <a:t>   public static void main(String[]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 {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</a:t>
            </a:r>
            <a:r>
              <a:rPr lang="en-US" altLang="zh-CN" sz="1800" dirty="0" err="1" smtClean="0"/>
              <a:t>System.out.println</a:t>
            </a:r>
            <a:r>
              <a:rPr lang="en-US" altLang="zh-CN" sz="1800" dirty="0" smtClean="0"/>
              <a:t>(“The result is”+</a:t>
            </a:r>
            <a:r>
              <a:rPr lang="en-US" altLang="zh-CN" sz="1800" dirty="0" err="1" smtClean="0"/>
              <a:t>devide</a:t>
            </a:r>
            <a:r>
              <a:rPr lang="en-US" altLang="zh-CN" sz="1800" dirty="0" smtClean="0"/>
              <a:t>(1,0));      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}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public static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devide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b="0" dirty="0"/>
              <a:t>divisor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b="0" dirty="0"/>
              <a:t>dividend</a:t>
            </a:r>
            <a:r>
              <a:rPr lang="en-US" altLang="zh-CN" sz="1800" dirty="0"/>
              <a:t>) {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B050"/>
                </a:solidFill>
              </a:rPr>
              <a:t>           // </a:t>
            </a:r>
            <a:r>
              <a:rPr lang="en-US" altLang="zh-CN" sz="1800" dirty="0">
                <a:solidFill>
                  <a:srgbClr val="00B050"/>
                </a:solidFill>
              </a:rPr>
              <a:t>This </a:t>
            </a:r>
            <a:r>
              <a:rPr lang="en-US" altLang="zh-CN" sz="1800" dirty="0" smtClean="0">
                <a:solidFill>
                  <a:srgbClr val="00B050"/>
                </a:solidFill>
              </a:rPr>
              <a:t>may trigger </a:t>
            </a:r>
            <a:r>
              <a:rPr lang="en-US" altLang="zh-CN" sz="1800" dirty="0">
                <a:solidFill>
                  <a:srgbClr val="00B050"/>
                </a:solidFill>
              </a:rPr>
              <a:t>an </a:t>
            </a:r>
            <a:r>
              <a:rPr lang="en-US" altLang="zh-CN" sz="1800" dirty="0" err="1">
                <a:solidFill>
                  <a:srgbClr val="00B050"/>
                </a:solidFill>
              </a:rPr>
              <a:t>ArithmeticException</a:t>
            </a:r>
            <a:r>
              <a:rPr lang="en-US" altLang="zh-CN" sz="1800" dirty="0">
                <a:solidFill>
                  <a:srgbClr val="00B050"/>
                </a:solidFill>
              </a:rPr>
              <a:t> - an unchecked exception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/>
              <a:t>          try </a:t>
            </a:r>
            <a:r>
              <a:rPr lang="en-US" altLang="zh-CN" sz="1800" dirty="0"/>
              <a:t>{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          </a:t>
            </a:r>
            <a:r>
              <a:rPr lang="en-US" altLang="zh-CN" sz="1800" dirty="0" smtClean="0">
                <a:solidFill>
                  <a:srgbClr val="0070C0"/>
                </a:solidFill>
              </a:rPr>
              <a:t>      return </a:t>
            </a:r>
            <a:r>
              <a:rPr lang="en-US" altLang="zh-CN" sz="1800" b="0" dirty="0"/>
              <a:t>divisor/dividend;</a:t>
            </a:r>
          </a:p>
          <a:p>
            <a:pPr marL="0" indent="0">
              <a:buNone/>
            </a:pPr>
            <a:r>
              <a:rPr lang="en-US" altLang="zh-CN" sz="1800" dirty="0" smtClean="0"/>
              <a:t>          } </a:t>
            </a:r>
            <a:r>
              <a:rPr lang="en-US" altLang="zh-CN" sz="1800" dirty="0"/>
              <a:t>catch (</a:t>
            </a:r>
            <a:r>
              <a:rPr lang="en-US" altLang="zh-CN" sz="1800" dirty="0" err="1"/>
              <a:t>ArithmeticException</a:t>
            </a:r>
            <a:r>
              <a:rPr lang="en-US" altLang="zh-CN" sz="1800" dirty="0"/>
              <a:t> e) {</a:t>
            </a:r>
          </a:p>
          <a:p>
            <a:pPr marL="0" indent="0">
              <a:buNone/>
            </a:pPr>
            <a:r>
              <a:rPr lang="en-US" altLang="zh-CN" sz="1800" dirty="0"/>
              <a:t>           </a:t>
            </a:r>
            <a:r>
              <a:rPr lang="en-US" altLang="zh-CN" sz="1800" dirty="0" smtClean="0"/>
              <a:t>     return 999999; </a:t>
            </a:r>
            <a:r>
              <a:rPr lang="en-US" altLang="zh-CN" sz="1800" dirty="0" smtClean="0">
                <a:solidFill>
                  <a:srgbClr val="00B050"/>
                </a:solidFill>
              </a:rPr>
              <a:t>// suppose that 999999 means / zero error!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 smtClean="0"/>
              <a:t>     }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/>
              <a:t>    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2829247" y="5812415"/>
            <a:ext cx="3485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What’s the output?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215" y="5800003"/>
            <a:ext cx="6243569" cy="9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4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Finally block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If no exception occurs during the running of the try-block, </a:t>
            </a:r>
            <a:r>
              <a:rPr lang="en-US" altLang="zh-CN" dirty="0" smtClean="0"/>
              <a:t>or all </a:t>
            </a:r>
            <a:r>
              <a:rPr lang="en-US" altLang="zh-CN" dirty="0"/>
              <a:t>the catch-blocks are skipped, and </a:t>
            </a:r>
            <a:r>
              <a:rPr lang="en-US" altLang="zh-CN" dirty="0">
                <a:solidFill>
                  <a:srgbClr val="00B0F0"/>
                </a:solidFill>
              </a:rPr>
              <a:t>finally-block</a:t>
            </a:r>
            <a:r>
              <a:rPr lang="en-US" altLang="zh-CN" dirty="0"/>
              <a:t> will be executed after the try-block</a:t>
            </a:r>
            <a:r>
              <a:rPr lang="en-US" altLang="zh-CN" dirty="0" smtClean="0"/>
              <a:t>.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The finally block is almost certain to be executed, regardless of whether or not exception occurs </a:t>
            </a:r>
            <a:r>
              <a:rPr lang="en-US" altLang="zh-CN" dirty="0"/>
              <a:t>(unless JVM encountered a severe error or a </a:t>
            </a:r>
            <a:r>
              <a:rPr lang="en-US" altLang="zh-CN" dirty="0" err="1"/>
              <a:t>System.exit</a:t>
            </a:r>
            <a:r>
              <a:rPr lang="en-US" altLang="zh-CN" dirty="0"/>
              <a:t>() is called in the catch block</a:t>
            </a:r>
            <a:r>
              <a:rPr lang="en-US" altLang="zh-CN" dirty="0" smtClean="0"/>
              <a:t>).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03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nchecked Exceptions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4366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/>
              <a:t>public class Calculator {</a:t>
            </a:r>
          </a:p>
          <a:p>
            <a:pPr marL="0" indent="0">
              <a:buNone/>
            </a:pPr>
            <a:r>
              <a:rPr lang="en-US" altLang="zh-CN" sz="1800" dirty="0"/>
              <a:t>   public static void main(String[]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 {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</a:t>
            </a:r>
            <a:r>
              <a:rPr lang="en-US" altLang="zh-CN" sz="1800" dirty="0" err="1" smtClean="0"/>
              <a:t>System.out.println</a:t>
            </a:r>
            <a:r>
              <a:rPr lang="en-US" altLang="zh-CN" sz="1800" dirty="0" smtClean="0"/>
              <a:t>(“The result is ”+</a:t>
            </a:r>
            <a:r>
              <a:rPr lang="en-US" altLang="zh-CN" sz="1800" dirty="0" err="1" smtClean="0"/>
              <a:t>devide</a:t>
            </a:r>
            <a:r>
              <a:rPr lang="en-US" altLang="zh-CN" sz="1800" dirty="0" smtClean="0"/>
              <a:t>(1,0));      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}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public static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devide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b="0" dirty="0"/>
              <a:t>divisor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b="0" dirty="0"/>
              <a:t>dividend</a:t>
            </a:r>
            <a:r>
              <a:rPr lang="en-US" altLang="zh-CN" sz="1800" dirty="0"/>
              <a:t>) {</a:t>
            </a:r>
          </a:p>
          <a:p>
            <a:pPr marL="0" indent="0">
              <a:buNone/>
            </a:pPr>
            <a:r>
              <a:rPr lang="en-US" altLang="zh-CN" sz="1800" dirty="0" smtClean="0"/>
              <a:t>         try {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70C0"/>
                </a:solidFill>
              </a:rPr>
              <a:t>                return </a:t>
            </a:r>
            <a:r>
              <a:rPr lang="en-US" altLang="zh-CN" sz="1800" b="0" dirty="0" smtClean="0"/>
              <a:t>divisor/dividend;</a:t>
            </a:r>
          </a:p>
          <a:p>
            <a:pPr marL="0" indent="0">
              <a:buNone/>
            </a:pPr>
            <a:r>
              <a:rPr lang="en-US" altLang="zh-CN" sz="1800" dirty="0" smtClean="0"/>
              <a:t>          } </a:t>
            </a:r>
            <a:r>
              <a:rPr lang="en-US" altLang="zh-CN" sz="1800" dirty="0"/>
              <a:t>catch (</a:t>
            </a:r>
            <a:r>
              <a:rPr lang="en-US" altLang="zh-CN" sz="1800" dirty="0" err="1"/>
              <a:t>ArithmeticException</a:t>
            </a:r>
            <a:r>
              <a:rPr lang="en-US" altLang="zh-CN" sz="1800" dirty="0"/>
              <a:t> e) {</a:t>
            </a:r>
          </a:p>
          <a:p>
            <a:pPr marL="0" indent="0">
              <a:buNone/>
            </a:pPr>
            <a:r>
              <a:rPr lang="en-US" altLang="zh-CN" sz="1800" dirty="0"/>
              <a:t>           </a:t>
            </a:r>
            <a:r>
              <a:rPr lang="en-US" altLang="zh-CN" sz="1800" dirty="0" smtClean="0"/>
              <a:t>     return 999999; </a:t>
            </a:r>
            <a:r>
              <a:rPr lang="en-US" altLang="zh-CN" sz="1800" dirty="0" smtClean="0">
                <a:solidFill>
                  <a:srgbClr val="00B050"/>
                </a:solidFill>
              </a:rPr>
              <a:t>// suppose that 999999 means / zero error!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 smtClean="0"/>
              <a:t>     }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finally </a:t>
            </a:r>
            <a:r>
              <a:rPr lang="en-US" altLang="zh-CN" sz="1800" dirty="0"/>
              <a:t>{</a:t>
            </a:r>
          </a:p>
          <a:p>
            <a:pPr marL="0" indent="0">
              <a:buNone/>
            </a:pPr>
            <a:r>
              <a:rPr lang="en-US" altLang="zh-CN" sz="1800" dirty="0"/>
              <a:t>         </a:t>
            </a:r>
            <a:r>
              <a:rPr lang="en-US" altLang="zh-CN" sz="1800" dirty="0" smtClean="0"/>
              <a:t>       </a:t>
            </a:r>
            <a:r>
              <a:rPr lang="en-US" altLang="zh-CN" sz="1800" dirty="0" err="1" smtClean="0"/>
              <a:t>System.out.println</a:t>
            </a:r>
            <a:r>
              <a:rPr lang="en-US" altLang="zh-CN" sz="1800" dirty="0"/>
              <a:t>("finally </a:t>
            </a:r>
            <a:r>
              <a:rPr lang="en-US" altLang="zh-CN" sz="1800" dirty="0" smtClean="0"/>
              <a:t>block executed!");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en-US" altLang="zh-CN" sz="1800" dirty="0" smtClean="0"/>
              <a:t>    }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/>
              <a:t>    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829247" y="5812415"/>
            <a:ext cx="3485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What’s the output?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31" y="5756579"/>
            <a:ext cx="6804778" cy="10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7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nchecked Exceptions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4366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/>
              <a:t>public class Calculator {</a:t>
            </a:r>
          </a:p>
          <a:p>
            <a:pPr marL="0" indent="0">
              <a:buNone/>
            </a:pPr>
            <a:r>
              <a:rPr lang="en-US" altLang="zh-CN" sz="1800" dirty="0"/>
              <a:t>   public static void main(String[]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 {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</a:t>
            </a:r>
            <a:r>
              <a:rPr lang="en-US" altLang="zh-CN" sz="1800" dirty="0" err="1" smtClean="0"/>
              <a:t>System.out.println</a:t>
            </a:r>
            <a:r>
              <a:rPr lang="en-US" altLang="zh-CN" sz="1800" dirty="0" smtClean="0"/>
              <a:t>(“The result is”+</a:t>
            </a:r>
            <a:r>
              <a:rPr lang="en-US" altLang="zh-CN" sz="1800" dirty="0" err="1" smtClean="0"/>
              <a:t>devide</a:t>
            </a:r>
            <a:r>
              <a:rPr lang="en-US" altLang="zh-CN" sz="1800" dirty="0" smtClean="0"/>
              <a:t>(1,0));      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}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public static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devide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b="0" dirty="0"/>
              <a:t>divisor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b="0" dirty="0"/>
              <a:t>dividend</a:t>
            </a:r>
            <a:r>
              <a:rPr lang="en-US" altLang="zh-CN" sz="1800" dirty="0"/>
              <a:t>) {</a:t>
            </a:r>
          </a:p>
          <a:p>
            <a:pPr marL="0" indent="0">
              <a:buNone/>
            </a:pPr>
            <a:r>
              <a:rPr lang="en-US" altLang="zh-CN" sz="1800" dirty="0" smtClean="0"/>
              <a:t>         try {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0070C0"/>
                </a:solidFill>
              </a:rPr>
              <a:t>                if(</a:t>
            </a:r>
            <a:r>
              <a:rPr lang="en-US" altLang="zh-CN" sz="1800" b="0" dirty="0" smtClean="0"/>
              <a:t>dividend==0</a:t>
            </a:r>
            <a:r>
              <a:rPr lang="en-US" altLang="zh-CN" sz="1800" dirty="0" smtClean="0">
                <a:solidFill>
                  <a:srgbClr val="0070C0"/>
                </a:solidFill>
              </a:rPr>
              <a:t>)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System.exit</a:t>
            </a:r>
            <a:r>
              <a:rPr lang="en-US" altLang="zh-CN" sz="1800" dirty="0" smtClean="0">
                <a:solidFill>
                  <a:srgbClr val="0070C0"/>
                </a:solidFill>
              </a:rPr>
              <a:t>(-1);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</a:rPr>
              <a:t>               return </a:t>
            </a:r>
            <a:r>
              <a:rPr lang="en-US" altLang="zh-CN" sz="1800" b="0" dirty="0" smtClean="0"/>
              <a:t>divisor/dividend;</a:t>
            </a:r>
          </a:p>
          <a:p>
            <a:pPr marL="0" indent="0">
              <a:buNone/>
            </a:pPr>
            <a:r>
              <a:rPr lang="en-US" altLang="zh-CN" sz="1800" dirty="0" smtClean="0"/>
              <a:t>          } finally </a:t>
            </a:r>
            <a:r>
              <a:rPr lang="en-US" altLang="zh-CN" sz="1800" dirty="0"/>
              <a:t>{</a:t>
            </a:r>
          </a:p>
          <a:p>
            <a:pPr marL="0" indent="0">
              <a:buNone/>
            </a:pPr>
            <a:r>
              <a:rPr lang="en-US" altLang="zh-CN" sz="1800" dirty="0"/>
              <a:t>         </a:t>
            </a:r>
            <a:r>
              <a:rPr lang="en-US" altLang="zh-CN" sz="1800" dirty="0" smtClean="0"/>
              <a:t>       </a:t>
            </a:r>
            <a:r>
              <a:rPr lang="en-US" altLang="zh-CN" sz="1800" dirty="0" err="1" smtClean="0"/>
              <a:t>System.out.println</a:t>
            </a:r>
            <a:r>
              <a:rPr lang="en-US" altLang="zh-CN" sz="1800" dirty="0"/>
              <a:t>("finally </a:t>
            </a:r>
            <a:r>
              <a:rPr lang="en-US" altLang="zh-CN" sz="1800" dirty="0" smtClean="0"/>
              <a:t>block executed!");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</a:t>
            </a:r>
            <a:r>
              <a:rPr lang="en-US" altLang="zh-CN" sz="1800" dirty="0" smtClean="0"/>
              <a:t>    }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/>
              <a:t>    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2829247" y="5812415"/>
            <a:ext cx="3485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What’s the output?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94" y="5812415"/>
            <a:ext cx="6432756" cy="89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4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Creating Your Own </a:t>
            </a:r>
            <a:r>
              <a:rPr lang="en-US" altLang="zh-CN" dirty="0" smtClean="0"/>
              <a:t>Exception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public class </a:t>
            </a:r>
            <a:r>
              <a:rPr lang="en-US" altLang="zh-CN" sz="2400" dirty="0" err="1">
                <a:solidFill>
                  <a:srgbClr val="0070C0"/>
                </a:solidFill>
              </a:rPr>
              <a:t>MyIllegalArgumentException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extends Exception </a:t>
            </a: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en-US" altLang="zh-CN" sz="2400" dirty="0" smtClean="0"/>
              <a:t>       public </a:t>
            </a:r>
            <a:r>
              <a:rPr lang="en-US" altLang="zh-CN" sz="2400" dirty="0" err="1"/>
              <a:t>MyIllegalArgumentException</a:t>
            </a:r>
            <a:r>
              <a:rPr lang="en-US" altLang="zh-CN" sz="2400" dirty="0"/>
              <a:t>(String message) </a:t>
            </a:r>
            <a:r>
              <a:rPr lang="en-US" altLang="zh-CN" sz="2400" dirty="0" smtClean="0"/>
              <a:t>{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  super(message);</a:t>
            </a:r>
          </a:p>
          <a:p>
            <a:pPr marL="0" indent="0">
              <a:buNone/>
            </a:pPr>
            <a:r>
              <a:rPr lang="zh-CN" altLang="en-US" sz="2400" dirty="0" smtClean="0"/>
              <a:t>       </a:t>
            </a:r>
            <a:r>
              <a:rPr lang="en-US" altLang="zh-CN" sz="2400" dirty="0"/>
              <a:t>}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97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throwing Exception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public class Calculator {</a:t>
            </a:r>
          </a:p>
          <a:p>
            <a:pPr marL="0" indent="0">
              <a:buNone/>
            </a:pPr>
            <a:r>
              <a:rPr lang="en-US" altLang="zh-CN" sz="2000" dirty="0" smtClean="0"/>
              <a:t>    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devide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b="0" dirty="0"/>
              <a:t>divisor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b="0" dirty="0"/>
              <a:t>dividend</a:t>
            </a:r>
            <a:r>
              <a:rPr lang="en-US" altLang="zh-CN" sz="2000" dirty="0"/>
              <a:t>) {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00B050"/>
                </a:solidFill>
              </a:rPr>
              <a:t>//check the dividend</a:t>
            </a:r>
          </a:p>
          <a:p>
            <a:pPr marL="0" indent="0">
              <a:buNone/>
            </a:pPr>
            <a:r>
              <a:rPr lang="en-US" altLang="zh-CN" sz="2000" dirty="0"/>
              <a:t>        if(</a:t>
            </a:r>
            <a:r>
              <a:rPr lang="en-US" altLang="zh-CN" sz="2000" b="0" dirty="0"/>
              <a:t>dividend</a:t>
            </a:r>
            <a:r>
              <a:rPr lang="en-US" altLang="zh-CN" sz="2000" dirty="0"/>
              <a:t> == 0) {</a:t>
            </a:r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>
                <a:solidFill>
                  <a:srgbClr val="0070C0"/>
                </a:solidFill>
              </a:rPr>
              <a:t>throw new </a:t>
            </a:r>
            <a:r>
              <a:rPr lang="en-US" altLang="zh-CN" sz="2000" dirty="0" err="1">
                <a:solidFill>
                  <a:srgbClr val="0070C0"/>
                </a:solidFill>
              </a:rPr>
              <a:t>MyIllegalArgumentException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/>
              <a:t>("D</a:t>
            </a:r>
            <a:r>
              <a:rPr lang="en-US" altLang="zh-CN" sz="2000" b="0" dirty="0"/>
              <a:t>ividend can’t be zero!</a:t>
            </a:r>
            <a:r>
              <a:rPr lang="en-US" altLang="zh-CN" sz="2000" dirty="0"/>
              <a:t>");</a:t>
            </a:r>
          </a:p>
          <a:p>
            <a:pPr marL="0" indent="0">
              <a:buNone/>
            </a:pPr>
            <a:r>
              <a:rPr lang="en-US" altLang="zh-CN" sz="2000" dirty="0"/>
              <a:t>        }         </a:t>
            </a:r>
          </a:p>
          <a:p>
            <a:pPr marL="0" indent="0">
              <a:buNone/>
            </a:pPr>
            <a:r>
              <a:rPr lang="en-US" altLang="zh-CN" sz="2000" dirty="0"/>
              <a:t>        return </a:t>
            </a:r>
            <a:r>
              <a:rPr lang="en-US" altLang="zh-CN" sz="2000" b="0" dirty="0"/>
              <a:t>divisor/dividend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}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/>
              <a:t> 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{…}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288473" y="3325091"/>
            <a:ext cx="789709" cy="318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Your Own Exception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    public </a:t>
            </a:r>
            <a:r>
              <a:rPr lang="en-US" altLang="zh-CN" sz="2000" dirty="0"/>
              <a:t>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</a:t>
            </a:r>
          </a:p>
          <a:p>
            <a:pPr marL="0" indent="0">
              <a:buNone/>
            </a:pPr>
            <a:r>
              <a:rPr lang="en-US" altLang="zh-CN" sz="2000" dirty="0" smtClean="0"/>
              <a:t>        Calculator </a:t>
            </a:r>
            <a:r>
              <a:rPr lang="en-US" altLang="zh-CN" sz="2000" dirty="0"/>
              <a:t>c= new Calculator();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         try </a:t>
            </a:r>
            <a:r>
              <a:rPr lang="en-US" altLang="zh-CN" sz="2000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000" dirty="0" smtClean="0"/>
              <a:t>                </a:t>
            </a:r>
            <a:r>
              <a:rPr lang="en-US" altLang="zh-CN" sz="2000" dirty="0" err="1"/>
              <a:t>System.</a:t>
            </a:r>
            <a:r>
              <a:rPr lang="en-US" altLang="zh-CN" sz="2000" i="1" dirty="0" err="1"/>
              <a:t>out.print</a:t>
            </a:r>
            <a:r>
              <a:rPr lang="en-US" altLang="zh-CN" sz="2000" i="1" dirty="0"/>
              <a:t>(</a:t>
            </a:r>
            <a:r>
              <a:rPr lang="en-US" altLang="zh-CN" sz="2000" i="1" dirty="0" err="1"/>
              <a:t>c.devide</a:t>
            </a:r>
            <a:r>
              <a:rPr lang="en-US" altLang="zh-CN" sz="2000" i="1" dirty="0"/>
              <a:t>(1,0));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smtClean="0">
                <a:solidFill>
                  <a:srgbClr val="0070C0"/>
                </a:solidFill>
              </a:rPr>
              <a:t>} catch 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MyIllegalArgumentException</a:t>
            </a:r>
            <a:r>
              <a:rPr lang="en-US" altLang="zh-CN" sz="2000" dirty="0" smtClean="0"/>
              <a:t> e) {</a:t>
            </a:r>
          </a:p>
          <a:p>
            <a:pPr marL="0" indent="0">
              <a:buNone/>
            </a:pPr>
            <a:r>
              <a:rPr lang="en-US" altLang="zh-CN" sz="2000" dirty="0" smtClean="0"/>
              <a:t>                </a:t>
            </a:r>
            <a:r>
              <a:rPr lang="en-US" altLang="zh-CN" sz="2000" dirty="0" err="1" smtClean="0"/>
              <a:t>e.printStackTrace</a:t>
            </a:r>
            <a:r>
              <a:rPr lang="en-US" altLang="zh-CN" sz="2000" dirty="0"/>
              <a:t>();</a:t>
            </a:r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smtClean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2000" dirty="0" smtClean="0"/>
              <a:t>    }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829247" y="5812415"/>
            <a:ext cx="3485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What’s the output?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487699"/>
            <a:ext cx="8425264" cy="107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6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Suggestion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When you program in Java, you must position catchers (the exception handlers) strategically, so your program will catch and handle all exceptions from which you want your program to recover.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3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238125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Exception </a:t>
            </a:r>
          </a:p>
          <a:p>
            <a:r>
              <a:rPr lang="en-US" altLang="zh-CN" dirty="0" smtClean="0"/>
              <a:t>Exception handling</a:t>
            </a:r>
          </a:p>
          <a:p>
            <a:r>
              <a:rPr lang="en-US" altLang="zh-CN" dirty="0"/>
              <a:t>Exception </a:t>
            </a:r>
            <a:r>
              <a:rPr lang="en-US" altLang="zh-CN" dirty="0" smtClean="0"/>
              <a:t>Classes</a:t>
            </a:r>
          </a:p>
          <a:p>
            <a:pPr lvl="1"/>
            <a:r>
              <a:rPr lang="en-US" altLang="zh-CN" dirty="0"/>
              <a:t>Checked vs. Unchecked Exceptions</a:t>
            </a:r>
            <a:endParaRPr lang="en-US" altLang="zh-CN" dirty="0" smtClean="0"/>
          </a:p>
          <a:p>
            <a:r>
              <a:rPr lang="en-US" altLang="zh-CN" dirty="0"/>
              <a:t>Exception </a:t>
            </a:r>
            <a:r>
              <a:rPr lang="en-US" altLang="zh-CN" dirty="0" smtClean="0"/>
              <a:t>&amp; </a:t>
            </a:r>
            <a:r>
              <a:rPr lang="en-US" altLang="zh-CN" dirty="0" err="1" smtClean="0"/>
              <a:t>callstack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Create your own exception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15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Exception(</a:t>
            </a:r>
            <a:r>
              <a:rPr lang="zh-CN" altLang="en-US" dirty="0" smtClean="0"/>
              <a:t>异常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</a:t>
            </a:r>
            <a:r>
              <a:rPr lang="en-US" altLang="zh-CN" dirty="0">
                <a:solidFill>
                  <a:srgbClr val="00B0F0"/>
                </a:solidFill>
              </a:rPr>
              <a:t>exception </a:t>
            </a:r>
            <a:r>
              <a:rPr lang="en-US" altLang="zh-CN" dirty="0"/>
              <a:t>is an abnormal event that arises during the execution of the program and disrupts the normal flow of the program.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If these exceptions are not handled properly, the program terminates abruptly and may cause severe consequences.</a:t>
            </a:r>
          </a:p>
          <a:p>
            <a:r>
              <a:rPr lang="en-US" altLang="zh-CN" dirty="0" smtClean="0"/>
              <a:t>For example,</a:t>
            </a:r>
          </a:p>
          <a:p>
            <a:pPr lvl="1"/>
            <a:r>
              <a:rPr lang="en-US" altLang="zh-CN" dirty="0" smtClean="0"/>
              <a:t>the files </a:t>
            </a:r>
            <a:r>
              <a:rPr lang="en-US" altLang="zh-CN" dirty="0"/>
              <a:t>may remain opened; </a:t>
            </a:r>
            <a:r>
              <a:rPr lang="en-US" altLang="zh-CN" dirty="0" smtClean="0"/>
              <a:t>file </a:t>
            </a:r>
            <a:r>
              <a:rPr lang="en-US" altLang="zh-CN" dirty="0"/>
              <a:t>records may be left in an inconsistent state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5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Drawbacks of exception handling in older languages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Scenario:</a:t>
            </a:r>
          </a:p>
          <a:p>
            <a:pPr lvl="1"/>
            <a:r>
              <a:rPr lang="en-US" altLang="zh-CN" dirty="0" smtClean="0"/>
              <a:t>suppose </a:t>
            </a:r>
            <a:r>
              <a:rPr lang="en-US" altLang="zh-CN" dirty="0"/>
              <a:t>the programmer wishes to open a file for </a:t>
            </a:r>
            <a:r>
              <a:rPr lang="en-US" altLang="zh-CN" dirty="0" smtClean="0"/>
              <a:t>processing</a:t>
            </a:r>
          </a:p>
          <a:p>
            <a:r>
              <a:rPr lang="en-US" altLang="zh-CN" dirty="0" smtClean="0"/>
              <a:t>Three cases: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The programmer is </a:t>
            </a:r>
            <a:r>
              <a:rPr lang="en-US" altLang="zh-CN" dirty="0">
                <a:solidFill>
                  <a:srgbClr val="FF0000"/>
                </a:solidFill>
              </a:rPr>
              <a:t>not </a:t>
            </a:r>
            <a:r>
              <a:rPr lang="en-US" altLang="zh-CN" dirty="0" smtClean="0">
                <a:solidFill>
                  <a:srgbClr val="FF0000"/>
                </a:solidFill>
              </a:rPr>
              <a:t>aware </a:t>
            </a:r>
            <a:r>
              <a:rPr lang="en-US" altLang="zh-CN" dirty="0">
                <a:solidFill>
                  <a:srgbClr val="FF0000"/>
                </a:solidFill>
              </a:rPr>
              <a:t>of the exceptional conditions.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/>
              <a:t>For </a:t>
            </a:r>
            <a:r>
              <a:rPr lang="en-US" altLang="zh-CN" dirty="0"/>
              <a:t>example, the file to be opened may not necessarily exist. The programmer therefore did not write codes to test whether the file exists before opening the file.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Suppose the programmer is aware of the exceptional conditions, he/she might decide to finish the main logic first, and write the exception handling codes later – this "later", unfortunately, usually never happens.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/>
              <a:t>In </a:t>
            </a:r>
            <a:r>
              <a:rPr lang="en-US" altLang="zh-CN" dirty="0"/>
              <a:t>other words, you are not force to write the exception handling codes together with the main logic.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Suppose the programmer decided to write the exception handling codes, the exception handling codes intertwine with the main logic in many if-else statements.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/>
            <a:r>
              <a:rPr lang="en-US" altLang="zh-CN" dirty="0" smtClean="0"/>
              <a:t>This </a:t>
            </a:r>
            <a:r>
              <a:rPr lang="en-US" altLang="zh-CN" dirty="0"/>
              <a:t>makes main logic hard to follow and the entire program hard to read</a:t>
            </a:r>
            <a:r>
              <a:rPr lang="en-US" altLang="zh-CN" dirty="0" smtClean="0"/>
              <a:t>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33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Intertwined codes </a:t>
            </a:r>
            <a:r>
              <a:rPr lang="en-US" altLang="zh-CN" dirty="0" smtClean="0"/>
              <a:t>(</a:t>
            </a:r>
            <a:r>
              <a:rPr lang="zh-CN" altLang="en-US" dirty="0" smtClean="0"/>
              <a:t>纠缠代码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if (file exists)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open file;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while (there is more records to be processed) {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00B0F0"/>
                </a:solidFill>
              </a:rPr>
              <a:t>if (no IO errors)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 process the file record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C00000"/>
                </a:solidFill>
              </a:rPr>
              <a:t>} else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      handle the errors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altLang="zh-CN" dirty="0"/>
              <a:t>   }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B0F0"/>
                </a:solidFill>
              </a:rPr>
              <a:t>if (file is opened) close the file;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r>
              <a:rPr lang="en-US" altLang="zh-CN" dirty="0">
                <a:solidFill>
                  <a:srgbClr val="C00000"/>
                </a:solidFill>
              </a:rPr>
              <a:t>else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report the file does not exist;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}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22" y="3258415"/>
            <a:ext cx="28575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Exception </a:t>
            </a:r>
            <a:r>
              <a:rPr lang="en-US" altLang="zh-CN" dirty="0" smtClean="0"/>
              <a:t>handling in Java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Java overcomes these drawbacks by building the exception handling into the language rather than leaving it to the discretion of the programmers: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You will be informed of the exceptional conditions </a:t>
            </a:r>
            <a:r>
              <a:rPr lang="en-US" altLang="zh-CN" dirty="0"/>
              <a:t>that may arise in calling a method - Exceptions are declared in the method's signature.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You are forced to handle exceptions </a:t>
            </a:r>
            <a:r>
              <a:rPr lang="en-US" altLang="zh-CN" dirty="0"/>
              <a:t>while writing the main logic and cannot leave them as an afterthought - Your program cannot compiled without the exception handling codes.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Exception handling codes are separated from the main logic </a:t>
            </a:r>
            <a:r>
              <a:rPr lang="en-US" altLang="zh-CN" dirty="0"/>
              <a:t>- Via the try-catch-finally construct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This </a:t>
            </a:r>
            <a:r>
              <a:rPr lang="en-US" altLang="zh-CN" dirty="0"/>
              <a:t>is to ensure that you can write robust programs for mission-critical applications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1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Exception handling in Java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Exception </a:t>
            </a:r>
            <a:r>
              <a:rPr lang="en-US" altLang="zh-CN" dirty="0"/>
              <a:t>Handling Operations</a:t>
            </a:r>
          </a:p>
          <a:p>
            <a:pPr lvl="1"/>
            <a:r>
              <a:rPr lang="en-US" altLang="zh-CN" dirty="0" smtClean="0"/>
              <a:t>Five keywords: </a:t>
            </a:r>
            <a:r>
              <a:rPr lang="en-US" altLang="zh-CN" dirty="0" smtClean="0">
                <a:solidFill>
                  <a:srgbClr val="0070C0"/>
                </a:solidFill>
              </a:rPr>
              <a:t>try</a:t>
            </a:r>
            <a:r>
              <a:rPr lang="en-US" altLang="zh-CN" dirty="0">
                <a:solidFill>
                  <a:srgbClr val="0070C0"/>
                </a:solidFill>
              </a:rPr>
              <a:t>, catch, finally, throws and throw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Exception </a:t>
            </a:r>
            <a:r>
              <a:rPr lang="en-US" altLang="zh-CN" dirty="0"/>
              <a:t>Handling </a:t>
            </a:r>
            <a:r>
              <a:rPr lang="en-US" altLang="zh-CN" dirty="0" smtClean="0"/>
              <a:t>Code template </a:t>
            </a:r>
            <a:endParaRPr lang="en-US" altLang="zh-CN" dirty="0"/>
          </a:p>
          <a:p>
            <a:pPr marL="342900" lvl="1" indent="0">
              <a:buNone/>
            </a:pPr>
            <a:r>
              <a:rPr lang="en-US" altLang="zh-CN" dirty="0"/>
              <a:t>try {</a:t>
            </a:r>
          </a:p>
          <a:p>
            <a:pPr marL="342900" lvl="1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B050"/>
                </a:solidFill>
              </a:rPr>
              <a:t>// main logic, uses methods that may throw Exceptions</a:t>
            </a:r>
          </a:p>
          <a:p>
            <a:pPr marL="342900" lvl="1" indent="0">
              <a:buNone/>
            </a:pPr>
            <a:r>
              <a:rPr lang="en-US" altLang="zh-CN" dirty="0"/>
              <a:t>   ......</a:t>
            </a:r>
          </a:p>
          <a:p>
            <a:pPr marL="342900" lvl="1" indent="0">
              <a:buNone/>
            </a:pPr>
            <a:r>
              <a:rPr lang="en-US" altLang="zh-CN" dirty="0"/>
              <a:t>} catch (Exception1 ex) {</a:t>
            </a:r>
          </a:p>
          <a:p>
            <a:pPr marL="342900" lvl="1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B050"/>
                </a:solidFill>
              </a:rPr>
              <a:t>// error handler for Exception1</a:t>
            </a:r>
          </a:p>
          <a:p>
            <a:pPr marL="342900" lvl="1" indent="0">
              <a:buNone/>
            </a:pPr>
            <a:r>
              <a:rPr lang="en-US" altLang="zh-CN" dirty="0"/>
              <a:t>   ......</a:t>
            </a:r>
          </a:p>
          <a:p>
            <a:pPr marL="342900" lvl="1" indent="0">
              <a:buNone/>
            </a:pPr>
            <a:r>
              <a:rPr lang="en-US" altLang="zh-CN" dirty="0"/>
              <a:t>} catch (Exception2 ex) {</a:t>
            </a:r>
          </a:p>
          <a:p>
            <a:pPr marL="342900" lvl="1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B050"/>
                </a:solidFill>
              </a:rPr>
              <a:t>// error handler for Exception2</a:t>
            </a:r>
          </a:p>
          <a:p>
            <a:pPr marL="342900" lvl="1" indent="0">
              <a:buNone/>
            </a:pPr>
            <a:r>
              <a:rPr lang="en-US" altLang="zh-CN" dirty="0"/>
              <a:t>   ......</a:t>
            </a:r>
          </a:p>
          <a:p>
            <a:pPr marL="342900" lvl="1" indent="0">
              <a:buNone/>
            </a:pPr>
            <a:r>
              <a:rPr lang="en-US" altLang="zh-CN" dirty="0"/>
              <a:t>} finally {   </a:t>
            </a:r>
            <a:r>
              <a:rPr lang="en-US" altLang="zh-CN" dirty="0">
                <a:solidFill>
                  <a:srgbClr val="00B050"/>
                </a:solidFill>
              </a:rPr>
              <a:t>// finally is optional</a:t>
            </a:r>
          </a:p>
          <a:p>
            <a:pPr marL="342900" lvl="1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B050"/>
                </a:solidFill>
              </a:rPr>
              <a:t>// clean up codes, always executed regardless of exceptions</a:t>
            </a:r>
          </a:p>
          <a:p>
            <a:pPr marL="342900" lvl="1" indent="0">
              <a:buNone/>
            </a:pPr>
            <a:r>
              <a:rPr lang="en-US" altLang="zh-CN" dirty="0"/>
              <a:t>   ......</a:t>
            </a:r>
          </a:p>
          <a:p>
            <a:pPr marL="342900" lvl="1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09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Separation of concerns(</a:t>
            </a:r>
            <a:r>
              <a:rPr lang="zh-CN" altLang="en-US" dirty="0" smtClean="0"/>
              <a:t>分离关注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m</a:t>
            </a:r>
            <a:r>
              <a:rPr lang="en-US" altLang="zh-CN" dirty="0" smtClean="0"/>
              <a:t>ain </a:t>
            </a:r>
            <a:r>
              <a:rPr lang="en-US" altLang="zh-CN" dirty="0"/>
              <a:t>logic is separated from the exception handling </a:t>
            </a:r>
            <a:r>
              <a:rPr lang="en-US" altLang="zh-CN" dirty="0" smtClean="0"/>
              <a:t>codes</a:t>
            </a:r>
          </a:p>
          <a:p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java.util.Scanner</a:t>
            </a:r>
            <a:r>
              <a:rPr lang="en-US" altLang="zh-CN" dirty="0"/>
              <a:t>;</a:t>
            </a:r>
          </a:p>
          <a:p>
            <a:pPr marL="34290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java.io.File</a:t>
            </a:r>
            <a:r>
              <a:rPr lang="en-US" altLang="zh-CN" dirty="0"/>
              <a:t>;</a:t>
            </a:r>
          </a:p>
          <a:p>
            <a:pPr marL="34290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java.io.FileNotFoundException</a:t>
            </a:r>
            <a:r>
              <a:rPr lang="en-US" altLang="zh-CN" dirty="0"/>
              <a:t>;</a:t>
            </a:r>
          </a:p>
          <a:p>
            <a:pPr marL="342900" lvl="1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ScannerFromFileWithCatch</a:t>
            </a:r>
            <a:r>
              <a:rPr lang="en-US" altLang="zh-CN" dirty="0"/>
              <a:t> {</a:t>
            </a:r>
          </a:p>
          <a:p>
            <a:pPr marL="342900" lvl="1" indent="0">
              <a:buNone/>
            </a:pPr>
            <a:r>
              <a:rPr lang="en-US" altLang="zh-CN" dirty="0"/>
              <a:t>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try </a:t>
            </a:r>
            <a:r>
              <a:rPr lang="en-US" altLang="zh-CN" dirty="0" smtClean="0">
                <a:solidFill>
                  <a:srgbClr val="00B0F0"/>
                </a:solidFill>
              </a:rPr>
              <a:t>{</a:t>
            </a:r>
            <a:endParaRPr lang="en-US" altLang="zh-CN" dirty="0">
              <a:solidFill>
                <a:srgbClr val="00B050"/>
              </a:solidFill>
            </a:endParaRPr>
          </a:p>
          <a:p>
            <a:pPr marL="342900" lvl="1" indent="0">
              <a:buNone/>
            </a:pPr>
            <a:r>
              <a:rPr lang="en-US" altLang="zh-CN" dirty="0"/>
              <a:t>         Scanner in = new Scanner(new File("test.in"));</a:t>
            </a: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         // your main logic</a:t>
            </a:r>
          </a:p>
          <a:p>
            <a:pPr marL="342900" lvl="1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/>
              <a:t>} </a:t>
            </a:r>
            <a:r>
              <a:rPr lang="en-US" altLang="zh-CN" dirty="0">
                <a:solidFill>
                  <a:srgbClr val="00B0F0"/>
                </a:solidFill>
              </a:rPr>
              <a:t>catch (</a:t>
            </a:r>
            <a:r>
              <a:rPr lang="en-US" altLang="zh-CN" dirty="0" err="1">
                <a:solidFill>
                  <a:srgbClr val="00B0F0"/>
                </a:solidFill>
              </a:rPr>
              <a:t>FileNotFoundException</a:t>
            </a:r>
            <a:r>
              <a:rPr lang="en-US" altLang="zh-CN" dirty="0">
                <a:solidFill>
                  <a:srgbClr val="00B0F0"/>
                </a:solidFill>
              </a:rPr>
              <a:t> ex) { 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 smtClean="0"/>
              <a:t>         </a:t>
            </a:r>
            <a:r>
              <a:rPr lang="en-US" altLang="zh-CN" dirty="0" err="1" smtClean="0"/>
              <a:t>ex.printStackTrace</a:t>
            </a:r>
            <a:r>
              <a:rPr lang="en-US" altLang="zh-CN" dirty="0" smtClean="0"/>
              <a:t>();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exception </a:t>
            </a:r>
            <a:r>
              <a:rPr lang="en-US" altLang="zh-CN" dirty="0">
                <a:solidFill>
                  <a:srgbClr val="00B050"/>
                </a:solidFill>
              </a:rPr>
              <a:t>handling</a:t>
            </a:r>
            <a:endParaRPr lang="en-US" altLang="zh-CN" dirty="0" smtClean="0"/>
          </a:p>
          <a:p>
            <a:pPr marL="342900" lvl="1" indent="0">
              <a:buNone/>
            </a:pPr>
            <a:r>
              <a:rPr lang="en-US" altLang="zh-CN" dirty="0" smtClean="0"/>
              <a:t>      }</a:t>
            </a:r>
          </a:p>
          <a:p>
            <a:pPr marL="342900" lvl="1" indent="0">
              <a:buNone/>
            </a:pPr>
            <a:r>
              <a:rPr lang="en-US" altLang="zh-CN" dirty="0" smtClean="0"/>
              <a:t>   </a:t>
            </a:r>
            <a:r>
              <a:rPr lang="en-US" altLang="zh-CN" dirty="0"/>
              <a:t>}</a:t>
            </a:r>
          </a:p>
          <a:p>
            <a:pPr marL="342900" lvl="1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0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2051</TotalTime>
  <Words>1692</Words>
  <Application>Microsoft Office PowerPoint</Application>
  <PresentationFormat>全屏显示(4:3)</PresentationFormat>
  <Paragraphs>246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楷体</vt:lpstr>
      <vt:lpstr>宋体</vt:lpstr>
      <vt:lpstr>Arial</vt:lpstr>
      <vt:lpstr>Calibri</vt:lpstr>
      <vt:lpstr>Office Theme</vt:lpstr>
      <vt:lpstr>Java Programming</vt:lpstr>
      <vt:lpstr>Correctness &amp; robustness </vt:lpstr>
      <vt:lpstr>Outline</vt:lpstr>
      <vt:lpstr>Exception(异常)</vt:lpstr>
      <vt:lpstr>Drawbacks of exception handling in older languages</vt:lpstr>
      <vt:lpstr>Intertwined codes (纠缠代码)</vt:lpstr>
      <vt:lpstr>Exception handling in Java</vt:lpstr>
      <vt:lpstr>Exception handling in Java</vt:lpstr>
      <vt:lpstr>Separation of concerns(分离关注)</vt:lpstr>
      <vt:lpstr>Separation of concerns</vt:lpstr>
      <vt:lpstr>Exception Classes</vt:lpstr>
      <vt:lpstr>Error vs Exception</vt:lpstr>
      <vt:lpstr>Checked vs. Unchecked Exceptions</vt:lpstr>
      <vt:lpstr>Checked Exceptions</vt:lpstr>
      <vt:lpstr>Checked Exceptions</vt:lpstr>
      <vt:lpstr>Catching the Checked Exceptions</vt:lpstr>
      <vt:lpstr>Throwing Checked Exceptions</vt:lpstr>
      <vt:lpstr>Exception &amp; Call Stack</vt:lpstr>
      <vt:lpstr>Unchecked Exceptions</vt:lpstr>
      <vt:lpstr>Unchecked Exceptions</vt:lpstr>
      <vt:lpstr>Finally block</vt:lpstr>
      <vt:lpstr>Unchecked Exceptions</vt:lpstr>
      <vt:lpstr>Unchecked Exceptions</vt:lpstr>
      <vt:lpstr>Creating Your Own Exception</vt:lpstr>
      <vt:lpstr>throwing Exception</vt:lpstr>
      <vt:lpstr>Creating Your Own Exception</vt:lpstr>
      <vt:lpstr>Suggestion </vt:lpstr>
      <vt:lpstr>PowerPoint 演示文稿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Xudong</dc:creator>
  <cp:lastModifiedBy>Xudong Liu</cp:lastModifiedBy>
  <cp:revision>483</cp:revision>
  <cp:lastPrinted>2017-01-15T05:39:56Z</cp:lastPrinted>
  <dcterms:created xsi:type="dcterms:W3CDTF">2016-09-13T14:28:44Z</dcterms:created>
  <dcterms:modified xsi:type="dcterms:W3CDTF">2018-06-18T12:56:45Z</dcterms:modified>
</cp:coreProperties>
</file>