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OpenSans-regular.fntdata"/><Relationship Id="rId21" Type="http://schemas.openxmlformats.org/officeDocument/2006/relationships/font" Target="fonts/Nunito-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Clarine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112b4684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112b4684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233A44"/>
                </a:solidFill>
                <a:latin typeface="Calibri"/>
                <a:ea typeface="Calibri"/>
                <a:cs typeface="Calibri"/>
                <a:sym typeface="Calibri"/>
              </a:rPr>
              <a:t>Clarine</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300">
                <a:solidFill>
                  <a:srgbClr val="233A44"/>
                </a:solidFill>
                <a:latin typeface="Calibri"/>
                <a:ea typeface="Calibri"/>
                <a:cs typeface="Calibri"/>
                <a:sym typeface="Calibri"/>
              </a:rPr>
              <a:t>statistics.mode(gender_dropped['gender'])</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050">
                <a:solidFill>
                  <a:schemeClr val="dk1"/>
                </a:solidFill>
                <a:highlight>
                  <a:srgbClr val="FFFFFF"/>
                </a:highlight>
              </a:rPr>
              <a:t>'Male'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112b4684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112b4684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Wanted to do further analysis to check which popularity of genre in the top three countries, but ran out of time to create visuals. This table is the first part for the analysis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1177db8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1177db8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a3f028a3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a3f028a3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Clarine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a3f028a3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a3f028a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Clarine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1177db8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1177db8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a548a40f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a548a40f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1177db8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1177db8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a3f028a3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a3f028a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Did not want to drop missing values for the entire dataset due to that significantly cutting our sample size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chemeClr val="dk1"/>
                </a:solidFill>
                <a:highlight>
                  <a:srgbClr val="FFFFFF"/>
                </a:highlight>
              </a:rPr>
              <a:t>Location data in this dataframe has no consistent format, we occasionally found states only, cities only, and variable spelling of countries. This code replaces many possible substrings with a single string.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a548a40f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a548a40f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Clarine</a:t>
            </a:r>
            <a:endParaRPr/>
          </a:p>
          <a:p>
            <a:pPr indent="0" lvl="0" marL="0" rtl="0" algn="l">
              <a:spcBef>
                <a:spcPts val="0"/>
              </a:spcBef>
              <a:spcAft>
                <a:spcPts val="0"/>
              </a:spcAft>
              <a:buNone/>
            </a:pPr>
            <a:r>
              <a:rPr lang="en"/>
              <a:t>Null </a:t>
            </a:r>
            <a:r>
              <a:rPr lang="en"/>
              <a:t>values</a:t>
            </a:r>
            <a:r>
              <a:rPr lang="en"/>
              <a:t> were dropped from the column to analyze</a:t>
            </a:r>
            <a:endParaRPr/>
          </a:p>
          <a:p>
            <a:pPr indent="0" lvl="0" marL="0" rtl="0" algn="l">
              <a:spcBef>
                <a:spcPts val="0"/>
              </a:spcBef>
              <a:spcAft>
                <a:spcPts val="0"/>
              </a:spcAft>
              <a:buNone/>
            </a:pPr>
            <a:r>
              <a:rPr lang="en"/>
              <a:t>Top location that artist are from is the USA. The UK and Germany are second and third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112b4684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112b4684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Clarine</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Pop, Jazz, Hip_Hop, Rock, Folk are the top five genres that artists are in. Pop is the most popular</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Performed a value_counts to obtain the most popular genres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theaudiodb.com/" TargetMode="External"/><Relationship Id="rId4" Type="http://schemas.openxmlformats.org/officeDocument/2006/relationships/hyperlink" Target="https://www.theaudiodb.com/api/v1/json/1/search.php?s=coldpla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47500" lnSpcReduction="10000"/>
          </a:bodyPr>
          <a:lstStyle/>
          <a:p>
            <a:pPr indent="0" lvl="0" marL="0" rtl="0" algn="ctr">
              <a:spcBef>
                <a:spcPts val="0"/>
              </a:spcBef>
              <a:spcAft>
                <a:spcPts val="0"/>
              </a:spcAft>
              <a:buNone/>
            </a:pPr>
            <a:r>
              <a:rPr lang="en" sz="2600">
                <a:solidFill>
                  <a:srgbClr val="24292F"/>
                </a:solidFill>
                <a:highlight>
                  <a:srgbClr val="FFFFFF"/>
                </a:highlight>
              </a:rPr>
              <a:t>AudioDB Music API</a:t>
            </a:r>
            <a:endParaRPr sz="2600">
              <a:solidFill>
                <a:srgbClr val="24292F"/>
              </a:solidFill>
              <a:highlight>
                <a:srgbClr val="FFFFFF"/>
              </a:highlight>
            </a:endParaRPr>
          </a:p>
          <a:p>
            <a:pPr indent="0" lvl="0" marL="0" rtl="0" algn="ctr">
              <a:spcBef>
                <a:spcPts val="0"/>
              </a:spcBef>
              <a:spcAft>
                <a:spcPts val="0"/>
              </a:spcAft>
              <a:buNone/>
            </a:pPr>
            <a:r>
              <a:rPr lang="en" sz="2600">
                <a:solidFill>
                  <a:srgbClr val="24292F"/>
                </a:solidFill>
                <a:highlight>
                  <a:srgbClr val="FFFFFF"/>
                </a:highlight>
              </a:rPr>
              <a:t>Angela Spencer and Clarine Esperance</a:t>
            </a:r>
            <a:endParaRPr sz="2600">
              <a:solidFill>
                <a:srgbClr val="24292F"/>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Gender Analysis</a:t>
            </a:r>
            <a:endParaRPr/>
          </a:p>
        </p:txBody>
      </p:sp>
      <p:sp>
        <p:nvSpPr>
          <p:cNvPr id="193" name="Google Shape;193;p22"/>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194" name="Google Shape;194;p22"/>
          <p:cNvPicPr preferRelativeResize="0"/>
          <p:nvPr/>
        </p:nvPicPr>
        <p:blipFill>
          <a:blip r:embed="rId3">
            <a:alphaModFix/>
          </a:blip>
          <a:stretch>
            <a:fillRect/>
          </a:stretch>
        </p:blipFill>
        <p:spPr>
          <a:xfrm>
            <a:off x="705225" y="1462975"/>
            <a:ext cx="3150025" cy="3177426"/>
          </a:xfrm>
          <a:prstGeom prst="rect">
            <a:avLst/>
          </a:prstGeom>
          <a:noFill/>
          <a:ln>
            <a:noFill/>
          </a:ln>
        </p:spPr>
      </p:pic>
      <p:pic>
        <p:nvPicPr>
          <p:cNvPr id="195" name="Google Shape;195;p22"/>
          <p:cNvPicPr preferRelativeResize="0"/>
          <p:nvPr/>
        </p:nvPicPr>
        <p:blipFill>
          <a:blip r:embed="rId4">
            <a:alphaModFix/>
          </a:blip>
          <a:stretch>
            <a:fillRect/>
          </a:stretch>
        </p:blipFill>
        <p:spPr>
          <a:xfrm>
            <a:off x="4121675" y="1707525"/>
            <a:ext cx="4333950" cy="29328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Location and Genre Analysis</a:t>
            </a:r>
            <a:endParaRPr/>
          </a:p>
        </p:txBody>
      </p:sp>
      <p:sp>
        <p:nvSpPr>
          <p:cNvPr id="201" name="Google Shape;201;p23"/>
          <p:cNvSpPr txBox="1"/>
          <p:nvPr/>
        </p:nvSpPr>
        <p:spPr>
          <a:xfrm>
            <a:off x="1100175" y="1701975"/>
            <a:ext cx="1946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Location and genre were grouped to check top genres in the top three locations.</a:t>
            </a:r>
            <a:endParaRPr>
              <a:latin typeface="Calibri"/>
              <a:ea typeface="Calibri"/>
              <a:cs typeface="Calibri"/>
              <a:sym typeface="Calibri"/>
            </a:endParaRPr>
          </a:p>
        </p:txBody>
      </p:sp>
      <p:pic>
        <p:nvPicPr>
          <p:cNvPr id="202" name="Google Shape;202;p23"/>
          <p:cNvPicPr preferRelativeResize="0"/>
          <p:nvPr/>
        </p:nvPicPr>
        <p:blipFill>
          <a:blip r:embed="rId3">
            <a:alphaModFix/>
          </a:blip>
          <a:stretch>
            <a:fillRect/>
          </a:stretch>
        </p:blipFill>
        <p:spPr>
          <a:xfrm>
            <a:off x="4484825" y="1589925"/>
            <a:ext cx="2900565" cy="3038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idx="4294967295" type="title"/>
          </p:nvPr>
        </p:nvSpPr>
        <p:spPr>
          <a:xfrm>
            <a:off x="819150" y="252125"/>
            <a:ext cx="7505700" cy="59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Year and genre</a:t>
            </a:r>
            <a:endParaRPr/>
          </a:p>
        </p:txBody>
      </p:sp>
      <p:pic>
        <p:nvPicPr>
          <p:cNvPr id="208" name="Google Shape;208;p24"/>
          <p:cNvPicPr preferRelativeResize="0"/>
          <p:nvPr/>
        </p:nvPicPr>
        <p:blipFill>
          <a:blip r:embed="rId3">
            <a:alphaModFix/>
          </a:blip>
          <a:stretch>
            <a:fillRect/>
          </a:stretch>
        </p:blipFill>
        <p:spPr>
          <a:xfrm>
            <a:off x="4790425" y="351700"/>
            <a:ext cx="1899550" cy="4846749"/>
          </a:xfrm>
          <a:prstGeom prst="rect">
            <a:avLst/>
          </a:prstGeom>
          <a:noFill/>
          <a:ln>
            <a:noFill/>
          </a:ln>
        </p:spPr>
      </p:pic>
      <p:sp>
        <p:nvSpPr>
          <p:cNvPr id="209" name="Google Shape;209;p24"/>
          <p:cNvSpPr txBox="1"/>
          <p:nvPr/>
        </p:nvSpPr>
        <p:spPr>
          <a:xfrm>
            <a:off x="582500" y="1099050"/>
            <a:ext cx="2758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Further exploration possibility: check which years the top 3 genres (pop, jazz, rock) had an increase in creation (year formed).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Bin the years into decades</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 Background</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4292F"/>
              </a:buClr>
              <a:buSzPts val="1300"/>
              <a:buChar char="●"/>
            </a:pPr>
            <a:r>
              <a:rPr lang="en" sz="1300">
                <a:solidFill>
                  <a:srgbClr val="24292F"/>
                </a:solidFill>
              </a:rPr>
              <a:t>TheAudioDB is a community Database </a:t>
            </a:r>
            <a:r>
              <a:rPr lang="en" sz="1300">
                <a:solidFill>
                  <a:srgbClr val="24292F"/>
                </a:solidFill>
              </a:rPr>
              <a:t>of audio artwork and metadata with a</a:t>
            </a:r>
            <a:r>
              <a:rPr lang="en" sz="1300">
                <a:solidFill>
                  <a:srgbClr val="24292F"/>
                </a:solidFill>
              </a:rPr>
              <a:t> JSON API.</a:t>
            </a:r>
            <a:endParaRPr sz="1300">
              <a:solidFill>
                <a:srgbClr val="24292F"/>
              </a:solidFill>
            </a:endParaRPr>
          </a:p>
          <a:p>
            <a:pPr indent="-298450" lvl="1" marL="914400" rtl="0" algn="l">
              <a:spcBef>
                <a:spcPts val="0"/>
              </a:spcBef>
              <a:spcAft>
                <a:spcPts val="0"/>
              </a:spcAft>
              <a:buClr>
                <a:srgbClr val="24292F"/>
              </a:buClr>
              <a:buSzPts val="1100"/>
              <a:buChar char="○"/>
            </a:pPr>
            <a:r>
              <a:rPr lang="en" u="sng">
                <a:solidFill>
                  <a:schemeClr val="hlink"/>
                </a:solidFill>
                <a:hlinkClick r:id="rId3"/>
              </a:rPr>
              <a:t>https://www.theaudiodb.com/</a:t>
            </a:r>
            <a:endParaRPr>
              <a:solidFill>
                <a:srgbClr val="24292F"/>
              </a:solidFill>
            </a:endParaRPr>
          </a:p>
          <a:p>
            <a:pPr indent="-298450" lvl="1" marL="914400" rtl="0" algn="l">
              <a:spcBef>
                <a:spcPts val="0"/>
              </a:spcBef>
              <a:spcAft>
                <a:spcPts val="0"/>
              </a:spcAft>
              <a:buClr>
                <a:srgbClr val="20272F"/>
              </a:buClr>
              <a:buSzPts val="1100"/>
              <a:buChar char="○"/>
            </a:pPr>
            <a:r>
              <a:rPr lang="en" sz="1050">
                <a:solidFill>
                  <a:srgbClr val="20272F"/>
                </a:solidFill>
                <a:highlight>
                  <a:schemeClr val="dk1"/>
                </a:highlight>
                <a:latin typeface="Open Sans"/>
                <a:ea typeface="Open Sans"/>
                <a:cs typeface="Open Sans"/>
                <a:sym typeface="Open Sans"/>
              </a:rPr>
              <a:t>Example - </a:t>
            </a:r>
            <a:r>
              <a:rPr lang="en" sz="1050">
                <a:solidFill>
                  <a:srgbClr val="20272F"/>
                </a:solidFill>
                <a:highlight>
                  <a:schemeClr val="dk1"/>
                </a:highlight>
                <a:uFill>
                  <a:noFill/>
                </a:uFill>
                <a:latin typeface="Open Sans"/>
                <a:ea typeface="Open Sans"/>
                <a:cs typeface="Open Sans"/>
                <a:sym typeface="Open Sans"/>
                <a:hlinkClick r:id="rId4">
                  <a:extLst>
                    <a:ext uri="{A12FA001-AC4F-418D-AE19-62706E023703}">
                      <ahyp:hlinkClr val="tx"/>
                    </a:ext>
                  </a:extLst>
                </a:hlinkClick>
              </a:rPr>
              <a:t>theaudiodb.com/api/v1/json/1/search.php?s=coldplay</a:t>
            </a:r>
            <a:r>
              <a:rPr lang="en">
                <a:solidFill>
                  <a:srgbClr val="20272F"/>
                </a:solidFill>
                <a:highlight>
                  <a:schemeClr val="dk1"/>
                </a:highlight>
              </a:rPr>
              <a:t> </a:t>
            </a:r>
            <a:endParaRPr>
              <a:solidFill>
                <a:srgbClr val="20272F"/>
              </a:solidFill>
              <a:highlight>
                <a:schemeClr val="dk1"/>
              </a:highlight>
            </a:endParaRPr>
          </a:p>
          <a:p>
            <a:pPr indent="-311150" lvl="0" marL="457200" rtl="0" algn="l">
              <a:spcBef>
                <a:spcPts val="0"/>
              </a:spcBef>
              <a:spcAft>
                <a:spcPts val="0"/>
              </a:spcAft>
              <a:buClr>
                <a:srgbClr val="24292F"/>
              </a:buClr>
              <a:buSzPts val="1300"/>
              <a:buChar char="●"/>
            </a:pPr>
            <a:r>
              <a:rPr lang="en">
                <a:solidFill>
                  <a:srgbClr val="24292F"/>
                </a:solidFill>
              </a:rPr>
              <a:t>53,000 artists listed</a:t>
            </a:r>
            <a:endParaRPr>
              <a:solidFill>
                <a:srgbClr val="24292F"/>
              </a:solidFill>
            </a:endParaRPr>
          </a:p>
          <a:p>
            <a:pPr indent="-298450" lvl="1" marL="914400" rtl="0" algn="l">
              <a:spcBef>
                <a:spcPts val="0"/>
              </a:spcBef>
              <a:spcAft>
                <a:spcPts val="0"/>
              </a:spcAft>
              <a:buClr>
                <a:srgbClr val="24292F"/>
              </a:buClr>
              <a:buSzPts val="1100"/>
              <a:buChar char="○"/>
            </a:pPr>
            <a:r>
              <a:rPr lang="en" sz="1050">
                <a:solidFill>
                  <a:srgbClr val="000000"/>
                </a:solidFill>
                <a:highlight>
                  <a:srgbClr val="FFFFFF"/>
                </a:highlight>
                <a:latin typeface="Arial"/>
                <a:ea typeface="Arial"/>
                <a:cs typeface="Arial"/>
                <a:sym typeface="Arial"/>
              </a:rPr>
              <a:t>created a list of randomly generated numbers within the range of available artist IDs</a:t>
            </a:r>
            <a:endParaRPr>
              <a:solidFill>
                <a:srgbClr val="24292F"/>
              </a:solidFill>
            </a:endParaRPr>
          </a:p>
          <a:p>
            <a:pPr indent="-298450" lvl="1" marL="914400" rtl="0" algn="l">
              <a:spcBef>
                <a:spcPts val="0"/>
              </a:spcBef>
              <a:spcAft>
                <a:spcPts val="0"/>
              </a:spcAft>
              <a:buClr>
                <a:srgbClr val="24292F"/>
              </a:buClr>
              <a:buSzPts val="1100"/>
              <a:buChar char="○"/>
            </a:pPr>
            <a:r>
              <a:rPr lang="en">
                <a:solidFill>
                  <a:srgbClr val="24292F"/>
                </a:solidFill>
              </a:rPr>
              <a:t>Sample size of 764</a:t>
            </a:r>
            <a:endParaRPr sz="1300">
              <a:solidFill>
                <a:srgbClr val="24292F"/>
              </a:solidFill>
            </a:endParaRPr>
          </a:p>
          <a:p>
            <a:pPr indent="-311150" lvl="0" marL="457200" rtl="0" algn="l">
              <a:spcBef>
                <a:spcPts val="0"/>
              </a:spcBef>
              <a:spcAft>
                <a:spcPts val="0"/>
              </a:spcAft>
              <a:buClr>
                <a:srgbClr val="24292F"/>
              </a:buClr>
              <a:buSzPts val="1300"/>
              <a:buChar char="●"/>
            </a:pPr>
            <a:r>
              <a:rPr lang="en" sz="1300">
                <a:solidFill>
                  <a:srgbClr val="24292F"/>
                </a:solidFill>
              </a:rPr>
              <a:t>All data is categorical</a:t>
            </a:r>
            <a:endParaRPr sz="1300">
              <a:solidFill>
                <a:srgbClr val="24292F"/>
              </a:solidFill>
            </a:endParaRPr>
          </a:p>
          <a:p>
            <a:pPr indent="-311150" lvl="0" marL="457200" rtl="0" algn="l">
              <a:spcBef>
                <a:spcPts val="0"/>
              </a:spcBef>
              <a:spcAft>
                <a:spcPts val="0"/>
              </a:spcAft>
              <a:buClr>
                <a:srgbClr val="24292F"/>
              </a:buClr>
              <a:buSzPts val="1300"/>
              <a:buChar char="●"/>
            </a:pPr>
            <a:r>
              <a:rPr lang="en">
                <a:solidFill>
                  <a:srgbClr val="24292F"/>
                </a:solidFill>
              </a:rPr>
              <a:t>Focused on genre, gender, location, and year formed</a:t>
            </a:r>
            <a:endParaRPr>
              <a:solidFill>
                <a:srgbClr val="24292F"/>
              </a:solidFill>
            </a:endParaRPr>
          </a:p>
          <a:p>
            <a:pPr indent="-311150" lvl="0" marL="457200" rtl="0" algn="l">
              <a:spcBef>
                <a:spcPts val="0"/>
              </a:spcBef>
              <a:spcAft>
                <a:spcPts val="0"/>
              </a:spcAft>
              <a:buClr>
                <a:srgbClr val="24292F"/>
              </a:buClr>
              <a:buSzPts val="1300"/>
              <a:buChar char="●"/>
            </a:pPr>
            <a:r>
              <a:rPr lang="en">
                <a:solidFill>
                  <a:srgbClr val="24292F"/>
                </a:solidFill>
              </a:rPr>
              <a:t>Data cleaning</a:t>
            </a:r>
            <a:endParaRPr>
              <a:solidFill>
                <a:srgbClr val="24292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4292F"/>
                </a:solidFill>
              </a:rPr>
              <a:t>What are the top locations that the artist are from?</a:t>
            </a:r>
            <a:endParaRPr sz="1600">
              <a:solidFill>
                <a:srgbClr val="24292F"/>
              </a:solidFill>
            </a:endParaRPr>
          </a:p>
          <a:p>
            <a:pPr indent="0" lvl="0" marL="0" rtl="0" algn="l">
              <a:spcBef>
                <a:spcPts val="1200"/>
              </a:spcBef>
              <a:spcAft>
                <a:spcPts val="0"/>
              </a:spcAft>
              <a:buNone/>
            </a:pPr>
            <a:r>
              <a:rPr lang="en" sz="1600">
                <a:solidFill>
                  <a:srgbClr val="24292F"/>
                </a:solidFill>
              </a:rPr>
              <a:t>What is the most popular genre style for artists in this dataset?</a:t>
            </a:r>
            <a:endParaRPr sz="1600">
              <a:solidFill>
                <a:srgbClr val="24292F"/>
              </a:solidFill>
            </a:endParaRPr>
          </a:p>
          <a:p>
            <a:pPr indent="0" lvl="0" marL="0" rtl="0" algn="l">
              <a:spcBef>
                <a:spcPts val="1200"/>
              </a:spcBef>
              <a:spcAft>
                <a:spcPts val="0"/>
              </a:spcAft>
              <a:buNone/>
            </a:pPr>
            <a:r>
              <a:rPr lang="en" sz="1600">
                <a:solidFill>
                  <a:srgbClr val="24292F"/>
                </a:solidFill>
              </a:rPr>
              <a:t>Are there more male, female, or mixed artists?</a:t>
            </a:r>
            <a:endParaRPr sz="1600">
              <a:solidFill>
                <a:srgbClr val="24292F"/>
              </a:solidFill>
              <a:highlight>
                <a:srgbClr val="FFFFFF"/>
              </a:highlight>
            </a:endParaRPr>
          </a:p>
          <a:p>
            <a:pPr indent="0" lvl="0" marL="0" rtl="0" algn="l">
              <a:spcBef>
                <a:spcPts val="1200"/>
              </a:spcBef>
              <a:spcAft>
                <a:spcPts val="1200"/>
              </a:spcAft>
              <a:buNone/>
            </a:pPr>
            <a:r>
              <a:t/>
            </a:r>
            <a:endParaRPr sz="1600">
              <a:solidFill>
                <a:srgbClr val="24292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56775" y="619925"/>
            <a:ext cx="7505700" cy="53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our sample</a:t>
            </a:r>
            <a:endParaRPr/>
          </a:p>
        </p:txBody>
      </p:sp>
      <p:sp>
        <p:nvSpPr>
          <p:cNvPr id="147" name="Google Shape;147;p16"/>
          <p:cNvSpPr txBox="1"/>
          <p:nvPr>
            <p:ph idx="4294967295"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Generated the artists list using </a:t>
            </a:r>
            <a:r>
              <a:rPr lang="en"/>
              <a:t>np.random.randint</a:t>
            </a:r>
            <a:endParaRPr/>
          </a:p>
          <a:p>
            <a:pPr indent="0" lvl="0" marL="0" rtl="0" algn="l">
              <a:spcBef>
                <a:spcPts val="1200"/>
              </a:spcBef>
              <a:spcAft>
                <a:spcPts val="1200"/>
              </a:spcAft>
              <a:buNone/>
            </a:pPr>
            <a:r>
              <a:t/>
            </a:r>
            <a:endParaRPr/>
          </a:p>
        </p:txBody>
      </p:sp>
      <p:pic>
        <p:nvPicPr>
          <p:cNvPr id="148" name="Google Shape;148;p16"/>
          <p:cNvPicPr preferRelativeResize="0"/>
          <p:nvPr/>
        </p:nvPicPr>
        <p:blipFill rotWithShape="1">
          <a:blip r:embed="rId3">
            <a:alphaModFix/>
          </a:blip>
          <a:srcRect b="1569" l="0" r="18307" t="-1569"/>
          <a:stretch/>
        </p:blipFill>
        <p:spPr>
          <a:xfrm>
            <a:off x="300775" y="1532825"/>
            <a:ext cx="6860349" cy="239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Creating Sample Cont’d</a:t>
            </a:r>
            <a:endParaRPr/>
          </a:p>
        </p:txBody>
      </p:sp>
      <p:pic>
        <p:nvPicPr>
          <p:cNvPr id="154" name="Google Shape;154;p17"/>
          <p:cNvPicPr preferRelativeResize="0"/>
          <p:nvPr/>
        </p:nvPicPr>
        <p:blipFill rotWithShape="1">
          <a:blip r:embed="rId3">
            <a:alphaModFix/>
          </a:blip>
          <a:srcRect b="10847" l="13291" r="24511" t="11561"/>
          <a:stretch/>
        </p:blipFill>
        <p:spPr>
          <a:xfrm>
            <a:off x="883900" y="639450"/>
            <a:ext cx="6168428" cy="4137325"/>
          </a:xfrm>
          <a:prstGeom prst="rect">
            <a:avLst/>
          </a:prstGeom>
          <a:noFill/>
          <a:ln>
            <a:noFill/>
          </a:ln>
        </p:spPr>
      </p:pic>
      <p:sp>
        <p:nvSpPr>
          <p:cNvPr id="155" name="Google Shape;155;p17"/>
          <p:cNvSpPr txBox="1"/>
          <p:nvPr>
            <p:ph idx="1" type="body"/>
          </p:nvPr>
        </p:nvSpPr>
        <p:spPr>
          <a:xfrm>
            <a:off x="819150" y="269950"/>
            <a:ext cx="7505700" cy="369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chemeClr val="lt1"/>
                </a:solidFill>
              </a:rPr>
              <a:t>Sample Cont’d</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582300"/>
            <a:ext cx="7505700" cy="60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 for populating</a:t>
            </a:r>
            <a:endParaRPr/>
          </a:p>
        </p:txBody>
      </p:sp>
      <p:sp>
        <p:nvSpPr>
          <p:cNvPr id="161" name="Google Shape;161;p18"/>
          <p:cNvSpPr txBox="1"/>
          <p:nvPr>
            <p:ph idx="1" type="body"/>
          </p:nvPr>
        </p:nvSpPr>
        <p:spPr>
          <a:xfrm>
            <a:off x="819150" y="1184700"/>
            <a:ext cx="7505700" cy="325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18"/>
          <p:cNvPicPr preferRelativeResize="0"/>
          <p:nvPr/>
        </p:nvPicPr>
        <p:blipFill rotWithShape="1">
          <a:blip r:embed="rId3">
            <a:alphaModFix/>
          </a:blip>
          <a:srcRect b="0" l="-370" r="370" t="16275"/>
          <a:stretch/>
        </p:blipFill>
        <p:spPr>
          <a:xfrm>
            <a:off x="819150" y="1184700"/>
            <a:ext cx="4489201" cy="3254099"/>
          </a:xfrm>
          <a:prstGeom prst="rect">
            <a:avLst/>
          </a:prstGeom>
          <a:noFill/>
          <a:ln>
            <a:noFill/>
          </a:ln>
        </p:spPr>
      </p:pic>
      <p:sp>
        <p:nvSpPr>
          <p:cNvPr id="163" name="Google Shape;163;p18"/>
          <p:cNvSpPr txBox="1"/>
          <p:nvPr/>
        </p:nvSpPr>
        <p:spPr>
          <a:xfrm>
            <a:off x="2388400" y="208750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idx="4294967295" type="title"/>
          </p:nvPr>
        </p:nvSpPr>
        <p:spPr>
          <a:xfrm>
            <a:off x="819150" y="131225"/>
            <a:ext cx="7505700" cy="51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Cleaning the data</a:t>
            </a:r>
            <a:endParaRPr/>
          </a:p>
        </p:txBody>
      </p:sp>
      <p:sp>
        <p:nvSpPr>
          <p:cNvPr id="169" name="Google Shape;169;p19"/>
          <p:cNvSpPr txBox="1"/>
          <p:nvPr>
            <p:ph idx="4294967295" type="body"/>
          </p:nvPr>
        </p:nvSpPr>
        <p:spPr>
          <a:xfrm>
            <a:off x="247625" y="824275"/>
            <a:ext cx="3686100" cy="1383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1. Main focus: gender, genre, location, year</a:t>
            </a:r>
            <a:endParaRPr/>
          </a:p>
          <a:p>
            <a:pPr indent="-292576" lvl="0" marL="457200" rtl="0" algn="l">
              <a:spcBef>
                <a:spcPts val="1200"/>
              </a:spcBef>
              <a:spcAft>
                <a:spcPts val="0"/>
              </a:spcAft>
              <a:buSzPct val="100000"/>
              <a:buChar char="-"/>
            </a:pPr>
            <a:r>
              <a:rPr lang="en"/>
              <a:t>Replace and dropped missing values for individual columns</a:t>
            </a:r>
            <a:endParaRPr/>
          </a:p>
          <a:p>
            <a:pPr indent="-292576" lvl="0" marL="457200" rtl="0" algn="l">
              <a:spcBef>
                <a:spcPts val="0"/>
              </a:spcBef>
              <a:spcAft>
                <a:spcPts val="0"/>
              </a:spcAft>
              <a:buSzPct val="100000"/>
              <a:buChar char="-"/>
            </a:pPr>
            <a:r>
              <a:rPr lang="en"/>
              <a:t>Replace and corrected individual strings for location. Location example below:</a:t>
            </a:r>
            <a:endParaRPr/>
          </a:p>
          <a:p>
            <a:pPr indent="0" lvl="0" marL="0" rtl="0" algn="l">
              <a:spcBef>
                <a:spcPts val="1200"/>
              </a:spcBef>
              <a:spcAft>
                <a:spcPts val="1200"/>
              </a:spcAft>
              <a:buNone/>
            </a:pPr>
            <a:r>
              <a:t/>
            </a:r>
            <a:endParaRPr/>
          </a:p>
        </p:txBody>
      </p:sp>
      <p:pic>
        <p:nvPicPr>
          <p:cNvPr id="170" name="Google Shape;170;p19"/>
          <p:cNvPicPr preferRelativeResize="0"/>
          <p:nvPr/>
        </p:nvPicPr>
        <p:blipFill>
          <a:blip r:embed="rId3">
            <a:alphaModFix/>
          </a:blip>
          <a:stretch>
            <a:fillRect/>
          </a:stretch>
        </p:blipFill>
        <p:spPr>
          <a:xfrm>
            <a:off x="819150" y="2207575"/>
            <a:ext cx="7242675" cy="2496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4294967295"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Location</a:t>
            </a:r>
            <a:endParaRPr/>
          </a:p>
        </p:txBody>
      </p:sp>
      <p:sp>
        <p:nvSpPr>
          <p:cNvPr id="176" name="Google Shape;176;p20"/>
          <p:cNvSpPr txBox="1"/>
          <p:nvPr>
            <p:ph idx="4294967295" type="subTitle"/>
          </p:nvPr>
        </p:nvSpPr>
        <p:spPr>
          <a:xfrm>
            <a:off x="819150" y="1550700"/>
            <a:ext cx="58599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top locations</a:t>
            </a:r>
            <a:endParaRPr/>
          </a:p>
        </p:txBody>
      </p:sp>
      <p:pic>
        <p:nvPicPr>
          <p:cNvPr id="177" name="Google Shape;177;p20"/>
          <p:cNvPicPr preferRelativeResize="0"/>
          <p:nvPr/>
        </p:nvPicPr>
        <p:blipFill>
          <a:blip r:embed="rId3">
            <a:alphaModFix/>
          </a:blip>
          <a:stretch>
            <a:fillRect/>
          </a:stretch>
        </p:blipFill>
        <p:spPr>
          <a:xfrm>
            <a:off x="556700" y="1944300"/>
            <a:ext cx="2668023" cy="2894400"/>
          </a:xfrm>
          <a:prstGeom prst="rect">
            <a:avLst/>
          </a:prstGeom>
          <a:noFill/>
          <a:ln>
            <a:noFill/>
          </a:ln>
        </p:spPr>
      </p:pic>
      <p:pic>
        <p:nvPicPr>
          <p:cNvPr id="178" name="Google Shape;178;p20"/>
          <p:cNvPicPr preferRelativeResize="0"/>
          <p:nvPr/>
        </p:nvPicPr>
        <p:blipFill>
          <a:blip r:embed="rId4">
            <a:alphaModFix/>
          </a:blip>
          <a:stretch>
            <a:fillRect/>
          </a:stretch>
        </p:blipFill>
        <p:spPr>
          <a:xfrm>
            <a:off x="4479775" y="1984050"/>
            <a:ext cx="3845076" cy="296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Popular Genre Style</a:t>
            </a:r>
            <a:endParaRPr/>
          </a:p>
        </p:txBody>
      </p:sp>
      <p:sp>
        <p:nvSpPr>
          <p:cNvPr id="184" name="Google Shape;184;p21"/>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185" name="Google Shape;185;p21"/>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819150" y="1504500"/>
            <a:ext cx="3083200" cy="3159450"/>
          </a:xfrm>
          <a:prstGeom prst="rect">
            <a:avLst/>
          </a:prstGeom>
          <a:noFill/>
          <a:ln>
            <a:noFill/>
          </a:ln>
        </p:spPr>
      </p:pic>
      <p:pic>
        <p:nvPicPr>
          <p:cNvPr id="187" name="Google Shape;187;p21"/>
          <p:cNvPicPr preferRelativeResize="0"/>
          <p:nvPr/>
        </p:nvPicPr>
        <p:blipFill>
          <a:blip r:embed="rId4">
            <a:alphaModFix/>
          </a:blip>
          <a:stretch>
            <a:fillRect/>
          </a:stretch>
        </p:blipFill>
        <p:spPr>
          <a:xfrm>
            <a:off x="4404043" y="1504500"/>
            <a:ext cx="4155375" cy="280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