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3" r:id="rId7"/>
    <p:sldId id="257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2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3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6561"/>
  </p:normalViewPr>
  <p:slideViewPr>
    <p:cSldViewPr snapToGrid="0" snapToObjects="1">
      <p:cViewPr varScale="1">
        <p:scale>
          <a:sx n="88" d="100"/>
          <a:sy n="88" d="100"/>
        </p:scale>
        <p:origin x="108" y="228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CC8A6-C759-4BFC-9433-7A9436D3103E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7349F-00D1-4EC3-A43A-A26677DB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r>
              <a:rPr lang="pl-PL" dirty="0" smtClean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 smtClean="0"/>
              <a:t>Up</a:t>
            </a:r>
            <a:r>
              <a:rPr lang="pl-PL" dirty="0" smtClean="0"/>
              <a:t> to </a:t>
            </a:r>
            <a:r>
              <a:rPr lang="pl-PL" dirty="0" err="1" smtClean="0"/>
              <a:t>seven</a:t>
            </a:r>
            <a:r>
              <a:rPr lang="pl-PL" dirty="0" smtClean="0"/>
              <a:t> lines of </a:t>
            </a:r>
            <a:r>
              <a:rPr lang="pl-PL" dirty="0" err="1" smtClean="0"/>
              <a:t>text</a:t>
            </a:r>
            <a:r>
              <a:rPr lang="pl-PL" dirty="0" smtClean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THANK</a:t>
            </a:r>
            <a:r>
              <a:rPr lang="en-US" sz="3200" baseline="0" dirty="0" smtClean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endParaRPr lang="pl-PL" dirty="0" smtClean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132186"/>
            <a:ext cx="7625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132186"/>
            <a:ext cx="117025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E4BA3A8-FD9F-B341-B316-CC1FE420184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B192895-1EBC-534B-9BEA-1C5D862E0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05959" y="1295221"/>
            <a:ext cx="712243" cy="3062034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0339" y="1295221"/>
            <a:ext cx="712243" cy="3062034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054" y="1295221"/>
            <a:ext cx="712243" cy="3062034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38149" y="1295221"/>
            <a:ext cx="712243" cy="3062034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04244" y="1295221"/>
            <a:ext cx="712243" cy="3062034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36434" y="1295221"/>
            <a:ext cx="712243" cy="3062034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8203" y="1295221"/>
            <a:ext cx="712243" cy="3062034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 smtClean="0"/>
              <a:t>Edit Title</a:t>
            </a:r>
            <a:endParaRPr lang="en-US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 smtClean="0"/>
              <a:t>Click here to enter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37578"/>
            <a:ext cx="291848" cy="29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37578"/>
            <a:ext cx="291848" cy="2918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25" r:id="rId2"/>
    <p:sldLayoutId id="2147483696" r:id="rId3"/>
    <p:sldLayoutId id="2147483697" r:id="rId4"/>
    <p:sldLayoutId id="2147483698" r:id="rId5"/>
    <p:sldLayoutId id="2147483726" r:id="rId6"/>
    <p:sldLayoutId id="2147483699" r:id="rId7"/>
    <p:sldLayoutId id="2147483700" r:id="rId8"/>
    <p:sldLayoutId id="2147483723" r:id="rId9"/>
    <p:sldLayoutId id="2147483650" r:id="rId10"/>
    <p:sldLayoutId id="2147483724" r:id="rId11"/>
    <p:sldLayoutId id="2147483662" r:id="rId12"/>
    <p:sldLayoutId id="2147483651" r:id="rId13"/>
    <p:sldLayoutId id="2147483663" r:id="rId14"/>
    <p:sldLayoutId id="2147483727" r:id="rId15"/>
    <p:sldLayoutId id="2147483722" r:id="rId16"/>
    <p:sldLayoutId id="2147483729" r:id="rId17"/>
    <p:sldLayoutId id="2147483684" r:id="rId18"/>
    <p:sldLayoutId id="2147483666" r:id="rId19"/>
    <p:sldLayoutId id="2147483668" r:id="rId20"/>
    <p:sldLayoutId id="2147483667" r:id="rId21"/>
    <p:sldLayoutId id="2147483664" r:id="rId22"/>
    <p:sldLayoutId id="2147483665" r:id="rId23"/>
    <p:sldLayoutId id="2147483678" r:id="rId24"/>
    <p:sldLayoutId id="2147483669" r:id="rId25"/>
    <p:sldLayoutId id="2147483670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653" r:id="rId32"/>
    <p:sldLayoutId id="2147483692" r:id="rId33"/>
    <p:sldLayoutId id="2147483677" r:id="rId34"/>
    <p:sldLayoutId id="2147483687" r:id="rId35"/>
    <p:sldLayoutId id="2147483719" r:id="rId36"/>
    <p:sldLayoutId id="2147483721" r:id="rId37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uxoft-training.ru/" TargetMode="External"/><Relationship Id="rId2" Type="http://schemas.openxmlformats.org/officeDocument/2006/relationships/hyperlink" Target="mailto:skichuk@luxoft.com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hyperlink" Target="http://luxoft-training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- Best practices</a:t>
            </a:r>
            <a:endParaRPr lang="en-US" sz="2800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write unit test well or don’t write them at all??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Naming </a:t>
            </a:r>
            <a:r>
              <a:rPr lang="en-US" dirty="0" smtClean="0">
                <a:solidFill>
                  <a:schemeClr val="accent1"/>
                </a:solidFill>
              </a:rPr>
              <a:t>conventions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10" y="1153886"/>
            <a:ext cx="5308196" cy="2779939"/>
          </a:xfrm>
        </p:spPr>
      </p:pic>
    </p:spTree>
    <p:extLst>
      <p:ext uri="{BB962C8B-B14F-4D97-AF65-F5344CB8AC3E}">
        <p14:creationId xmlns:p14="http://schemas.microsoft.com/office/powerpoint/2010/main" val="238230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BD392F"/>
                </a:solidFill>
              </a:rPr>
              <a:t>Arrange, Act, Assert</a:t>
            </a:r>
            <a:r>
              <a:rPr lang="en-US" dirty="0"/>
              <a:t> is a common pattern when unit testing. As the name implies, it consists of three main actions:</a:t>
            </a:r>
          </a:p>
          <a:p>
            <a:r>
              <a:rPr lang="en-US" i="1" dirty="0">
                <a:solidFill>
                  <a:srgbClr val="BD392F"/>
                </a:solidFill>
              </a:rPr>
              <a:t>Arrange</a:t>
            </a:r>
            <a:r>
              <a:rPr lang="en-US" dirty="0"/>
              <a:t> your objects, creating and setting them up as necessary.</a:t>
            </a:r>
          </a:p>
          <a:p>
            <a:r>
              <a:rPr lang="en-US" i="1" dirty="0">
                <a:solidFill>
                  <a:srgbClr val="BD392F"/>
                </a:solidFill>
              </a:rPr>
              <a:t>Act</a:t>
            </a:r>
            <a:r>
              <a:rPr lang="en-US" dirty="0"/>
              <a:t> on an object.</a:t>
            </a:r>
          </a:p>
          <a:p>
            <a:r>
              <a:rPr lang="en-US" i="1" dirty="0">
                <a:solidFill>
                  <a:srgbClr val="BD392F"/>
                </a:solidFill>
              </a:rPr>
              <a:t>Assert</a:t>
            </a:r>
            <a:r>
              <a:rPr lang="en-US" dirty="0"/>
              <a:t> that something is as expected.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03" y="1143000"/>
            <a:ext cx="5648302" cy="2605087"/>
          </a:xfrm>
        </p:spPr>
      </p:pic>
    </p:spTree>
    <p:extLst>
      <p:ext uri="{BB962C8B-B14F-4D97-AF65-F5344CB8AC3E}">
        <p14:creationId xmlns:p14="http://schemas.microsoft.com/office/powerpoint/2010/main" val="10915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13248"/>
            <a:ext cx="4812506" cy="3358728"/>
          </a:xfrm>
        </p:spPr>
      </p:pic>
    </p:spTree>
    <p:extLst>
      <p:ext uri="{BB962C8B-B14F-4D97-AF65-F5344CB8AC3E}">
        <p14:creationId xmlns:p14="http://schemas.microsoft.com/office/powerpoint/2010/main" val="19299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Magic values: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87" y="1208314"/>
            <a:ext cx="6163958" cy="2701698"/>
          </a:xfrm>
        </p:spPr>
      </p:pic>
    </p:spTree>
    <p:extLst>
      <p:ext uri="{BB962C8B-B14F-4D97-AF65-F5344CB8AC3E}">
        <p14:creationId xmlns:p14="http://schemas.microsoft.com/office/powerpoint/2010/main" val="13719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Magic values: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30" y="1208314"/>
            <a:ext cx="6177394" cy="2844573"/>
          </a:xfrm>
        </p:spPr>
      </p:pic>
    </p:spTree>
    <p:extLst>
      <p:ext uri="{BB962C8B-B14F-4D97-AF65-F5344CB8AC3E}">
        <p14:creationId xmlns:p14="http://schemas.microsoft.com/office/powerpoint/2010/main" val="18944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dirty="0" smtClean="0"/>
              <a:t>Sergey Kichuk</a:t>
            </a:r>
          </a:p>
          <a:p>
            <a:r>
              <a:rPr lang="en-US" sz="2400" dirty="0" smtClean="0">
                <a:hlinkClick r:id="rId2"/>
              </a:rPr>
              <a:t>skichuk@luxoft.com</a:t>
            </a:r>
            <a:endParaRPr lang="en-US" sz="2400" dirty="0" smtClean="0"/>
          </a:p>
          <a:p>
            <a:r>
              <a:rPr lang="en-US" sz="2400" dirty="0" smtClean="0"/>
              <a:t>Skype: exiton3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http://luxoft-training.ru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http://luxoft-training.com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594" y="897732"/>
            <a:ext cx="23622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0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Roadmap: </a:t>
            </a:r>
            <a:r>
              <a:rPr lang="en-US" dirty="0" smtClean="0">
                <a:solidFill>
                  <a:schemeClr val="accent1"/>
                </a:solidFill>
              </a:rPr>
              <a:t>OVERVIEW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28744825"/>
              </p:ext>
            </p:extLst>
          </p:nvPr>
        </p:nvGraphicFramePr>
        <p:xfrm>
          <a:off x="287338" y="896938"/>
          <a:ext cx="3738322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5205">
                  <a:extLst>
                    <a:ext uri="{9D8B030D-6E8A-4147-A177-3AD203B41FA5}">
                      <a16:colId xmlns:a16="http://schemas.microsoft.com/office/drawing/2014/main" val="1387136116"/>
                    </a:ext>
                  </a:extLst>
                </a:gridCol>
                <a:gridCol w="713117">
                  <a:extLst>
                    <a:ext uri="{9D8B030D-6E8A-4147-A177-3AD203B41FA5}">
                      <a16:colId xmlns:a16="http://schemas.microsoft.com/office/drawing/2014/main" val="29383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Section</a:t>
                      </a:r>
                      <a:r>
                        <a:rPr lang="en-US" sz="2100" baseline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 1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5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4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Section 2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17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9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Section 3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43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Section 4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50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8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Section 5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62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7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Section 6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77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5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Section 7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101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30341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This training covers major aspects of </a:t>
            </a:r>
            <a:r>
              <a:rPr lang="en-US" dirty="0" err="1" smtClean="0"/>
              <a:t>bla-bla</a:t>
            </a:r>
            <a:r>
              <a:rPr lang="en-US" dirty="0" smtClean="0"/>
              <a:t>. The goal of this training is to </a:t>
            </a:r>
            <a:r>
              <a:rPr lang="en-US" dirty="0" err="1" smtClean="0"/>
              <a:t>bla-bla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This training is targeted to </a:t>
            </a:r>
            <a:r>
              <a:rPr lang="en-US" dirty="0" err="1" smtClean="0"/>
              <a:t>bla-bla</a:t>
            </a:r>
            <a:r>
              <a:rPr lang="en-US" dirty="0" smtClean="0"/>
              <a:t> (junior developers / regular developers / architects / …)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Pre-requisites: </a:t>
            </a:r>
          </a:p>
          <a:p>
            <a:r>
              <a:rPr lang="en-US" dirty="0" err="1" smtClean="0"/>
              <a:t>Bla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Bla</a:t>
            </a:r>
            <a:r>
              <a:rPr lang="en-US" dirty="0" smtClean="0"/>
              <a:t> 2</a:t>
            </a:r>
          </a:p>
          <a:p>
            <a:r>
              <a:rPr lang="en-US" dirty="0" err="1" smtClean="0"/>
              <a:t>Bla</a:t>
            </a:r>
            <a:r>
              <a:rPr lang="en-US" dirty="0" smtClean="0"/>
              <a:t> 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are the qualities of good unit test?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US" sz="3200" dirty="0"/>
              <a:t>Make the tests </a:t>
            </a:r>
            <a:r>
              <a:rPr lang="en-US" sz="3200" b="1" dirty="0">
                <a:solidFill>
                  <a:srgbClr val="BD392F"/>
                </a:solidFill>
              </a:rPr>
              <a:t>Trustworthy</a:t>
            </a:r>
            <a:r>
              <a:rPr lang="en-US" sz="3200" b="1" dirty="0"/>
              <a:t> </a:t>
            </a:r>
            <a:endParaRPr lang="en-US" sz="3200" dirty="0"/>
          </a:p>
          <a:p>
            <a:pPr algn="ctr"/>
            <a:r>
              <a:rPr lang="en-US" sz="3200" dirty="0"/>
              <a:t>Create </a:t>
            </a:r>
            <a:r>
              <a:rPr lang="en-US" sz="3200" b="1" dirty="0">
                <a:solidFill>
                  <a:srgbClr val="BD392F"/>
                </a:solidFill>
              </a:rPr>
              <a:t>Maintainable</a:t>
            </a:r>
            <a:r>
              <a:rPr lang="en-US" sz="3200" b="1" dirty="0"/>
              <a:t> tests</a:t>
            </a:r>
            <a:endParaRPr lang="en-US" sz="3200" dirty="0"/>
          </a:p>
          <a:p>
            <a:pPr algn="ctr"/>
            <a:r>
              <a:rPr lang="en-US" sz="3200" b="1" dirty="0">
                <a:solidFill>
                  <a:srgbClr val="BD392F"/>
                </a:solidFill>
              </a:rPr>
              <a:t>Readable</a:t>
            </a:r>
            <a:r>
              <a:rPr lang="en-US" sz="3200" b="1" dirty="0"/>
              <a:t> </a:t>
            </a:r>
            <a:r>
              <a:rPr lang="en-US" sz="3200" dirty="0"/>
              <a:t>tests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9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Trustworthy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Readable tests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Naming conventions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name of test should answer on 3 questions</a:t>
            </a:r>
          </a:p>
          <a:p>
            <a:r>
              <a:rPr lang="en-US" dirty="0" smtClean="0"/>
              <a:t>What do we test?</a:t>
            </a:r>
          </a:p>
          <a:p>
            <a:r>
              <a:rPr lang="en-US" dirty="0" smtClean="0"/>
              <a:t>What is the scenario or input state?</a:t>
            </a:r>
          </a:p>
          <a:p>
            <a:r>
              <a:rPr lang="en-US" dirty="0" smtClean="0"/>
              <a:t>What is expected result or behavior?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Naming conventions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name of your test should consist of </a:t>
            </a:r>
            <a:r>
              <a:rPr lang="en-US" dirty="0" smtClean="0"/>
              <a:t>3 parts:</a:t>
            </a:r>
          </a:p>
          <a:p>
            <a:r>
              <a:rPr lang="en-US" dirty="0"/>
              <a:t>The name of the method being tested.</a:t>
            </a:r>
          </a:p>
          <a:p>
            <a:r>
              <a:rPr lang="en-US" dirty="0"/>
              <a:t>The scenario under which </a:t>
            </a:r>
            <a:r>
              <a:rPr lang="en-US" dirty="0" smtClean="0"/>
              <a:t> or input state</a:t>
            </a:r>
            <a:endParaRPr lang="en-US" dirty="0"/>
          </a:p>
          <a:p>
            <a:r>
              <a:rPr lang="en-US" dirty="0"/>
              <a:t>The expected </a:t>
            </a:r>
            <a:r>
              <a:rPr lang="en-US" dirty="0" smtClean="0"/>
              <a:t>behavior </a:t>
            </a:r>
            <a:r>
              <a:rPr lang="en-US" dirty="0"/>
              <a:t>when the scenario is invoked.</a:t>
            </a:r>
          </a:p>
        </p:txBody>
      </p:sp>
    </p:spTree>
    <p:extLst>
      <p:ext uri="{BB962C8B-B14F-4D97-AF65-F5344CB8AC3E}">
        <p14:creationId xmlns:p14="http://schemas.microsoft.com/office/powerpoint/2010/main" val="24095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Naming </a:t>
            </a:r>
            <a:r>
              <a:rPr lang="en-US" dirty="0" smtClean="0">
                <a:solidFill>
                  <a:schemeClr val="accent1"/>
                </a:solidFill>
              </a:rPr>
              <a:t>conventions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34" y="1197429"/>
            <a:ext cx="5240335" cy="2769733"/>
          </a:xfrm>
        </p:spPr>
      </p:pic>
    </p:spTree>
    <p:extLst>
      <p:ext uri="{BB962C8B-B14F-4D97-AF65-F5344CB8AC3E}">
        <p14:creationId xmlns:p14="http://schemas.microsoft.com/office/powerpoint/2010/main" val="22470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oft 2016 LTC Structured template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xoft 2015 LTC Structured template" id="{944C079C-58E5-44E9-9E8B-2D4A3F40D6BA}" vid="{7BA70FBC-A622-4A80-BFB3-DE9554CCEE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 2016 LTC Structured template</Template>
  <TotalTime>383</TotalTime>
  <Words>214</Words>
  <Application>Microsoft Office PowerPoint</Application>
  <PresentationFormat>On-screen Show (16:9)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Avenir Next</vt:lpstr>
      <vt:lpstr>Avenir Next Medium</vt:lpstr>
      <vt:lpstr>Calibri</vt:lpstr>
      <vt:lpstr>Calibri Light</vt:lpstr>
      <vt:lpstr>Open Sans</vt:lpstr>
      <vt:lpstr>Wingdings</vt:lpstr>
      <vt:lpstr>Luxoft 2016 LTC Structured template</vt:lpstr>
      <vt:lpstr>Unit testing - Best practices</vt:lpstr>
      <vt:lpstr>Introduction</vt:lpstr>
      <vt:lpstr>Training Roadmap: OVERVIEW</vt:lpstr>
      <vt:lpstr>What are the qualities of good unit test?</vt:lpstr>
      <vt:lpstr> Trustworthy tests</vt:lpstr>
      <vt:lpstr> Readable tests </vt:lpstr>
      <vt:lpstr>Naming conventions</vt:lpstr>
      <vt:lpstr>Naming conventions</vt:lpstr>
      <vt:lpstr>Naming conventions :</vt:lpstr>
      <vt:lpstr>Naming conventions :</vt:lpstr>
      <vt:lpstr>AAA - pattern:</vt:lpstr>
      <vt:lpstr>AAA - pattern:</vt:lpstr>
      <vt:lpstr>AAA - pattern:</vt:lpstr>
      <vt:lpstr>Magic values:</vt:lpstr>
      <vt:lpstr>Magic values:</vt:lpstr>
      <vt:lpstr>Color Gamma</vt:lpstr>
    </vt:vector>
  </TitlesOfParts>
  <Company>Luxoft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Лучшие практики написания Unit тестов</dc:title>
  <dc:creator>Kichuk, Sergey</dc:creator>
  <cp:lastModifiedBy>Sergey</cp:lastModifiedBy>
  <cp:revision>13</cp:revision>
  <dcterms:created xsi:type="dcterms:W3CDTF">2018-08-13T10:36:39Z</dcterms:created>
  <dcterms:modified xsi:type="dcterms:W3CDTF">2018-08-13T20:42:15Z</dcterms:modified>
</cp:coreProperties>
</file>