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mpus Aerial 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123825" y="1023255"/>
            <a:ext cx="57762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b="1" sz="3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2" type="body"/>
          </p:nvPr>
        </p:nvSpPr>
        <p:spPr>
          <a:xfrm>
            <a:off x="115888" y="3673928"/>
            <a:ext cx="5784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3" type="body"/>
          </p:nvPr>
        </p:nvSpPr>
        <p:spPr>
          <a:xfrm>
            <a:off x="123825" y="2634342"/>
            <a:ext cx="5776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i="1" sz="24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04587"/>
            <a:ext cx="9144000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14" name="Shape 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12271"/>
            <a:ext cx="1934100" cy="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1" type="ftr"/>
          </p:nvPr>
        </p:nvSpPr>
        <p:spPr>
          <a:xfrm>
            <a:off x="6047030" y="4890278"/>
            <a:ext cx="29382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abbio Center Skyline 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" type="body"/>
          </p:nvPr>
        </p:nvSpPr>
        <p:spPr>
          <a:xfrm>
            <a:off x="123825" y="1023255"/>
            <a:ext cx="57762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b="1" sz="3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15888" y="3673928"/>
            <a:ext cx="5784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3" type="body"/>
          </p:nvPr>
        </p:nvSpPr>
        <p:spPr>
          <a:xfrm>
            <a:off x="123825" y="2634342"/>
            <a:ext cx="5776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i="1" sz="24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22" name="Shape 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04587"/>
            <a:ext cx="9144000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23" name="Shape 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12271"/>
            <a:ext cx="1934100" cy="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1" type="ftr"/>
          </p:nvPr>
        </p:nvSpPr>
        <p:spPr>
          <a:xfrm>
            <a:off x="6047030" y="4890278"/>
            <a:ext cx="29382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dwin A Stevens Hal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idx="1" type="body"/>
          </p:nvPr>
        </p:nvSpPr>
        <p:spPr>
          <a:xfrm>
            <a:off x="123825" y="1023255"/>
            <a:ext cx="57762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b="1" sz="3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115888" y="3673928"/>
            <a:ext cx="5784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123825" y="2634342"/>
            <a:ext cx="5776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i="1" sz="24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31" name="Shape 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04587"/>
            <a:ext cx="9144000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32" name="Shape 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12271"/>
            <a:ext cx="1934100" cy="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11" type="ftr"/>
          </p:nvPr>
        </p:nvSpPr>
        <p:spPr>
          <a:xfrm>
            <a:off x="6047030" y="4890278"/>
            <a:ext cx="29382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mpus Aerial 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>
            <p:ph idx="1" type="body"/>
          </p:nvPr>
        </p:nvSpPr>
        <p:spPr>
          <a:xfrm>
            <a:off x="123825" y="1023255"/>
            <a:ext cx="57762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b="1" sz="3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115888" y="3673928"/>
            <a:ext cx="5784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123825" y="2634342"/>
            <a:ext cx="5776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i="1" sz="24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39" name="Shape 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40" name="Shape 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04587"/>
            <a:ext cx="9144000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41" name="Shape 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12271"/>
            <a:ext cx="1934100" cy="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>
            <p:ph idx="11" type="ftr"/>
          </p:nvPr>
        </p:nvSpPr>
        <p:spPr>
          <a:xfrm>
            <a:off x="6047030" y="4890278"/>
            <a:ext cx="29382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mpus Aerial 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>
            <p:ph idx="1" type="body"/>
          </p:nvPr>
        </p:nvSpPr>
        <p:spPr>
          <a:xfrm>
            <a:off x="123825" y="1023255"/>
            <a:ext cx="57762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b="1" sz="3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15888" y="3673928"/>
            <a:ext cx="5784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123825" y="2634342"/>
            <a:ext cx="5776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i="1" sz="24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49" name="Shape 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04587"/>
            <a:ext cx="9144000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50" name="Shape 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12271"/>
            <a:ext cx="1934100" cy="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1" type="ftr"/>
          </p:nvPr>
        </p:nvSpPr>
        <p:spPr>
          <a:xfrm>
            <a:off x="6047030" y="4890278"/>
            <a:ext cx="29382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mpus Aerial 4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idx="1" type="body"/>
          </p:nvPr>
        </p:nvSpPr>
        <p:spPr>
          <a:xfrm>
            <a:off x="123825" y="1023255"/>
            <a:ext cx="57762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b="1" sz="3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115888" y="3673928"/>
            <a:ext cx="5784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123825" y="2634342"/>
            <a:ext cx="5776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i="1" sz="24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/Users/jasonrodriguez/Projects/Power Points/FINAL Template/images/images/CoverSlide_Header_01.png"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58" name="Shape 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04587"/>
            <a:ext cx="9144000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-Official-PMSColor-R.eps" id="59" name="Shape 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12271"/>
            <a:ext cx="1934100" cy="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1" type="ftr"/>
          </p:nvPr>
        </p:nvSpPr>
        <p:spPr>
          <a:xfrm>
            <a:off x="6047030" y="4890278"/>
            <a:ext cx="29382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bstra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Users/jasonrodriguez/Projects/Power Points/FINAL Template/images/images/CoverSlide_Header_01.png"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Slide_Footer_03.png" id="64" name="Shape 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04587"/>
            <a:ext cx="9144000" cy="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" type="body"/>
          </p:nvPr>
        </p:nvSpPr>
        <p:spPr>
          <a:xfrm>
            <a:off x="123825" y="1023255"/>
            <a:ext cx="62841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b="1" sz="3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23825" y="3156856"/>
            <a:ext cx="5014200" cy="143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i="1" sz="22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tevens-Official-PMSColor-R.eps" id="67" name="Shape 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7" y="212271"/>
            <a:ext cx="1934100" cy="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3" type="body"/>
          </p:nvPr>
        </p:nvSpPr>
        <p:spPr>
          <a:xfrm>
            <a:off x="5275942" y="3156857"/>
            <a:ext cx="37083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047030" y="4890278"/>
            <a:ext cx="29382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1" type="ftr"/>
          </p:nvPr>
        </p:nvSpPr>
        <p:spPr>
          <a:xfrm>
            <a:off x="6047030" y="4890278"/>
            <a:ext cx="29382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jp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3" type="body"/>
          </p:nvPr>
        </p:nvSpPr>
        <p:spPr>
          <a:xfrm>
            <a:off x="145825" y="3316655"/>
            <a:ext cx="5776200" cy="15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By: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Dhruvil, Sonali, Danielle, Fawaz, Siddhesh, Ekkasit and Kyle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descr="Virtual Advisor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00" y="793800"/>
            <a:ext cx="4152898" cy="2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176400" y="574000"/>
            <a:ext cx="8791200" cy="102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does the Virtual Advisor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Make the world a better place?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90050" y="1699500"/>
            <a:ext cx="8881200" cy="288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Virtual Advisor is a one-stop-shop for a University’s Registration Process. It automates, guides, simplifies, and organizes the complex task of student registration. </a:t>
            </a:r>
            <a:r>
              <a:rPr lang="en" sz="1800">
                <a:solidFill>
                  <a:schemeClr val="dk1"/>
                </a:solidFill>
              </a:rPr>
              <a:t>Virtual Advisor doesn’t replace one-to-one interaction with advisors but enhances this relationship for prompt graduation. Student advising plays a key role in student’s success.Our application hopes to optimize this success by offering convenience to members involved in this process.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Let’s make registering great again!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123825" y="1023255"/>
            <a:ext cx="6284100" cy="20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hats-all-folks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vens_ducks.jp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00" y="230475"/>
            <a:ext cx="1066924" cy="7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86825" y="441550"/>
            <a:ext cx="86955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/>
              <a:t>Agenda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36800" y="1553997"/>
            <a:ext cx="6284100" cy="303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What is the Problem?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What is Virtual Advisor?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Who are the Customers?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The Benefits of Virtual Advisor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What are the Deliverables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How does the Virtual Advisor Make the world a better place?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Deadlines / Plan / Approach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123825" y="696853"/>
            <a:ext cx="6284100" cy="8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What is the Problem?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23825" y="1174350"/>
            <a:ext cx="8856300" cy="34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Time conflicts between advisors and students.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Tedious course and concentration selection process.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Difficulties in finding the professors’ names and personal advisor.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Tracking the actual progress of the courses completed and required at both the graduate and undergraduate level is mess.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Application process to graduation is manual and time consuming.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0" sz="2400"/>
          </a:p>
        </p:txBody>
      </p:sp>
      <p:pic>
        <p:nvPicPr>
          <p:cNvPr descr="what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225" y="187375"/>
            <a:ext cx="1451900" cy="14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123825" y="1023253"/>
            <a:ext cx="6284100" cy="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Virtual Advisor?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123825" y="1590800"/>
            <a:ext cx="8844000" cy="299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0" lang="en" sz="2400"/>
              <a:t>A system that assists Stevens’ students in knowing what classes are required, what classes he/she has taken, and when those classes are offered for his/her chosen major and/or minor. Unlike a human advisor, this system will show every possible path with its requirements, alumni reviews, and jobs opportunities. In addition, it lets the students choose in what direction to move forward.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23825" y="1615524"/>
            <a:ext cx="6284100" cy="287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0" lang="en" sz="2000"/>
              <a:t>University Students (graduate and undergraduate)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0" lang="en" sz="2000"/>
              <a:t>Potential Students to see what majors have what requirements and the path each can take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0" lang="en" sz="2000"/>
              <a:t>Students’ Advisors (to approve the path they have chosen)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0" lang="en" sz="2000"/>
              <a:t>Registrar faculty</a:t>
            </a:r>
          </a:p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b="0" lang="en" sz="2000"/>
              <a:t>University Professors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23825" y="848128"/>
            <a:ext cx="6284100" cy="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Customer Base:</a:t>
            </a:r>
          </a:p>
        </p:txBody>
      </p:sp>
      <p:pic>
        <p:nvPicPr>
          <p:cNvPr descr="customers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800" y="2327875"/>
            <a:ext cx="2341000" cy="21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123825" y="801075"/>
            <a:ext cx="6284100" cy="60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 of Virtual Advisor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123825" y="1410975"/>
            <a:ext cx="8844000" cy="31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Everything is Digital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Available 24/7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Provides information about classes ( availability and class schedule )  according to departments and semester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Not Biased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0" lang="en" sz="2400"/>
              <a:t>Shows the remaining requirements due for graduation.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0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23825" y="773403"/>
            <a:ext cx="6284100" cy="68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 Cont..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125100" y="1312125"/>
            <a:ext cx="8893800" cy="336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i="0" lang="en" sz="2400">
                <a:solidFill>
                  <a:schemeClr val="dk1"/>
                </a:solidFill>
              </a:rPr>
              <a:t>Students can track their grades, courses to take ( according to their study plan ), concentration selection (How to choose courses to specialize in particular/desired area), course progress, and application to graduation.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i="0" lang="en" sz="2400">
                <a:solidFill>
                  <a:schemeClr val="dk1"/>
                </a:solidFill>
              </a:rPr>
              <a:t>Students can see the list of professors and his/her personal advisor.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i="0" lang="en" sz="2400">
                <a:solidFill>
                  <a:schemeClr val="dk1"/>
                </a:solidFill>
              </a:rPr>
              <a:t>Instant and accurate feedback to the user base.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i="0" lang="en" sz="2400">
                <a:solidFill>
                  <a:schemeClr val="dk1"/>
                </a:solidFill>
              </a:rPr>
              <a:t>Organization of multiple topics in regards to student registration.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23825" y="778825"/>
            <a:ext cx="8877300" cy="3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Deliverables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0" lang="en" sz="2400">
                <a:solidFill>
                  <a:schemeClr val="dk1"/>
                </a:solidFill>
              </a:rPr>
              <a:t>Login system based on stevens ID.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0" lang="en" sz="2400">
                <a:solidFill>
                  <a:schemeClr val="dk1"/>
                </a:solidFill>
              </a:rPr>
              <a:t>Grade and course progress tracker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0" lang="en" sz="2400">
                <a:solidFill>
                  <a:schemeClr val="dk1"/>
                </a:solidFill>
              </a:rPr>
              <a:t>Classes availability and schedule ( according to semester)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0" lang="en" sz="2400">
                <a:solidFill>
                  <a:schemeClr val="dk1"/>
                </a:solidFill>
              </a:rPr>
              <a:t>List of professor and course advisors according to department and major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0" lang="en" sz="2400">
                <a:solidFill>
                  <a:schemeClr val="dk1"/>
                </a:solidFill>
              </a:rPr>
              <a:t>Course and concentration recommender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checklist-clipart-gg64317933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175" y="2814975"/>
            <a:ext cx="1779950" cy="18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133250" y="710350"/>
            <a:ext cx="6284100" cy="60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 / Approach - Agile</a:t>
            </a:r>
          </a:p>
        </p:txBody>
      </p:sp>
      <p:pic>
        <p:nvPicPr>
          <p:cNvPr descr="agile_image_01.jp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03" y="1388049"/>
            <a:ext cx="4469046" cy="33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