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Lexen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Lexend-bold.fntdata"/><Relationship Id="rId10" Type="http://schemas.openxmlformats.org/officeDocument/2006/relationships/slide" Target="slides/slide5.xml"/><Relationship Id="rId21" Type="http://schemas.openxmlformats.org/officeDocument/2006/relationships/font" Target="fonts/Lexen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a35e874e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a35e874e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dacafb59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dacafb59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a35e874e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8a35e874e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c1a3c0a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c1a3c0a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a35e874e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a35e874e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8c1a3c0a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8c1a3c0a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8c1a3c0a4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8c1a3c0a4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c1a3c0a4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c1a3c0a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a35e874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a35e874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dacafb59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dacafb59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b="1" i="1"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55600" lvl="0" marL="457200" algn="ctr">
              <a:spcBef>
                <a:spcPts val="0"/>
              </a:spcBef>
              <a:spcAft>
                <a:spcPts val="0"/>
              </a:spcAft>
              <a:buSzPts val="20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b="1"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55600" lvl="0" marL="457200">
              <a:spcBef>
                <a:spcPts val="0"/>
              </a:spcBef>
              <a:spcAft>
                <a:spcPts val="0"/>
              </a:spcAft>
              <a:buSzPts val="20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85815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55600" lvl="0" marL="457200">
              <a:spcBef>
                <a:spcPts val="0"/>
              </a:spcBef>
              <a:spcAft>
                <a:spcPts val="0"/>
              </a:spcAft>
              <a:buSzPts val="20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0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ctr">
              <a:spcBef>
                <a:spcPts val="0"/>
              </a:spcBef>
              <a:spcAft>
                <a:spcPts val="0"/>
              </a:spcAft>
              <a:buClr>
                <a:schemeClr val="lt2"/>
              </a:buClr>
              <a:buSzPts val="3000"/>
              <a:buFont typeface="Roboto"/>
              <a:buNone/>
              <a:defRPr b="1" sz="3000">
                <a:solidFill>
                  <a:schemeClr val="lt2"/>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55600" lvl="0" marL="457200">
              <a:lnSpc>
                <a:spcPct val="115000"/>
              </a:lnSpc>
              <a:spcBef>
                <a:spcPts val="0"/>
              </a:spcBef>
              <a:spcAft>
                <a:spcPts val="0"/>
              </a:spcAft>
              <a:buClr>
                <a:srgbClr val="CFE2F3"/>
              </a:buClr>
              <a:buSzPts val="2000"/>
              <a:buFont typeface="Lexend"/>
              <a:buChar char="●"/>
              <a:defRPr sz="2000">
                <a:solidFill>
                  <a:srgbClr val="CFE2F3"/>
                </a:solidFill>
                <a:latin typeface="Lexend"/>
                <a:ea typeface="Lexend"/>
                <a:cs typeface="Lexend"/>
                <a:sym typeface="Lexend"/>
              </a:defRPr>
            </a:lvl1pPr>
            <a:lvl2pPr indent="-330200" lvl="1" marL="914400">
              <a:lnSpc>
                <a:spcPct val="115000"/>
              </a:lnSpc>
              <a:spcBef>
                <a:spcPts val="0"/>
              </a:spcBef>
              <a:spcAft>
                <a:spcPts val="0"/>
              </a:spcAft>
              <a:buClr>
                <a:srgbClr val="CFE2F3"/>
              </a:buClr>
              <a:buSzPts val="1600"/>
              <a:buFont typeface="Lexend"/>
              <a:buChar char="○"/>
              <a:defRPr sz="1600">
                <a:solidFill>
                  <a:srgbClr val="CFE2F3"/>
                </a:solidFill>
                <a:latin typeface="Lexend"/>
                <a:ea typeface="Lexend"/>
                <a:cs typeface="Lexend"/>
                <a:sym typeface="Lexend"/>
              </a:defRPr>
            </a:lvl2pPr>
            <a:lvl3pPr indent="-330200" lvl="2" marL="1371600">
              <a:lnSpc>
                <a:spcPct val="115000"/>
              </a:lnSpc>
              <a:spcBef>
                <a:spcPts val="0"/>
              </a:spcBef>
              <a:spcAft>
                <a:spcPts val="0"/>
              </a:spcAft>
              <a:buClr>
                <a:srgbClr val="CFE2F3"/>
              </a:buClr>
              <a:buSzPts val="1600"/>
              <a:buFont typeface="Lexend"/>
              <a:buChar char="■"/>
              <a:defRPr sz="1600">
                <a:solidFill>
                  <a:srgbClr val="CFE2F3"/>
                </a:solidFill>
                <a:latin typeface="Lexend"/>
                <a:ea typeface="Lexend"/>
                <a:cs typeface="Lexend"/>
                <a:sym typeface="Lexend"/>
              </a:defRPr>
            </a:lvl3pPr>
            <a:lvl4pPr indent="-330200" lvl="3" marL="1828800">
              <a:lnSpc>
                <a:spcPct val="115000"/>
              </a:lnSpc>
              <a:spcBef>
                <a:spcPts val="0"/>
              </a:spcBef>
              <a:spcAft>
                <a:spcPts val="0"/>
              </a:spcAft>
              <a:buClr>
                <a:srgbClr val="CFE2F3"/>
              </a:buClr>
              <a:buSzPts val="1600"/>
              <a:buFont typeface="Lexend"/>
              <a:buChar char="●"/>
              <a:defRPr sz="1600">
                <a:solidFill>
                  <a:srgbClr val="CFE2F3"/>
                </a:solidFill>
                <a:latin typeface="Lexend"/>
                <a:ea typeface="Lexend"/>
                <a:cs typeface="Lexend"/>
                <a:sym typeface="Lexend"/>
              </a:defRPr>
            </a:lvl4pPr>
            <a:lvl5pPr indent="-330200" lvl="4" marL="2286000">
              <a:lnSpc>
                <a:spcPct val="115000"/>
              </a:lnSpc>
              <a:spcBef>
                <a:spcPts val="0"/>
              </a:spcBef>
              <a:spcAft>
                <a:spcPts val="0"/>
              </a:spcAft>
              <a:buClr>
                <a:srgbClr val="CFE2F3"/>
              </a:buClr>
              <a:buSzPts val="1600"/>
              <a:buFont typeface="Lexend"/>
              <a:buChar char="○"/>
              <a:defRPr sz="1600">
                <a:solidFill>
                  <a:srgbClr val="CFE2F3"/>
                </a:solidFill>
                <a:latin typeface="Lexend"/>
                <a:ea typeface="Lexend"/>
                <a:cs typeface="Lexend"/>
                <a:sym typeface="Lexend"/>
              </a:defRPr>
            </a:lvl5pPr>
            <a:lvl6pPr indent="-330200" lvl="5" marL="2743200">
              <a:lnSpc>
                <a:spcPct val="115000"/>
              </a:lnSpc>
              <a:spcBef>
                <a:spcPts val="0"/>
              </a:spcBef>
              <a:spcAft>
                <a:spcPts val="0"/>
              </a:spcAft>
              <a:buClr>
                <a:srgbClr val="CFE2F3"/>
              </a:buClr>
              <a:buSzPts val="1600"/>
              <a:buFont typeface="Lexend"/>
              <a:buChar char="■"/>
              <a:defRPr sz="1600">
                <a:solidFill>
                  <a:srgbClr val="CFE2F3"/>
                </a:solidFill>
                <a:latin typeface="Lexend"/>
                <a:ea typeface="Lexend"/>
                <a:cs typeface="Lexend"/>
                <a:sym typeface="Lexend"/>
              </a:defRPr>
            </a:lvl6pPr>
            <a:lvl7pPr indent="-330200" lvl="6" marL="3200400">
              <a:lnSpc>
                <a:spcPct val="115000"/>
              </a:lnSpc>
              <a:spcBef>
                <a:spcPts val="0"/>
              </a:spcBef>
              <a:spcAft>
                <a:spcPts val="0"/>
              </a:spcAft>
              <a:buClr>
                <a:srgbClr val="CFE2F3"/>
              </a:buClr>
              <a:buSzPts val="1600"/>
              <a:buFont typeface="Lexend"/>
              <a:buChar char="●"/>
              <a:defRPr sz="1600">
                <a:solidFill>
                  <a:srgbClr val="CFE2F3"/>
                </a:solidFill>
                <a:latin typeface="Lexend"/>
                <a:ea typeface="Lexend"/>
                <a:cs typeface="Lexend"/>
                <a:sym typeface="Lexend"/>
              </a:defRPr>
            </a:lvl7pPr>
            <a:lvl8pPr indent="-330200" lvl="7" marL="3657600">
              <a:lnSpc>
                <a:spcPct val="115000"/>
              </a:lnSpc>
              <a:spcBef>
                <a:spcPts val="0"/>
              </a:spcBef>
              <a:spcAft>
                <a:spcPts val="0"/>
              </a:spcAft>
              <a:buClr>
                <a:srgbClr val="CFE2F3"/>
              </a:buClr>
              <a:buSzPts val="1600"/>
              <a:buFont typeface="Lexend"/>
              <a:buChar char="○"/>
              <a:defRPr sz="1600">
                <a:solidFill>
                  <a:srgbClr val="CFE2F3"/>
                </a:solidFill>
                <a:latin typeface="Lexend"/>
                <a:ea typeface="Lexend"/>
                <a:cs typeface="Lexend"/>
                <a:sym typeface="Lexend"/>
              </a:defRPr>
            </a:lvl8pPr>
            <a:lvl9pPr indent="-330200" lvl="8" marL="4114800">
              <a:lnSpc>
                <a:spcPct val="115000"/>
              </a:lnSpc>
              <a:spcBef>
                <a:spcPts val="0"/>
              </a:spcBef>
              <a:spcAft>
                <a:spcPts val="0"/>
              </a:spcAft>
              <a:buClr>
                <a:srgbClr val="CFE2F3"/>
              </a:buClr>
              <a:buSzPts val="1600"/>
              <a:buFont typeface="Lexend"/>
              <a:buChar char="■"/>
              <a:defRPr sz="1600">
                <a:solidFill>
                  <a:srgbClr val="CFE2F3"/>
                </a:solidFill>
                <a:latin typeface="Lexend"/>
                <a:ea typeface="Lexend"/>
                <a:cs typeface="Lexend"/>
                <a:sym typeface="Lexend"/>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7-1 Final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SDLC - Waterfall vs Agile</a:t>
            </a:r>
            <a:endParaRPr/>
          </a:p>
        </p:txBody>
      </p:sp>
      <p:pic>
        <p:nvPicPr>
          <p:cNvPr id="56" name="Google Shape;56;p13"/>
          <p:cNvPicPr preferRelativeResize="0"/>
          <p:nvPr/>
        </p:nvPicPr>
        <p:blipFill>
          <a:blip r:embed="rId3">
            <a:alphaModFix/>
          </a:blip>
          <a:stretch>
            <a:fillRect/>
          </a:stretch>
        </p:blipFill>
        <p:spPr>
          <a:xfrm>
            <a:off x="0" y="-260925"/>
            <a:ext cx="2416476" cy="3188352"/>
          </a:xfrm>
          <a:prstGeom prst="rect">
            <a:avLst/>
          </a:prstGeom>
          <a:noFill/>
          <a:ln>
            <a:noFill/>
          </a:ln>
        </p:spPr>
      </p:pic>
      <p:pic>
        <p:nvPicPr>
          <p:cNvPr id="57" name="Google Shape;57;p13"/>
          <p:cNvPicPr preferRelativeResize="0"/>
          <p:nvPr/>
        </p:nvPicPr>
        <p:blipFill>
          <a:blip r:embed="rId4">
            <a:alphaModFix/>
          </a:blip>
          <a:stretch>
            <a:fillRect/>
          </a:stretch>
        </p:blipFill>
        <p:spPr>
          <a:xfrm>
            <a:off x="5498050" y="2242050"/>
            <a:ext cx="3884201" cy="38842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64000"/>
            <a:ext cx="8520600" cy="1149900"/>
          </a:xfrm>
          <a:prstGeom prst="rect">
            <a:avLst/>
          </a:prstGeom>
        </p:spPr>
        <p:txBody>
          <a:bodyPr anchorCtr="0" anchor="t" bIns="91425" lIns="91425" spcFirstLastPara="1" rIns="91425" wrap="square" tIns="91425">
            <a:normAutofit fontScale="90000"/>
          </a:bodyPr>
          <a:lstStyle/>
          <a:p>
            <a:pPr indent="0" lvl="0" marL="0" rtl="0" algn="ctr">
              <a:lnSpc>
                <a:spcPct val="100000"/>
              </a:lnSpc>
              <a:spcBef>
                <a:spcPts val="1200"/>
              </a:spcBef>
              <a:spcAft>
                <a:spcPts val="0"/>
              </a:spcAft>
              <a:buNone/>
            </a:pPr>
            <a:r>
              <a:rPr lang="en"/>
              <a:t>Agile VS Waterfall:</a:t>
            </a:r>
            <a:endParaRPr/>
          </a:p>
          <a:p>
            <a:pPr indent="0" lvl="0" marL="0" rtl="0" algn="ctr">
              <a:lnSpc>
                <a:spcPct val="100000"/>
              </a:lnSpc>
              <a:spcBef>
                <a:spcPts val="1200"/>
              </a:spcBef>
              <a:spcAft>
                <a:spcPts val="1200"/>
              </a:spcAft>
              <a:buNone/>
            </a:pPr>
            <a:r>
              <a:rPr lang="en"/>
              <a:t>How to decide?</a:t>
            </a:r>
            <a:endParaRPr/>
          </a:p>
        </p:txBody>
      </p:sp>
      <p:sp>
        <p:nvSpPr>
          <p:cNvPr id="113" name="Google Shape;113;p22"/>
          <p:cNvSpPr txBox="1"/>
          <p:nvPr>
            <p:ph idx="1" type="body"/>
          </p:nvPr>
        </p:nvSpPr>
        <p:spPr>
          <a:xfrm>
            <a:off x="0" y="1316000"/>
            <a:ext cx="9325500" cy="40275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lang="en"/>
              <a:t>Size of project</a:t>
            </a:r>
            <a:endParaRPr/>
          </a:p>
          <a:p>
            <a:pPr indent="-330200" lvl="1" marL="914400" rtl="0" algn="l">
              <a:spcBef>
                <a:spcPts val="0"/>
              </a:spcBef>
              <a:spcAft>
                <a:spcPts val="0"/>
              </a:spcAft>
              <a:buSzPts val="1600"/>
              <a:buChar char="○"/>
            </a:pPr>
            <a:r>
              <a:rPr lang="en"/>
              <a:t>Is the project large enough to require more than 3 developers?</a:t>
            </a:r>
            <a:endParaRPr/>
          </a:p>
          <a:p>
            <a:pPr indent="-330200" lvl="2" marL="1371600" rtl="0" algn="l">
              <a:spcBef>
                <a:spcPts val="0"/>
              </a:spcBef>
              <a:spcAft>
                <a:spcPts val="0"/>
              </a:spcAft>
              <a:buSzPts val="1600"/>
              <a:buChar char="■"/>
            </a:pPr>
            <a:r>
              <a:rPr lang="en"/>
              <a:t>Smaller projects fit well with </a:t>
            </a:r>
            <a:r>
              <a:rPr b="1" lang="en"/>
              <a:t>Waterfall</a:t>
            </a:r>
            <a:endParaRPr b="1"/>
          </a:p>
          <a:p>
            <a:pPr indent="-355600" lvl="0" marL="457200" rtl="0" algn="l">
              <a:spcBef>
                <a:spcPts val="0"/>
              </a:spcBef>
              <a:spcAft>
                <a:spcPts val="0"/>
              </a:spcAft>
              <a:buSzPts val="2000"/>
              <a:buChar char="●"/>
            </a:pPr>
            <a:r>
              <a:rPr lang="en"/>
              <a:t>Type of project (utility centric vs user-centric)</a:t>
            </a:r>
            <a:endParaRPr/>
          </a:p>
          <a:p>
            <a:pPr indent="-330200" lvl="1" marL="914400" rtl="0" algn="l">
              <a:spcBef>
                <a:spcPts val="0"/>
              </a:spcBef>
              <a:spcAft>
                <a:spcPts val="0"/>
              </a:spcAft>
              <a:buSzPts val="1600"/>
              <a:buChar char="○"/>
            </a:pPr>
            <a:r>
              <a:rPr lang="en"/>
              <a:t>Is the design for something like a device analog, like a calculator or a media player, or does the design include extra features to make the experience more user-focused?</a:t>
            </a:r>
            <a:endParaRPr/>
          </a:p>
          <a:p>
            <a:pPr indent="-330200" lvl="2" marL="1371600" rtl="0" algn="l">
              <a:spcBef>
                <a:spcPts val="0"/>
              </a:spcBef>
              <a:spcAft>
                <a:spcPts val="0"/>
              </a:spcAft>
              <a:buSzPts val="1600"/>
              <a:buChar char="■"/>
            </a:pPr>
            <a:r>
              <a:rPr lang="en"/>
              <a:t>Complex, user-centric projects are a good fit for </a:t>
            </a:r>
            <a:r>
              <a:rPr b="1" lang="en"/>
              <a:t>Scrum-Agile</a:t>
            </a:r>
            <a:endParaRPr b="1"/>
          </a:p>
          <a:p>
            <a:pPr indent="-355600" lvl="0" marL="457200" rtl="0" algn="l">
              <a:spcBef>
                <a:spcPts val="0"/>
              </a:spcBef>
              <a:spcAft>
                <a:spcPts val="0"/>
              </a:spcAft>
              <a:buSzPts val="2000"/>
              <a:buChar char="●"/>
            </a:pPr>
            <a:r>
              <a:rPr lang="en"/>
              <a:t>Definition of problem/solution space</a:t>
            </a:r>
            <a:endParaRPr/>
          </a:p>
          <a:p>
            <a:pPr indent="-330200" lvl="1" marL="914400" rtl="0" algn="l">
              <a:spcBef>
                <a:spcPts val="0"/>
              </a:spcBef>
              <a:spcAft>
                <a:spcPts val="0"/>
              </a:spcAft>
              <a:buSzPts val="1600"/>
              <a:buChar char="○"/>
            </a:pPr>
            <a:r>
              <a:rPr lang="en"/>
              <a:t>Is the problem well understood or are there unknown and new technologies at play?</a:t>
            </a:r>
            <a:endParaRPr/>
          </a:p>
          <a:p>
            <a:pPr indent="-330200" lvl="2" marL="1371600" rtl="0" algn="l">
              <a:spcBef>
                <a:spcPts val="0"/>
              </a:spcBef>
              <a:spcAft>
                <a:spcPts val="0"/>
              </a:spcAft>
              <a:buSzPts val="1600"/>
              <a:buChar char="■"/>
            </a:pPr>
            <a:r>
              <a:rPr lang="en"/>
              <a:t>An uncertain path through technical challenges benefits from </a:t>
            </a:r>
            <a:r>
              <a:rPr b="1" lang="en"/>
              <a:t>Scrum-Agile</a:t>
            </a:r>
            <a:endParaRPr b="1"/>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2355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i="1" lang="en" u="sng"/>
              <a:t>References</a:t>
            </a:r>
            <a:endParaRPr i="1" u="sng"/>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Coursera (2023). The 3 Scrum Roles and Responsibilities Explained. Coursera. https://www.coursera.org/articles/scrum-roles-and-responsibilities</a:t>
            </a:r>
            <a:endParaRPr/>
          </a:p>
          <a:p>
            <a:pPr indent="0" lvl="0" marL="0" rtl="0" algn="l">
              <a:spcBef>
                <a:spcPts val="1200"/>
              </a:spcBef>
              <a:spcAft>
                <a:spcPts val="0"/>
              </a:spcAft>
              <a:buNone/>
            </a:pPr>
            <a:r>
              <a:rPr lang="en"/>
              <a:t>Gurendo, D (2020). Software Development Life Cycle (SDLC). Scrum Model Step by Step. XBSoftware. https://xbsoftware.com/blog/software-development-life-cycle-sdlc-scrum-step-step/</a:t>
            </a:r>
            <a:endParaRPr/>
          </a:p>
          <a:p>
            <a:pPr indent="0" lvl="0" marL="0" rtl="0" algn="l">
              <a:spcBef>
                <a:spcPts val="1200"/>
              </a:spcBef>
              <a:spcAft>
                <a:spcPts val="0"/>
              </a:spcAft>
              <a:buNone/>
            </a:pPr>
            <a:r>
              <a:rPr lang="en"/>
              <a:t>Lutkevich, B (n.d.). waterfall model. TechTaret. https://www.techtarget.com/searchsoftwarequality/definition/waterfall-model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755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b="1" lang="en" sz="3000"/>
              <a:t>Scrum Team </a:t>
            </a:r>
            <a:endParaRPr sz="3000"/>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lang="en"/>
              <a:t>Product Owner</a:t>
            </a:r>
            <a:endParaRPr/>
          </a:p>
          <a:p>
            <a:pPr indent="0" lvl="0" marL="914400" rtl="0" algn="l">
              <a:spcBef>
                <a:spcPts val="1200"/>
              </a:spcBef>
              <a:spcAft>
                <a:spcPts val="0"/>
              </a:spcAft>
              <a:buNone/>
            </a:pPr>
            <a:r>
              <a:rPr lang="en" sz="1591"/>
              <a:t> -Identify user stories and prioritize them in the backlog for the development team</a:t>
            </a:r>
            <a:endParaRPr sz="1591"/>
          </a:p>
          <a:p>
            <a:pPr indent="0" lvl="0" marL="914400" rtl="0" algn="l">
              <a:spcBef>
                <a:spcPts val="1200"/>
              </a:spcBef>
              <a:spcAft>
                <a:spcPts val="0"/>
              </a:spcAft>
              <a:buNone/>
            </a:pPr>
            <a:r>
              <a:rPr lang="en" sz="1591"/>
              <a:t>-Communicate project </a:t>
            </a:r>
            <a:r>
              <a:rPr lang="en" sz="1591"/>
              <a:t>progress with stakeholders</a:t>
            </a:r>
            <a:endParaRPr sz="1591"/>
          </a:p>
          <a:p>
            <a:pPr indent="-355600" lvl="0" marL="457200" rtl="0" algn="l">
              <a:spcBef>
                <a:spcPts val="1200"/>
              </a:spcBef>
              <a:spcAft>
                <a:spcPts val="0"/>
              </a:spcAft>
              <a:buSzPts val="2000"/>
              <a:buChar char="●"/>
            </a:pPr>
            <a:r>
              <a:rPr lang="en"/>
              <a:t>Scrum Master</a:t>
            </a:r>
            <a:endParaRPr>
              <a:solidFill>
                <a:srgbClr val="CFE2F3"/>
              </a:solidFill>
            </a:endParaRPr>
          </a:p>
          <a:p>
            <a:pPr indent="457200" lvl="0" marL="457200" rtl="0" algn="l">
              <a:spcBef>
                <a:spcPts val="1200"/>
              </a:spcBef>
              <a:spcAft>
                <a:spcPts val="0"/>
              </a:spcAft>
              <a:buNone/>
            </a:pPr>
            <a:r>
              <a:rPr lang="en" sz="1567"/>
              <a:t>-Lead the development team </a:t>
            </a:r>
            <a:r>
              <a:rPr lang="en" sz="1567"/>
              <a:t>during</a:t>
            </a:r>
            <a:r>
              <a:rPr lang="en" sz="1567"/>
              <a:t> the sprint</a:t>
            </a:r>
            <a:endParaRPr sz="1567"/>
          </a:p>
          <a:p>
            <a:pPr indent="457200" lvl="0" marL="457200" rtl="0" algn="l">
              <a:spcBef>
                <a:spcPts val="1200"/>
              </a:spcBef>
              <a:spcAft>
                <a:spcPts val="0"/>
              </a:spcAft>
              <a:buNone/>
            </a:pPr>
            <a:r>
              <a:rPr lang="en" sz="1567"/>
              <a:t>-Communicate progress with the product owner</a:t>
            </a:r>
            <a:endParaRPr sz="1567"/>
          </a:p>
          <a:p>
            <a:pPr indent="0" lvl="0" marL="457200" rtl="0" algn="l">
              <a:spcBef>
                <a:spcPts val="1200"/>
              </a:spcBef>
              <a:spcAft>
                <a:spcPts val="1200"/>
              </a:spcAft>
              <a:buNone/>
            </a:pPr>
            <a:r>
              <a:rPr lang="en" sz="1567"/>
              <a:t>(Coursera, 2023)</a:t>
            </a:r>
            <a:endParaRPr sz="1567"/>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t> Scrum Team</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46075" lvl="0" marL="457200" rtl="0" algn="l">
              <a:spcBef>
                <a:spcPts val="0"/>
              </a:spcBef>
              <a:spcAft>
                <a:spcPts val="0"/>
              </a:spcAft>
              <a:buSzPct val="100000"/>
              <a:buChar char="●"/>
            </a:pPr>
            <a:r>
              <a:rPr lang="en"/>
              <a:t>Development Team</a:t>
            </a:r>
            <a:endParaRPr/>
          </a:p>
          <a:p>
            <a:pPr indent="-322580" lvl="1" marL="914400" rtl="0" algn="l">
              <a:spcBef>
                <a:spcPts val="0"/>
              </a:spcBef>
              <a:spcAft>
                <a:spcPts val="0"/>
              </a:spcAft>
              <a:buSzPct val="100000"/>
              <a:buChar char="○"/>
            </a:pPr>
            <a:r>
              <a:rPr lang="en"/>
              <a:t>Developers</a:t>
            </a:r>
            <a:endParaRPr/>
          </a:p>
          <a:p>
            <a:pPr indent="0" lvl="0" marL="914400" rtl="0" algn="l">
              <a:spcBef>
                <a:spcPts val="1200"/>
              </a:spcBef>
              <a:spcAft>
                <a:spcPts val="0"/>
              </a:spcAft>
              <a:buNone/>
            </a:pPr>
            <a:r>
              <a:rPr lang="en"/>
              <a:t>- Complete technical implementation of user stories </a:t>
            </a:r>
            <a:endParaRPr/>
          </a:p>
          <a:p>
            <a:pPr indent="0" lvl="0" marL="914400" rtl="0" algn="l">
              <a:spcBef>
                <a:spcPts val="1200"/>
              </a:spcBef>
              <a:spcAft>
                <a:spcPts val="0"/>
              </a:spcAft>
              <a:buClr>
                <a:schemeClr val="dk1"/>
              </a:buClr>
              <a:buSzPct val="55000"/>
              <a:buFont typeface="Arial"/>
              <a:buNone/>
            </a:pPr>
            <a:r>
              <a:rPr lang="en"/>
              <a:t>-Help the scrum master estimate timeline for the sprint</a:t>
            </a:r>
            <a:endParaRPr/>
          </a:p>
          <a:p>
            <a:pPr indent="-322580" lvl="1" marL="914400" rtl="0" algn="l">
              <a:spcBef>
                <a:spcPts val="1200"/>
              </a:spcBef>
              <a:spcAft>
                <a:spcPts val="0"/>
              </a:spcAft>
              <a:buSzPct val="100000"/>
              <a:buChar char="○"/>
            </a:pPr>
            <a:r>
              <a:rPr lang="en"/>
              <a:t>Testers</a:t>
            </a:r>
            <a:endParaRPr/>
          </a:p>
          <a:p>
            <a:pPr indent="0" lvl="0" marL="457200" rtl="0" algn="l">
              <a:spcBef>
                <a:spcPts val="1200"/>
              </a:spcBef>
              <a:spcAft>
                <a:spcPts val="0"/>
              </a:spcAft>
              <a:buNone/>
            </a:pPr>
            <a:r>
              <a:rPr lang="en"/>
              <a:t>	-Describe test cases for all user stories</a:t>
            </a:r>
            <a:endParaRPr/>
          </a:p>
          <a:p>
            <a:pPr indent="0" lvl="0" marL="457200" rtl="0" algn="l">
              <a:spcBef>
                <a:spcPts val="1200"/>
              </a:spcBef>
              <a:spcAft>
                <a:spcPts val="0"/>
              </a:spcAft>
              <a:buClr>
                <a:schemeClr val="dk1"/>
              </a:buClr>
              <a:buSzPct val="55000"/>
              <a:buFont typeface="Arial"/>
              <a:buNone/>
            </a:pPr>
            <a:r>
              <a:rPr lang="en"/>
              <a:t>	-Test all cases pass for given inputs producing expected outputs</a:t>
            </a:r>
            <a:endParaRPr/>
          </a:p>
          <a:p>
            <a:pPr indent="0" lvl="0" marL="457200" rtl="0" algn="l">
              <a:spcBef>
                <a:spcPts val="1200"/>
              </a:spcBef>
              <a:spcAft>
                <a:spcPts val="1200"/>
              </a:spcAft>
              <a:buClr>
                <a:schemeClr val="dk1"/>
              </a:buClr>
              <a:buSzPct val="70172"/>
              <a:buFont typeface="Arial"/>
              <a:buNone/>
            </a:pPr>
            <a:r>
              <a:rPr lang="en" sz="1567"/>
              <a:t>(Coursera, 2023)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04125"/>
            <a:ext cx="8520600" cy="7002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200"/>
              </a:spcAft>
              <a:buNone/>
            </a:pPr>
            <a:r>
              <a:rPr lang="en" sz="3000"/>
              <a:t>Phases of the Scrum-Agile SDLC</a:t>
            </a:r>
            <a:endParaRPr sz="3000"/>
          </a:p>
        </p:txBody>
      </p:sp>
      <p:pic>
        <p:nvPicPr>
          <p:cNvPr id="75" name="Google Shape;75;p16"/>
          <p:cNvPicPr preferRelativeResize="0"/>
          <p:nvPr/>
        </p:nvPicPr>
        <p:blipFill>
          <a:blip r:embed="rId3">
            <a:alphaModFix/>
          </a:blip>
          <a:stretch>
            <a:fillRect/>
          </a:stretch>
        </p:blipFill>
        <p:spPr>
          <a:xfrm>
            <a:off x="4447201" y="1607127"/>
            <a:ext cx="4516499" cy="2541350"/>
          </a:xfrm>
          <a:prstGeom prst="rect">
            <a:avLst/>
          </a:prstGeom>
          <a:noFill/>
          <a:ln>
            <a:noFill/>
          </a:ln>
        </p:spPr>
      </p:pic>
      <p:sp>
        <p:nvSpPr>
          <p:cNvPr id="76" name="Google Shape;76;p16"/>
          <p:cNvSpPr txBox="1"/>
          <p:nvPr>
            <p:ph idx="1" type="body"/>
          </p:nvPr>
        </p:nvSpPr>
        <p:spPr>
          <a:xfrm>
            <a:off x="0" y="1630100"/>
            <a:ext cx="4379100" cy="3361500"/>
          </a:xfrm>
          <a:prstGeom prst="rect">
            <a:avLst/>
          </a:prstGeom>
        </p:spPr>
        <p:txBody>
          <a:bodyPr anchorCtr="0" anchor="t" bIns="91425" lIns="91425" spcFirstLastPara="1" rIns="91425" wrap="square" tIns="91425">
            <a:normAutofit/>
          </a:bodyPr>
          <a:lstStyle/>
          <a:p>
            <a:pPr indent="-327025" lvl="0" marL="457200" rtl="0" algn="l">
              <a:lnSpc>
                <a:spcPct val="130000"/>
              </a:lnSpc>
              <a:spcBef>
                <a:spcPts val="1900"/>
              </a:spcBef>
              <a:spcAft>
                <a:spcPts val="0"/>
              </a:spcAft>
              <a:buClr>
                <a:srgbClr val="C3D7E7"/>
              </a:buClr>
              <a:buSzPts val="1550"/>
              <a:buChar char="●"/>
            </a:pPr>
            <a:r>
              <a:rPr lang="en" sz="1550">
                <a:solidFill>
                  <a:srgbClr val="C3D7E7"/>
                </a:solidFill>
              </a:rPr>
              <a:t>Product Backlog Creation</a:t>
            </a:r>
            <a:endParaRPr sz="1550">
              <a:solidFill>
                <a:srgbClr val="C3D7E7"/>
              </a:solidFill>
            </a:endParaRPr>
          </a:p>
          <a:p>
            <a:pPr indent="-327025" lvl="0" marL="457200" rtl="0" algn="l">
              <a:lnSpc>
                <a:spcPct val="130000"/>
              </a:lnSpc>
              <a:spcBef>
                <a:spcPts val="0"/>
              </a:spcBef>
              <a:spcAft>
                <a:spcPts val="0"/>
              </a:spcAft>
              <a:buClr>
                <a:srgbClr val="C3D7E7"/>
              </a:buClr>
              <a:buSzPts val="1550"/>
              <a:buChar char="●"/>
            </a:pPr>
            <a:r>
              <a:rPr lang="en" sz="1550">
                <a:solidFill>
                  <a:srgbClr val="C3D7E7"/>
                </a:solidFill>
              </a:rPr>
              <a:t>Sprint Planning and Sprint Backlog Creation</a:t>
            </a:r>
            <a:endParaRPr sz="1550">
              <a:solidFill>
                <a:srgbClr val="C3D7E7"/>
              </a:solidFill>
            </a:endParaRPr>
          </a:p>
          <a:p>
            <a:pPr indent="-327025" lvl="0" marL="457200" rtl="0" algn="l">
              <a:lnSpc>
                <a:spcPct val="130000"/>
              </a:lnSpc>
              <a:spcBef>
                <a:spcPts val="0"/>
              </a:spcBef>
              <a:spcAft>
                <a:spcPts val="0"/>
              </a:spcAft>
              <a:buClr>
                <a:srgbClr val="C3D7E7"/>
              </a:buClr>
              <a:buSzPts val="1550"/>
              <a:buChar char="●"/>
            </a:pPr>
            <a:r>
              <a:rPr lang="en" sz="1550">
                <a:solidFill>
                  <a:srgbClr val="C3D7E7"/>
                </a:solidFill>
              </a:rPr>
              <a:t>Working on the Sprint. Daily Scrum Meetings</a:t>
            </a:r>
            <a:endParaRPr sz="1550">
              <a:solidFill>
                <a:srgbClr val="C3D7E7"/>
              </a:solidFill>
            </a:endParaRPr>
          </a:p>
          <a:p>
            <a:pPr indent="-327025" lvl="0" marL="457200" rtl="0" algn="l">
              <a:lnSpc>
                <a:spcPct val="130000"/>
              </a:lnSpc>
              <a:spcBef>
                <a:spcPts val="0"/>
              </a:spcBef>
              <a:spcAft>
                <a:spcPts val="0"/>
              </a:spcAft>
              <a:buClr>
                <a:srgbClr val="C3D7E7"/>
              </a:buClr>
              <a:buSzPts val="1550"/>
              <a:buChar char="●"/>
            </a:pPr>
            <a:r>
              <a:rPr lang="en" sz="1550">
                <a:solidFill>
                  <a:srgbClr val="C3D7E7"/>
                </a:solidFill>
              </a:rPr>
              <a:t>Product Increment and Sprint Review</a:t>
            </a:r>
            <a:endParaRPr sz="1550">
              <a:solidFill>
                <a:srgbClr val="C3D7E7"/>
              </a:solidFill>
            </a:endParaRPr>
          </a:p>
          <a:p>
            <a:pPr indent="-327025" lvl="0" marL="457200" rtl="0" algn="l">
              <a:lnSpc>
                <a:spcPct val="130000"/>
              </a:lnSpc>
              <a:spcBef>
                <a:spcPts val="0"/>
              </a:spcBef>
              <a:spcAft>
                <a:spcPts val="0"/>
              </a:spcAft>
              <a:buClr>
                <a:srgbClr val="C3D7E7"/>
              </a:buClr>
              <a:buSzPts val="1550"/>
              <a:buChar char="●"/>
            </a:pPr>
            <a:r>
              <a:rPr lang="en" sz="1550">
                <a:solidFill>
                  <a:srgbClr val="C3D7E7"/>
                </a:solidFill>
              </a:rPr>
              <a:t>Retrospective and Next Sprint Planning</a:t>
            </a:r>
            <a:endParaRPr sz="1550">
              <a:solidFill>
                <a:srgbClr val="C3D7E7"/>
              </a:solidFill>
            </a:endParaRPr>
          </a:p>
          <a:p>
            <a:pPr indent="0" lvl="0" marL="0" rtl="0" algn="l">
              <a:spcBef>
                <a:spcPts val="0"/>
              </a:spcBef>
              <a:spcAft>
                <a:spcPts val="1200"/>
              </a:spcAft>
              <a:buNone/>
            </a:pPr>
            <a:r>
              <a:rPr lang="en" sz="1550"/>
              <a:t>(Gurendo, 2020)</a:t>
            </a:r>
            <a:endParaRPr sz="15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Agile SDLC: Backlog and Planning</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t>Product Backlog Creation</a:t>
            </a:r>
            <a:endParaRPr u="sng"/>
          </a:p>
          <a:p>
            <a:pPr indent="-355600" lvl="0" marL="457200" rtl="0" algn="l">
              <a:spcBef>
                <a:spcPts val="1200"/>
              </a:spcBef>
              <a:spcAft>
                <a:spcPts val="0"/>
              </a:spcAft>
              <a:buSzPts val="2000"/>
              <a:buChar char="●"/>
            </a:pPr>
            <a:r>
              <a:rPr lang="en"/>
              <a:t>User defined needs and wants are turned into "user stories" and </a:t>
            </a:r>
            <a:r>
              <a:rPr lang="en"/>
              <a:t>added</a:t>
            </a:r>
            <a:r>
              <a:rPr lang="en"/>
              <a:t> to the overall project backlog.</a:t>
            </a:r>
            <a:endParaRPr/>
          </a:p>
          <a:p>
            <a:pPr indent="0" lvl="0" marL="0" rtl="0" algn="l">
              <a:spcBef>
                <a:spcPts val="1200"/>
              </a:spcBef>
              <a:spcAft>
                <a:spcPts val="0"/>
              </a:spcAft>
              <a:buNone/>
            </a:pPr>
            <a:r>
              <a:rPr lang="en" u="sng"/>
              <a:t>Sprint Planning and Sprint Backlog Creation</a:t>
            </a:r>
            <a:endParaRPr u="sng"/>
          </a:p>
          <a:p>
            <a:pPr indent="-355600" lvl="0" marL="457200" rtl="0" algn="l">
              <a:spcBef>
                <a:spcPts val="1200"/>
              </a:spcBef>
              <a:spcAft>
                <a:spcPts val="0"/>
              </a:spcAft>
              <a:buSzPts val="2000"/>
              <a:buChar char="●"/>
            </a:pPr>
            <a:r>
              <a:rPr lang="en"/>
              <a:t>Product owner </a:t>
            </a:r>
            <a:r>
              <a:rPr lang="en"/>
              <a:t>prioritizes </a:t>
            </a:r>
            <a:r>
              <a:rPr lang="en"/>
              <a:t>the backlog with most relevant features first</a:t>
            </a:r>
            <a:endParaRPr/>
          </a:p>
          <a:p>
            <a:pPr indent="-355600" lvl="0" marL="457200" rtl="0" algn="l">
              <a:spcBef>
                <a:spcPts val="0"/>
              </a:spcBef>
              <a:spcAft>
                <a:spcPts val="0"/>
              </a:spcAft>
              <a:buSzPts val="2000"/>
              <a:buChar char="●"/>
            </a:pPr>
            <a:r>
              <a:rPr lang="en"/>
              <a:t>Development team and Scrum Master "groom" backlog and assign time estimates to prepare for sprint </a:t>
            </a:r>
            <a:endParaRPr/>
          </a:p>
          <a:p>
            <a:pPr indent="0" lvl="0" marL="0" rtl="0" algn="l">
              <a:spcBef>
                <a:spcPts val="1200"/>
              </a:spcBef>
              <a:spcAft>
                <a:spcPts val="1200"/>
              </a:spcAft>
              <a:buNone/>
            </a:pPr>
            <a:r>
              <a:rPr lang="en" sz="1550"/>
              <a:t>(Gurendo, 2020)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Agile SDLC: </a:t>
            </a:r>
            <a:r>
              <a:rPr lang="en"/>
              <a:t>Working on the sprint</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a:t> The Scrum Master and development team have a daily Scrum to discuss yesterday's work, today's goals, and any </a:t>
            </a:r>
            <a:r>
              <a:rPr lang="en"/>
              <a:t>impediments</a:t>
            </a:r>
            <a:endParaRPr/>
          </a:p>
          <a:p>
            <a:pPr indent="-355600" lvl="0" marL="457200" rtl="0" algn="l">
              <a:spcBef>
                <a:spcPts val="0"/>
              </a:spcBef>
              <a:spcAft>
                <a:spcPts val="0"/>
              </a:spcAft>
              <a:buSzPts val="2000"/>
              <a:buChar char="●"/>
            </a:pPr>
            <a:r>
              <a:rPr lang="en"/>
              <a:t>User stories are converted into working features during this sprint period, lasting 2-4 weeks</a:t>
            </a:r>
            <a:endParaRPr/>
          </a:p>
          <a:p>
            <a:pPr indent="-355600" lvl="0" marL="457200" rtl="0" algn="l">
              <a:spcBef>
                <a:spcPts val="0"/>
              </a:spcBef>
              <a:spcAft>
                <a:spcPts val="0"/>
              </a:spcAft>
              <a:buSzPts val="2000"/>
              <a:buChar char="●"/>
            </a:pPr>
            <a:r>
              <a:rPr lang="en"/>
              <a:t>Testers check that there test cases all pass before the features can be approved</a:t>
            </a:r>
            <a:endParaRPr/>
          </a:p>
          <a:p>
            <a:pPr indent="0" lvl="0" marL="0" rtl="0" algn="l">
              <a:spcBef>
                <a:spcPts val="1200"/>
              </a:spcBef>
              <a:spcAft>
                <a:spcPts val="1200"/>
              </a:spcAft>
              <a:buNone/>
            </a:pPr>
            <a:r>
              <a:rPr lang="en" sz="1550"/>
              <a:t>(Gurendo, 2020)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Agile SDLC: </a:t>
            </a:r>
            <a:r>
              <a:rPr lang="en"/>
              <a:t>Incremental Release and Retrospective</a:t>
            </a:r>
            <a:endParaRPr/>
          </a:p>
        </p:txBody>
      </p:sp>
      <p:sp>
        <p:nvSpPr>
          <p:cNvPr id="94" name="Google Shape;94;p19"/>
          <p:cNvSpPr txBox="1"/>
          <p:nvPr>
            <p:ph idx="1" type="body"/>
          </p:nvPr>
        </p:nvSpPr>
        <p:spPr>
          <a:xfrm>
            <a:off x="311700" y="1186500"/>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a:t>Product owner approves incremental release and presents it to the stakeholders</a:t>
            </a:r>
            <a:endParaRPr/>
          </a:p>
          <a:p>
            <a:pPr indent="-355600" lvl="0" marL="457200" rtl="0" algn="l">
              <a:spcBef>
                <a:spcPts val="0"/>
              </a:spcBef>
              <a:spcAft>
                <a:spcPts val="0"/>
              </a:spcAft>
              <a:buSzPts val="2000"/>
              <a:buChar char="●"/>
            </a:pPr>
            <a:r>
              <a:rPr lang="en"/>
              <a:t>Scrum Master and team hold a sprint retrospective to reflect on accomplishments and any struggles</a:t>
            </a:r>
            <a:endParaRPr/>
          </a:p>
          <a:p>
            <a:pPr indent="-355600" lvl="0" marL="457200" rtl="0" algn="l">
              <a:spcBef>
                <a:spcPts val="0"/>
              </a:spcBef>
              <a:spcAft>
                <a:spcPts val="0"/>
              </a:spcAft>
              <a:buSzPts val="2000"/>
              <a:buChar char="●"/>
            </a:pPr>
            <a:r>
              <a:rPr lang="en"/>
              <a:t>Feedback from stakeholders is incorporated into upcoming sprint</a:t>
            </a:r>
            <a:endParaRPr/>
          </a:p>
          <a:p>
            <a:pPr indent="-355600" lvl="0" marL="457200" rtl="0" algn="l">
              <a:spcBef>
                <a:spcPts val="0"/>
              </a:spcBef>
              <a:spcAft>
                <a:spcPts val="0"/>
              </a:spcAft>
              <a:buSzPts val="2000"/>
              <a:buChar char="●"/>
            </a:pPr>
            <a:r>
              <a:rPr lang="en"/>
              <a:t>The backlog is updated and prepared for the next sprint</a:t>
            </a:r>
            <a:endParaRPr/>
          </a:p>
          <a:p>
            <a:pPr indent="0" lvl="0" marL="0" rtl="0" algn="l">
              <a:spcBef>
                <a:spcPts val="1200"/>
              </a:spcBef>
              <a:spcAft>
                <a:spcPts val="1200"/>
              </a:spcAft>
              <a:buNone/>
            </a:pPr>
            <a:r>
              <a:rPr lang="en" sz="1550"/>
              <a:t>(Gurendo, 2020)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18250"/>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1200"/>
              </a:spcBef>
              <a:spcAft>
                <a:spcPts val="1200"/>
              </a:spcAft>
              <a:buNone/>
            </a:pPr>
            <a:r>
              <a:rPr b="1" lang="en" sz="3000"/>
              <a:t>Waterfall SDLC</a:t>
            </a:r>
            <a:endParaRPr sz="3000"/>
          </a:p>
        </p:txBody>
      </p:sp>
      <p:sp>
        <p:nvSpPr>
          <p:cNvPr id="100" name="Google Shape;100;p20"/>
          <p:cNvSpPr txBox="1"/>
          <p:nvPr>
            <p:ph idx="1" type="body"/>
          </p:nvPr>
        </p:nvSpPr>
        <p:spPr>
          <a:xfrm>
            <a:off x="311700" y="1152475"/>
            <a:ext cx="37839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C3D7E7"/>
              </a:buClr>
              <a:buSzPts val="1700"/>
              <a:buChar char="●"/>
            </a:pPr>
            <a:r>
              <a:rPr b="1" lang="en" sz="1700">
                <a:solidFill>
                  <a:srgbClr val="C3D7E7"/>
                </a:solidFill>
              </a:rPr>
              <a:t>Requirements</a:t>
            </a:r>
            <a:endParaRPr b="1" sz="1700">
              <a:solidFill>
                <a:srgbClr val="C3D7E7"/>
              </a:solidFill>
            </a:endParaRPr>
          </a:p>
          <a:p>
            <a:pPr indent="-349250" lvl="0" marL="457200" rtl="0" algn="l">
              <a:spcBef>
                <a:spcPts val="0"/>
              </a:spcBef>
              <a:spcAft>
                <a:spcPts val="0"/>
              </a:spcAft>
              <a:buClr>
                <a:srgbClr val="C3D7E7"/>
              </a:buClr>
              <a:buSzPts val="1900"/>
              <a:buChar char="●"/>
            </a:pPr>
            <a:r>
              <a:rPr b="1" lang="en" sz="1700">
                <a:solidFill>
                  <a:srgbClr val="C3D7E7"/>
                </a:solidFill>
              </a:rPr>
              <a:t>Analysis</a:t>
            </a:r>
            <a:endParaRPr b="1" sz="1700">
              <a:solidFill>
                <a:srgbClr val="C3D7E7"/>
              </a:solidFill>
            </a:endParaRPr>
          </a:p>
          <a:p>
            <a:pPr indent="-349250" lvl="0" marL="457200" rtl="0" algn="l">
              <a:spcBef>
                <a:spcPts val="0"/>
              </a:spcBef>
              <a:spcAft>
                <a:spcPts val="0"/>
              </a:spcAft>
              <a:buClr>
                <a:srgbClr val="C3D7E7"/>
              </a:buClr>
              <a:buSzPts val="1900"/>
              <a:buChar char="●"/>
            </a:pPr>
            <a:r>
              <a:rPr b="1" lang="en" sz="1700">
                <a:solidFill>
                  <a:srgbClr val="C3D7E7"/>
                </a:solidFill>
              </a:rPr>
              <a:t>Design</a:t>
            </a:r>
            <a:endParaRPr b="1" sz="1700">
              <a:solidFill>
                <a:srgbClr val="C3D7E7"/>
              </a:solidFill>
            </a:endParaRPr>
          </a:p>
          <a:p>
            <a:pPr indent="-349250" lvl="0" marL="457200" rtl="0" algn="l">
              <a:spcBef>
                <a:spcPts val="0"/>
              </a:spcBef>
              <a:spcAft>
                <a:spcPts val="0"/>
              </a:spcAft>
              <a:buClr>
                <a:srgbClr val="C3D7E7"/>
              </a:buClr>
              <a:buSzPts val="1900"/>
              <a:buChar char="●"/>
            </a:pPr>
            <a:r>
              <a:rPr b="1" lang="en" sz="1700">
                <a:solidFill>
                  <a:srgbClr val="C3D7E7"/>
                </a:solidFill>
              </a:rPr>
              <a:t>Coding and implementation</a:t>
            </a:r>
            <a:endParaRPr b="1" sz="1700">
              <a:solidFill>
                <a:srgbClr val="C3D7E7"/>
              </a:solidFill>
            </a:endParaRPr>
          </a:p>
          <a:p>
            <a:pPr indent="-349250" lvl="0" marL="457200" rtl="0" algn="l">
              <a:spcBef>
                <a:spcPts val="0"/>
              </a:spcBef>
              <a:spcAft>
                <a:spcPts val="0"/>
              </a:spcAft>
              <a:buClr>
                <a:srgbClr val="C3D7E7"/>
              </a:buClr>
              <a:buSzPts val="1900"/>
              <a:buChar char="●"/>
            </a:pPr>
            <a:r>
              <a:rPr b="1" lang="en" sz="1700">
                <a:solidFill>
                  <a:srgbClr val="C3D7E7"/>
                </a:solidFill>
              </a:rPr>
              <a:t>Testing</a:t>
            </a:r>
            <a:endParaRPr b="1" sz="1700">
              <a:solidFill>
                <a:srgbClr val="C3D7E7"/>
              </a:solidFill>
            </a:endParaRPr>
          </a:p>
          <a:p>
            <a:pPr indent="-349250" lvl="0" marL="457200" rtl="0" algn="l">
              <a:spcBef>
                <a:spcPts val="0"/>
              </a:spcBef>
              <a:spcAft>
                <a:spcPts val="0"/>
              </a:spcAft>
              <a:buClr>
                <a:srgbClr val="C3D7E7"/>
              </a:buClr>
              <a:buSzPts val="1900"/>
              <a:buChar char="●"/>
            </a:pPr>
            <a:r>
              <a:rPr b="1" lang="en" sz="1700">
                <a:solidFill>
                  <a:srgbClr val="C3D7E7"/>
                </a:solidFill>
              </a:rPr>
              <a:t>Operation and deployment</a:t>
            </a:r>
            <a:endParaRPr b="1" sz="1700">
              <a:solidFill>
                <a:srgbClr val="C3D7E7"/>
              </a:solidFill>
            </a:endParaRPr>
          </a:p>
          <a:p>
            <a:pPr indent="-349250" lvl="0" marL="457200" rtl="0" algn="l">
              <a:spcBef>
                <a:spcPts val="0"/>
              </a:spcBef>
              <a:spcAft>
                <a:spcPts val="0"/>
              </a:spcAft>
              <a:buClr>
                <a:srgbClr val="C3D7E7"/>
              </a:buClr>
              <a:buSzPts val="1900"/>
              <a:buChar char="●"/>
            </a:pPr>
            <a:r>
              <a:rPr b="1" lang="en" sz="1700">
                <a:solidFill>
                  <a:srgbClr val="C3D7E7"/>
                </a:solidFill>
              </a:rPr>
              <a:t>Maintenance</a:t>
            </a:r>
            <a:endParaRPr b="1" sz="1700">
              <a:solidFill>
                <a:srgbClr val="C3D7E7"/>
              </a:solidFill>
            </a:endParaRPr>
          </a:p>
          <a:p>
            <a:pPr indent="0" lvl="0" marL="457200" rtl="0" algn="l">
              <a:spcBef>
                <a:spcPts val="1200"/>
              </a:spcBef>
              <a:spcAft>
                <a:spcPts val="1200"/>
              </a:spcAft>
              <a:buNone/>
            </a:pPr>
            <a:r>
              <a:rPr b="1" lang="en" sz="1700">
                <a:solidFill>
                  <a:srgbClr val="C3D7E7"/>
                </a:solidFill>
              </a:rPr>
              <a:t>(Lutkevich, n.d.)</a:t>
            </a:r>
            <a:endParaRPr b="1" sz="1700">
              <a:solidFill>
                <a:srgbClr val="C3D7E7"/>
              </a:solidFill>
            </a:endParaRPr>
          </a:p>
        </p:txBody>
      </p:sp>
      <p:pic>
        <p:nvPicPr>
          <p:cNvPr id="101" name="Google Shape;101;p20"/>
          <p:cNvPicPr preferRelativeResize="0"/>
          <p:nvPr/>
        </p:nvPicPr>
        <p:blipFill>
          <a:blip r:embed="rId3">
            <a:alphaModFix/>
          </a:blip>
          <a:stretch>
            <a:fillRect/>
          </a:stretch>
        </p:blipFill>
        <p:spPr>
          <a:xfrm>
            <a:off x="4095600" y="1050650"/>
            <a:ext cx="4928531" cy="3518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0"/>
            <a:ext cx="8520600" cy="1097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 Changing requirements:</a:t>
            </a:r>
            <a:endParaRPr/>
          </a:p>
          <a:p>
            <a:pPr indent="0" lvl="0" marL="0" rtl="0" algn="ctr">
              <a:spcBef>
                <a:spcPts val="0"/>
              </a:spcBef>
              <a:spcAft>
                <a:spcPts val="0"/>
              </a:spcAft>
              <a:buNone/>
            </a:pPr>
            <a:r>
              <a:rPr lang="en"/>
              <a:t>Waterfall VS Scrum-Agile</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i="1" lang="en"/>
              <a:t>Example: Design is changed from single-page list to slideshow.</a:t>
            </a:r>
            <a:endParaRPr i="1"/>
          </a:p>
          <a:p>
            <a:pPr indent="0" lvl="0" marL="0" rtl="0" algn="l">
              <a:spcBef>
                <a:spcPts val="1200"/>
              </a:spcBef>
              <a:spcAft>
                <a:spcPts val="0"/>
              </a:spcAft>
              <a:buNone/>
            </a:pPr>
            <a:r>
              <a:rPr b="1" lang="en" u="sng"/>
              <a:t>Waterfall response</a:t>
            </a:r>
            <a:r>
              <a:rPr lang="en"/>
              <a:t>: Since changes to the design are not built into the waterfall approach, management would either have to come up with an ad-hoc and non-standard solution or would have to deny the client the change altogether, especially depending on how much coding had taken place.</a:t>
            </a:r>
            <a:endParaRPr/>
          </a:p>
          <a:p>
            <a:pPr indent="0" lvl="0" marL="0" rtl="0" algn="l">
              <a:spcBef>
                <a:spcPts val="1200"/>
              </a:spcBef>
              <a:spcAft>
                <a:spcPts val="1200"/>
              </a:spcAft>
              <a:buNone/>
            </a:pPr>
            <a:r>
              <a:rPr b="1" lang="en" u="sng"/>
              <a:t>Agile-scrum response</a:t>
            </a:r>
            <a:r>
              <a:rPr lang="en"/>
              <a:t>: Given that each task already has a time estimate, the affected user stories could be updated to include the new design elements. In case coding had already taken place, the Product owner could prioritize the work to change in the current sprint, or delay the feature for the new design in the next sprint.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