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7" r:id="rId3"/>
    <p:sldId id="263" r:id="rId4"/>
    <p:sldId id="264" r:id="rId5"/>
    <p:sldId id="265" r:id="rId6"/>
    <p:sldId id="257" r:id="rId7"/>
    <p:sldId id="259" r:id="rId8"/>
    <p:sldId id="260" r:id="rId9"/>
    <p:sldId id="261" r:id="rId10"/>
    <p:sldId id="266" r:id="rId11"/>
    <p:sldId id="262" r:id="rId12"/>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raj Lachký" initials="JL" lastIdx="2" clrIdx="0">
    <p:extLst>
      <p:ext uri="{19B8F6BF-5375-455C-9EA6-DF929625EA0E}">
        <p15:presenceInfo xmlns:p15="http://schemas.microsoft.com/office/powerpoint/2012/main" userId="S-1-5-21-1406816174-2237050898-2556317811-328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415" autoAdjust="0"/>
  </p:normalViewPr>
  <p:slideViewPr>
    <p:cSldViewPr>
      <p:cViewPr varScale="1">
        <p:scale>
          <a:sx n="90" d="100"/>
          <a:sy n="90"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44B99B-014F-4F35-B630-D3A9C0F9BD65}" type="datetimeFigureOut">
              <a:rPr lang="cs-CZ" smtClean="0"/>
              <a:t>26.2.2015</a:t>
            </a:fld>
            <a:endParaRPr lang="cs-CZ"/>
          </a:p>
        </p:txBody>
      </p:sp>
      <p:sp>
        <p:nvSpPr>
          <p:cNvPr id="4" name="Zástupný symbol pro obrázek snímk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17D56F-260B-4161-A765-F16E0EB6ED80}" type="slidenum">
              <a:rPr lang="cs-CZ" smtClean="0"/>
              <a:t>‹#›</a:t>
            </a:fld>
            <a:endParaRPr lang="cs-CZ"/>
          </a:p>
        </p:txBody>
      </p:sp>
    </p:spTree>
    <p:extLst>
      <p:ext uri="{BB962C8B-B14F-4D97-AF65-F5344CB8AC3E}">
        <p14:creationId xmlns:p14="http://schemas.microsoft.com/office/powerpoint/2010/main" val="48489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sk-SK" sz="1200" kern="1200" dirty="0" smtClean="0">
                <a:solidFill>
                  <a:schemeClr val="tx1"/>
                </a:solidFill>
                <a:effectLst/>
                <a:latin typeface="+mn-lt"/>
                <a:ea typeface="+mn-ea"/>
                <a:cs typeface="+mn-cs"/>
              </a:rPr>
              <a:t>Testovanie softwaru je technický </a:t>
            </a:r>
            <a:r>
              <a:rPr lang="sk-SK" sz="1200" kern="1200" dirty="0" err="1" smtClean="0">
                <a:solidFill>
                  <a:schemeClr val="tx1"/>
                </a:solidFill>
                <a:effectLst/>
                <a:latin typeface="+mn-lt"/>
                <a:ea typeface="+mn-ea"/>
                <a:cs typeface="+mn-cs"/>
              </a:rPr>
              <a:t>výzkum</a:t>
            </a:r>
            <a:r>
              <a:rPr lang="sk-SK" sz="1200" kern="1200" dirty="0" smtClean="0">
                <a:solidFill>
                  <a:schemeClr val="tx1"/>
                </a:solidFill>
                <a:effectLst/>
                <a:latin typeface="+mn-lt"/>
                <a:ea typeface="+mn-ea"/>
                <a:cs typeface="+mn-cs"/>
              </a:rPr>
              <a:t> kvality testovaného produktu alebo služby za účelom poskytnutia týchto informácií </a:t>
            </a:r>
            <a:r>
              <a:rPr lang="sk-SK" sz="1200" kern="1200" dirty="0" err="1" smtClean="0">
                <a:solidFill>
                  <a:schemeClr val="tx1"/>
                </a:solidFill>
                <a:effectLst/>
                <a:latin typeface="+mn-lt"/>
                <a:ea typeface="+mn-ea"/>
                <a:cs typeface="+mn-cs"/>
              </a:rPr>
              <a:t>stakeholderom</a:t>
            </a:r>
            <a:r>
              <a:rPr lang="sk-SK" sz="1200" kern="1200" dirty="0" smtClean="0">
                <a:solidFill>
                  <a:schemeClr val="tx1"/>
                </a:solidFill>
                <a:effectLst/>
                <a:latin typeface="+mn-lt"/>
                <a:ea typeface="+mn-ea"/>
                <a:cs typeface="+mn-cs"/>
              </a:rPr>
              <a:t>. </a:t>
            </a:r>
            <a:br>
              <a:rPr lang="sk-SK" sz="1200" kern="1200" dirty="0" smtClean="0">
                <a:solidFill>
                  <a:schemeClr val="tx1"/>
                </a:solidFill>
                <a:effectLst/>
                <a:latin typeface="+mn-lt"/>
                <a:ea typeface="+mn-ea"/>
                <a:cs typeface="+mn-cs"/>
              </a:rPr>
            </a:br>
            <a:r>
              <a:rPr lang="sk-SK" sz="1200" kern="1200" dirty="0" smtClean="0">
                <a:solidFill>
                  <a:schemeClr val="tx1"/>
                </a:solidFill>
                <a:effectLst/>
                <a:latin typeface="+mn-lt"/>
                <a:ea typeface="+mn-ea"/>
                <a:cs typeface="+mn-cs"/>
              </a:rPr>
              <a:t>Proces testovania je súčasťou procesu overovania a plánovania kvality. Preto sú úlohy testovacieho </a:t>
            </a:r>
            <a:r>
              <a:rPr lang="sk-SK" sz="1200" kern="1200" dirty="0" err="1" smtClean="0">
                <a:solidFill>
                  <a:schemeClr val="tx1"/>
                </a:solidFill>
                <a:effectLst/>
                <a:latin typeface="+mn-lt"/>
                <a:ea typeface="+mn-ea"/>
                <a:cs typeface="+mn-cs"/>
              </a:rPr>
              <a:t>týmu</a:t>
            </a:r>
            <a:r>
              <a:rPr lang="sk-SK" sz="1200" kern="1200" dirty="0" smtClean="0">
                <a:solidFill>
                  <a:schemeClr val="tx1"/>
                </a:solidFill>
                <a:effectLst/>
                <a:latin typeface="+mn-lt"/>
                <a:ea typeface="+mn-ea"/>
                <a:cs typeface="+mn-cs"/>
              </a:rPr>
              <a:t> dosť široké a testovanie sa preťahuje do celého vývoja a často nahradzuje zisťovanie kvality.</a:t>
            </a:r>
          </a:p>
          <a:p>
            <a:r>
              <a:rPr lang="sk-SK" sz="1200" kern="1200" dirty="0" smtClean="0">
                <a:solidFill>
                  <a:schemeClr val="tx1"/>
                </a:solidFill>
                <a:effectLst/>
                <a:latin typeface="+mn-lt"/>
                <a:ea typeface="+mn-ea"/>
                <a:cs typeface="+mn-cs"/>
              </a:rPr>
              <a:t/>
            </a:r>
            <a:br>
              <a:rPr lang="sk-SK" sz="1200" kern="1200" dirty="0" smtClean="0">
                <a:solidFill>
                  <a:schemeClr val="tx1"/>
                </a:solidFill>
                <a:effectLst/>
                <a:latin typeface="+mn-lt"/>
                <a:ea typeface="+mn-ea"/>
                <a:cs typeface="+mn-cs"/>
              </a:rPr>
            </a:br>
            <a:r>
              <a:rPr lang="sk-SK" sz="1200" kern="1200" dirty="0" smtClean="0">
                <a:solidFill>
                  <a:schemeClr val="tx1"/>
                </a:solidFill>
                <a:effectLst/>
                <a:latin typeface="+mn-lt"/>
                <a:ea typeface="+mn-ea"/>
                <a:cs typeface="+mn-cs"/>
              </a:rPr>
              <a:t/>
            </a:r>
            <a:br>
              <a:rPr lang="sk-SK" sz="1200" kern="1200" dirty="0" smtClean="0">
                <a:solidFill>
                  <a:schemeClr val="tx1"/>
                </a:solidFill>
                <a:effectLst/>
                <a:latin typeface="+mn-lt"/>
                <a:ea typeface="+mn-ea"/>
                <a:cs typeface="+mn-cs"/>
              </a:rPr>
            </a:br>
            <a:endParaRPr lang="cs-CZ" dirty="0"/>
          </a:p>
        </p:txBody>
      </p:sp>
      <p:sp>
        <p:nvSpPr>
          <p:cNvPr id="4" name="Zástupný symbol pro číslo snímku 3"/>
          <p:cNvSpPr>
            <a:spLocks noGrp="1"/>
          </p:cNvSpPr>
          <p:nvPr>
            <p:ph type="sldNum" sz="quarter" idx="10"/>
          </p:nvPr>
        </p:nvSpPr>
        <p:spPr/>
        <p:txBody>
          <a:bodyPr/>
          <a:lstStyle/>
          <a:p>
            <a:fld id="{8617D56F-260B-4161-A765-F16E0EB6ED80}" type="slidenum">
              <a:rPr lang="cs-CZ" smtClean="0"/>
              <a:t>1</a:t>
            </a:fld>
            <a:endParaRPr lang="cs-CZ"/>
          </a:p>
        </p:txBody>
      </p:sp>
    </p:spTree>
    <p:extLst>
      <p:ext uri="{BB962C8B-B14F-4D97-AF65-F5344CB8AC3E}">
        <p14:creationId xmlns:p14="http://schemas.microsoft.com/office/powerpoint/2010/main" val="2086283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sk-SK" sz="1200" kern="1200" dirty="0" smtClean="0">
                <a:solidFill>
                  <a:schemeClr val="tx1"/>
                </a:solidFill>
                <a:effectLst/>
                <a:latin typeface="+mn-lt"/>
                <a:ea typeface="+mn-ea"/>
                <a:cs typeface="+mn-cs"/>
              </a:rPr>
              <a:t>Proces testovania začína stanovením cieľov testovania. Ďalej sa určí záber testovania (</a:t>
            </a:r>
            <a:r>
              <a:rPr lang="sk-SK" sz="1200" kern="1200" dirty="0" err="1" smtClean="0">
                <a:solidFill>
                  <a:schemeClr val="tx1"/>
                </a:solidFill>
                <a:effectLst/>
                <a:latin typeface="+mn-lt"/>
                <a:ea typeface="+mn-ea"/>
                <a:cs typeface="+mn-cs"/>
              </a:rPr>
              <a:t>t.j</a:t>
            </a:r>
            <a:r>
              <a:rPr lang="sk-SK" sz="1200" kern="1200" dirty="0" smtClean="0">
                <a:solidFill>
                  <a:schemeClr val="tx1"/>
                </a:solidFill>
                <a:effectLst/>
                <a:latin typeface="+mn-lt"/>
                <a:ea typeface="+mn-ea"/>
                <a:cs typeface="+mn-cs"/>
              </a:rPr>
              <a:t>. čo všetko je treba testovať), vyberajú sa testy, zbierajú</a:t>
            </a:r>
            <a:br>
              <a:rPr lang="sk-SK" sz="1200" kern="1200" dirty="0" smtClean="0">
                <a:solidFill>
                  <a:schemeClr val="tx1"/>
                </a:solidFill>
                <a:effectLst/>
                <a:latin typeface="+mn-lt"/>
                <a:ea typeface="+mn-ea"/>
                <a:cs typeface="+mn-cs"/>
              </a:rPr>
            </a:br>
            <a:r>
              <a:rPr lang="sk-SK" sz="1200" kern="1200" dirty="0" smtClean="0">
                <a:solidFill>
                  <a:schemeClr val="tx1"/>
                </a:solidFill>
                <a:effectLst/>
                <a:latin typeface="+mn-lt"/>
                <a:ea typeface="+mn-ea"/>
                <a:cs typeface="+mn-cs"/>
              </a:rPr>
              <a:t>dáta a pripravujú nástroje, ktoré potrebujeme pre testovanie. Kontroluje sa, či sú všetky požiadavky na produkt vo forme, v ktorej sa dá jednoznačne</a:t>
            </a:r>
            <a:br>
              <a:rPr lang="sk-SK" sz="1200" kern="1200" dirty="0" smtClean="0">
                <a:solidFill>
                  <a:schemeClr val="tx1"/>
                </a:solidFill>
                <a:effectLst/>
                <a:latin typeface="+mn-lt"/>
                <a:ea typeface="+mn-ea"/>
                <a:cs typeface="+mn-cs"/>
              </a:rPr>
            </a:br>
            <a:r>
              <a:rPr lang="sk-SK" sz="1200" kern="1200" dirty="0" smtClean="0">
                <a:solidFill>
                  <a:schemeClr val="tx1"/>
                </a:solidFill>
                <a:effectLst/>
                <a:latin typeface="+mn-lt"/>
                <a:ea typeface="+mn-ea"/>
                <a:cs typeface="+mn-cs"/>
              </a:rPr>
              <a:t>skontrolovať ich splnenie.</a:t>
            </a:r>
            <a:endParaRPr lang="cs-CZ" dirty="0"/>
          </a:p>
        </p:txBody>
      </p:sp>
      <p:sp>
        <p:nvSpPr>
          <p:cNvPr id="4" name="Zástupný symbol pro číslo snímku 3"/>
          <p:cNvSpPr>
            <a:spLocks noGrp="1"/>
          </p:cNvSpPr>
          <p:nvPr>
            <p:ph type="sldNum" sz="quarter" idx="10"/>
          </p:nvPr>
        </p:nvSpPr>
        <p:spPr/>
        <p:txBody>
          <a:bodyPr/>
          <a:lstStyle/>
          <a:p>
            <a:fld id="{8617D56F-260B-4161-A765-F16E0EB6ED80}" type="slidenum">
              <a:rPr lang="cs-CZ" smtClean="0"/>
              <a:t>2</a:t>
            </a:fld>
            <a:endParaRPr lang="cs-CZ"/>
          </a:p>
        </p:txBody>
      </p:sp>
    </p:spTree>
    <p:extLst>
      <p:ext uri="{BB962C8B-B14F-4D97-AF65-F5344CB8AC3E}">
        <p14:creationId xmlns:p14="http://schemas.microsoft.com/office/powerpoint/2010/main" val="176729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sk-SK" sz="1200" kern="1200" dirty="0" smtClean="0">
                <a:solidFill>
                  <a:schemeClr val="tx1"/>
                </a:solidFill>
                <a:effectLst/>
                <a:latin typeface="+mn-lt"/>
                <a:ea typeface="+mn-ea"/>
                <a:cs typeface="+mn-cs"/>
              </a:rPr>
              <a:t>Samotné testovanie prebieha skúmaním produktu na niekoľkých úrovniach a nahlasovaním výsledkov, vykonávané často v iteráciách, kde každá iterácia začína</a:t>
            </a:r>
            <a:br>
              <a:rPr lang="sk-SK" sz="1200" kern="1200" dirty="0" smtClean="0">
                <a:solidFill>
                  <a:schemeClr val="tx1"/>
                </a:solidFill>
                <a:effectLst/>
                <a:latin typeface="+mn-lt"/>
                <a:ea typeface="+mn-ea"/>
                <a:cs typeface="+mn-cs"/>
              </a:rPr>
            </a:br>
            <a:r>
              <a:rPr lang="sk-SK" sz="1200" kern="1200" dirty="0" smtClean="0">
                <a:solidFill>
                  <a:schemeClr val="tx1"/>
                </a:solidFill>
                <a:effectLst/>
                <a:latin typeface="+mn-lt"/>
                <a:ea typeface="+mn-ea"/>
                <a:cs typeface="+mn-cs"/>
              </a:rPr>
              <a:t>predaním novej verzie produktu testerom. Každý test by mal ideálne dávať jednu z dvoch hodnôt - či sú v oproti funkčnej špecifikácii v zhode (pass) </a:t>
            </a:r>
            <a:br>
              <a:rPr lang="sk-SK" sz="1200" kern="1200" dirty="0" smtClean="0">
                <a:solidFill>
                  <a:schemeClr val="tx1"/>
                </a:solidFill>
                <a:effectLst/>
                <a:latin typeface="+mn-lt"/>
                <a:ea typeface="+mn-ea"/>
                <a:cs typeface="+mn-cs"/>
              </a:rPr>
            </a:br>
            <a:r>
              <a:rPr lang="sk-SK" sz="1200" kern="1200" dirty="0" smtClean="0">
                <a:solidFill>
                  <a:schemeClr val="tx1"/>
                </a:solidFill>
                <a:effectLst/>
                <a:latin typeface="+mn-lt"/>
                <a:ea typeface="+mn-ea"/>
                <a:cs typeface="+mn-cs"/>
              </a:rPr>
              <a:t>alebo nie (fail), teoreticky - ak sú testy správne napísané - by teda malo dochádzať len k 4 situáciám.</a:t>
            </a:r>
            <a:br>
              <a:rPr lang="sk-SK" sz="1200" kern="1200" dirty="0" smtClean="0">
                <a:solidFill>
                  <a:schemeClr val="tx1"/>
                </a:solidFill>
                <a:effectLst/>
                <a:latin typeface="+mn-lt"/>
                <a:ea typeface="+mn-ea"/>
                <a:cs typeface="+mn-cs"/>
              </a:rPr>
            </a:br>
            <a:r>
              <a:rPr lang="sk-SK" sz="1200" kern="1200" dirty="0" smtClean="0">
                <a:solidFill>
                  <a:schemeClr val="tx1"/>
                </a:solidFill>
                <a:effectLst/>
                <a:latin typeface="+mn-lt"/>
                <a:ea typeface="+mn-ea"/>
                <a:cs typeface="+mn-cs"/>
              </a:rPr>
              <a:t>1. Niečo sa malo stať a stalo sa (pass)</a:t>
            </a:r>
            <a:br>
              <a:rPr lang="sk-SK" sz="1200" kern="1200" dirty="0" smtClean="0">
                <a:solidFill>
                  <a:schemeClr val="tx1"/>
                </a:solidFill>
                <a:effectLst/>
                <a:latin typeface="+mn-lt"/>
                <a:ea typeface="+mn-ea"/>
                <a:cs typeface="+mn-cs"/>
              </a:rPr>
            </a:br>
            <a:r>
              <a:rPr lang="sk-SK" sz="1200" kern="1200" dirty="0" smtClean="0">
                <a:solidFill>
                  <a:schemeClr val="tx1"/>
                </a:solidFill>
                <a:effectLst/>
                <a:latin typeface="+mn-lt"/>
                <a:ea typeface="+mn-ea"/>
                <a:cs typeface="+mn-cs"/>
              </a:rPr>
              <a:t>2. Niečo sa nemalo stať a nestalo sa (pass)</a:t>
            </a:r>
            <a:br>
              <a:rPr lang="sk-SK" sz="1200" kern="1200" dirty="0" smtClean="0">
                <a:solidFill>
                  <a:schemeClr val="tx1"/>
                </a:solidFill>
                <a:effectLst/>
                <a:latin typeface="+mn-lt"/>
                <a:ea typeface="+mn-ea"/>
                <a:cs typeface="+mn-cs"/>
              </a:rPr>
            </a:br>
            <a:r>
              <a:rPr lang="sk-SK" sz="1200" kern="1200" dirty="0" smtClean="0">
                <a:solidFill>
                  <a:schemeClr val="tx1"/>
                </a:solidFill>
                <a:effectLst/>
                <a:latin typeface="+mn-lt"/>
                <a:ea typeface="+mn-ea"/>
                <a:cs typeface="+mn-cs"/>
              </a:rPr>
              <a:t>3. Niečo sa malo stať, ale nestalo sa (fail)</a:t>
            </a:r>
            <a:br>
              <a:rPr lang="sk-SK" sz="1200" kern="1200" dirty="0" smtClean="0">
                <a:solidFill>
                  <a:schemeClr val="tx1"/>
                </a:solidFill>
                <a:effectLst/>
                <a:latin typeface="+mn-lt"/>
                <a:ea typeface="+mn-ea"/>
                <a:cs typeface="+mn-cs"/>
              </a:rPr>
            </a:br>
            <a:r>
              <a:rPr lang="sk-SK" sz="1200" kern="1200" dirty="0" smtClean="0">
                <a:solidFill>
                  <a:schemeClr val="tx1"/>
                </a:solidFill>
                <a:effectLst/>
                <a:latin typeface="+mn-lt"/>
                <a:ea typeface="+mn-ea"/>
                <a:cs typeface="+mn-cs"/>
              </a:rPr>
              <a:t>4. Niečo sa nemalo stať, ale stalo sa (fail)</a:t>
            </a:r>
            <a:br>
              <a:rPr lang="sk-SK" sz="1200" kern="1200" dirty="0" smtClean="0">
                <a:solidFill>
                  <a:schemeClr val="tx1"/>
                </a:solidFill>
                <a:effectLst/>
                <a:latin typeface="+mn-lt"/>
                <a:ea typeface="+mn-ea"/>
                <a:cs typeface="+mn-cs"/>
              </a:rPr>
            </a:br>
            <a:r>
              <a:rPr lang="sk-SK" sz="1200" kern="1200" dirty="0" smtClean="0">
                <a:solidFill>
                  <a:schemeClr val="tx1"/>
                </a:solidFill>
                <a:effectLst/>
                <a:latin typeface="+mn-lt"/>
                <a:ea typeface="+mn-ea"/>
                <a:cs typeface="+mn-cs"/>
              </a:rPr>
              <a:t>Pričom je ťažšie testovať to, čo sa nemá stať, pretože takých možností je čiste teoreticky omnoho viac.</a:t>
            </a:r>
            <a:br>
              <a:rPr lang="sk-SK" sz="1200" kern="1200" dirty="0" smtClean="0">
                <a:solidFill>
                  <a:schemeClr val="tx1"/>
                </a:solidFill>
                <a:effectLst/>
                <a:latin typeface="+mn-lt"/>
                <a:ea typeface="+mn-ea"/>
                <a:cs typeface="+mn-cs"/>
              </a:rPr>
            </a:br>
            <a:endParaRPr lang="cs-CZ" dirty="0"/>
          </a:p>
        </p:txBody>
      </p:sp>
      <p:sp>
        <p:nvSpPr>
          <p:cNvPr id="4" name="Zástupný symbol pro číslo snímku 3"/>
          <p:cNvSpPr>
            <a:spLocks noGrp="1"/>
          </p:cNvSpPr>
          <p:nvPr>
            <p:ph type="sldNum" sz="quarter" idx="10"/>
          </p:nvPr>
        </p:nvSpPr>
        <p:spPr/>
        <p:txBody>
          <a:bodyPr/>
          <a:lstStyle/>
          <a:p>
            <a:fld id="{8617D56F-260B-4161-A765-F16E0EB6ED80}" type="slidenum">
              <a:rPr lang="cs-CZ" smtClean="0"/>
              <a:t>3</a:t>
            </a:fld>
            <a:endParaRPr lang="cs-CZ" dirty="0"/>
          </a:p>
        </p:txBody>
      </p:sp>
    </p:spTree>
    <p:extLst>
      <p:ext uri="{BB962C8B-B14F-4D97-AF65-F5344CB8AC3E}">
        <p14:creationId xmlns:p14="http://schemas.microsoft.com/office/powerpoint/2010/main" val="1948271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sk-SK" sz="1200" kern="1200" dirty="0" smtClean="0">
                <a:solidFill>
                  <a:schemeClr val="tx1"/>
                </a:solidFill>
                <a:effectLst/>
                <a:latin typeface="+mn-lt"/>
                <a:ea typeface="+mn-ea"/>
                <a:cs typeface="+mn-cs"/>
              </a:rPr>
              <a:t>Predchádzajúce 4 situácie sa komplikujú možnými chybami v samotných testoch, tzv. chyby v úsudku (alebo čistej nepozornosti), ktoré potom v určitých</a:t>
            </a:r>
            <a:br>
              <a:rPr lang="sk-SK" sz="1200" kern="1200" dirty="0" smtClean="0">
                <a:solidFill>
                  <a:schemeClr val="tx1"/>
                </a:solidFill>
                <a:effectLst/>
                <a:latin typeface="+mn-lt"/>
                <a:ea typeface="+mn-ea"/>
                <a:cs typeface="+mn-cs"/>
              </a:rPr>
            </a:br>
            <a:r>
              <a:rPr lang="sk-SK" sz="1200" kern="1200" dirty="0" smtClean="0">
                <a:solidFill>
                  <a:schemeClr val="tx1"/>
                </a:solidFill>
                <a:effectLst/>
                <a:latin typeface="+mn-lt"/>
                <a:ea typeface="+mn-ea"/>
                <a:cs typeface="+mn-cs"/>
              </a:rPr>
              <a:t>situáciách môžu dávať opačný výsledok, než aký skutočne nastal:</a:t>
            </a:r>
            <a:br>
              <a:rPr lang="sk-SK" sz="1200" kern="1200" dirty="0" smtClean="0">
                <a:solidFill>
                  <a:schemeClr val="tx1"/>
                </a:solidFill>
                <a:effectLst/>
                <a:latin typeface="+mn-lt"/>
                <a:ea typeface="+mn-ea"/>
                <a:cs typeface="+mn-cs"/>
              </a:rPr>
            </a:br>
            <a:r>
              <a:rPr lang="sk-SK" sz="1200" kern="1200" dirty="0" smtClean="0">
                <a:solidFill>
                  <a:schemeClr val="tx1"/>
                </a:solidFill>
                <a:effectLst/>
                <a:latin typeface="+mn-lt"/>
                <a:ea typeface="+mn-ea"/>
                <a:cs typeface="+mn-cs"/>
              </a:rPr>
              <a:t>False positive - dochádza k zlyhaniu, ktoré ale nie je detekované a test prechádza ako PASS</a:t>
            </a:r>
            <a:br>
              <a:rPr lang="sk-SK" sz="1200" kern="1200" dirty="0" smtClean="0">
                <a:solidFill>
                  <a:schemeClr val="tx1"/>
                </a:solidFill>
                <a:effectLst/>
                <a:latin typeface="+mn-lt"/>
                <a:ea typeface="+mn-ea"/>
                <a:cs typeface="+mn-cs"/>
              </a:rPr>
            </a:br>
            <a:r>
              <a:rPr lang="sk-SK" sz="1200" kern="1200" dirty="0" smtClean="0">
                <a:solidFill>
                  <a:schemeClr val="tx1"/>
                </a:solidFill>
                <a:effectLst/>
                <a:latin typeface="+mn-lt"/>
                <a:ea typeface="+mn-ea"/>
                <a:cs typeface="+mn-cs"/>
              </a:rPr>
              <a:t>False negative - kritérium je splnené, ale nie je správne detekované ako splnené a test vyhadzuje FAIL. K tomuto dochádza napríklad keď je v teste</a:t>
            </a:r>
            <a:br>
              <a:rPr lang="sk-SK" sz="1200" kern="1200" dirty="0" smtClean="0">
                <a:solidFill>
                  <a:schemeClr val="tx1"/>
                </a:solidFill>
                <a:effectLst/>
                <a:latin typeface="+mn-lt"/>
                <a:ea typeface="+mn-ea"/>
                <a:cs typeface="+mn-cs"/>
              </a:rPr>
            </a:br>
            <a:r>
              <a:rPr lang="sk-SK" sz="1200" kern="1200" dirty="0" smtClean="0">
                <a:solidFill>
                  <a:schemeClr val="tx1"/>
                </a:solidFill>
                <a:effectLst/>
                <a:latin typeface="+mn-lt"/>
                <a:ea typeface="+mn-ea"/>
                <a:cs typeface="+mn-cs"/>
              </a:rPr>
              <a:t>zadaný iterval &gt; miesto &gt;= a podobne.</a:t>
            </a:r>
            <a:br>
              <a:rPr lang="sk-SK" sz="1200" kern="1200" dirty="0" smtClean="0">
                <a:solidFill>
                  <a:schemeClr val="tx1"/>
                </a:solidFill>
                <a:effectLst/>
                <a:latin typeface="+mn-lt"/>
                <a:ea typeface="+mn-ea"/>
                <a:cs typeface="+mn-cs"/>
              </a:rPr>
            </a:br>
            <a:endParaRPr lang="cs-CZ" dirty="0"/>
          </a:p>
        </p:txBody>
      </p:sp>
      <p:sp>
        <p:nvSpPr>
          <p:cNvPr id="4" name="Zástupný symbol pro číslo snímku 3"/>
          <p:cNvSpPr>
            <a:spLocks noGrp="1"/>
          </p:cNvSpPr>
          <p:nvPr>
            <p:ph type="sldNum" sz="quarter" idx="10"/>
          </p:nvPr>
        </p:nvSpPr>
        <p:spPr/>
        <p:txBody>
          <a:bodyPr/>
          <a:lstStyle/>
          <a:p>
            <a:fld id="{8617D56F-260B-4161-A765-F16E0EB6ED80}" type="slidenum">
              <a:rPr lang="cs-CZ" smtClean="0"/>
              <a:t>4</a:t>
            </a:fld>
            <a:endParaRPr lang="cs-CZ" dirty="0"/>
          </a:p>
        </p:txBody>
      </p:sp>
    </p:spTree>
    <p:extLst>
      <p:ext uri="{BB962C8B-B14F-4D97-AF65-F5344CB8AC3E}">
        <p14:creationId xmlns:p14="http://schemas.microsoft.com/office/powerpoint/2010/main" val="3670657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sk-SK" sz="1200" kern="1200" dirty="0" smtClean="0">
                <a:solidFill>
                  <a:schemeClr val="tx1"/>
                </a:solidFill>
                <a:effectLst/>
                <a:latin typeface="+mn-lt"/>
                <a:ea typeface="+mn-ea"/>
                <a:cs typeface="+mn-cs"/>
              </a:rPr>
              <a:t>Päť stupňov testovania</a:t>
            </a:r>
            <a:endParaRPr lang="cs-CZ" sz="1200" kern="1200" dirty="0" smtClean="0">
              <a:solidFill>
                <a:schemeClr val="tx1"/>
              </a:solidFill>
              <a:effectLst/>
              <a:latin typeface="+mn-lt"/>
              <a:ea typeface="+mn-ea"/>
              <a:cs typeface="+mn-cs"/>
            </a:endParaRPr>
          </a:p>
          <a:p>
            <a:pPr lvl="0"/>
            <a:r>
              <a:rPr lang="sk-SK" sz="1200" kern="1200" dirty="0" smtClean="0">
                <a:solidFill>
                  <a:schemeClr val="tx1"/>
                </a:solidFill>
                <a:effectLst/>
                <a:latin typeface="+mn-lt"/>
                <a:ea typeface="+mn-ea"/>
                <a:cs typeface="+mn-cs"/>
              </a:rPr>
              <a:t>testovanie programátorom (</a:t>
            </a:r>
            <a:r>
              <a:rPr lang="en-US" sz="1200" kern="1200" dirty="0" smtClean="0">
                <a:solidFill>
                  <a:schemeClr val="tx1"/>
                </a:solidFill>
                <a:effectLst/>
                <a:latin typeface="+mn-lt"/>
                <a:ea typeface="+mn-ea"/>
                <a:cs typeface="+mn-cs"/>
              </a:rPr>
              <a:t>Unit testing</a:t>
            </a:r>
            <a:r>
              <a:rPr lang="sk-SK"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s</a:t>
            </a:r>
            <a:r>
              <a:rPr lang="sk-SK" sz="1200" kern="1200" dirty="0" err="1" smtClean="0">
                <a:solidFill>
                  <a:schemeClr val="tx1"/>
                </a:solidFill>
                <a:effectLst/>
                <a:latin typeface="+mn-lt"/>
                <a:ea typeface="+mn-ea"/>
                <a:cs typeface="+mn-cs"/>
              </a:rPr>
              <a:t>ám</a:t>
            </a:r>
            <a:r>
              <a:rPr lang="sk-SK" sz="1200" kern="1200" dirty="0" smtClean="0">
                <a:solidFill>
                  <a:schemeClr val="tx1"/>
                </a:solidFill>
                <a:effectLst/>
                <a:latin typeface="+mn-lt"/>
                <a:ea typeface="+mn-ea"/>
                <a:cs typeface="+mn-cs"/>
              </a:rPr>
              <a:t> si testuje metódy svojich objektov alebo funkcie skriptov</a:t>
            </a:r>
            <a:endParaRPr lang="cs-CZ" sz="1200" kern="1200" dirty="0" smtClean="0">
              <a:solidFill>
                <a:schemeClr val="tx1"/>
              </a:solidFill>
              <a:effectLst/>
              <a:latin typeface="+mn-lt"/>
              <a:ea typeface="+mn-ea"/>
              <a:cs typeface="+mn-cs"/>
            </a:endParaRPr>
          </a:p>
          <a:p>
            <a:pPr lvl="0"/>
            <a:r>
              <a:rPr lang="sk-SK" sz="1200" kern="1200" dirty="0" smtClean="0">
                <a:solidFill>
                  <a:schemeClr val="tx1"/>
                </a:solidFill>
                <a:effectLst/>
                <a:latin typeface="+mn-lt"/>
                <a:ea typeface="+mn-ea"/>
                <a:cs typeface="+mn-cs"/>
              </a:rPr>
              <a:t>testovanie funkcionalít </a:t>
            </a:r>
            <a:r>
              <a:rPr lang="en-US" sz="1200" kern="1200" dirty="0" smtClean="0">
                <a:solidFill>
                  <a:schemeClr val="tx1"/>
                </a:solidFill>
                <a:effectLst/>
                <a:latin typeface="+mn-lt"/>
                <a:ea typeface="+mn-ea"/>
                <a:cs typeface="+mn-cs"/>
              </a:rPr>
              <a:t>(Feature testing) –</a:t>
            </a:r>
            <a:r>
              <a:rPr lang="sk-SK" sz="1200" kern="1200" dirty="0" smtClean="0">
                <a:solidFill>
                  <a:schemeClr val="tx1"/>
                </a:solidFill>
                <a:effectLst/>
                <a:latin typeface="+mn-lt"/>
                <a:ea typeface="+mn-ea"/>
                <a:cs typeface="+mn-cs"/>
              </a:rPr>
              <a:t> overovanie scenárov z pohľadu </a:t>
            </a:r>
            <a:r>
              <a:rPr lang="sk-SK" sz="1200" kern="1200" dirty="0" err="1" smtClean="0">
                <a:solidFill>
                  <a:schemeClr val="tx1"/>
                </a:solidFill>
                <a:effectLst/>
                <a:latin typeface="+mn-lt"/>
                <a:ea typeface="+mn-ea"/>
                <a:cs typeface="+mn-cs"/>
              </a:rPr>
              <a:t>uživateľa</a:t>
            </a:r>
            <a:r>
              <a:rPr lang="sk-SK" sz="1200" kern="1200" dirty="0" smtClean="0">
                <a:solidFill>
                  <a:schemeClr val="tx1"/>
                </a:solidFill>
                <a:effectLst/>
                <a:latin typeface="+mn-lt"/>
                <a:ea typeface="+mn-ea"/>
                <a:cs typeface="+mn-cs"/>
              </a:rPr>
              <a:t>, bez znalosti kódu</a:t>
            </a:r>
            <a:endParaRPr lang="cs-CZ" sz="1200" kern="1200" dirty="0" smtClean="0">
              <a:solidFill>
                <a:schemeClr val="tx1"/>
              </a:solidFill>
              <a:effectLst/>
              <a:latin typeface="+mn-lt"/>
              <a:ea typeface="+mn-ea"/>
              <a:cs typeface="+mn-cs"/>
            </a:endParaRPr>
          </a:p>
          <a:p>
            <a:pPr lvl="0"/>
            <a:r>
              <a:rPr lang="sk-SK" sz="1200" kern="1200" dirty="0" smtClean="0">
                <a:solidFill>
                  <a:schemeClr val="tx1"/>
                </a:solidFill>
                <a:effectLst/>
                <a:latin typeface="+mn-lt"/>
                <a:ea typeface="+mn-ea"/>
                <a:cs typeface="+mn-cs"/>
              </a:rPr>
              <a:t>integračné testovanie (</a:t>
            </a:r>
            <a:r>
              <a:rPr lang="sk-SK" sz="1200" kern="1200" dirty="0" err="1" smtClean="0">
                <a:solidFill>
                  <a:schemeClr val="tx1"/>
                </a:solidFill>
                <a:effectLst/>
                <a:latin typeface="+mn-lt"/>
                <a:ea typeface="+mn-ea"/>
                <a:cs typeface="+mn-cs"/>
              </a:rPr>
              <a:t>Integration</a:t>
            </a:r>
            <a:r>
              <a:rPr lang="sk-SK" sz="1200" kern="1200" dirty="0" smtClean="0">
                <a:solidFill>
                  <a:schemeClr val="tx1"/>
                </a:solidFill>
                <a:effectLst/>
                <a:latin typeface="+mn-lt"/>
                <a:ea typeface="+mn-ea"/>
                <a:cs typeface="+mn-cs"/>
              </a:rPr>
              <a:t> </a:t>
            </a:r>
            <a:r>
              <a:rPr lang="sk-SK" sz="1200" kern="1200" dirty="0" err="1" smtClean="0">
                <a:solidFill>
                  <a:schemeClr val="tx1"/>
                </a:solidFill>
                <a:effectLst/>
                <a:latin typeface="+mn-lt"/>
                <a:ea typeface="+mn-ea"/>
                <a:cs typeface="+mn-cs"/>
              </a:rPr>
              <a:t>testing</a:t>
            </a:r>
            <a:r>
              <a:rPr lang="sk-SK" sz="1200" kern="1200" dirty="0" smtClean="0">
                <a:solidFill>
                  <a:schemeClr val="tx1"/>
                </a:solidFill>
                <a:effectLst/>
                <a:latin typeface="+mn-lt"/>
                <a:ea typeface="+mn-ea"/>
                <a:cs typeface="+mn-cs"/>
              </a:rPr>
              <a:t>) – overovanie, že nové funkcionality spolu nekolidujú a teda pracujú rovnako ako behom testovania funkcionalít aj po integrovaní do hlavného projektu</a:t>
            </a:r>
            <a:endParaRPr lang="cs-CZ" sz="1200" kern="1200" dirty="0" smtClean="0">
              <a:solidFill>
                <a:schemeClr val="tx1"/>
              </a:solidFill>
              <a:effectLst/>
              <a:latin typeface="+mn-lt"/>
              <a:ea typeface="+mn-ea"/>
              <a:cs typeface="+mn-cs"/>
            </a:endParaRPr>
          </a:p>
          <a:p>
            <a:pPr lvl="0"/>
            <a:r>
              <a:rPr lang="sk-SK" sz="1200" kern="1200" dirty="0" smtClean="0">
                <a:solidFill>
                  <a:schemeClr val="tx1"/>
                </a:solidFill>
                <a:effectLst/>
                <a:latin typeface="+mn-lt"/>
                <a:ea typeface="+mn-ea"/>
                <a:cs typeface="+mn-cs"/>
              </a:rPr>
              <a:t>systémové testovanie </a:t>
            </a:r>
            <a:r>
              <a:rPr lang="en-US" sz="1200" kern="1200" dirty="0" smtClean="0">
                <a:solidFill>
                  <a:schemeClr val="tx1"/>
                </a:solidFill>
                <a:effectLst/>
                <a:latin typeface="+mn-lt"/>
                <a:ea typeface="+mn-ea"/>
                <a:cs typeface="+mn-cs"/>
              </a:rPr>
              <a:t>(System testing) – </a:t>
            </a:r>
            <a:r>
              <a:rPr lang="en-US" sz="1200" kern="1200" dirty="0" err="1" smtClean="0">
                <a:solidFill>
                  <a:schemeClr val="tx1"/>
                </a:solidFill>
                <a:effectLst/>
                <a:latin typeface="+mn-lt"/>
                <a:ea typeface="+mn-ea"/>
                <a:cs typeface="+mn-cs"/>
              </a:rPr>
              <a:t>sp</a:t>
            </a:r>
            <a:r>
              <a:rPr lang="sk-SK" sz="1200" kern="1200" dirty="0" err="1" smtClean="0">
                <a:solidFill>
                  <a:schemeClr val="tx1"/>
                </a:solidFill>
                <a:effectLst/>
                <a:latin typeface="+mn-lt"/>
                <a:ea typeface="+mn-ea"/>
                <a:cs typeface="+mn-cs"/>
              </a:rPr>
              <a:t>ätné</a:t>
            </a:r>
            <a:r>
              <a:rPr lang="sk-SK" sz="1200" kern="1200" dirty="0" smtClean="0">
                <a:solidFill>
                  <a:schemeClr val="tx1"/>
                </a:solidFill>
                <a:effectLst/>
                <a:latin typeface="+mn-lt"/>
                <a:ea typeface="+mn-ea"/>
                <a:cs typeface="+mn-cs"/>
              </a:rPr>
              <a:t> overenie, že integrovaním nových funkcií sa neporušili pôvodné funkcie. Ide o testovanie novej verzie softwaru</a:t>
            </a:r>
            <a:endParaRPr lang="cs-CZ" sz="1200" kern="1200" dirty="0" smtClean="0">
              <a:solidFill>
                <a:schemeClr val="tx1"/>
              </a:solidFill>
              <a:effectLst/>
              <a:latin typeface="+mn-lt"/>
              <a:ea typeface="+mn-ea"/>
              <a:cs typeface="+mn-cs"/>
            </a:endParaRPr>
          </a:p>
          <a:p>
            <a:pPr lvl="0"/>
            <a:r>
              <a:rPr lang="sk-SK" sz="1200" kern="1200" dirty="0" smtClean="0">
                <a:solidFill>
                  <a:schemeClr val="tx1"/>
                </a:solidFill>
                <a:effectLst/>
                <a:latin typeface="+mn-lt"/>
                <a:ea typeface="+mn-ea"/>
                <a:cs typeface="+mn-cs"/>
              </a:rPr>
              <a:t>akceptačné testovanie </a:t>
            </a:r>
            <a:r>
              <a:rPr lang="en-US" sz="1200" kern="1200" dirty="0" smtClean="0">
                <a:solidFill>
                  <a:schemeClr val="tx1"/>
                </a:solidFill>
                <a:effectLst/>
                <a:latin typeface="+mn-lt"/>
                <a:ea typeface="+mn-ea"/>
                <a:cs typeface="+mn-cs"/>
              </a:rPr>
              <a:t>(Acceptance testing) – </a:t>
            </a:r>
            <a:r>
              <a:rPr lang="en-US" sz="1200" kern="1200" dirty="0" err="1" smtClean="0">
                <a:solidFill>
                  <a:schemeClr val="tx1"/>
                </a:solidFill>
                <a:effectLst/>
                <a:latin typeface="+mn-lt"/>
                <a:ea typeface="+mn-ea"/>
                <a:cs typeface="+mn-cs"/>
              </a:rPr>
              <a:t>klient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a:t>
            </a:r>
            <a:r>
              <a:rPr lang="en-US" sz="1200" kern="1200" dirty="0" smtClean="0">
                <a:solidFill>
                  <a:schemeClr val="tx1"/>
                </a:solidFill>
                <a:effectLst/>
                <a:latin typeface="+mn-lt"/>
                <a:ea typeface="+mn-ea"/>
                <a:cs typeface="+mn-cs"/>
              </a:rPr>
              <a:t> </a:t>
            </a:r>
            <a:r>
              <a:rPr lang="sk-SK" sz="1200" kern="1200" dirty="0" smtClean="0">
                <a:solidFill>
                  <a:schemeClr val="tx1"/>
                </a:solidFill>
                <a:effectLst/>
                <a:latin typeface="+mn-lt"/>
                <a:ea typeface="+mn-ea"/>
                <a:cs typeface="+mn-cs"/>
              </a:rPr>
              <a:t>už sám overuje, či dané úlohy software spĺňa podľa jeho predstáv, čo nakoniec potvrdí podpisom – neodhalené chyby po podpísaní sa </a:t>
            </a:r>
            <a:r>
              <a:rPr lang="sk-SK" sz="1200" kern="1200" dirty="0" err="1" smtClean="0">
                <a:solidFill>
                  <a:schemeClr val="tx1"/>
                </a:solidFill>
                <a:effectLst/>
                <a:latin typeface="+mn-lt"/>
                <a:ea typeface="+mn-ea"/>
                <a:cs typeface="+mn-cs"/>
              </a:rPr>
              <a:t>kasírujú</a:t>
            </a:r>
            <a:r>
              <a:rPr lang="sk-SK" sz="1200" kern="1200" dirty="0" smtClean="0">
                <a:solidFill>
                  <a:schemeClr val="tx1"/>
                </a:solidFill>
                <a:effectLst/>
                <a:latin typeface="+mn-lt"/>
                <a:ea typeface="+mn-ea"/>
                <a:cs typeface="+mn-cs"/>
              </a:rPr>
              <a:t> extra</a:t>
            </a:r>
            <a:endParaRPr lang="cs-CZ" sz="1200" kern="1200" dirty="0" smtClean="0">
              <a:solidFill>
                <a:schemeClr val="tx1"/>
              </a:solidFill>
              <a:effectLst/>
              <a:latin typeface="+mn-lt"/>
              <a:ea typeface="+mn-ea"/>
              <a:cs typeface="+mn-cs"/>
            </a:endParaRPr>
          </a:p>
          <a:p>
            <a:r>
              <a:rPr lang="sk-SK" sz="1200" kern="1200" dirty="0" smtClean="0">
                <a:solidFill>
                  <a:schemeClr val="tx1"/>
                </a:solidFill>
                <a:effectLst/>
                <a:latin typeface="+mn-lt"/>
                <a:ea typeface="+mn-ea"/>
                <a:cs typeface="+mn-cs"/>
              </a:rPr>
              <a:t>K tomu sa pridáva pilotné testovanie (Pilot </a:t>
            </a:r>
            <a:r>
              <a:rPr lang="sk-SK" sz="1200" kern="1200" dirty="0" err="1" smtClean="0">
                <a:solidFill>
                  <a:schemeClr val="tx1"/>
                </a:solidFill>
                <a:effectLst/>
                <a:latin typeface="+mn-lt"/>
                <a:ea typeface="+mn-ea"/>
                <a:cs typeface="+mn-cs"/>
              </a:rPr>
              <a:t>testing</a:t>
            </a:r>
            <a:r>
              <a:rPr lang="sk-SK" sz="1200" kern="1200" dirty="0" smtClean="0">
                <a:solidFill>
                  <a:schemeClr val="tx1"/>
                </a:solidFill>
                <a:effectLst/>
                <a:latin typeface="+mn-lt"/>
                <a:ea typeface="+mn-ea"/>
                <a:cs typeface="+mn-cs"/>
              </a:rPr>
              <a:t>) – skúšobná premávka v </a:t>
            </a:r>
            <a:r>
              <a:rPr lang="sk-SK" sz="1200" kern="1200" dirty="0" err="1" smtClean="0">
                <a:solidFill>
                  <a:schemeClr val="tx1"/>
                </a:solidFill>
                <a:effectLst/>
                <a:latin typeface="+mn-lt"/>
                <a:ea typeface="+mn-ea"/>
                <a:cs typeface="+mn-cs"/>
              </a:rPr>
              <a:t>reále</a:t>
            </a:r>
            <a:r>
              <a:rPr lang="sk-SK" sz="1200" kern="1200" dirty="0" smtClean="0">
                <a:solidFill>
                  <a:schemeClr val="tx1"/>
                </a:solidFill>
                <a:effectLst/>
                <a:latin typeface="+mn-lt"/>
                <a:ea typeface="+mn-ea"/>
                <a:cs typeface="+mn-cs"/>
              </a:rPr>
              <a:t>, po napojení na reálne okolie, na rozdiel od simulácií v </a:t>
            </a:r>
            <a:r>
              <a:rPr lang="sk-SK" sz="1200" kern="1200" dirty="0" err="1" smtClean="0">
                <a:solidFill>
                  <a:schemeClr val="tx1"/>
                </a:solidFill>
                <a:effectLst/>
                <a:latin typeface="+mn-lt"/>
                <a:ea typeface="+mn-ea"/>
                <a:cs typeface="+mn-cs"/>
              </a:rPr>
              <a:t>labáku</a:t>
            </a:r>
            <a:endParaRPr lang="cs-CZ" sz="1200" kern="1200" dirty="0" smtClean="0">
              <a:solidFill>
                <a:schemeClr val="tx1"/>
              </a:solidFill>
              <a:effectLst/>
              <a:latin typeface="+mn-lt"/>
              <a:ea typeface="+mn-ea"/>
              <a:cs typeface="+mn-cs"/>
            </a:endParaRPr>
          </a:p>
          <a:p>
            <a:endParaRPr lang="cs-CZ" dirty="0" smtClean="0"/>
          </a:p>
          <a:p>
            <a:r>
              <a:rPr lang="sk-SK" sz="1200" kern="1200" dirty="0" smtClean="0">
                <a:solidFill>
                  <a:schemeClr val="tx1"/>
                </a:solidFill>
                <a:effectLst/>
                <a:latin typeface="+mn-lt"/>
                <a:ea typeface="+mn-ea"/>
                <a:cs typeface="+mn-cs"/>
              </a:rPr>
              <a:t>7 Kategórie testov</a:t>
            </a:r>
            <a:endParaRPr lang="cs-CZ" sz="1200" kern="1200" dirty="0" smtClean="0">
              <a:solidFill>
                <a:schemeClr val="tx1"/>
              </a:solidFill>
              <a:effectLst/>
              <a:latin typeface="+mn-lt"/>
              <a:ea typeface="+mn-ea"/>
              <a:cs typeface="+mn-cs"/>
            </a:endParaRPr>
          </a:p>
          <a:p>
            <a:r>
              <a:rPr lang="sk-SK" sz="1200" kern="1200" dirty="0" smtClean="0">
                <a:solidFill>
                  <a:schemeClr val="tx1"/>
                </a:solidFill>
                <a:effectLst/>
                <a:latin typeface="+mn-lt"/>
                <a:ea typeface="+mn-ea"/>
                <a:cs typeface="+mn-cs"/>
              </a:rPr>
              <a:t>Podľa toho, či je software treba spustiť alebo nie sa delí na statické a dynamické testovanie. So statickým je možné začať už pred vytvorením prvého prototypu, dynamické testovanie vyžaduje spustiteľnú verziu softwaru a prebieha hlavne na základe testovanie výstupov na základe vstupov.</a:t>
            </a:r>
            <a:endParaRPr lang="cs-CZ" sz="1200" kern="1200" dirty="0" smtClean="0">
              <a:solidFill>
                <a:schemeClr val="tx1"/>
              </a:solidFill>
              <a:effectLst/>
              <a:latin typeface="+mn-lt"/>
              <a:ea typeface="+mn-ea"/>
              <a:cs typeface="+mn-cs"/>
            </a:endParaRPr>
          </a:p>
          <a:p>
            <a:r>
              <a:rPr lang="sk-SK" sz="1200" kern="1200" dirty="0" smtClean="0">
                <a:solidFill>
                  <a:schemeClr val="tx1"/>
                </a:solidFill>
                <a:effectLst/>
                <a:latin typeface="+mn-lt"/>
                <a:ea typeface="+mn-ea"/>
                <a:cs typeface="+mn-cs"/>
              </a:rPr>
              <a:t> </a:t>
            </a:r>
            <a:endParaRPr lang="cs-CZ" sz="1200" kern="1200" dirty="0" smtClean="0">
              <a:solidFill>
                <a:schemeClr val="tx1"/>
              </a:solidFill>
              <a:effectLst/>
              <a:latin typeface="+mn-lt"/>
              <a:ea typeface="+mn-ea"/>
              <a:cs typeface="+mn-cs"/>
            </a:endParaRPr>
          </a:p>
          <a:p>
            <a:r>
              <a:rPr lang="sk-SK" sz="1200" kern="1200" dirty="0" smtClean="0">
                <a:solidFill>
                  <a:schemeClr val="tx1"/>
                </a:solidFill>
                <a:effectLst/>
                <a:latin typeface="+mn-lt"/>
                <a:ea typeface="+mn-ea"/>
                <a:cs typeface="+mn-cs"/>
              </a:rPr>
              <a:t>Čierna a biela skrinka – čierna sa zameriava na vstupy a výstupy programu bez znalosti kódu, jej zmyslom je analyzovať chovanie softwaru vzhľadom k očakávaniam tak, ako ich vidí </a:t>
            </a:r>
            <a:r>
              <a:rPr lang="sk-SK" sz="1200" kern="1200" dirty="0" err="1" smtClean="0">
                <a:solidFill>
                  <a:schemeClr val="tx1"/>
                </a:solidFill>
                <a:effectLst/>
                <a:latin typeface="+mn-lt"/>
                <a:ea typeface="+mn-ea"/>
                <a:cs typeface="+mn-cs"/>
              </a:rPr>
              <a:t>uživateľ</a:t>
            </a:r>
            <a:r>
              <a:rPr lang="sk-SK" sz="1200" kern="1200" dirty="0" smtClean="0">
                <a:solidFill>
                  <a:schemeClr val="tx1"/>
                </a:solidFill>
                <a:effectLst/>
                <a:latin typeface="+mn-lt"/>
                <a:ea typeface="+mn-ea"/>
                <a:cs typeface="+mn-cs"/>
              </a:rPr>
              <a:t>. Biela skrinka </a:t>
            </a:r>
            <a:r>
              <a:rPr lang="en-US" sz="1200" kern="1200" dirty="0" smtClean="0">
                <a:solidFill>
                  <a:schemeClr val="tx1"/>
                </a:solidFill>
                <a:effectLst/>
                <a:latin typeface="+mn-lt"/>
                <a:ea typeface="+mn-ea"/>
                <a:cs typeface="+mn-cs"/>
              </a:rPr>
              <a:t>(Glass box) – tester m</a:t>
            </a:r>
            <a:r>
              <a:rPr lang="sk-SK" sz="1200" kern="1200" dirty="0" smtClean="0">
                <a:solidFill>
                  <a:schemeClr val="tx1"/>
                </a:solidFill>
                <a:effectLst/>
                <a:latin typeface="+mn-lt"/>
                <a:ea typeface="+mn-ea"/>
                <a:cs typeface="+mn-cs"/>
              </a:rPr>
              <a:t>á prístup k zdrojovému kódu. Stráca pohľad </a:t>
            </a:r>
            <a:r>
              <a:rPr lang="sk-SK" sz="1200" kern="1200" dirty="0" err="1" smtClean="0">
                <a:solidFill>
                  <a:schemeClr val="tx1"/>
                </a:solidFill>
                <a:effectLst/>
                <a:latin typeface="+mn-lt"/>
                <a:ea typeface="+mn-ea"/>
                <a:cs typeface="+mn-cs"/>
              </a:rPr>
              <a:t>uživateľa</a:t>
            </a:r>
            <a:r>
              <a:rPr lang="sk-SK" sz="1200" kern="1200" dirty="0" smtClean="0">
                <a:solidFill>
                  <a:schemeClr val="tx1"/>
                </a:solidFill>
                <a:effectLst/>
                <a:latin typeface="+mn-lt"/>
                <a:ea typeface="+mn-ea"/>
                <a:cs typeface="+mn-cs"/>
              </a:rPr>
              <a:t>, ale ľahšie môže odhadnúť, kde hľadať chyby.</a:t>
            </a:r>
            <a:endParaRPr lang="cs-CZ" sz="1200" kern="1200" dirty="0" smtClean="0">
              <a:solidFill>
                <a:schemeClr val="tx1"/>
              </a:solidFill>
              <a:effectLst/>
              <a:latin typeface="+mn-lt"/>
              <a:ea typeface="+mn-ea"/>
              <a:cs typeface="+mn-cs"/>
            </a:endParaRPr>
          </a:p>
          <a:p>
            <a:r>
              <a:rPr lang="sk-SK" sz="1200" kern="1200" dirty="0" smtClean="0">
                <a:solidFill>
                  <a:schemeClr val="tx1"/>
                </a:solidFill>
                <a:effectLst/>
                <a:latin typeface="+mn-lt"/>
                <a:ea typeface="+mn-ea"/>
                <a:cs typeface="+mn-cs"/>
              </a:rPr>
              <a:t> </a:t>
            </a:r>
            <a:endParaRPr lang="cs-CZ" sz="1200" kern="1200" dirty="0" smtClean="0">
              <a:solidFill>
                <a:schemeClr val="tx1"/>
              </a:solidFill>
              <a:effectLst/>
              <a:latin typeface="+mn-lt"/>
              <a:ea typeface="+mn-ea"/>
              <a:cs typeface="+mn-cs"/>
            </a:endParaRPr>
          </a:p>
          <a:p>
            <a:r>
              <a:rPr lang="sk-SK" sz="1200" kern="1200" dirty="0" smtClean="0">
                <a:solidFill>
                  <a:schemeClr val="tx1"/>
                </a:solidFill>
                <a:effectLst/>
                <a:latin typeface="+mn-lt"/>
                <a:ea typeface="+mn-ea"/>
                <a:cs typeface="+mn-cs"/>
              </a:rPr>
              <a:t>Hľadanie úspechu a hľadanie neúspechu – na začiatku vývoja, pri prvom predaní verzie k testovanie ešte nie sú funkcionality kompletné, hľadá sa teda aspoň jedna úspešná cesta k cieľu. Ak sa nájde aspoň jedna, je test priechodu považovaný za úspešný. Naopak na konci vývoja sa úspešný prechod považuje za samozrejmosť, a hľadajú sa prípady, kde zlyhá. Stačí nájsť jediný prípad zlyhania a celý test k zlyhaniu je považovaný za neúspešný. Hľadanie zlyhávajúceho testu sa vraj považuje u </a:t>
            </a:r>
            <a:r>
              <a:rPr lang="sk-SK" sz="1200" kern="1200" dirty="0" err="1" smtClean="0">
                <a:solidFill>
                  <a:schemeClr val="tx1"/>
                </a:solidFill>
                <a:effectLst/>
                <a:latin typeface="+mn-lt"/>
                <a:ea typeface="+mn-ea"/>
                <a:cs typeface="+mn-cs"/>
              </a:rPr>
              <a:t>testerov</a:t>
            </a:r>
            <a:r>
              <a:rPr lang="sk-SK" sz="1200" kern="1200" dirty="0" smtClean="0">
                <a:solidFill>
                  <a:schemeClr val="tx1"/>
                </a:solidFill>
                <a:effectLst/>
                <a:latin typeface="+mn-lt"/>
                <a:ea typeface="+mn-ea"/>
                <a:cs typeface="+mn-cs"/>
              </a:rPr>
              <a:t> za zábavku, má ale presný časový rámec, inak by to testovanie mohlo trvať večne.</a:t>
            </a:r>
            <a:endParaRPr lang="cs-CZ" sz="1200" kern="1200" dirty="0" smtClean="0">
              <a:solidFill>
                <a:schemeClr val="tx1"/>
              </a:solidFill>
              <a:effectLst/>
              <a:latin typeface="+mn-lt"/>
              <a:ea typeface="+mn-ea"/>
              <a:cs typeface="+mn-cs"/>
            </a:endParaRPr>
          </a:p>
          <a:p>
            <a:r>
              <a:rPr lang="sk-SK" sz="1200" kern="1200" dirty="0" smtClean="0">
                <a:solidFill>
                  <a:schemeClr val="tx1"/>
                </a:solidFill>
                <a:effectLst/>
                <a:latin typeface="+mn-lt"/>
                <a:ea typeface="+mn-ea"/>
                <a:cs typeface="+mn-cs"/>
              </a:rPr>
              <a:t/>
            </a:r>
            <a:br>
              <a:rPr lang="sk-SK" sz="1200" kern="1200" dirty="0" smtClean="0">
                <a:solidFill>
                  <a:schemeClr val="tx1"/>
                </a:solidFill>
                <a:effectLst/>
                <a:latin typeface="+mn-lt"/>
                <a:ea typeface="+mn-ea"/>
                <a:cs typeface="+mn-cs"/>
              </a:rPr>
            </a:br>
            <a:r>
              <a:rPr lang="sk-SK" sz="1200" kern="1200" dirty="0" smtClean="0">
                <a:solidFill>
                  <a:schemeClr val="tx1"/>
                </a:solidFill>
                <a:effectLst/>
                <a:latin typeface="+mn-lt"/>
                <a:ea typeface="+mn-ea"/>
                <a:cs typeface="+mn-cs"/>
              </a:rPr>
              <a:t>Prechádzka po okraji – je testovanie hraničných hodnôt, ak poznáme aspoň približnú hodnotu prelomovej hranice. Testuje sa či všetky vstupy blížiace sa zo „</a:t>
            </a:r>
            <a:r>
              <a:rPr lang="en-US" sz="1200" kern="1200" dirty="0" err="1" smtClean="0">
                <a:solidFill>
                  <a:schemeClr val="tx1"/>
                </a:solidFill>
                <a:effectLst/>
                <a:latin typeface="+mn-lt"/>
                <a:ea typeface="+mn-ea"/>
                <a:cs typeface="+mn-cs"/>
              </a:rPr>
              <a:t>spr</a:t>
            </a:r>
            <a:r>
              <a:rPr lang="sk-SK" sz="1200" kern="1200" dirty="0" err="1" smtClean="0">
                <a:solidFill>
                  <a:schemeClr val="tx1"/>
                </a:solidFill>
                <a:effectLst/>
                <a:latin typeface="+mn-lt"/>
                <a:ea typeface="+mn-ea"/>
                <a:cs typeface="+mn-cs"/>
              </a:rPr>
              <a:t>ávnej</a:t>
            </a:r>
            <a:r>
              <a:rPr lang="sk-SK" sz="1200" kern="1200" dirty="0" smtClean="0">
                <a:solidFill>
                  <a:schemeClr val="tx1"/>
                </a:solidFill>
                <a:effectLst/>
                <a:latin typeface="+mn-lt"/>
                <a:ea typeface="+mn-ea"/>
                <a:cs typeface="+mn-cs"/>
              </a:rPr>
              <a:t> strany“ budú prijaté a naopak všetky vstupy z „nesprávnej strany“ odmietnuté.</a:t>
            </a:r>
            <a:endParaRPr lang="cs-CZ" sz="1200" kern="1200" dirty="0" smtClean="0">
              <a:solidFill>
                <a:schemeClr val="tx1"/>
              </a:solidFill>
              <a:effectLst/>
              <a:latin typeface="+mn-lt"/>
              <a:ea typeface="+mn-ea"/>
              <a:cs typeface="+mn-cs"/>
            </a:endParaRPr>
          </a:p>
          <a:p>
            <a:r>
              <a:rPr lang="sk-SK" sz="1200" kern="1200" dirty="0" smtClean="0">
                <a:solidFill>
                  <a:schemeClr val="tx1"/>
                </a:solidFill>
                <a:effectLst/>
                <a:latin typeface="+mn-lt"/>
                <a:ea typeface="+mn-ea"/>
                <a:cs typeface="+mn-cs"/>
              </a:rPr>
              <a:t> </a:t>
            </a:r>
            <a:endParaRPr lang="cs-CZ" sz="1200" kern="1200" dirty="0" smtClean="0">
              <a:solidFill>
                <a:schemeClr val="tx1"/>
              </a:solidFill>
              <a:effectLst/>
              <a:latin typeface="+mn-lt"/>
              <a:ea typeface="+mn-ea"/>
              <a:cs typeface="+mn-cs"/>
            </a:endParaRPr>
          </a:p>
          <a:p>
            <a:r>
              <a:rPr lang="sk-SK" sz="1200" kern="1200" dirty="0" smtClean="0">
                <a:solidFill>
                  <a:schemeClr val="tx1"/>
                </a:solidFill>
                <a:effectLst/>
                <a:latin typeface="+mn-lt"/>
                <a:ea typeface="+mn-ea"/>
                <a:cs typeface="+mn-cs"/>
              </a:rPr>
              <a:t>Manuálne a automatické testovanie – pokiaľ test vyžaduje ľudský úsudok alebo prístupy, ktoré nie je treba zaznamenať a pravidelne opakovať, je vhodnejšie manuálne testovanie. Pre opakované spúšťanie veľkého množstva testov alebo testov s veľkým množstvom dát, ako aj na záťažové testy je lepšie použiť automatické testy. Pri vývoji nových aplikácii sa riešia stále nové prípady, takže sú testované prevažne manuálne – testujú sa prvý krát a teda nikto pre </a:t>
            </a:r>
            <a:r>
              <a:rPr lang="sk-SK" sz="1200" kern="1200" dirty="0" err="1" smtClean="0">
                <a:solidFill>
                  <a:schemeClr val="tx1"/>
                </a:solidFill>
                <a:effectLst/>
                <a:latin typeface="+mn-lt"/>
                <a:ea typeface="+mn-ea"/>
                <a:cs typeface="+mn-cs"/>
              </a:rPr>
              <a:t>ne</a:t>
            </a:r>
            <a:r>
              <a:rPr lang="sk-SK" sz="1200" kern="1200" dirty="0" smtClean="0">
                <a:solidFill>
                  <a:schemeClr val="tx1"/>
                </a:solidFill>
                <a:effectLst/>
                <a:latin typeface="+mn-lt"/>
                <a:ea typeface="+mn-ea"/>
                <a:cs typeface="+mn-cs"/>
              </a:rPr>
              <a:t> nenapísal automatický test. Pre automatické testy sa vytvára testovací skript. Cieľom automatického testu nie je skúmať, či je momentálny stav správny, ale zisťovať, čo sa zachovalo inak oproti poslednému spusteniu predošlého testu.</a:t>
            </a:r>
            <a:endParaRPr lang="cs-CZ" sz="1200" kern="1200" dirty="0" smtClean="0">
              <a:solidFill>
                <a:schemeClr val="tx1"/>
              </a:solidFill>
              <a:effectLst/>
              <a:latin typeface="+mn-lt"/>
              <a:ea typeface="+mn-ea"/>
              <a:cs typeface="+mn-cs"/>
            </a:endParaRPr>
          </a:p>
          <a:p>
            <a:endParaRPr lang="cs-CZ" dirty="0"/>
          </a:p>
        </p:txBody>
      </p:sp>
      <p:sp>
        <p:nvSpPr>
          <p:cNvPr id="4" name="Zástupný symbol pro číslo snímku 3"/>
          <p:cNvSpPr>
            <a:spLocks noGrp="1"/>
          </p:cNvSpPr>
          <p:nvPr>
            <p:ph type="sldNum" sz="quarter" idx="10"/>
          </p:nvPr>
        </p:nvSpPr>
        <p:spPr/>
        <p:txBody>
          <a:bodyPr/>
          <a:lstStyle/>
          <a:p>
            <a:fld id="{8617D56F-260B-4161-A765-F16E0EB6ED80}" type="slidenum">
              <a:rPr lang="cs-CZ" smtClean="0"/>
              <a:t>5</a:t>
            </a:fld>
            <a:endParaRPr lang="cs-CZ"/>
          </a:p>
        </p:txBody>
      </p:sp>
    </p:spTree>
    <p:extLst>
      <p:ext uri="{BB962C8B-B14F-4D97-AF65-F5344CB8AC3E}">
        <p14:creationId xmlns:p14="http://schemas.microsoft.com/office/powerpoint/2010/main" val="1179481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sk-SK" sz="1200" kern="1200" dirty="0" smtClean="0">
                <a:solidFill>
                  <a:schemeClr val="tx1"/>
                </a:solidFill>
                <a:effectLst/>
                <a:latin typeface="+mn-lt"/>
                <a:ea typeface="+mn-ea"/>
                <a:cs typeface="+mn-cs"/>
              </a:rPr>
              <a:t>testovanie a overovanie fungovania a korektnosti implementácie systému. Zahŕňa nástroje, metodiku a činnosť, ktorých cieľom je overovanie správnej funkčnosti </a:t>
            </a:r>
            <a:r>
              <a:rPr lang="sk-SK" sz="1200" kern="1200" dirty="0" err="1" smtClean="0">
                <a:solidFill>
                  <a:schemeClr val="tx1"/>
                </a:solidFill>
                <a:effectLst/>
                <a:latin typeface="+mn-lt"/>
                <a:ea typeface="+mn-ea"/>
                <a:cs typeface="+mn-cs"/>
              </a:rPr>
              <a:t>diečích</a:t>
            </a:r>
            <a:r>
              <a:rPr lang="sk-SK" sz="1200" kern="1200" dirty="0" smtClean="0">
                <a:solidFill>
                  <a:schemeClr val="tx1"/>
                </a:solidFill>
                <a:effectLst/>
                <a:latin typeface="+mn-lt"/>
                <a:ea typeface="+mn-ea"/>
                <a:cs typeface="+mn-cs"/>
              </a:rPr>
              <a:t> častí či jednotiek zdrojového kódu – odtiaľ označenie jednotkový test.</a:t>
            </a:r>
            <a:endParaRPr lang="cs-CZ" sz="1200" kern="1200" dirty="0" smtClean="0">
              <a:solidFill>
                <a:schemeClr val="tx1"/>
              </a:solidFill>
              <a:effectLst/>
              <a:latin typeface="+mn-lt"/>
              <a:ea typeface="+mn-ea"/>
              <a:cs typeface="+mn-cs"/>
            </a:endParaRPr>
          </a:p>
          <a:p>
            <a:r>
              <a:rPr lang="sk-SK" sz="1200" kern="1200" dirty="0" smtClean="0">
                <a:solidFill>
                  <a:schemeClr val="tx1"/>
                </a:solidFill>
                <a:effectLst/>
                <a:latin typeface="+mn-lt"/>
                <a:ea typeface="+mn-ea"/>
                <a:cs typeface="+mn-cs"/>
              </a:rPr>
              <a:t>Za jednotku je považovaná samostatne testovateľná časť aplikácie, z pohľadu objektovo orientovaného programovania je jednotkou obvykle trieda či konkrétna metóda.</a:t>
            </a:r>
            <a:endParaRPr lang="cs-CZ" sz="1200" kern="1200" smtClean="0">
              <a:solidFill>
                <a:schemeClr val="tx1"/>
              </a:solidFill>
              <a:effectLst/>
              <a:latin typeface="+mn-lt"/>
              <a:ea typeface="+mn-ea"/>
              <a:cs typeface="+mn-cs"/>
            </a:endParaRPr>
          </a:p>
          <a:p>
            <a:endParaRPr lang="cs-CZ"/>
          </a:p>
        </p:txBody>
      </p:sp>
      <p:sp>
        <p:nvSpPr>
          <p:cNvPr id="4" name="Zástupný symbol pro číslo snímku 3"/>
          <p:cNvSpPr>
            <a:spLocks noGrp="1"/>
          </p:cNvSpPr>
          <p:nvPr>
            <p:ph type="sldNum" sz="quarter" idx="10"/>
          </p:nvPr>
        </p:nvSpPr>
        <p:spPr/>
        <p:txBody>
          <a:bodyPr/>
          <a:lstStyle/>
          <a:p>
            <a:fld id="{8617D56F-260B-4161-A765-F16E0EB6ED80}" type="slidenum">
              <a:rPr lang="cs-CZ" smtClean="0"/>
              <a:t>6</a:t>
            </a:fld>
            <a:endParaRPr lang="cs-CZ"/>
          </a:p>
        </p:txBody>
      </p:sp>
    </p:spTree>
    <p:extLst>
      <p:ext uri="{BB962C8B-B14F-4D97-AF65-F5344CB8AC3E}">
        <p14:creationId xmlns:p14="http://schemas.microsoft.com/office/powerpoint/2010/main" val="55099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í snímek">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cs-CZ" smtClean="0"/>
              <a:t>Kliknutím lze upravit styl.</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cs-CZ" smtClean="0"/>
              <a:t>Kliknutím lze upravit styl předlohy.</a:t>
            </a:r>
            <a:endParaRPr lang="en-US" dirty="0"/>
          </a:p>
        </p:txBody>
      </p:sp>
      <p:sp>
        <p:nvSpPr>
          <p:cNvPr id="4" name="Date Placeholder 3"/>
          <p:cNvSpPr>
            <a:spLocks noGrp="1"/>
          </p:cNvSpPr>
          <p:nvPr>
            <p:ph type="dt" sz="half" idx="10"/>
          </p:nvPr>
        </p:nvSpPr>
        <p:spPr/>
        <p:txBody>
          <a:bodyPr/>
          <a:lstStyle/>
          <a:p>
            <a:fld id="{04611BB5-D9D9-40DF-A6F7-10E408D52372}" type="datetimeFigureOut">
              <a:rPr lang="cs-CZ" smtClean="0"/>
              <a:t>26.2.2015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5910F9B8-3D90-4E4E-90F5-71451E2C0552}" type="slidenum">
              <a:rPr lang="cs-CZ" smtClean="0"/>
              <a:t>‹#›</a:t>
            </a:fld>
            <a:endParaRPr lang="cs-CZ"/>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566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smtClean="0"/>
              <a:t>Kliknutím lze upravit styl.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4" name="Date Placeholder 3"/>
          <p:cNvSpPr>
            <a:spLocks noGrp="1"/>
          </p:cNvSpPr>
          <p:nvPr>
            <p:ph type="dt" sz="half" idx="10"/>
          </p:nvPr>
        </p:nvSpPr>
        <p:spPr/>
        <p:txBody>
          <a:bodyPr/>
          <a:lstStyle/>
          <a:p>
            <a:fld id="{04611BB5-D9D9-40DF-A6F7-10E408D52372}" type="datetimeFigureOut">
              <a:rPr lang="cs-CZ" smtClean="0"/>
              <a:t>26.2.2015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5910F9B8-3D90-4E4E-90F5-71451E2C0552}" type="slidenum">
              <a:rPr lang="cs-CZ" smtClean="0"/>
              <a:t>‹#›</a:t>
            </a:fld>
            <a:endParaRPr lang="cs-CZ"/>
          </a:p>
        </p:txBody>
      </p:sp>
    </p:spTree>
    <p:extLst>
      <p:ext uri="{BB962C8B-B14F-4D97-AF65-F5344CB8AC3E}">
        <p14:creationId xmlns:p14="http://schemas.microsoft.com/office/powerpoint/2010/main" val="264496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Svislý nadpis a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cs-CZ" smtClean="0"/>
              <a:t>Kliknutím lze upravit styl.</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4" name="Date Placeholder 3"/>
          <p:cNvSpPr>
            <a:spLocks noGrp="1"/>
          </p:cNvSpPr>
          <p:nvPr>
            <p:ph type="dt" sz="half" idx="10"/>
          </p:nvPr>
        </p:nvSpPr>
        <p:spPr/>
        <p:txBody>
          <a:bodyPr/>
          <a:lstStyle/>
          <a:p>
            <a:fld id="{04611BB5-D9D9-40DF-A6F7-10E408D52372}" type="datetimeFigureOut">
              <a:rPr lang="cs-CZ" smtClean="0"/>
              <a:t>26.2.2015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5910F9B8-3D90-4E4E-90F5-71451E2C0552}" type="slidenum">
              <a:rPr lang="cs-CZ" smtClean="0"/>
              <a:t>‹#›</a:t>
            </a:fld>
            <a:endParaRPr lang="cs-CZ"/>
          </a:p>
        </p:txBody>
      </p:sp>
    </p:spTree>
    <p:extLst>
      <p:ext uri="{BB962C8B-B14F-4D97-AF65-F5344CB8AC3E}">
        <p14:creationId xmlns:p14="http://schemas.microsoft.com/office/powerpoint/2010/main" val="387739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smtClean="0"/>
              <a:t>Kliknutím lze upravit styl.</a:t>
            </a:r>
            <a:endParaRPr lang="en-US" dirty="0"/>
          </a:p>
        </p:txBody>
      </p:sp>
      <p:sp>
        <p:nvSpPr>
          <p:cNvPr id="3" name="Content Placeholder 2"/>
          <p:cNvSpPr>
            <a:spLocks noGrp="1"/>
          </p:cNvSpPr>
          <p:nvPr>
            <p:ph idx="1"/>
          </p:nvPr>
        </p:nvSpPr>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4" name="Date Placeholder 3"/>
          <p:cNvSpPr>
            <a:spLocks noGrp="1"/>
          </p:cNvSpPr>
          <p:nvPr>
            <p:ph type="dt" sz="half" idx="10"/>
          </p:nvPr>
        </p:nvSpPr>
        <p:spPr/>
        <p:txBody>
          <a:bodyPr/>
          <a:lstStyle/>
          <a:p>
            <a:fld id="{04611BB5-D9D9-40DF-A6F7-10E408D52372}" type="datetimeFigureOut">
              <a:rPr lang="cs-CZ" smtClean="0"/>
              <a:t>26.2.2015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5910F9B8-3D90-4E4E-90F5-71451E2C0552}" type="slidenum">
              <a:rPr lang="cs-CZ" smtClean="0"/>
              <a:t>‹#›</a:t>
            </a:fld>
            <a:endParaRPr lang="cs-CZ"/>
          </a:p>
        </p:txBody>
      </p:sp>
    </p:spTree>
    <p:extLst>
      <p:ext uri="{BB962C8B-B14F-4D97-AF65-F5344CB8AC3E}">
        <p14:creationId xmlns:p14="http://schemas.microsoft.com/office/powerpoint/2010/main" val="1790616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Záhlaví část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cs-CZ" smtClean="0"/>
              <a:t>Kliknutím lze upravit styl.</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smtClean="0"/>
              <a:t>Kliknutím lze upravit styly předlohy textu.</a:t>
            </a:r>
          </a:p>
        </p:txBody>
      </p:sp>
      <p:sp>
        <p:nvSpPr>
          <p:cNvPr id="4" name="Date Placeholder 3"/>
          <p:cNvSpPr>
            <a:spLocks noGrp="1"/>
          </p:cNvSpPr>
          <p:nvPr>
            <p:ph type="dt" sz="half" idx="10"/>
          </p:nvPr>
        </p:nvSpPr>
        <p:spPr/>
        <p:txBody>
          <a:bodyPr/>
          <a:lstStyle/>
          <a:p>
            <a:fld id="{04611BB5-D9D9-40DF-A6F7-10E408D52372}" type="datetimeFigureOut">
              <a:rPr lang="cs-CZ" smtClean="0"/>
              <a:t>26.2.2015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5910F9B8-3D90-4E4E-90F5-71451E2C0552}" type="slidenum">
              <a:rPr lang="cs-CZ" smtClean="0"/>
              <a:t>‹#›</a:t>
            </a:fld>
            <a:endParaRPr lang="cs-CZ"/>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65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cs-CZ" smtClean="0"/>
              <a:t>Kliknutím lze upravit styl.</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5" name="Date Placeholder 4"/>
          <p:cNvSpPr>
            <a:spLocks noGrp="1"/>
          </p:cNvSpPr>
          <p:nvPr>
            <p:ph type="dt" sz="half" idx="10"/>
          </p:nvPr>
        </p:nvSpPr>
        <p:spPr/>
        <p:txBody>
          <a:bodyPr/>
          <a:lstStyle/>
          <a:p>
            <a:fld id="{04611BB5-D9D9-40DF-A6F7-10E408D52372}" type="datetimeFigureOut">
              <a:rPr lang="cs-CZ" smtClean="0"/>
              <a:t>26.2.2015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5910F9B8-3D90-4E4E-90F5-71451E2C0552}" type="slidenum">
              <a:rPr lang="cs-CZ" smtClean="0"/>
              <a:t>‹#›</a:t>
            </a:fld>
            <a:endParaRPr lang="cs-CZ"/>
          </a:p>
        </p:txBody>
      </p:sp>
    </p:spTree>
    <p:extLst>
      <p:ext uri="{BB962C8B-B14F-4D97-AF65-F5344CB8AC3E}">
        <p14:creationId xmlns:p14="http://schemas.microsoft.com/office/powerpoint/2010/main" val="178995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cs-CZ" smtClean="0"/>
              <a:t>Kliknutím lze upravit styl.</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Kliknutím lze upravit styly předlohy textu.</a:t>
            </a:r>
          </a:p>
        </p:txBody>
      </p:sp>
      <p:sp>
        <p:nvSpPr>
          <p:cNvPr id="4" name="Content Placeholder 3"/>
          <p:cNvSpPr>
            <a:spLocks noGrp="1"/>
          </p:cNvSpPr>
          <p:nvPr>
            <p:ph sz="half" idx="2"/>
          </p:nvPr>
        </p:nvSpPr>
        <p:spPr>
          <a:xfrm>
            <a:off x="822960" y="2582334"/>
            <a:ext cx="3703320" cy="3286760"/>
          </a:xfrm>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Kliknutím lze upravit styly předlohy textu.</a:t>
            </a:r>
          </a:p>
        </p:txBody>
      </p:sp>
      <p:sp>
        <p:nvSpPr>
          <p:cNvPr id="6" name="Content Placeholder 5"/>
          <p:cNvSpPr>
            <a:spLocks noGrp="1"/>
          </p:cNvSpPr>
          <p:nvPr>
            <p:ph sz="quarter" idx="4"/>
          </p:nvPr>
        </p:nvSpPr>
        <p:spPr>
          <a:xfrm>
            <a:off x="4663440" y="2582334"/>
            <a:ext cx="3703320" cy="3286760"/>
          </a:xfrm>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7" name="Date Placeholder 6"/>
          <p:cNvSpPr>
            <a:spLocks noGrp="1"/>
          </p:cNvSpPr>
          <p:nvPr>
            <p:ph type="dt" sz="half" idx="10"/>
          </p:nvPr>
        </p:nvSpPr>
        <p:spPr/>
        <p:txBody>
          <a:bodyPr/>
          <a:lstStyle/>
          <a:p>
            <a:fld id="{04611BB5-D9D9-40DF-A6F7-10E408D52372}" type="datetimeFigureOut">
              <a:rPr lang="cs-CZ" smtClean="0"/>
              <a:t>26.2.2015</a:t>
            </a:fld>
            <a:endParaRPr lang="cs-CZ"/>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5910F9B8-3D90-4E4E-90F5-71451E2C0552}" type="slidenum">
              <a:rPr lang="cs-CZ" smtClean="0"/>
              <a:t>‹#›</a:t>
            </a:fld>
            <a:endParaRPr lang="cs-CZ"/>
          </a:p>
        </p:txBody>
      </p:sp>
    </p:spTree>
    <p:extLst>
      <p:ext uri="{BB962C8B-B14F-4D97-AF65-F5344CB8AC3E}">
        <p14:creationId xmlns:p14="http://schemas.microsoft.com/office/powerpoint/2010/main" val="3681549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smtClean="0"/>
              <a:t>Kliknutím lze upravit styl.</a:t>
            </a:r>
            <a:endParaRPr lang="en-US" dirty="0"/>
          </a:p>
        </p:txBody>
      </p:sp>
      <p:sp>
        <p:nvSpPr>
          <p:cNvPr id="3" name="Date Placeholder 2"/>
          <p:cNvSpPr>
            <a:spLocks noGrp="1"/>
          </p:cNvSpPr>
          <p:nvPr>
            <p:ph type="dt" sz="half" idx="10"/>
          </p:nvPr>
        </p:nvSpPr>
        <p:spPr/>
        <p:txBody>
          <a:bodyPr/>
          <a:lstStyle/>
          <a:p>
            <a:fld id="{04611BB5-D9D9-40DF-A6F7-10E408D52372}" type="datetimeFigureOut">
              <a:rPr lang="cs-CZ" smtClean="0"/>
              <a:t>26.2.2015</a:t>
            </a:fld>
            <a:endParaRPr lang="cs-CZ"/>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5910F9B8-3D90-4E4E-90F5-71451E2C0552}" type="slidenum">
              <a:rPr lang="cs-CZ" smtClean="0"/>
              <a:t>‹#›</a:t>
            </a:fld>
            <a:endParaRPr lang="cs-CZ"/>
          </a:p>
        </p:txBody>
      </p:sp>
    </p:spTree>
    <p:extLst>
      <p:ext uri="{BB962C8B-B14F-4D97-AF65-F5344CB8AC3E}">
        <p14:creationId xmlns:p14="http://schemas.microsoft.com/office/powerpoint/2010/main" val="240764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ázdn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4611BB5-D9D9-40DF-A6F7-10E408D52372}" type="datetimeFigureOut">
              <a:rPr lang="cs-CZ" smtClean="0"/>
              <a:t>26.2.2015</a:t>
            </a:fld>
            <a:endParaRPr lang="cs-CZ"/>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cs-CZ"/>
          </a:p>
        </p:txBody>
      </p:sp>
      <p:sp>
        <p:nvSpPr>
          <p:cNvPr id="9" name="Slide Number Placeholder 8"/>
          <p:cNvSpPr>
            <a:spLocks noGrp="1"/>
          </p:cNvSpPr>
          <p:nvPr>
            <p:ph type="sldNum" sz="quarter" idx="12"/>
          </p:nvPr>
        </p:nvSpPr>
        <p:spPr/>
        <p:txBody>
          <a:bodyPr/>
          <a:lstStyle/>
          <a:p>
            <a:fld id="{5910F9B8-3D90-4E4E-90F5-71451E2C0552}" type="slidenum">
              <a:rPr lang="cs-CZ" smtClean="0"/>
              <a:t>‹#›</a:t>
            </a:fld>
            <a:endParaRPr lang="cs-CZ"/>
          </a:p>
        </p:txBody>
      </p:sp>
    </p:spTree>
    <p:extLst>
      <p:ext uri="{BB962C8B-B14F-4D97-AF65-F5344CB8AC3E}">
        <p14:creationId xmlns:p14="http://schemas.microsoft.com/office/powerpoint/2010/main" val="4232950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titulkem">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cs-CZ" smtClean="0"/>
              <a:t>Kliknutím lze upravit styl.</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Kliknutím lze upravit styly předlohy textu.</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4611BB5-D9D9-40DF-A6F7-10E408D52372}" type="datetimeFigureOut">
              <a:rPr lang="cs-CZ" smtClean="0"/>
              <a:t>26.2.2015</a:t>
            </a:fld>
            <a:endParaRPr lang="cs-CZ"/>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cs-CZ"/>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910F9B8-3D90-4E4E-90F5-71451E2C0552}" type="slidenum">
              <a:rPr lang="cs-CZ" smtClean="0"/>
              <a:t>‹#›</a:t>
            </a:fld>
            <a:endParaRPr lang="cs-CZ"/>
          </a:p>
        </p:txBody>
      </p:sp>
    </p:spTree>
    <p:extLst>
      <p:ext uri="{BB962C8B-B14F-4D97-AF65-F5344CB8AC3E}">
        <p14:creationId xmlns:p14="http://schemas.microsoft.com/office/powerpoint/2010/main" val="4119983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ek s titulkem">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cs-CZ" smtClean="0"/>
              <a:t>Kliknutím lze upravit styl.</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smtClean="0"/>
              <a:t>Kliknutím na ikonu přidáte obrázek.</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Kliknutím lze upravit styly předlohy textu.</a:t>
            </a:r>
          </a:p>
        </p:txBody>
      </p:sp>
      <p:sp>
        <p:nvSpPr>
          <p:cNvPr id="5" name="Date Placeholder 4"/>
          <p:cNvSpPr>
            <a:spLocks noGrp="1"/>
          </p:cNvSpPr>
          <p:nvPr>
            <p:ph type="dt" sz="half" idx="10"/>
          </p:nvPr>
        </p:nvSpPr>
        <p:spPr/>
        <p:txBody>
          <a:bodyPr/>
          <a:lstStyle/>
          <a:p>
            <a:fld id="{04611BB5-D9D9-40DF-A6F7-10E408D52372}" type="datetimeFigureOut">
              <a:rPr lang="cs-CZ" smtClean="0"/>
              <a:t>26.2.2015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5910F9B8-3D90-4E4E-90F5-71451E2C0552}" type="slidenum">
              <a:rPr lang="cs-CZ" smtClean="0"/>
              <a:t>‹#›</a:t>
            </a:fld>
            <a:endParaRPr lang="cs-CZ"/>
          </a:p>
        </p:txBody>
      </p:sp>
    </p:spTree>
    <p:extLst>
      <p:ext uri="{BB962C8B-B14F-4D97-AF65-F5344CB8AC3E}">
        <p14:creationId xmlns:p14="http://schemas.microsoft.com/office/powerpoint/2010/main" val="2053583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cs-CZ" smtClean="0"/>
              <a:t>Kliknutím lze upravit styl.</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4611BB5-D9D9-40DF-A6F7-10E408D52372}" type="datetimeFigureOut">
              <a:rPr lang="cs-CZ" smtClean="0"/>
              <a:t>26.2.2015</a:t>
            </a:fld>
            <a:endParaRPr lang="cs-CZ"/>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cs-CZ"/>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5910F9B8-3D90-4E4E-90F5-71451E2C0552}" type="slidenum">
              <a:rPr lang="cs-CZ" smtClean="0"/>
              <a:t>‹#›</a:t>
            </a:fld>
            <a:endParaRPr lang="cs-CZ"/>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122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linuxsoft.cz/article.php?id_article=1988" TargetMode="External"/><Relationship Id="rId7" Type="http://schemas.openxmlformats.org/officeDocument/2006/relationships/hyperlink" Target="http://testovanisoftwaru.cz/" TargetMode="External"/><Relationship Id="rId2" Type="http://schemas.openxmlformats.org/officeDocument/2006/relationships/hyperlink" Target="http://junit.org/" TargetMode="External"/><Relationship Id="rId1" Type="http://schemas.openxmlformats.org/officeDocument/2006/relationships/slideLayout" Target="../slideLayouts/slideLayout2.xml"/><Relationship Id="rId6" Type="http://schemas.openxmlformats.org/officeDocument/2006/relationships/hyperlink" Target="https://netbeans.org/kb/docs/java/junit-intro.html" TargetMode="External"/><Relationship Id="rId5" Type="http://schemas.openxmlformats.org/officeDocument/2006/relationships/hyperlink" Target="http://www.dagblog.cz/2011/07/petiminutove-intro-do-mockito-knihovny.html" TargetMode="External"/><Relationship Id="rId4" Type="http://schemas.openxmlformats.org/officeDocument/2006/relationships/hyperlink" Target="http://www.vogella.com/tutorials/Mockito/article.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lstStyle/>
          <a:p>
            <a:r>
              <a:rPr lang="cs-CZ" dirty="0" smtClean="0"/>
              <a:t>Testování</a:t>
            </a:r>
            <a:endParaRPr lang="cs-CZ" dirty="0"/>
          </a:p>
        </p:txBody>
      </p:sp>
      <p:sp>
        <p:nvSpPr>
          <p:cNvPr id="3" name="Podnadpis 2"/>
          <p:cNvSpPr>
            <a:spLocks noGrp="1"/>
          </p:cNvSpPr>
          <p:nvPr>
            <p:ph type="subTitle" idx="1"/>
          </p:nvPr>
        </p:nvSpPr>
        <p:spPr>
          <a:xfrm>
            <a:off x="6588224" y="5373216"/>
            <a:ext cx="2304256" cy="1008112"/>
          </a:xfrm>
        </p:spPr>
        <p:txBody>
          <a:bodyPr>
            <a:normAutofit/>
          </a:bodyPr>
          <a:lstStyle/>
          <a:p>
            <a:r>
              <a:rPr lang="cs-CZ" sz="2000" dirty="0" smtClean="0"/>
              <a:t>Pavel Fiala</a:t>
            </a:r>
          </a:p>
          <a:p>
            <a:r>
              <a:rPr lang="cs-CZ" sz="2000" dirty="0" smtClean="0"/>
              <a:t>Juraj Lachký</a:t>
            </a:r>
            <a:endParaRPr lang="cs-CZ" sz="2000" dirty="0"/>
          </a:p>
        </p:txBody>
      </p:sp>
    </p:spTree>
    <p:extLst>
      <p:ext uri="{BB962C8B-B14F-4D97-AF65-F5344CB8AC3E}">
        <p14:creationId xmlns:p14="http://schemas.microsoft.com/office/powerpoint/2010/main" val="530303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smtClean="0"/>
              <a:t>Mock</a:t>
            </a:r>
            <a:r>
              <a:rPr lang="cs-CZ" dirty="0" smtClean="0"/>
              <a:t> testování - příklad</a:t>
            </a:r>
            <a:endParaRPr lang="cs-CZ" dirty="0"/>
          </a:p>
        </p:txBody>
      </p:sp>
      <p:sp>
        <p:nvSpPr>
          <p:cNvPr id="3" name="Zástupný symbol pro obsah 2"/>
          <p:cNvSpPr>
            <a:spLocks noGrp="1"/>
          </p:cNvSpPr>
          <p:nvPr>
            <p:ph idx="1"/>
          </p:nvPr>
        </p:nvSpPr>
        <p:spPr/>
        <p:txBody>
          <a:bodyPr/>
          <a:lstStyle/>
          <a:p>
            <a:endParaRPr lang="cs-CZ" dirty="0"/>
          </a:p>
        </p:txBody>
      </p:sp>
      <p:pic>
        <p:nvPicPr>
          <p:cNvPr id="3074" name="Picture 2" descr="C:\Users\Pavel\Desktop\mockt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46" y="1844824"/>
            <a:ext cx="9101254"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809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Použité zdroje</a:t>
            </a:r>
            <a:endParaRPr lang="cs-CZ" dirty="0"/>
          </a:p>
        </p:txBody>
      </p:sp>
      <p:sp>
        <p:nvSpPr>
          <p:cNvPr id="3" name="Zástupný symbol pro obsah 2"/>
          <p:cNvSpPr>
            <a:spLocks noGrp="1"/>
          </p:cNvSpPr>
          <p:nvPr>
            <p:ph idx="1"/>
          </p:nvPr>
        </p:nvSpPr>
        <p:spPr/>
        <p:txBody>
          <a:bodyPr>
            <a:normAutofit/>
          </a:bodyPr>
          <a:lstStyle/>
          <a:p>
            <a:r>
              <a:rPr lang="cs-CZ" sz="2400" dirty="0" smtClean="0">
                <a:hlinkClick r:id="rId2"/>
              </a:rPr>
              <a:t>http://junit.org</a:t>
            </a:r>
            <a:endParaRPr lang="cs-CZ" sz="2400" dirty="0" smtClean="0"/>
          </a:p>
          <a:p>
            <a:r>
              <a:rPr lang="cs-CZ" sz="2400" dirty="0" smtClean="0">
                <a:hlinkClick r:id="rId3"/>
              </a:rPr>
              <a:t>http://www.linuxsoft.cz/article.php?id_article=1988</a:t>
            </a:r>
            <a:endParaRPr lang="cs-CZ" sz="2400" dirty="0" smtClean="0"/>
          </a:p>
          <a:p>
            <a:r>
              <a:rPr lang="cs-CZ" sz="2400" dirty="0" smtClean="0">
                <a:hlinkClick r:id="rId4"/>
              </a:rPr>
              <a:t>http://www.vogella.com/tutorials/Mockito/article.html</a:t>
            </a:r>
            <a:endParaRPr lang="cs-CZ" sz="2400" dirty="0" smtClean="0"/>
          </a:p>
          <a:p>
            <a:r>
              <a:rPr lang="cs-CZ" sz="2400" dirty="0">
                <a:hlinkClick r:id="rId5"/>
              </a:rPr>
              <a:t>http://</a:t>
            </a:r>
            <a:r>
              <a:rPr lang="cs-CZ" sz="2400" dirty="0" smtClean="0">
                <a:hlinkClick r:id="rId5"/>
              </a:rPr>
              <a:t>www.dagblog.cz/2011/07/petiminutove-intro-do-mockito-knihovny.html</a:t>
            </a:r>
            <a:endParaRPr lang="cs-CZ" sz="2400" dirty="0" smtClean="0"/>
          </a:p>
          <a:p>
            <a:r>
              <a:rPr lang="cs-CZ" sz="2400" dirty="0">
                <a:hlinkClick r:id="rId6"/>
              </a:rPr>
              <a:t>https://</a:t>
            </a:r>
            <a:r>
              <a:rPr lang="cs-CZ" sz="2400" dirty="0" smtClean="0">
                <a:hlinkClick r:id="rId6"/>
              </a:rPr>
              <a:t>netbeans.org/kb/docs/java/junit-intro.html</a:t>
            </a:r>
            <a:endParaRPr lang="cs-CZ" sz="2400" dirty="0" smtClean="0"/>
          </a:p>
          <a:p>
            <a:r>
              <a:rPr lang="cs-CZ" sz="2400" dirty="0">
                <a:hlinkClick r:id="rId7"/>
              </a:rPr>
              <a:t>http://</a:t>
            </a:r>
            <a:r>
              <a:rPr lang="cs-CZ" sz="2400" dirty="0" smtClean="0">
                <a:hlinkClick r:id="rId7"/>
              </a:rPr>
              <a:t>testovanisoftwaru.cz</a:t>
            </a:r>
            <a:endParaRPr lang="cs-CZ" sz="2400" dirty="0" smtClean="0"/>
          </a:p>
          <a:p>
            <a:endParaRPr lang="cs-CZ" sz="2400" dirty="0" smtClean="0"/>
          </a:p>
          <a:p>
            <a:endParaRPr lang="cs-CZ" sz="2400" dirty="0" smtClean="0"/>
          </a:p>
          <a:p>
            <a:endParaRPr lang="cs-CZ" sz="2400" dirty="0" smtClean="0"/>
          </a:p>
        </p:txBody>
      </p:sp>
    </p:spTree>
    <p:extLst>
      <p:ext uri="{BB962C8B-B14F-4D97-AF65-F5344CB8AC3E}">
        <p14:creationId xmlns:p14="http://schemas.microsoft.com/office/powerpoint/2010/main" val="1339424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Proces testování</a:t>
            </a:r>
            <a:endParaRPr lang="cs-CZ" dirty="0"/>
          </a:p>
        </p:txBody>
      </p:sp>
      <p:sp>
        <p:nvSpPr>
          <p:cNvPr id="3" name="Zástupný symbol pro obsah 2"/>
          <p:cNvSpPr>
            <a:spLocks noGrp="1"/>
          </p:cNvSpPr>
          <p:nvPr>
            <p:ph idx="1"/>
          </p:nvPr>
        </p:nvSpPr>
        <p:spPr/>
        <p:txBody>
          <a:bodyPr>
            <a:normAutofit/>
          </a:bodyPr>
          <a:lstStyle/>
          <a:p>
            <a:pPr>
              <a:buFont typeface="Courier New" panose="02070309020205020404" pitchFamily="49" charset="0"/>
              <a:buChar char="o"/>
            </a:pPr>
            <a:r>
              <a:rPr lang="cs-CZ" sz="2400" dirty="0" smtClean="0"/>
              <a:t>Stanovení cílů</a:t>
            </a:r>
          </a:p>
          <a:p>
            <a:pPr>
              <a:buFont typeface="Courier New" panose="02070309020205020404" pitchFamily="49" charset="0"/>
              <a:buChar char="o"/>
            </a:pPr>
            <a:r>
              <a:rPr lang="cs-CZ" sz="2400" dirty="0" smtClean="0"/>
              <a:t>Určení záběru testování</a:t>
            </a:r>
          </a:p>
          <a:p>
            <a:pPr>
              <a:buFont typeface="Courier New" panose="02070309020205020404" pitchFamily="49" charset="0"/>
              <a:buChar char="o"/>
            </a:pPr>
            <a:r>
              <a:rPr lang="cs-CZ" sz="2400" dirty="0" smtClean="0"/>
              <a:t>Vybírání testů</a:t>
            </a:r>
          </a:p>
          <a:p>
            <a:pPr>
              <a:buFont typeface="Courier New" panose="02070309020205020404" pitchFamily="49" charset="0"/>
              <a:buChar char="o"/>
            </a:pPr>
            <a:r>
              <a:rPr lang="cs-CZ" sz="2400" dirty="0" smtClean="0"/>
              <a:t>Sběr dat</a:t>
            </a:r>
          </a:p>
          <a:p>
            <a:pPr>
              <a:buFont typeface="Courier New" panose="02070309020205020404" pitchFamily="49" charset="0"/>
              <a:buChar char="o"/>
            </a:pPr>
            <a:r>
              <a:rPr lang="cs-CZ" sz="2400" dirty="0" smtClean="0"/>
              <a:t>Příprava nástrojů</a:t>
            </a:r>
          </a:p>
          <a:p>
            <a:pPr>
              <a:buFont typeface="Courier New" panose="02070309020205020404" pitchFamily="49" charset="0"/>
              <a:buChar char="o"/>
            </a:pPr>
            <a:r>
              <a:rPr lang="cs-CZ" sz="2400" dirty="0" smtClean="0"/>
              <a:t>Kontrola funkčních požadavků</a:t>
            </a:r>
            <a:endParaRPr lang="cs-CZ" sz="2400" dirty="0"/>
          </a:p>
        </p:txBody>
      </p:sp>
    </p:spTree>
    <p:extLst>
      <p:ext uri="{BB962C8B-B14F-4D97-AF65-F5344CB8AC3E}">
        <p14:creationId xmlns:p14="http://schemas.microsoft.com/office/powerpoint/2010/main" val="3749626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Testování</a:t>
            </a:r>
            <a:endParaRPr lang="cs-CZ" dirty="0"/>
          </a:p>
        </p:txBody>
      </p:sp>
      <p:sp>
        <p:nvSpPr>
          <p:cNvPr id="3" name="Zástupný symbol pro obsah 2"/>
          <p:cNvSpPr>
            <a:spLocks noGrp="1"/>
          </p:cNvSpPr>
          <p:nvPr>
            <p:ph idx="1"/>
          </p:nvPr>
        </p:nvSpPr>
        <p:spPr/>
        <p:txBody>
          <a:bodyPr/>
          <a:lstStyle/>
          <a:p>
            <a:r>
              <a:rPr lang="cs-CZ" dirty="0" smtClean="0"/>
              <a:t>Porovnání pozorovaného chování s požadavky ve Funkční specifikaci (FS)</a:t>
            </a:r>
            <a:endParaRPr lang="cs-CZ" dirty="0"/>
          </a:p>
        </p:txBody>
      </p:sp>
      <p:graphicFrame>
        <p:nvGraphicFramePr>
          <p:cNvPr id="6" name="Tabulka 5"/>
          <p:cNvGraphicFramePr>
            <a:graphicFrameLocks noGrp="1"/>
          </p:cNvGraphicFramePr>
          <p:nvPr>
            <p:extLst>
              <p:ext uri="{D42A27DB-BD31-4B8C-83A1-F6EECF244321}">
                <p14:modId xmlns:p14="http://schemas.microsoft.com/office/powerpoint/2010/main" val="1977463083"/>
              </p:ext>
            </p:extLst>
          </p:nvPr>
        </p:nvGraphicFramePr>
        <p:xfrm>
          <a:off x="395536" y="2780929"/>
          <a:ext cx="8229600" cy="3240360"/>
        </p:xfrm>
        <a:graphic>
          <a:graphicData uri="http://schemas.openxmlformats.org/drawingml/2006/table">
            <a:tbl>
              <a:tblPr/>
              <a:tblGrid>
                <a:gridCol w="2057400"/>
                <a:gridCol w="2057400"/>
                <a:gridCol w="2057400"/>
                <a:gridCol w="2057400"/>
              </a:tblGrid>
              <a:tr h="972108">
                <a:tc rowSpan="2" gridSpan="2">
                  <a:txBody>
                    <a:bodyPr/>
                    <a:lstStyle/>
                    <a:p>
                      <a:pPr algn="ctr"/>
                      <a:r>
                        <a:rPr lang="cs-CZ" dirty="0">
                          <a:effectLst/>
                        </a:rPr>
                        <a:t>Ohodnocení</a:t>
                      </a:r>
                      <a:br>
                        <a:rPr lang="cs-CZ" dirty="0">
                          <a:effectLst/>
                        </a:rPr>
                      </a:br>
                      <a:r>
                        <a:rPr lang="cs-CZ" dirty="0">
                          <a:effectLst/>
                        </a:rPr>
                        <a:t>testu</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rowSpan="2" hMerge="1">
                  <a:txBody>
                    <a:bodyPr/>
                    <a:lstStyle/>
                    <a:p>
                      <a:endParaRPr lang="cs-CZ"/>
                    </a:p>
                  </a:txBody>
                  <a:tcPr/>
                </a:tc>
                <a:tc gridSpan="2">
                  <a:txBody>
                    <a:bodyPr/>
                    <a:lstStyle/>
                    <a:p>
                      <a:pPr algn="ctr"/>
                      <a:r>
                        <a:rPr lang="cs-CZ" dirty="0">
                          <a:effectLst/>
                        </a:rPr>
                        <a:t>Sledovaný jev</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CCCC99"/>
                    </a:solidFill>
                  </a:tcPr>
                </a:tc>
                <a:tc hMerge="1">
                  <a:txBody>
                    <a:bodyPr/>
                    <a:lstStyle/>
                    <a:p>
                      <a:endParaRPr lang="cs-CZ"/>
                    </a:p>
                  </a:txBody>
                  <a:tcPr/>
                </a:tc>
              </a:tr>
              <a:tr h="756084">
                <a:tc gridSpan="2" vMerge="1">
                  <a:txBody>
                    <a:bodyPr/>
                    <a:lstStyle/>
                    <a:p>
                      <a:endParaRPr lang="cs-CZ"/>
                    </a:p>
                  </a:txBody>
                  <a:tcPr/>
                </a:tc>
                <a:tc hMerge="1" vMerge="1">
                  <a:txBody>
                    <a:bodyPr/>
                    <a:lstStyle/>
                    <a:p>
                      <a:endParaRPr lang="cs-CZ"/>
                    </a:p>
                  </a:txBody>
                  <a:tcPr/>
                </a:tc>
                <a:tc>
                  <a:txBody>
                    <a:bodyPr/>
                    <a:lstStyle/>
                    <a:p>
                      <a:pPr algn="ctr"/>
                      <a:r>
                        <a:rPr lang="cs-CZ" dirty="0">
                          <a:effectLst/>
                        </a:rPr>
                        <a:t>nastal</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cs-CZ" dirty="0">
                          <a:effectLst/>
                        </a:rPr>
                        <a:t>nenastal</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756084">
                <a:tc rowSpan="2">
                  <a:txBody>
                    <a:bodyPr/>
                    <a:lstStyle/>
                    <a:p>
                      <a:pPr algn="ctr"/>
                      <a:r>
                        <a:rPr lang="cs-CZ" dirty="0">
                          <a:effectLst/>
                        </a:rPr>
                        <a:t>Jev</a:t>
                      </a:r>
                      <a:br>
                        <a:rPr lang="cs-CZ" dirty="0">
                          <a:effectLst/>
                        </a:rPr>
                      </a:br>
                      <a:r>
                        <a:rPr lang="cs-CZ" dirty="0">
                          <a:effectLst/>
                        </a:rPr>
                        <a:t>dle FS</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CCCCFF"/>
                    </a:solidFill>
                  </a:tcPr>
                </a:tc>
                <a:tc>
                  <a:txBody>
                    <a:bodyPr/>
                    <a:lstStyle/>
                    <a:p>
                      <a:pPr algn="ctr"/>
                      <a:r>
                        <a:rPr lang="cs-CZ" dirty="0">
                          <a:effectLst/>
                        </a:rPr>
                        <a:t>přikázán</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cs-CZ" dirty="0">
                          <a:effectLst/>
                        </a:rPr>
                        <a:t>A správně</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CCFFCC"/>
                    </a:solidFill>
                  </a:tcPr>
                </a:tc>
                <a:tc>
                  <a:txBody>
                    <a:bodyPr/>
                    <a:lstStyle/>
                    <a:p>
                      <a:pPr algn="ctr"/>
                      <a:r>
                        <a:rPr lang="cs-CZ" dirty="0">
                          <a:effectLst/>
                        </a:rPr>
                        <a:t>B špatně</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CCCC"/>
                    </a:solidFill>
                  </a:tcPr>
                </a:tc>
              </a:tr>
              <a:tr h="756084">
                <a:tc vMerge="1">
                  <a:txBody>
                    <a:bodyPr/>
                    <a:lstStyle/>
                    <a:p>
                      <a:endParaRPr lang="cs-CZ"/>
                    </a:p>
                  </a:txBody>
                  <a:tcPr/>
                </a:tc>
                <a:tc>
                  <a:txBody>
                    <a:bodyPr/>
                    <a:lstStyle/>
                    <a:p>
                      <a:pPr algn="ctr"/>
                      <a:r>
                        <a:rPr lang="cs-CZ" dirty="0">
                          <a:effectLst/>
                        </a:rPr>
                        <a:t>zakázán</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cs-CZ" dirty="0">
                          <a:effectLst/>
                        </a:rPr>
                        <a:t>C špatně</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CCCC"/>
                    </a:solidFill>
                  </a:tcPr>
                </a:tc>
                <a:tc>
                  <a:txBody>
                    <a:bodyPr/>
                    <a:lstStyle/>
                    <a:p>
                      <a:pPr algn="ctr"/>
                      <a:r>
                        <a:rPr lang="cs-CZ" dirty="0">
                          <a:effectLst/>
                        </a:rPr>
                        <a:t>D správně</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CCFFCC"/>
                    </a:solidFill>
                  </a:tcPr>
                </a:tc>
              </a:tr>
            </a:tbl>
          </a:graphicData>
        </a:graphic>
      </p:graphicFrame>
    </p:spTree>
    <p:extLst>
      <p:ext uri="{BB962C8B-B14F-4D97-AF65-F5344CB8AC3E}">
        <p14:creationId xmlns:p14="http://schemas.microsoft.com/office/powerpoint/2010/main" val="1444339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Chyby a omezení při testování</a:t>
            </a:r>
            <a:endParaRPr lang="cs-CZ" dirty="0"/>
          </a:p>
        </p:txBody>
      </p:sp>
      <p:sp>
        <p:nvSpPr>
          <p:cNvPr id="3" name="Zástupný symbol pro obsah 2"/>
          <p:cNvSpPr>
            <a:spLocks noGrp="1"/>
          </p:cNvSpPr>
          <p:nvPr>
            <p:ph idx="1"/>
          </p:nvPr>
        </p:nvSpPr>
        <p:spPr/>
        <p:txBody>
          <a:bodyPr/>
          <a:lstStyle/>
          <a:p>
            <a:pPr marL="0" indent="0">
              <a:buNone/>
            </a:pPr>
            <a:r>
              <a:rPr lang="cs-CZ" sz="2800" dirty="0" smtClean="0"/>
              <a:t>Chyby</a:t>
            </a:r>
          </a:p>
          <a:p>
            <a:pPr lvl="1"/>
            <a:r>
              <a:rPr lang="cs-CZ" sz="2400" dirty="0" smtClean="0"/>
              <a:t>False positive / False negative</a:t>
            </a:r>
            <a:endParaRPr lang="cs-CZ" sz="2400" dirty="0"/>
          </a:p>
          <a:p>
            <a:pPr marL="0" lvl="1" indent="0">
              <a:buNone/>
            </a:pPr>
            <a:r>
              <a:rPr lang="cs-CZ" sz="2800" dirty="0" smtClean="0"/>
              <a:t>Omezení</a:t>
            </a:r>
          </a:p>
          <a:p>
            <a:pPr lvl="1"/>
            <a:r>
              <a:rPr lang="cs-CZ" sz="2400" dirty="0" smtClean="0"/>
              <a:t>Není možné otestovat všechny možné případy zadání</a:t>
            </a:r>
          </a:p>
          <a:p>
            <a:pPr lvl="1"/>
            <a:r>
              <a:rPr lang="cs-CZ" sz="2400" dirty="0" smtClean="0"/>
              <a:t>Testy pro specifický systém není možné použít na jiný systém</a:t>
            </a:r>
          </a:p>
          <a:p>
            <a:pPr lvl="1"/>
            <a:r>
              <a:rPr lang="cs-CZ" sz="2400" dirty="0" smtClean="0"/>
              <a:t>Testy je nutné neustále přizpůsobovat změnám programu</a:t>
            </a:r>
          </a:p>
          <a:p>
            <a:pPr lvl="1"/>
            <a:r>
              <a:rPr lang="cs-CZ" sz="2400" dirty="0"/>
              <a:t>Dvě různé chyby se mohou projevit jako jedna nebo naopak</a:t>
            </a:r>
          </a:p>
          <a:p>
            <a:pPr lvl="1"/>
            <a:endParaRPr lang="cs-CZ" dirty="0"/>
          </a:p>
        </p:txBody>
      </p:sp>
    </p:spTree>
    <p:extLst>
      <p:ext uri="{BB962C8B-B14F-4D97-AF65-F5344CB8AC3E}">
        <p14:creationId xmlns:p14="http://schemas.microsoft.com/office/powerpoint/2010/main" val="3194458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Stupně testování</a:t>
            </a:r>
            <a:endParaRPr lang="cs-CZ" dirty="0"/>
          </a:p>
        </p:txBody>
      </p:sp>
      <p:sp>
        <p:nvSpPr>
          <p:cNvPr id="3" name="Zástupný symbol pro obsah 2"/>
          <p:cNvSpPr>
            <a:spLocks noGrp="1"/>
          </p:cNvSpPr>
          <p:nvPr>
            <p:ph idx="1"/>
          </p:nvPr>
        </p:nvSpPr>
        <p:spPr/>
        <p:txBody>
          <a:bodyPr/>
          <a:lstStyle/>
          <a:p>
            <a:r>
              <a:rPr lang="cs-CZ" b="1" dirty="0" smtClean="0"/>
              <a:t>Testování programátorem (Unit testing)</a:t>
            </a:r>
          </a:p>
          <a:p>
            <a:r>
              <a:rPr lang="cs-CZ" dirty="0" smtClean="0"/>
              <a:t>Testování funcionalit (Feature testing)</a:t>
            </a:r>
          </a:p>
          <a:p>
            <a:r>
              <a:rPr lang="cs-CZ" dirty="0" smtClean="0"/>
              <a:t>Integrační testy (Integration testing)</a:t>
            </a:r>
          </a:p>
          <a:p>
            <a:r>
              <a:rPr lang="cs-CZ" dirty="0" smtClean="0"/>
              <a:t>Systémové testování (System testing)</a:t>
            </a:r>
          </a:p>
          <a:p>
            <a:r>
              <a:rPr lang="cs-CZ" dirty="0" smtClean="0"/>
              <a:t>Akceptační testování (Acceptance testing)</a:t>
            </a:r>
          </a:p>
          <a:p>
            <a:r>
              <a:rPr lang="cs-CZ" dirty="0" smtClean="0"/>
              <a:t>Pilotní testování (Pilot testing)</a:t>
            </a:r>
            <a:endParaRPr lang="cs-CZ" dirty="0"/>
          </a:p>
        </p:txBody>
      </p:sp>
    </p:spTree>
    <p:extLst>
      <p:ext uri="{BB962C8B-B14F-4D97-AF65-F5344CB8AC3E}">
        <p14:creationId xmlns:p14="http://schemas.microsoft.com/office/powerpoint/2010/main" val="3058109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Jednotkové testy</a:t>
            </a:r>
            <a:endParaRPr lang="cs-CZ" dirty="0"/>
          </a:p>
        </p:txBody>
      </p:sp>
      <p:sp>
        <p:nvSpPr>
          <p:cNvPr id="3" name="Zástupný symbol pro obsah 2"/>
          <p:cNvSpPr>
            <a:spLocks noGrp="1"/>
          </p:cNvSpPr>
          <p:nvPr>
            <p:ph idx="1"/>
          </p:nvPr>
        </p:nvSpPr>
        <p:spPr/>
        <p:txBody>
          <a:bodyPr>
            <a:normAutofit/>
          </a:bodyPr>
          <a:lstStyle/>
          <a:p>
            <a:r>
              <a:rPr lang="cs-CZ" dirty="0"/>
              <a:t>Testování funkčnosti co nejmenší části kódu (modulů, objektů, metod apod.)</a:t>
            </a:r>
          </a:p>
          <a:p>
            <a:r>
              <a:rPr lang="cs-CZ" dirty="0"/>
              <a:t>Výhody</a:t>
            </a:r>
          </a:p>
          <a:p>
            <a:pPr lvl="1"/>
            <a:r>
              <a:rPr lang="cs-CZ" dirty="0"/>
              <a:t>Neopakování stejné chyby</a:t>
            </a:r>
          </a:p>
          <a:p>
            <a:pPr lvl="1"/>
            <a:r>
              <a:rPr lang="cs-CZ" dirty="0"/>
              <a:t>Lepší kód (použití pouze objektů, které opravdu využiji)</a:t>
            </a:r>
          </a:p>
          <a:p>
            <a:pPr lvl="1"/>
            <a:r>
              <a:rPr lang="cs-CZ" dirty="0"/>
              <a:t>Možnost zasahování do kódu s nízkým rizikem vzniku jeho nefunkčnosti</a:t>
            </a:r>
          </a:p>
          <a:p>
            <a:pPr lvl="1"/>
            <a:r>
              <a:rPr lang="cs-CZ" dirty="0"/>
              <a:t>Vedou k lepšímu pochopení kódu</a:t>
            </a:r>
          </a:p>
          <a:p>
            <a:pPr lvl="1"/>
            <a:r>
              <a:rPr lang="cs-CZ" dirty="0"/>
              <a:t>Rychlé nalezení chyby</a:t>
            </a:r>
          </a:p>
          <a:p>
            <a:endParaRPr lang="cs-CZ" dirty="0"/>
          </a:p>
        </p:txBody>
      </p:sp>
    </p:spTree>
    <p:extLst>
      <p:ext uri="{BB962C8B-B14F-4D97-AF65-F5344CB8AC3E}">
        <p14:creationId xmlns:p14="http://schemas.microsoft.com/office/powerpoint/2010/main" val="482314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Jednotkové testy (JUnit)</a:t>
            </a:r>
            <a:endParaRPr lang="cs-CZ" dirty="0"/>
          </a:p>
        </p:txBody>
      </p:sp>
      <p:sp>
        <p:nvSpPr>
          <p:cNvPr id="3" name="Zástupný symbol pro obsah 2"/>
          <p:cNvSpPr>
            <a:spLocks noGrp="1"/>
          </p:cNvSpPr>
          <p:nvPr>
            <p:ph idx="1"/>
          </p:nvPr>
        </p:nvSpPr>
        <p:spPr/>
        <p:txBody>
          <a:bodyPr>
            <a:normAutofit lnSpcReduction="10000"/>
          </a:bodyPr>
          <a:lstStyle/>
          <a:p>
            <a:r>
              <a:rPr lang="cs-CZ" dirty="0" smtClean="0"/>
              <a:t>Nástroj </a:t>
            </a:r>
            <a:r>
              <a:rPr lang="cs-CZ" dirty="0" err="1" smtClean="0"/>
              <a:t>JUnit</a:t>
            </a:r>
            <a:r>
              <a:rPr lang="cs-CZ" dirty="0" smtClean="0"/>
              <a:t> </a:t>
            </a:r>
            <a:r>
              <a:rPr lang="cs-CZ" dirty="0" err="1" smtClean="0"/>
              <a:t>framework</a:t>
            </a:r>
            <a:endParaRPr lang="cs-CZ" dirty="0" smtClean="0"/>
          </a:p>
          <a:p>
            <a:pPr lvl="1"/>
            <a:r>
              <a:rPr lang="cs-CZ" dirty="0" smtClean="0"/>
              <a:t>Využití tzv. </a:t>
            </a:r>
            <a:r>
              <a:rPr lang="cs-CZ" dirty="0" err="1" smtClean="0"/>
              <a:t>assert</a:t>
            </a:r>
            <a:r>
              <a:rPr lang="cs-CZ" dirty="0" smtClean="0"/>
              <a:t> </a:t>
            </a:r>
            <a:r>
              <a:rPr lang="cs-CZ" dirty="0" err="1" smtClean="0"/>
              <a:t>statements</a:t>
            </a:r>
            <a:r>
              <a:rPr lang="cs-CZ" dirty="0" smtClean="0"/>
              <a:t> – porovnávání očekáváných výsledků s reálnými</a:t>
            </a:r>
          </a:p>
          <a:p>
            <a:pPr lvl="1"/>
            <a:r>
              <a:rPr lang="cs-CZ" sz="1500" dirty="0" err="1" smtClean="0">
                <a:latin typeface="Courier New" panose="02070309020205020404" pitchFamily="49" charset="0"/>
                <a:cs typeface="Courier New" panose="02070309020205020404" pitchFamily="49" charset="0"/>
              </a:rPr>
              <a:t>assertTrue</a:t>
            </a:r>
            <a:r>
              <a:rPr lang="cs-CZ" sz="1500" dirty="0" smtClean="0">
                <a:latin typeface="Courier New" panose="02070309020205020404" pitchFamily="49" charset="0"/>
                <a:cs typeface="Courier New" panose="02070309020205020404" pitchFamily="49" charset="0"/>
              </a:rPr>
              <a:t>(zprava, stav); </a:t>
            </a:r>
            <a:r>
              <a:rPr lang="cs-CZ" sz="1500" i="1" dirty="0" smtClean="0">
                <a:latin typeface="Courier New" panose="02070309020205020404" pitchFamily="49" charset="0"/>
                <a:cs typeface="Courier New" panose="02070309020205020404" pitchFamily="49" charset="0"/>
              </a:rPr>
              <a:t>// kontroluje, zda je předaná </a:t>
            </a:r>
            <a:r>
              <a:rPr lang="cs-CZ" sz="1500" i="1" dirty="0" err="1" smtClean="0">
                <a:latin typeface="Courier New" panose="02070309020205020404" pitchFamily="49" charset="0"/>
                <a:cs typeface="Courier New" panose="02070309020205020404" pitchFamily="49" charset="0"/>
              </a:rPr>
              <a:t>boolean</a:t>
            </a:r>
            <a:r>
              <a:rPr lang="cs-CZ" sz="1500" i="1" dirty="0" smtClean="0">
                <a:latin typeface="Courier New" panose="02070309020205020404" pitchFamily="49" charset="0"/>
                <a:cs typeface="Courier New" panose="02070309020205020404" pitchFamily="49" charset="0"/>
              </a:rPr>
              <a:t> proměnná </a:t>
            </a:r>
            <a:r>
              <a:rPr lang="cs-CZ" sz="1500" i="1" dirty="0" err="1" smtClean="0">
                <a:latin typeface="Courier New" panose="02070309020205020404" pitchFamily="49" charset="0"/>
                <a:cs typeface="Courier New" panose="02070309020205020404" pitchFamily="49" charset="0"/>
              </a:rPr>
              <a:t>True</a:t>
            </a:r>
            <a:r>
              <a:rPr lang="cs-CZ" sz="1500" i="1" dirty="0" smtClean="0">
                <a:latin typeface="Courier New" panose="02070309020205020404" pitchFamily="49" charset="0"/>
                <a:cs typeface="Courier New" panose="02070309020205020404" pitchFamily="49" charset="0"/>
              </a:rPr>
              <a:t>,</a:t>
            </a:r>
            <a:r>
              <a:rPr lang="cs-CZ" sz="1500" dirty="0" smtClean="0">
                <a:latin typeface="Courier New" panose="02070309020205020404" pitchFamily="49" charset="0"/>
                <a:cs typeface="Courier New" panose="02070309020205020404" pitchFamily="49" charset="0"/>
              </a:rPr>
              <a:t> </a:t>
            </a:r>
            <a:r>
              <a:rPr lang="cs-CZ" sz="1500" i="1" dirty="0" smtClean="0">
                <a:latin typeface="Courier New" panose="02070309020205020404" pitchFamily="49" charset="0"/>
                <a:cs typeface="Courier New" panose="02070309020205020404" pitchFamily="49" charset="0"/>
              </a:rPr>
              <a:t>// pokud ne, test neuspěje a předá danou zprávu</a:t>
            </a:r>
          </a:p>
          <a:p>
            <a:pPr lvl="1"/>
            <a:r>
              <a:rPr lang="cs-CZ" sz="1500" dirty="0" err="1" smtClean="0">
                <a:latin typeface="Courier New" panose="02070309020205020404" pitchFamily="49" charset="0"/>
                <a:cs typeface="Courier New" panose="02070309020205020404" pitchFamily="49" charset="0"/>
              </a:rPr>
              <a:t>assertEquals</a:t>
            </a:r>
            <a:r>
              <a:rPr lang="cs-CZ" sz="1500" dirty="0" smtClean="0">
                <a:latin typeface="Courier New" panose="02070309020205020404" pitchFamily="49" charset="0"/>
                <a:cs typeface="Courier New" panose="02070309020205020404" pitchFamily="49" charset="0"/>
              </a:rPr>
              <a:t>(zprava, </a:t>
            </a:r>
            <a:r>
              <a:rPr lang="cs-CZ" sz="1500" dirty="0" err="1" smtClean="0">
                <a:latin typeface="Courier New" panose="02070309020205020404" pitchFamily="49" charset="0"/>
                <a:cs typeface="Courier New" panose="02070309020205020404" pitchFamily="49" charset="0"/>
              </a:rPr>
              <a:t>ocekavane</a:t>
            </a:r>
            <a:r>
              <a:rPr lang="cs-CZ" sz="1500" dirty="0" smtClean="0">
                <a:latin typeface="Courier New" panose="02070309020205020404" pitchFamily="49" charset="0"/>
                <a:cs typeface="Courier New" panose="02070309020205020404" pitchFamily="49" charset="0"/>
              </a:rPr>
              <a:t>, </a:t>
            </a:r>
            <a:r>
              <a:rPr lang="cs-CZ" sz="1500" dirty="0" err="1" smtClean="0">
                <a:latin typeface="Courier New" panose="02070309020205020404" pitchFamily="49" charset="0"/>
                <a:cs typeface="Courier New" panose="02070309020205020404" pitchFamily="49" charset="0"/>
              </a:rPr>
              <a:t>ziskane</a:t>
            </a:r>
            <a:r>
              <a:rPr lang="cs-CZ" sz="1500" dirty="0" smtClean="0">
                <a:latin typeface="Courier New" panose="02070309020205020404" pitchFamily="49" charset="0"/>
                <a:cs typeface="Courier New" panose="02070309020205020404" pitchFamily="49" charset="0"/>
              </a:rPr>
              <a:t>); </a:t>
            </a:r>
            <a:r>
              <a:rPr lang="cs-CZ" sz="1500" i="1" dirty="0" smtClean="0">
                <a:latin typeface="Courier New" panose="02070309020205020404" pitchFamily="49" charset="0"/>
                <a:cs typeface="Courier New" panose="02070309020205020404" pitchFamily="49" charset="0"/>
              </a:rPr>
              <a:t>// porovnává hodnotu očekávanou se získanou</a:t>
            </a:r>
          </a:p>
          <a:p>
            <a:pPr lvl="1"/>
            <a:r>
              <a:rPr lang="cs-CZ" sz="1500" dirty="0" err="1" smtClean="0">
                <a:latin typeface="Courier New" panose="02070309020205020404" pitchFamily="49" charset="0"/>
                <a:cs typeface="Courier New" panose="02070309020205020404" pitchFamily="49" charset="0"/>
              </a:rPr>
              <a:t>assertEquals</a:t>
            </a:r>
            <a:r>
              <a:rPr lang="cs-CZ" sz="1500" dirty="0" smtClean="0">
                <a:latin typeface="Courier New" panose="02070309020205020404" pitchFamily="49" charset="0"/>
                <a:cs typeface="Courier New" panose="02070309020205020404" pitchFamily="49" charset="0"/>
              </a:rPr>
              <a:t>(zprava, </a:t>
            </a:r>
            <a:r>
              <a:rPr lang="cs-CZ" sz="1500" dirty="0" err="1" smtClean="0">
                <a:latin typeface="Courier New" panose="02070309020205020404" pitchFamily="49" charset="0"/>
                <a:cs typeface="Courier New" panose="02070309020205020404" pitchFamily="49" charset="0"/>
              </a:rPr>
              <a:t>ocekavane</a:t>
            </a:r>
            <a:r>
              <a:rPr lang="cs-CZ" sz="1500" dirty="0" smtClean="0">
                <a:latin typeface="Courier New" panose="02070309020205020404" pitchFamily="49" charset="0"/>
                <a:cs typeface="Courier New" panose="02070309020205020404" pitchFamily="49" charset="0"/>
              </a:rPr>
              <a:t>, </a:t>
            </a:r>
            <a:r>
              <a:rPr lang="cs-CZ" sz="1500" dirty="0" err="1" smtClean="0">
                <a:latin typeface="Courier New" panose="02070309020205020404" pitchFamily="49" charset="0"/>
                <a:cs typeface="Courier New" panose="02070309020205020404" pitchFamily="49" charset="0"/>
              </a:rPr>
              <a:t>ziskane</a:t>
            </a:r>
            <a:r>
              <a:rPr lang="cs-CZ" sz="1500" dirty="0" smtClean="0">
                <a:latin typeface="Courier New" panose="02070309020205020404" pitchFamily="49" charset="0"/>
                <a:cs typeface="Courier New" panose="02070309020205020404" pitchFamily="49" charset="0"/>
              </a:rPr>
              <a:t>, tolerance); </a:t>
            </a:r>
            <a:r>
              <a:rPr lang="cs-CZ" sz="1500" i="1" dirty="0" smtClean="0">
                <a:latin typeface="Courier New" panose="02070309020205020404" pitchFamily="49" charset="0"/>
                <a:cs typeface="Courier New" panose="02070309020205020404" pitchFamily="49" charset="0"/>
              </a:rPr>
              <a:t>// porovnává dvě </a:t>
            </a:r>
            <a:r>
              <a:rPr lang="cs-CZ" sz="1500" i="1" dirty="0" err="1" smtClean="0">
                <a:latin typeface="Courier New" panose="02070309020205020404" pitchFamily="49" charset="0"/>
                <a:cs typeface="Courier New" panose="02070309020205020404" pitchFamily="49" charset="0"/>
              </a:rPr>
              <a:t>float</a:t>
            </a:r>
            <a:r>
              <a:rPr lang="cs-CZ" sz="1500" i="1" dirty="0" smtClean="0">
                <a:latin typeface="Courier New" panose="02070309020205020404" pitchFamily="49" charset="0"/>
                <a:cs typeface="Courier New" panose="02070309020205020404" pitchFamily="49" charset="0"/>
              </a:rPr>
              <a:t> či double proměnné, tolerance</a:t>
            </a:r>
            <a:r>
              <a:rPr lang="cs-CZ" sz="1500" dirty="0" smtClean="0">
                <a:latin typeface="Courier New" panose="02070309020205020404" pitchFamily="49" charset="0"/>
                <a:cs typeface="Courier New" panose="02070309020205020404" pitchFamily="49" charset="0"/>
              </a:rPr>
              <a:t> </a:t>
            </a:r>
            <a:r>
              <a:rPr lang="cs-CZ" sz="1500" i="1" dirty="0" smtClean="0">
                <a:latin typeface="Courier New" panose="02070309020205020404" pitchFamily="49" charset="0"/>
                <a:cs typeface="Courier New" panose="02070309020205020404" pitchFamily="49" charset="0"/>
              </a:rPr>
              <a:t>// udává možnou odchylku</a:t>
            </a:r>
            <a:r>
              <a:rPr lang="cs-CZ" sz="1500" dirty="0" smtClean="0">
                <a:latin typeface="Courier New" panose="02070309020205020404" pitchFamily="49" charset="0"/>
                <a:cs typeface="Courier New" panose="02070309020205020404" pitchFamily="49" charset="0"/>
              </a:rPr>
              <a:t> </a:t>
            </a:r>
          </a:p>
          <a:p>
            <a:pPr lvl="1"/>
            <a:r>
              <a:rPr lang="cs-CZ" sz="1500" dirty="0" err="1" smtClean="0">
                <a:latin typeface="Courier New" panose="02070309020205020404" pitchFamily="49" charset="0"/>
                <a:cs typeface="Courier New" panose="02070309020205020404" pitchFamily="49" charset="0"/>
              </a:rPr>
              <a:t>assertNull</a:t>
            </a:r>
            <a:r>
              <a:rPr lang="cs-CZ" sz="1500" dirty="0" smtClean="0">
                <a:latin typeface="Courier New" panose="02070309020205020404" pitchFamily="49" charset="0"/>
                <a:cs typeface="Courier New" panose="02070309020205020404" pitchFamily="49" charset="0"/>
              </a:rPr>
              <a:t>(zprava, objekt); </a:t>
            </a:r>
            <a:r>
              <a:rPr lang="cs-CZ" sz="1500" i="1" dirty="0" smtClean="0">
                <a:latin typeface="Courier New" panose="02070309020205020404" pitchFamily="49" charset="0"/>
                <a:cs typeface="Courier New" panose="02070309020205020404" pitchFamily="49" charset="0"/>
              </a:rPr>
              <a:t>// kontroluje zda je objektu </a:t>
            </a:r>
            <a:r>
              <a:rPr lang="cs-CZ" sz="1500" i="1" dirty="0" err="1" smtClean="0">
                <a:latin typeface="Courier New" panose="02070309020205020404" pitchFamily="49" charset="0"/>
                <a:cs typeface="Courier New" panose="02070309020205020404" pitchFamily="49" charset="0"/>
              </a:rPr>
              <a:t>null</a:t>
            </a:r>
            <a:r>
              <a:rPr lang="cs-CZ" sz="1500" dirty="0" smtClean="0">
                <a:latin typeface="Courier New" panose="02070309020205020404" pitchFamily="49" charset="0"/>
                <a:cs typeface="Courier New" panose="02070309020205020404" pitchFamily="49" charset="0"/>
              </a:rPr>
              <a:t> </a:t>
            </a:r>
          </a:p>
          <a:p>
            <a:pPr lvl="1"/>
            <a:r>
              <a:rPr lang="cs-CZ" sz="1500" dirty="0" err="1" smtClean="0">
                <a:latin typeface="Courier New" panose="02070309020205020404" pitchFamily="49" charset="0"/>
                <a:cs typeface="Courier New" panose="02070309020205020404" pitchFamily="49" charset="0"/>
              </a:rPr>
              <a:t>assertNotNull</a:t>
            </a:r>
            <a:r>
              <a:rPr lang="cs-CZ" sz="1500" dirty="0" smtClean="0">
                <a:latin typeface="Courier New" panose="02070309020205020404" pitchFamily="49" charset="0"/>
                <a:cs typeface="Courier New" panose="02070309020205020404" pitchFamily="49" charset="0"/>
              </a:rPr>
              <a:t>(zprava, objekt); </a:t>
            </a:r>
            <a:r>
              <a:rPr lang="cs-CZ" sz="1500" i="1" dirty="0" smtClean="0">
                <a:latin typeface="Courier New" panose="02070309020205020404" pitchFamily="49" charset="0"/>
                <a:cs typeface="Courier New" panose="02070309020205020404" pitchFamily="49" charset="0"/>
              </a:rPr>
              <a:t>// kontroluje zda objekt není </a:t>
            </a:r>
            <a:r>
              <a:rPr lang="cs-CZ" sz="1500" i="1" dirty="0" err="1" smtClean="0">
                <a:latin typeface="Courier New" panose="02070309020205020404" pitchFamily="49" charset="0"/>
                <a:cs typeface="Courier New" panose="02070309020205020404" pitchFamily="49" charset="0"/>
              </a:rPr>
              <a:t>null</a:t>
            </a:r>
            <a:r>
              <a:rPr lang="cs-CZ" sz="1500" dirty="0" smtClean="0">
                <a:latin typeface="Courier New" panose="02070309020205020404" pitchFamily="49" charset="0"/>
                <a:cs typeface="Courier New" panose="02070309020205020404" pitchFamily="49" charset="0"/>
              </a:rPr>
              <a:t> </a:t>
            </a:r>
          </a:p>
          <a:p>
            <a:pPr lvl="1"/>
            <a:r>
              <a:rPr lang="cs-CZ" sz="1500" dirty="0" err="1" smtClean="0">
                <a:latin typeface="Courier New" panose="02070309020205020404" pitchFamily="49" charset="0"/>
                <a:cs typeface="Courier New" panose="02070309020205020404" pitchFamily="49" charset="0"/>
              </a:rPr>
              <a:t>assertSame</a:t>
            </a:r>
            <a:r>
              <a:rPr lang="cs-CZ" sz="1500" dirty="0" smtClean="0">
                <a:latin typeface="Courier New" panose="02070309020205020404" pitchFamily="49" charset="0"/>
                <a:cs typeface="Courier New" panose="02070309020205020404" pitchFamily="49" charset="0"/>
              </a:rPr>
              <a:t>(zprava, </a:t>
            </a:r>
            <a:r>
              <a:rPr lang="cs-CZ" sz="1500" dirty="0" err="1" smtClean="0">
                <a:latin typeface="Courier New" panose="02070309020205020404" pitchFamily="49" charset="0"/>
                <a:cs typeface="Courier New" panose="02070309020205020404" pitchFamily="49" charset="0"/>
              </a:rPr>
              <a:t>ocekavane</a:t>
            </a:r>
            <a:r>
              <a:rPr lang="cs-CZ" sz="1500" dirty="0" smtClean="0">
                <a:latin typeface="Courier New" panose="02070309020205020404" pitchFamily="49" charset="0"/>
                <a:cs typeface="Courier New" panose="02070309020205020404" pitchFamily="49" charset="0"/>
              </a:rPr>
              <a:t>, </a:t>
            </a:r>
            <a:r>
              <a:rPr lang="cs-CZ" sz="1500" dirty="0" err="1" smtClean="0">
                <a:latin typeface="Courier New" panose="02070309020205020404" pitchFamily="49" charset="0"/>
                <a:cs typeface="Courier New" panose="02070309020205020404" pitchFamily="49" charset="0"/>
              </a:rPr>
              <a:t>ziskane</a:t>
            </a:r>
            <a:r>
              <a:rPr lang="cs-CZ" sz="1500" dirty="0" smtClean="0">
                <a:latin typeface="Courier New" panose="02070309020205020404" pitchFamily="49" charset="0"/>
                <a:cs typeface="Courier New" panose="02070309020205020404" pitchFamily="49" charset="0"/>
              </a:rPr>
              <a:t>); </a:t>
            </a:r>
            <a:r>
              <a:rPr lang="cs-CZ" sz="1500" i="1" dirty="0" smtClean="0">
                <a:latin typeface="Courier New" panose="02070309020205020404" pitchFamily="49" charset="0"/>
                <a:cs typeface="Courier New" panose="02070309020205020404" pitchFamily="49" charset="0"/>
              </a:rPr>
              <a:t>// kontroluje zda obě proměnné odkazují na stejný objekt</a:t>
            </a:r>
            <a:r>
              <a:rPr lang="cs-CZ" sz="1500" dirty="0" smtClean="0">
                <a:latin typeface="Courier New" panose="02070309020205020404" pitchFamily="49" charset="0"/>
                <a:cs typeface="Courier New" panose="02070309020205020404" pitchFamily="49" charset="0"/>
              </a:rPr>
              <a:t> </a:t>
            </a:r>
          </a:p>
          <a:p>
            <a:pPr lvl="1"/>
            <a:r>
              <a:rPr lang="cs-CZ" sz="1500" dirty="0" err="1" smtClean="0">
                <a:latin typeface="Courier New" panose="02070309020205020404" pitchFamily="49" charset="0"/>
                <a:cs typeface="Courier New" panose="02070309020205020404" pitchFamily="49" charset="0"/>
              </a:rPr>
              <a:t>assertNotSame</a:t>
            </a:r>
            <a:r>
              <a:rPr lang="cs-CZ" sz="1500" dirty="0" smtClean="0">
                <a:latin typeface="Courier New" panose="02070309020205020404" pitchFamily="49" charset="0"/>
                <a:cs typeface="Courier New" panose="02070309020205020404" pitchFamily="49" charset="0"/>
              </a:rPr>
              <a:t>(zprava, </a:t>
            </a:r>
            <a:r>
              <a:rPr lang="cs-CZ" sz="1500" dirty="0" err="1" smtClean="0">
                <a:latin typeface="Courier New" panose="02070309020205020404" pitchFamily="49" charset="0"/>
                <a:cs typeface="Courier New" panose="02070309020205020404" pitchFamily="49" charset="0"/>
              </a:rPr>
              <a:t>ocekavane</a:t>
            </a:r>
            <a:r>
              <a:rPr lang="cs-CZ" sz="1500" dirty="0" smtClean="0">
                <a:latin typeface="Courier New" panose="02070309020205020404" pitchFamily="49" charset="0"/>
                <a:cs typeface="Courier New" panose="02070309020205020404" pitchFamily="49" charset="0"/>
              </a:rPr>
              <a:t>, </a:t>
            </a:r>
            <a:r>
              <a:rPr lang="cs-CZ" sz="1500" dirty="0" err="1" smtClean="0">
                <a:latin typeface="Courier New" panose="02070309020205020404" pitchFamily="49" charset="0"/>
                <a:cs typeface="Courier New" panose="02070309020205020404" pitchFamily="49" charset="0"/>
              </a:rPr>
              <a:t>ziskane</a:t>
            </a:r>
            <a:r>
              <a:rPr lang="cs-CZ" sz="1500" dirty="0" smtClean="0">
                <a:latin typeface="Courier New" panose="02070309020205020404" pitchFamily="49" charset="0"/>
                <a:cs typeface="Courier New" panose="02070309020205020404" pitchFamily="49" charset="0"/>
              </a:rPr>
              <a:t>); </a:t>
            </a:r>
            <a:r>
              <a:rPr lang="cs-CZ" sz="1500" i="1" dirty="0" smtClean="0">
                <a:latin typeface="Courier New" panose="02070309020205020404" pitchFamily="49" charset="0"/>
                <a:cs typeface="Courier New" panose="02070309020205020404" pitchFamily="49" charset="0"/>
              </a:rPr>
              <a:t>//kontroluje zda obě proměnné odkazují na jiné objekty</a:t>
            </a:r>
            <a:endParaRPr lang="cs-CZ"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22286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cs-CZ" dirty="0" smtClean="0"/>
              <a:t>Příklad použití </a:t>
            </a:r>
            <a:r>
              <a:rPr lang="cs-CZ" dirty="0" err="1" smtClean="0"/>
              <a:t>JUnit</a:t>
            </a:r>
            <a:endParaRPr lang="cs-CZ" dirty="0"/>
          </a:p>
        </p:txBody>
      </p:sp>
      <p:pic>
        <p:nvPicPr>
          <p:cNvPr id="4" name="Zástupný symbol pro obsah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615" y="2132856"/>
            <a:ext cx="8226490" cy="3729772"/>
          </a:xfrm>
        </p:spPr>
      </p:pic>
    </p:spTree>
    <p:extLst>
      <p:ext uri="{BB962C8B-B14F-4D97-AF65-F5344CB8AC3E}">
        <p14:creationId xmlns:p14="http://schemas.microsoft.com/office/powerpoint/2010/main" val="3845756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Jednotkové testy – </a:t>
            </a:r>
            <a:r>
              <a:rPr lang="cs-CZ" dirty="0" err="1" smtClean="0"/>
              <a:t>Mock</a:t>
            </a:r>
            <a:r>
              <a:rPr lang="cs-CZ" dirty="0" smtClean="0"/>
              <a:t> testy</a:t>
            </a:r>
            <a:endParaRPr lang="cs-CZ" dirty="0"/>
          </a:p>
        </p:txBody>
      </p:sp>
      <p:sp>
        <p:nvSpPr>
          <p:cNvPr id="3" name="Zástupný symbol pro obsah 2"/>
          <p:cNvSpPr>
            <a:spLocks noGrp="1"/>
          </p:cNvSpPr>
          <p:nvPr>
            <p:ph idx="1"/>
          </p:nvPr>
        </p:nvSpPr>
        <p:spPr/>
        <p:txBody>
          <a:bodyPr>
            <a:normAutofit/>
          </a:bodyPr>
          <a:lstStyle/>
          <a:p>
            <a:r>
              <a:rPr lang="cs-CZ" dirty="0" err="1" smtClean="0"/>
              <a:t>Frameworky</a:t>
            </a:r>
            <a:r>
              <a:rPr lang="cs-CZ" dirty="0" smtClean="0"/>
              <a:t> - </a:t>
            </a:r>
            <a:r>
              <a:rPr lang="cs-CZ" b="1" dirty="0" err="1" smtClean="0"/>
              <a:t>Mockito</a:t>
            </a:r>
            <a:r>
              <a:rPr lang="cs-CZ" dirty="0"/>
              <a:t>, </a:t>
            </a:r>
            <a:r>
              <a:rPr lang="cs-CZ" dirty="0" err="1"/>
              <a:t>EasyMock</a:t>
            </a:r>
            <a:r>
              <a:rPr lang="cs-CZ" dirty="0"/>
              <a:t>, </a:t>
            </a:r>
            <a:r>
              <a:rPr lang="cs-CZ" dirty="0" err="1" smtClean="0"/>
              <a:t>jMock</a:t>
            </a:r>
            <a:endParaRPr lang="cs-CZ" dirty="0" smtClean="0"/>
          </a:p>
          <a:p>
            <a:r>
              <a:rPr lang="cs-CZ" dirty="0" smtClean="0"/>
              <a:t>Simulace prostředí a okolí potřebné testovací třídou</a:t>
            </a:r>
          </a:p>
          <a:p>
            <a:r>
              <a:rPr lang="cs-CZ" dirty="0" err="1" smtClean="0"/>
              <a:t>Mock</a:t>
            </a:r>
            <a:r>
              <a:rPr lang="cs-CZ" dirty="0" smtClean="0"/>
              <a:t> objekty se obvykle vytváří tehdy, když je nepraktické nebo nemožné použít při testování skutečné objekty</a:t>
            </a:r>
          </a:p>
          <a:p>
            <a:r>
              <a:rPr lang="cs-CZ" dirty="0" smtClean="0"/>
              <a:t>Např. v případě když by objekt dodával nedeterministické výsledky nebo se na něj musí dlouho čekat (chyby sítě, poškozená data)</a:t>
            </a:r>
          </a:p>
          <a:p>
            <a:endParaRPr lang="cs-CZ" dirty="0" smtClean="0"/>
          </a:p>
          <a:p>
            <a:endParaRPr lang="cs-CZ" dirty="0"/>
          </a:p>
        </p:txBody>
      </p:sp>
    </p:spTree>
    <p:extLst>
      <p:ext uri="{BB962C8B-B14F-4D97-AF65-F5344CB8AC3E}">
        <p14:creationId xmlns:p14="http://schemas.microsoft.com/office/powerpoint/2010/main" val="3203204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ktiva">
  <a:themeElements>
    <a:clrScheme name="Retrospek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k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231</TotalTime>
  <Words>747</Words>
  <Application>Microsoft Office PowerPoint</Application>
  <PresentationFormat>Předvádění na obrazovce (4:3)</PresentationFormat>
  <Paragraphs>101</Paragraphs>
  <Slides>11</Slides>
  <Notes>6</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11</vt:i4>
      </vt:variant>
    </vt:vector>
  </HeadingPairs>
  <TitlesOfParts>
    <vt:vector size="15" baseType="lpstr">
      <vt:lpstr>Calibri</vt:lpstr>
      <vt:lpstr>Calibri Light</vt:lpstr>
      <vt:lpstr>Courier New</vt:lpstr>
      <vt:lpstr>Retrospektiva</vt:lpstr>
      <vt:lpstr>Testování</vt:lpstr>
      <vt:lpstr>Proces testování</vt:lpstr>
      <vt:lpstr>Testování</vt:lpstr>
      <vt:lpstr>Chyby a omezení při testování</vt:lpstr>
      <vt:lpstr>Stupně testování</vt:lpstr>
      <vt:lpstr>Jednotkové testy</vt:lpstr>
      <vt:lpstr>Jednotkové testy (JUnit)</vt:lpstr>
      <vt:lpstr>Příklad použití JUnit</vt:lpstr>
      <vt:lpstr>Jednotkové testy – Mock testy</vt:lpstr>
      <vt:lpstr>Mock testování - příklad</vt:lpstr>
      <vt:lpstr>Použité zdroje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Testování</dc:title>
  <dc:creator>Pavel</dc:creator>
  <cp:lastModifiedBy>Juraj Lachký</cp:lastModifiedBy>
  <cp:revision>32</cp:revision>
  <dcterms:created xsi:type="dcterms:W3CDTF">2015-02-24T10:32:59Z</dcterms:created>
  <dcterms:modified xsi:type="dcterms:W3CDTF">2015-02-26T15:31:12Z</dcterms:modified>
</cp:coreProperties>
</file>